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6" r:id="rId13"/>
  </p:sldMasterIdLst>
  <p:sldIdLst>
    <p:sldId id="256" r:id="rId15"/>
    <p:sldId id="258" r:id="rId16"/>
    <p:sldId id="259" r:id="rId17"/>
    <p:sldId id="265" r:id="rId18"/>
    <p:sldId id="262" r:id="rId19"/>
    <p:sldId id="260" r:id="rId20"/>
    <p:sldId id="261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D6678"/>
    <a:srgbClr val="4B7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976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450-C483-4B8A-903F-5FE8EAECB9B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A476-83FD-4A98-B3D0-8A80BBD626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 descr="대강의실 이미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5"/>
          <a:stretch/>
        </p:blipFill>
        <p:spPr bwMode="auto">
          <a:xfrm>
            <a:off x="0" y="9525"/>
            <a:ext cx="12192000" cy="684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수동 입력 7"/>
          <p:cNvSpPr/>
          <p:nvPr userDrawn="1"/>
        </p:nvSpPr>
        <p:spPr>
          <a:xfrm flipH="1" flipV="1">
            <a:off x="2914650" y="0"/>
            <a:ext cx="9277350" cy="5086350"/>
          </a:xfrm>
          <a:prstGeom prst="flowChartManualInput">
            <a:avLst/>
          </a:prstGeom>
          <a:solidFill>
            <a:srgbClr val="0D6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동 입력 8"/>
          <p:cNvSpPr/>
          <p:nvPr userDrawn="1"/>
        </p:nvSpPr>
        <p:spPr>
          <a:xfrm flipV="1">
            <a:off x="0" y="0"/>
            <a:ext cx="2914650" cy="5086350"/>
          </a:xfrm>
          <a:prstGeom prst="flowChartManualInput">
            <a:avLst/>
          </a:prstGeom>
          <a:solidFill>
            <a:srgbClr val="0D6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33450" y="6063257"/>
            <a:ext cx="304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Lecture : Dr.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Gabkeun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, Choi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02847" y="6063257"/>
            <a:ext cx="295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Human Education Center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6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450-C483-4B8A-903F-5FE8EAECB9B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A476-83FD-4A98-B3D0-8A80BBD62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4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450-C483-4B8A-903F-5FE8EAECB9B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A476-83FD-4A98-B3D0-8A80BBD62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6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수동 입력 8"/>
          <p:cNvSpPr/>
          <p:nvPr userDrawn="1"/>
        </p:nvSpPr>
        <p:spPr>
          <a:xfrm flipH="1" flipV="1">
            <a:off x="0" y="0"/>
            <a:ext cx="12192000" cy="1143000"/>
          </a:xfrm>
          <a:prstGeom prst="flowChartManualInput">
            <a:avLst/>
          </a:prstGeom>
          <a:solidFill>
            <a:srgbClr val="0D6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450-C483-4B8A-903F-5FE8EAECB9B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A476-83FD-4A98-B3D0-8A80BBD626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88547" y="6139457"/>
            <a:ext cx="295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Human Education Center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52450" y="819150"/>
            <a:ext cx="4981575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3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450-C483-4B8A-903F-5FE8EAECB9B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A476-83FD-4A98-B3D0-8A80BBD62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450-C483-4B8A-903F-5FE8EAECB9B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A476-83FD-4A98-B3D0-8A80BBD62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450-C483-4B8A-903F-5FE8EAECB9B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A476-83FD-4A98-B3D0-8A80BBD62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9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450-C483-4B8A-903F-5FE8EAECB9B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A476-83FD-4A98-B3D0-8A80BBD62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5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450-C483-4B8A-903F-5FE8EAECB9B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A476-83FD-4A98-B3D0-8A80BBD62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4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450-C483-4B8A-903F-5FE8EAECB9B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A476-83FD-4A98-B3D0-8A80BBD62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6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450-C483-4B8A-903F-5FE8EAECB9B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A476-83FD-4A98-B3D0-8A80BBD62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7450-C483-4B8A-903F-5FE8EAECB9B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A476-83FD-4A98-B3D0-8A80BBD62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203525141.png"></Relationship><Relationship Id="rId2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13621548467.png"></Relationship><Relationship Id="rId3" Type="http://schemas.openxmlformats.org/officeDocument/2006/relationships/image" Target="../media/fImage116001566334.png"></Relationship><Relationship Id="rId4" Type="http://schemas.openxmlformats.org/officeDocument/2006/relationships/image" Target="../media/fImage285861586500.png"></Relationship><Relationship Id="rId5" Type="http://schemas.openxmlformats.org/officeDocument/2006/relationships/image" Target="../media/fImage10415164916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342661385724.png"></Relationship><Relationship Id="rId2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20352521478.png"></Relationship><Relationship Id="rId2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5927114935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85825" y="752475"/>
            <a:ext cx="6550660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LLM Developers Course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3450" y="1512570"/>
            <a:ext cx="384111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2024, September 21~ November 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3450" y="2148205"/>
            <a:ext cx="477329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Project theme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AI Agent : Warehouse Management System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39175" y="3386455"/>
            <a:ext cx="292735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>
                <a:solidFill>
                  <a:schemeClr val="bg1"/>
                </a:solidFill>
              </a:rPr>
              <a:t>Developer : H</a:t>
            </a:r>
            <a:r>
              <a:rPr lang="ko-KR" altLang="ko-KR">
                <a:solidFill>
                  <a:schemeClr val="bg1"/>
                </a:solidFill>
              </a:rPr>
              <a:t>a</a:t>
            </a:r>
            <a:r>
              <a:rPr lang="ko-KR" altLang="ko-KR">
                <a:solidFill>
                  <a:schemeClr val="bg1"/>
                </a:solidFill>
              </a:rPr>
              <a:t>n na young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4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250" y="3429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개요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9124" y="1581150"/>
            <a:ext cx="1070610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Issue</a:t>
            </a:r>
          </a:p>
          <a:p>
            <a:pPr lvl="1"/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물류센터에서 </a:t>
            </a:r>
            <a:r>
              <a:rPr lang="en-US" altLang="ko-KR" sz="1600" dirty="0" smtClean="0">
                <a:latin typeface="+mn-ea"/>
              </a:rPr>
              <a:t>WMS(Warehouse Management System)</a:t>
            </a:r>
            <a:r>
              <a:rPr lang="ko-KR" altLang="en-US" sz="1600" dirty="0" smtClean="0">
                <a:latin typeface="+mn-ea"/>
              </a:rPr>
              <a:t>는 제품의 입고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재고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출고를 관리하는 핵심 시스템입니다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그러나 기존 시스템은 그리드 형태의 복잡한 업무 화면으로 인해 현업 사용자들이 쉽게 이해하고 사용할 수 없는 문제가 있었습니다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또한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데이터베이스에 정의되지 않은 데이터를 활용하려면 개발자들이 별도의 </a:t>
            </a:r>
            <a:r>
              <a:rPr lang="en-US" altLang="ko-KR" sz="1600" dirty="0" smtClean="0">
                <a:latin typeface="+mn-ea"/>
              </a:rPr>
              <a:t>WAS(Web Application Server)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smtClean="0">
                <a:latin typeface="+mn-ea"/>
              </a:rPr>
              <a:t>DBMS(Database Management System)</a:t>
            </a:r>
            <a:r>
              <a:rPr lang="ko-KR" altLang="en-US" sz="1600" dirty="0" smtClean="0">
                <a:latin typeface="+mn-ea"/>
              </a:rPr>
              <a:t>를 개발해야 했습니다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일반 사용자들은 이러한 서버 개발이나 웹 개발에 대한 지식이 부족하고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데이터베이스에서 데이터를 가져오거나 저장하기 위한 </a:t>
            </a:r>
            <a:r>
              <a:rPr lang="en-US" altLang="ko-KR" sz="1600" dirty="0" smtClean="0">
                <a:latin typeface="+mn-ea"/>
              </a:rPr>
              <a:t>SQL </a:t>
            </a:r>
            <a:r>
              <a:rPr lang="ko-KR" altLang="en-US" sz="1600" dirty="0" smtClean="0">
                <a:latin typeface="+mn-ea"/>
              </a:rPr>
              <a:t>문법에 대한 이해도 부족한 상황입니다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개발목표</a:t>
            </a:r>
            <a:endParaRPr lang="en-US" altLang="ko-KR" dirty="0" smtClean="0"/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위와 같은 </a:t>
            </a:r>
            <a:r>
              <a:rPr lang="ko-KR" altLang="en-US" sz="1600" dirty="0">
                <a:latin typeface="+mn-ea"/>
              </a:rPr>
              <a:t>문제를 해결하고자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일반 사용자들이 자연어를 사용해 특정 기업의 정보를 활용할 수 있는 시스템을 </a:t>
            </a:r>
            <a:r>
              <a:rPr lang="ko-KR" altLang="en-US" sz="1600" dirty="0" smtClean="0">
                <a:latin typeface="+mn-ea"/>
              </a:rPr>
              <a:t>개발 </a:t>
            </a:r>
            <a:r>
              <a:rPr lang="ko-KR" altLang="en-US" sz="1600" dirty="0">
                <a:latin typeface="+mn-ea"/>
              </a:rPr>
              <a:t>합니다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 시스템은 </a:t>
            </a:r>
            <a:r>
              <a:rPr lang="en-US" altLang="ko-KR" sz="1600" dirty="0">
                <a:latin typeface="+mn-ea"/>
              </a:rPr>
              <a:t>RAG(Retrieval-Augmented Generation) </a:t>
            </a:r>
            <a:r>
              <a:rPr lang="ko-KR" altLang="en-US" sz="1600" dirty="0">
                <a:latin typeface="+mn-ea"/>
              </a:rPr>
              <a:t>방식을 통해 사용자의 자연어 질의에 대응하며</a:t>
            </a:r>
            <a:r>
              <a:rPr lang="en-US" altLang="ko-KR" sz="1600" dirty="0">
                <a:latin typeface="+mn-ea"/>
              </a:rPr>
              <a:t>, LLM(</a:t>
            </a:r>
            <a:r>
              <a:rPr lang="ko-KR" altLang="en-US" sz="1600" dirty="0">
                <a:latin typeface="+mn-ea"/>
              </a:rPr>
              <a:t>거대 언어 모델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활용해 데이터베이스에서 입고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재고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출고 현황을 자동으로 가져와 </a:t>
            </a:r>
            <a:r>
              <a:rPr lang="ko-KR" altLang="en-US" sz="1600" b="1" dirty="0">
                <a:latin typeface="+mn-ea"/>
              </a:rPr>
              <a:t>종합 보고서</a:t>
            </a:r>
            <a:r>
              <a:rPr lang="ko-KR" altLang="en-US" sz="1600" dirty="0">
                <a:latin typeface="+mn-ea"/>
              </a:rPr>
              <a:t>를 생성합니다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 프로젝트는 </a:t>
            </a:r>
            <a:r>
              <a:rPr lang="en-US" altLang="ko-KR" sz="1600" dirty="0">
                <a:latin typeface="+mn-ea"/>
              </a:rPr>
              <a:t>LLM </a:t>
            </a:r>
            <a:r>
              <a:rPr lang="ko-KR" altLang="en-US" sz="1600" dirty="0">
                <a:latin typeface="+mn-ea"/>
              </a:rPr>
              <a:t>개발자 과정의 마지막 프로젝트로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사용자가 쉽게 </a:t>
            </a:r>
            <a:r>
              <a:rPr lang="en-US" altLang="ko-KR" sz="1600" dirty="0">
                <a:latin typeface="+mn-ea"/>
              </a:rPr>
              <a:t>WMS </a:t>
            </a:r>
            <a:r>
              <a:rPr lang="ko-KR" altLang="en-US" sz="1600" dirty="0">
                <a:latin typeface="+mn-ea"/>
              </a:rPr>
              <a:t>데이터를 검색하고 활용할 수 있도록 지원하는 </a:t>
            </a:r>
            <a:r>
              <a:rPr lang="en-US" altLang="ko-KR" sz="1600" b="1" dirty="0">
                <a:latin typeface="+mn-ea"/>
              </a:rPr>
              <a:t>LLM </a:t>
            </a:r>
            <a:r>
              <a:rPr lang="ko-KR" altLang="en-US" sz="1600" b="1" dirty="0">
                <a:latin typeface="+mn-ea"/>
              </a:rPr>
              <a:t>기반 </a:t>
            </a:r>
            <a:r>
              <a:rPr lang="ko-KR" altLang="en-US" sz="1600" b="1" dirty="0" err="1">
                <a:latin typeface="+mn-ea"/>
              </a:rPr>
              <a:t>웹서비스를</a:t>
            </a:r>
            <a:r>
              <a:rPr lang="ko-KR" altLang="en-US" sz="1600" b="1" dirty="0">
                <a:latin typeface="+mn-ea"/>
              </a:rPr>
              <a:t> 설계하고 서비스하는 것을 목표</a:t>
            </a:r>
            <a:r>
              <a:rPr lang="ko-KR" altLang="en-US" sz="1600" dirty="0">
                <a:latin typeface="+mn-ea"/>
              </a:rPr>
              <a:t>로 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5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250" y="342900"/>
            <a:ext cx="13677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개발내용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619125" y="1277620"/>
            <a:ext cx="10706735" cy="22764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/>
              <a:t>Frontend design</a:t>
            </a: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457200" indent="0" lvl="1">
              <a:buFontTx/>
              <a:buNone/>
            </a:pPr>
            <a:endParaRPr lang="ko-KR" altLang="en-US" sz="1600">
              <a:latin typeface="맑은 고딕" charset="0"/>
            </a:endParaRPr>
          </a:p>
          <a:p>
            <a:pPr marL="742950" indent="-285750" lvl="1">
              <a:buFont typeface="Arial"/>
              <a:buChar char="•"/>
            </a:pPr>
            <a:endParaRPr lang="ko-KR" altLang="en-US"/>
          </a:p>
        </p:txBody>
      </p:sp>
      <p:pic>
        <p:nvPicPr>
          <p:cNvPr id="8" name="그림 1" descr="C:/Users/human/AppData/Roaming/PolarisOffice/ETemp/12416_21293288/fImage2035251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5475" y="1702435"/>
            <a:ext cx="6407785" cy="4220210"/>
          </a:xfrm>
          <a:prstGeom prst="rect"/>
          <a:noFill/>
        </p:spPr>
      </p:pic>
      <p:sp>
        <p:nvSpPr>
          <p:cNvPr id="9" name="텍스트 상자 19"/>
          <p:cNvSpPr txBox="1">
            <a:spLocks/>
          </p:cNvSpPr>
          <p:nvPr/>
        </p:nvSpPr>
        <p:spPr>
          <a:xfrm rot="0">
            <a:off x="619760" y="5920740"/>
            <a:ext cx="785749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/>
              <a:t>LLM의 응답을 반영하는 실시간 대화형 인터페이스</a:t>
            </a:r>
            <a:r>
              <a:rPr/>
              <a:t> </a:t>
            </a:r>
            <a:r>
              <a:rPr lang="ko-KR"/>
              <a:t>설계</a:t>
            </a:r>
            <a:endParaRPr lang="ko-KR" altLang="en-US"/>
          </a:p>
          <a:p>
            <a:pPr marL="285750" indent="-285750">
              <a:buFont typeface="Arial"/>
              <a:buChar char="•"/>
            </a:pPr>
            <a:r>
              <a:rPr/>
              <a:t>검색창</a:t>
            </a:r>
            <a:r>
              <a:rPr lang="ko-KR"/>
              <a:t>에 </a:t>
            </a:r>
            <a:r>
              <a:rPr/>
              <a:t>사용자가 질문을 입력하면 LLM이 실시간으로 답변을 제공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0"/>
          <p:cNvSpPr txBox="1">
            <a:spLocks/>
          </p:cNvSpPr>
          <p:nvPr/>
        </p:nvSpPr>
        <p:spPr>
          <a:xfrm rot="0">
            <a:off x="7033895" y="1974215"/>
            <a:ext cx="1200150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&lt;</a:t>
            </a:r>
            <a:r>
              <a:rPr sz="1800">
                <a:latin typeface="맑은 고딕" charset="0"/>
                <a:ea typeface="맑은 고딕" charset="0"/>
              </a:rPr>
              <a:t>- 검색</a:t>
            </a:r>
            <a:r>
              <a:rPr lang="ko-KR" sz="1800">
                <a:latin typeface="맑은 고딕" charset="0"/>
                <a:ea typeface="맑은 고딕" charset="0"/>
              </a:rPr>
              <a:t>창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2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476250" y="342900"/>
            <a:ext cx="1368425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>
                <a:solidFill>
                  <a:schemeClr val="bg1"/>
                </a:solidFill>
              </a:rPr>
              <a:t>2. </a:t>
            </a:r>
            <a:r>
              <a:rPr lang="ko-KR" altLang="en-US">
                <a:solidFill>
                  <a:schemeClr val="bg1"/>
                </a:solidFill>
              </a:rPr>
              <a:t>개발내용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19125" y="1290320"/>
            <a:ext cx="10706735" cy="38760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/>
              <a:t>Tech stack</a:t>
            </a: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457200" indent="0" lvl="1">
              <a:buFontTx/>
              <a:buNone/>
            </a:pPr>
            <a:endParaRPr lang="ko-KR" altLang="en-US" sz="1400">
              <a:latin typeface="맑은 고딕" charset="0"/>
            </a:endParaRPr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457200" indent="0" lvl="1">
              <a:buFontTx/>
              <a:buNone/>
            </a:pPr>
            <a:endParaRPr lang="ko-KR" altLang="en-US" sz="1600">
              <a:latin typeface="맑은 고딕" charset="0"/>
            </a:endParaRPr>
          </a:p>
          <a:p>
            <a:pPr marL="742950" indent="-285750" lvl="1">
              <a:buFont typeface="Arial"/>
              <a:buChar char="•"/>
            </a:pPr>
            <a:endParaRPr lang="ko-KR" altLang="en-US"/>
          </a:p>
        </p:txBody>
      </p:sp>
      <p:sp>
        <p:nvSpPr>
          <p:cNvPr id="8" name="텍스트 상자 23"/>
          <p:cNvSpPr txBox="1">
            <a:spLocks/>
          </p:cNvSpPr>
          <p:nvPr/>
        </p:nvSpPr>
        <p:spPr>
          <a:xfrm rot="0">
            <a:off x="923290" y="1721485"/>
            <a:ext cx="184785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/>
              <a:t>프론트엔드</a:t>
            </a:r>
            <a:endParaRPr lang="ko-KR" altLang="en-US"/>
          </a:p>
        </p:txBody>
      </p:sp>
      <p:sp>
        <p:nvSpPr>
          <p:cNvPr id="9" name="텍스트 상자 24"/>
          <p:cNvSpPr txBox="1">
            <a:spLocks/>
          </p:cNvSpPr>
          <p:nvPr/>
        </p:nvSpPr>
        <p:spPr>
          <a:xfrm rot="0">
            <a:off x="924560" y="4364990"/>
            <a:ext cx="865505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백엔드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25" descr="C:/Users/human/AppData/Roaming/PolarisOffice/ETemp/12416_21293288/fImage41362154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0590" y="2087245"/>
            <a:ext cx="4877435" cy="2143760"/>
          </a:xfrm>
          <a:prstGeom prst="rect"/>
          <a:noFill/>
        </p:spPr>
      </p:pic>
      <p:pic>
        <p:nvPicPr>
          <p:cNvPr id="11" name="그림 26" descr="C:/Users/human/AppData/Roaming/PolarisOffice/ETemp/12416_21293288/fImage11600156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8" r="23268"/>
          <a:stretch>
            <a:fillRect/>
          </a:stretch>
        </p:blipFill>
        <p:spPr>
          <a:xfrm rot="0">
            <a:off x="5971540" y="2214245"/>
            <a:ext cx="1733550" cy="2036445"/>
          </a:xfrm>
          <a:prstGeom prst="rect"/>
          <a:noFill/>
        </p:spPr>
      </p:pic>
      <p:pic>
        <p:nvPicPr>
          <p:cNvPr id="12" name="그림 27" descr="C:/Users/human/AppData/Roaming/PolarisOffice/ETemp/12416_21293288/fImage28586158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3290" y="4794885"/>
            <a:ext cx="2315845" cy="1306195"/>
          </a:xfrm>
          <a:prstGeom prst="rect"/>
          <a:noFill/>
        </p:spPr>
      </p:pic>
      <p:pic>
        <p:nvPicPr>
          <p:cNvPr id="13" name="그림 30" descr="C:/Users/human/AppData/Roaming/PolarisOffice/ETemp/12416_21293288/fImage10415164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2800" y="4541520"/>
            <a:ext cx="1557020" cy="1557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250" y="342900"/>
            <a:ext cx="13677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개발내용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619125" y="1581150"/>
            <a:ext cx="10706735" cy="11690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/>
              <a:t>Backend design</a:t>
            </a: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457200" indent="0" lvl="1">
              <a:buFontTx/>
              <a:buNone/>
            </a:pPr>
            <a:endParaRPr lang="ko-KR" altLang="en-US" sz="1600">
              <a:latin typeface="맑은 고딕" charset="0"/>
            </a:endParaRPr>
          </a:p>
          <a:p>
            <a:pPr marL="742950" indent="-285750" lvl="1">
              <a:buFont typeface="Arial"/>
              <a:buChar char="•"/>
            </a:pPr>
            <a:endParaRPr lang="ko-KR" altLang="en-US"/>
          </a:p>
        </p:txBody>
      </p:sp>
      <p:pic>
        <p:nvPicPr>
          <p:cNvPr id="8" name="그림 16" descr="C:/Users/human/AppData/Roaming/PolarisOffice/ETemp/12416_21293288/fImage34266138572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9890" y="3491230"/>
            <a:ext cx="519430" cy="519430"/>
          </a:xfrm>
          <a:prstGeom prst="rect"/>
          <a:noFill/>
        </p:spPr>
      </p:pic>
      <p:sp>
        <p:nvSpPr>
          <p:cNvPr id="9" name="텍스트 상자 17"/>
          <p:cNvSpPr txBox="1">
            <a:spLocks/>
          </p:cNvSpPr>
          <p:nvPr/>
        </p:nvSpPr>
        <p:spPr>
          <a:xfrm rot="0">
            <a:off x="1670050" y="2518410"/>
            <a:ext cx="66675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>
                <a:latin typeface="맑은 고딕" charset="0"/>
                <a:ea typeface="맑은 고딕" charset="0"/>
              </a:rPr>
              <a:t>사용</a:t>
            </a:r>
            <a:r>
              <a:rPr lang="ko-KR" sz="2400">
                <a:latin typeface="맑은 고딕" charset="0"/>
                <a:ea typeface="맑은 고딕" charset="0"/>
              </a:rPr>
              <a:t>자 </a:t>
            </a:r>
            <a:r>
              <a:rPr lang="ko-KR" sz="2400">
                <a:latin typeface="맑은 고딕" charset="0"/>
                <a:ea typeface="맑은 고딕" charset="0"/>
              </a:rPr>
              <a:t>요</a:t>
            </a:r>
            <a:r>
              <a:rPr lang="ko-KR" sz="2400">
                <a:latin typeface="맑은 고딕" charset="0"/>
                <a:ea typeface="맑은 고딕" charset="0"/>
              </a:rPr>
              <a:t>청 </a:t>
            </a:r>
            <a:r>
              <a:rPr lang="ko-KR" sz="2400">
                <a:latin typeface="맑은 고딕" charset="0"/>
                <a:ea typeface="맑은 고딕" charset="0"/>
              </a:rPr>
              <a:t>-&gt; </a:t>
            </a:r>
            <a:r>
              <a:rPr lang="ko-KR" sz="2400">
                <a:latin typeface="맑은 고딕" charset="0"/>
                <a:ea typeface="맑은 고딕" charset="0"/>
              </a:rPr>
              <a:t>백엔드 </a:t>
            </a:r>
            <a:r>
              <a:rPr lang="ko-KR" sz="2400">
                <a:latin typeface="맑은 고딕" charset="0"/>
                <a:ea typeface="맑은 고딕" charset="0"/>
              </a:rPr>
              <a:t>-&gt; </a:t>
            </a:r>
            <a:r>
              <a:rPr lang="ko-KR" sz="2400">
                <a:latin typeface="맑은 고딕" charset="0"/>
                <a:ea typeface="맑은 고딕" charset="0"/>
              </a:rPr>
              <a:t>L</a:t>
            </a:r>
            <a:r>
              <a:rPr lang="ko-KR" sz="2400">
                <a:latin typeface="맑은 고딕" charset="0"/>
                <a:ea typeface="맑은 고딕" charset="0"/>
              </a:rPr>
              <a:t>LM 모</a:t>
            </a:r>
            <a:r>
              <a:rPr lang="ko-KR" sz="2400">
                <a:latin typeface="맑은 고딕" charset="0"/>
                <a:ea typeface="맑은 고딕" charset="0"/>
              </a:rPr>
              <a:t>델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-&gt; 사용</a:t>
            </a:r>
            <a:r>
              <a:rPr lang="ko-KR" sz="2400">
                <a:latin typeface="맑은 고딕" charset="0"/>
                <a:ea typeface="맑은 고딕" charset="0"/>
              </a:rPr>
              <a:t>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8"/>
          <p:cNvSpPr txBox="1">
            <a:spLocks/>
          </p:cNvSpPr>
          <p:nvPr/>
        </p:nvSpPr>
        <p:spPr>
          <a:xfrm rot="0">
            <a:off x="544195" y="4427855"/>
            <a:ext cx="1027303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85750" indent="-285750">
              <a:buFontTx/>
              <a:buNone/>
            </a:pPr>
            <a:endParaRPr lang="ko-KR" altLang="en-US"/>
          </a:p>
          <a:p>
            <a:pPr marL="285750" indent="-285750">
              <a:buFont typeface="Arial"/>
              <a:buChar char="•"/>
            </a:pPr>
            <a:r>
              <a:rPr/>
              <a:t>사용자의 요청이 LLM 모델에 전달되고 그 결과가 다시 사용자에게 반환될 수 있도록 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9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250" y="342900"/>
            <a:ext cx="13677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개발결과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9125" y="1581150"/>
            <a:ext cx="10706735" cy="279908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/>
              <a:t>Performance Validation (Hallucination)</a:t>
            </a:r>
            <a:endParaRPr lang="ko-KR" altLang="en-US"/>
          </a:p>
          <a:p>
            <a:pPr marL="742950" indent="-285750" lvl="1">
              <a:buFont typeface="Arial"/>
              <a:buChar char="•"/>
            </a:pPr>
            <a:r>
              <a:rPr lang="en-US" altLang="ko-KR"/>
              <a:t>Error rate : RAG </a:t>
            </a:r>
            <a:r>
              <a:rPr lang="ko-KR" altLang="en-US"/>
              <a:t>문서에 존재하지 않는 답변 발생 건수</a:t>
            </a:r>
            <a:endParaRPr lang="ko-KR" altLang="en-US"/>
          </a:p>
          <a:p>
            <a:pPr marL="742950" indent="-285750" lvl="1">
              <a:buFont typeface="Arial"/>
              <a:buChar char="•"/>
            </a:pPr>
            <a:r>
              <a:rPr lang="en-US" altLang="ko-KR"/>
              <a:t>Consistency : </a:t>
            </a:r>
            <a:r>
              <a:rPr lang="ko-KR" altLang="en-US"/>
              <a:t>모델이 대화의 맥락을 이해하고 그에 맞는 응답을 일관되게 생성하는지 평가</a:t>
            </a:r>
            <a:endParaRPr lang="ko-KR" altLang="en-US"/>
          </a:p>
          <a:p>
            <a:pPr marL="742950" indent="-285750" lvl="1">
              <a:buFont typeface="Arial"/>
              <a:buChar char="•"/>
            </a:pPr>
            <a:r>
              <a:rPr lang="en-US" altLang="ko-KR"/>
              <a:t>Relevance : </a:t>
            </a:r>
            <a:r>
              <a:rPr lang="ko-KR" altLang="en-US"/>
              <a:t>응답이 질문이나 지시에 얼마나 밀접하게 관련되는지 측정</a:t>
            </a:r>
            <a:endParaRPr lang="ko-KR" altLang="en-US"/>
          </a:p>
          <a:p>
            <a:pPr marL="457200" indent="0" lvl="1">
              <a:buFontTx/>
              <a:buNone/>
            </a:pPr>
            <a:endParaRPr lang="ko-KR" altLang="en-US" sz="1400">
              <a:latin typeface="맑은 고딕" charset="0"/>
            </a:endParaRPr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285750" indent="-285750">
              <a:buFont typeface="Arial"/>
              <a:buChar char="•"/>
            </a:pPr>
            <a:r>
              <a:rPr lang="ko-KR" altLang="en-US"/>
              <a:t>개발총평</a:t>
            </a:r>
            <a:endParaRPr lang="ko-KR" altLang="en-US"/>
          </a:p>
          <a:p>
            <a:pPr marL="285750" indent="-285750">
              <a:buFont typeface="Arial"/>
              <a:buChar char="•"/>
            </a:pPr>
            <a:r>
              <a:rPr lang="ko-KR" altLang="en-US"/>
              <a:t>사용자들이 </a:t>
            </a:r>
            <a:r>
              <a:rPr lang="ko-KR" altLang="en-US"/>
              <a:t>이해하</a:t>
            </a:r>
            <a:r>
              <a:rPr lang="ko-KR" altLang="en-US"/>
              <a:t>기 </a:t>
            </a:r>
            <a:r>
              <a:rPr lang="ko-KR" altLang="en-US"/>
              <a:t>쉬</a:t>
            </a:r>
            <a:r>
              <a:rPr lang="ko-KR" altLang="en-US"/>
              <a:t>운 </a:t>
            </a:r>
            <a:r>
              <a:rPr lang="ko-KR" altLang="en-US"/>
              <a:t>모</a:t>
            </a:r>
            <a:r>
              <a:rPr lang="ko-KR" altLang="en-US"/>
              <a:t>델</a:t>
            </a:r>
            <a:endParaRPr lang="ko-KR" altLang="en-US"/>
          </a:p>
          <a:p>
            <a:pPr marL="285750" indent="-285750">
              <a:buFont typeface="Arial"/>
              <a:buChar char="•"/>
            </a:pPr>
            <a:endParaRPr lang="ko-KR" altLang="en-US"/>
          </a:p>
          <a:p>
            <a:pPr marL="742950" indent="-285750" lvl="1">
              <a:buFont typeface="Arial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25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250" y="342900"/>
            <a:ext cx="9061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시연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5" y="1581150"/>
            <a:ext cx="107061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주요 </a:t>
            </a:r>
            <a:r>
              <a:rPr lang="ko-KR" altLang="en-US" dirty="0" err="1" smtClean="0"/>
              <a:t>동작화면을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스크린샷합니다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2" descr="C:/Users/human/AppData/Roaming/PolarisOffice/ETemp/12416_21293288/fImage20352521478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3710" y="2108200"/>
            <a:ext cx="6561455" cy="43205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58378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476250" y="342900"/>
            <a:ext cx="906780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>
                <a:solidFill>
                  <a:schemeClr val="bg1"/>
                </a:solidFill>
              </a:rPr>
              <a:t>4. </a:t>
            </a:r>
            <a:r>
              <a:rPr lang="ko-KR" altLang="en-US">
                <a:solidFill>
                  <a:schemeClr val="bg1"/>
                </a:solidFill>
              </a:rPr>
              <a:t>시연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" name="그림 4" descr="C:/Users/human/AppData/Roaming/PolarisOffice/ETemp/12416_21293288/fImage55927114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7530" y="1163955"/>
            <a:ext cx="9375140" cy="5529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41</Paragraphs>
  <Words>249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human</cp:lastModifiedBy>
  <dc:title>PowerPoint 프레젠테이션</dc:title>
  <cp:version>10.105.248.53989</cp:version>
  <dcterms:modified xsi:type="dcterms:W3CDTF">2024-11-06T06:40:43Z</dcterms:modified>
</cp:coreProperties>
</file>