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242"/>
    <a:srgbClr val="FD841C"/>
    <a:srgbClr val="652D89"/>
    <a:srgbClr val="D4D5E5"/>
    <a:srgbClr val="D4DFE7"/>
    <a:srgbClr val="006684"/>
    <a:srgbClr val="E3D9CE"/>
    <a:srgbClr val="F26531"/>
    <a:srgbClr val="E3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>
        <p:scale>
          <a:sx n="25" d="100"/>
          <a:sy n="25" d="100"/>
        </p:scale>
        <p:origin x="4024" y="-2020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5/21/2023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mailto:hnyls2002@sjtu.edu.cn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Apex Data </a:t>
            </a:r>
            <a:r>
              <a:rPr lang="en-US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&amp; Knowledge Management Lab</a:t>
            </a:r>
            <a:endParaRPr lang="en-GB" altLang="zh-CN" sz="5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783800" y="41800463"/>
            <a:ext cx="696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http://</a:t>
            </a: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apex.sjtu.edu.cn</a:t>
            </a: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>
                  <a:solidFill>
                    <a:srgbClr val="652D89"/>
                  </a:solidFill>
                  <a:latin typeface="Helvetica" panose="020B0604020202020204" pitchFamily="34" charset="0"/>
                </a:rPr>
                <a:t>Our Approach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02224" y="543809"/>
            <a:ext cx="21976789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US" altLang="zh-CN" sz="72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Exploring the Efficacy of BERT</a:t>
            </a:r>
            <a:br>
              <a:rPr lang="en-US" altLang="zh-CN" sz="7200" b="1" dirty="0">
                <a:solidFill>
                  <a:schemeClr val="bg1"/>
                </a:solidFill>
                <a:latin typeface="Helvetica" charset="0"/>
                <a:cs typeface="Helvetica" charset="0"/>
              </a:rPr>
            </a:br>
            <a:r>
              <a:rPr lang="en-US" altLang="zh-CN" sz="72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on a Fine-Grained Emotion Dataset : </a:t>
            </a:r>
            <a:r>
              <a:rPr lang="en-US" altLang="zh-CN" sz="7200" b="1" dirty="0" err="1">
                <a:solidFill>
                  <a:schemeClr val="bg1"/>
                </a:solidFill>
                <a:latin typeface="Helvetica" charset="0"/>
                <a:cs typeface="Helvetica" charset="0"/>
              </a:rPr>
              <a:t>GoEmotions</a:t>
            </a:r>
            <a:r>
              <a:rPr lang="en-US" altLang="zh-CN" sz="72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 </a:t>
            </a:r>
            <a:br>
              <a:rPr lang="en-US" altLang="zh-CN" sz="7200" b="1" dirty="0">
                <a:solidFill>
                  <a:schemeClr val="bg1"/>
                </a:solidFill>
                <a:latin typeface="Helvetica" charset="0"/>
                <a:cs typeface="Helvetica" charset="0"/>
              </a:rPr>
            </a:br>
            <a:endParaRPr lang="en-GB" altLang="zh-CN" sz="7200" b="1" dirty="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815444" y="2767291"/>
            <a:ext cx="20727001" cy="133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US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Liangsheng</a:t>
            </a: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Yin (</a:t>
            </a: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  <a:hlinkClick r:id="rId3"/>
              </a:rPr>
              <a:t>hnyls2002@sjtu.edu.cn</a:t>
            </a: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ts val="5000"/>
              </a:lnSpc>
            </a:pPr>
            <a:endParaRPr lang="en-US" altLang="zh-CN" sz="4000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66" y="713482"/>
            <a:ext cx="7316309" cy="1914885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87607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Fine-tuned Emotions Classification</a:t>
            </a:r>
          </a:p>
          <a:p>
            <a:r>
              <a:rPr lang="en-US" altLang="zh-CN" sz="4000" b="1" dirty="0">
                <a:latin typeface="Helvetica" panose="020B0604020202020204" pitchFamily="34" charset="0"/>
              </a:rPr>
              <a:t>Up to 28 kinds like following…</a:t>
            </a:r>
          </a:p>
        </p:txBody>
      </p: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355600" y="18677387"/>
            <a:ext cx="80441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 err="1">
                <a:solidFill>
                  <a:srgbClr val="652D89"/>
                </a:solidFill>
                <a:latin typeface="Helvetica" panose="020B0604020202020204" pitchFamily="34" charset="0"/>
              </a:rPr>
              <a:t>GoEmotion</a:t>
            </a:r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 Dataset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192838"/>
            <a:ext cx="82525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A simple BERT-based model : </a:t>
            </a:r>
          </a:p>
          <a:p>
            <a:r>
              <a:rPr lang="en-US" altLang="zh-CN" sz="4000" b="1" dirty="0">
                <a:latin typeface="Helvetica" panose="020B0604020202020204" pitchFamily="34" charset="0"/>
              </a:rPr>
              <a:t>work on multi-label classification</a:t>
            </a:r>
          </a:p>
        </p:txBody>
      </p:sp>
      <p:pic>
        <p:nvPicPr>
          <p:cNvPr id="1026" name="Picture 2" descr="👏">
            <a:extLst>
              <a:ext uri="{FF2B5EF4-FFF2-40B4-BE49-F238E27FC236}">
                <a16:creationId xmlns:a16="http://schemas.microsoft.com/office/drawing/2014/main" id="{376A020E-A52A-B6E8-EAF0-1284E69B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282" y="5055127"/>
            <a:ext cx="2606482" cy="260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😂">
            <a:extLst>
              <a:ext uri="{FF2B5EF4-FFF2-40B4-BE49-F238E27FC236}">
                <a16:creationId xmlns:a16="http://schemas.microsoft.com/office/drawing/2014/main" id="{C551EB1E-4802-0BAE-6C76-86D86994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47" y="8010854"/>
            <a:ext cx="1925222" cy="192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😠">
            <a:extLst>
              <a:ext uri="{FF2B5EF4-FFF2-40B4-BE49-F238E27FC236}">
                <a16:creationId xmlns:a16="http://schemas.microsoft.com/office/drawing/2014/main" id="{CD93D817-3046-1F3E-4E10-C13A6CA6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22" y="7565782"/>
            <a:ext cx="2105485" cy="21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👍">
            <a:extLst>
              <a:ext uri="{FF2B5EF4-FFF2-40B4-BE49-F238E27FC236}">
                <a16:creationId xmlns:a16="http://schemas.microsoft.com/office/drawing/2014/main" id="{9E667C73-3E55-78B3-501D-8E31523B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69" y="12590560"/>
            <a:ext cx="2632075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🤮">
            <a:extLst>
              <a:ext uri="{FF2B5EF4-FFF2-40B4-BE49-F238E27FC236}">
                <a16:creationId xmlns:a16="http://schemas.microsoft.com/office/drawing/2014/main" id="{94B55E9B-D1A6-0F7A-540B-D30F548F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176" y="8232806"/>
            <a:ext cx="3289212" cy="32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😕">
            <a:extLst>
              <a:ext uri="{FF2B5EF4-FFF2-40B4-BE49-F238E27FC236}">
                <a16:creationId xmlns:a16="http://schemas.microsoft.com/office/drawing/2014/main" id="{A7A4D52F-F6C6-01D3-ABC0-CDBE99D7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25" y="15694322"/>
            <a:ext cx="2849832" cy="28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👎">
            <a:extLst>
              <a:ext uri="{FF2B5EF4-FFF2-40B4-BE49-F238E27FC236}">
                <a16:creationId xmlns:a16="http://schemas.microsoft.com/office/drawing/2014/main" id="{7D23FBC2-8137-4681-DC23-FD851F53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593" y="8202280"/>
            <a:ext cx="2879783" cy="28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😦">
            <a:extLst>
              <a:ext uri="{FF2B5EF4-FFF2-40B4-BE49-F238E27FC236}">
                <a16:creationId xmlns:a16="http://schemas.microsoft.com/office/drawing/2014/main" id="{0A6704D9-CFB5-2418-BF04-6BC79765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00" y="12230252"/>
            <a:ext cx="2368098" cy="23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😭">
            <a:extLst>
              <a:ext uri="{FF2B5EF4-FFF2-40B4-BE49-F238E27FC236}">
                <a16:creationId xmlns:a16="http://schemas.microsoft.com/office/drawing/2014/main" id="{C57B0087-961C-E8D9-D676-1668B60D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22" y="14106160"/>
            <a:ext cx="2938931" cy="293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🥰">
            <a:extLst>
              <a:ext uri="{FF2B5EF4-FFF2-40B4-BE49-F238E27FC236}">
                <a16:creationId xmlns:a16="http://schemas.microsoft.com/office/drawing/2014/main" id="{74BFC47A-A86E-C64E-910A-09B7D864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" y="14939538"/>
            <a:ext cx="2429264" cy="24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😘">
            <a:extLst>
              <a:ext uri="{FF2B5EF4-FFF2-40B4-BE49-F238E27FC236}">
                <a16:creationId xmlns:a16="http://schemas.microsoft.com/office/drawing/2014/main" id="{67FC0D7F-4512-8C85-F801-995E8CF7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23" y="9918214"/>
            <a:ext cx="2312459" cy="23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🤣">
            <a:extLst>
              <a:ext uri="{FF2B5EF4-FFF2-40B4-BE49-F238E27FC236}">
                <a16:creationId xmlns:a16="http://schemas.microsoft.com/office/drawing/2014/main" id="{2284F67A-80CE-A625-C46E-DE3D2E76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54" y="11539381"/>
            <a:ext cx="3971753" cy="39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😅">
            <a:extLst>
              <a:ext uri="{FF2B5EF4-FFF2-40B4-BE49-F238E27FC236}">
                <a16:creationId xmlns:a16="http://schemas.microsoft.com/office/drawing/2014/main" id="{494EE16F-4B68-DFC4-9CCA-7FF5BA10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4" y="11023603"/>
            <a:ext cx="2585171" cy="25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🥲">
            <a:extLst>
              <a:ext uri="{FF2B5EF4-FFF2-40B4-BE49-F238E27FC236}">
                <a16:creationId xmlns:a16="http://schemas.microsoft.com/office/drawing/2014/main" id="{69CA741D-BACF-DA31-0F3E-63B981A1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85" y="16057688"/>
            <a:ext cx="2368098" cy="23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32A0B1-43FC-804E-6236-EA7DF177AD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5512" y="29257662"/>
            <a:ext cx="15013701" cy="6737289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6318E2B8-298A-8CF2-23A5-86DCA938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38" y="27970940"/>
            <a:ext cx="120321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Task : figure out the emotion!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922ECF4-F97B-6F8F-7621-8E1F508F67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76" y="7877808"/>
            <a:ext cx="14159275" cy="4759618"/>
          </a:xfrm>
          <a:prstGeom prst="rect">
            <a:avLst/>
          </a:prstGeom>
        </p:spPr>
      </p:pic>
      <p:sp>
        <p:nvSpPr>
          <p:cNvPr id="22" name="TextBox 93">
            <a:extLst>
              <a:ext uri="{FF2B5EF4-FFF2-40B4-BE49-F238E27FC236}">
                <a16:creationId xmlns:a16="http://schemas.microsoft.com/office/drawing/2014/main" id="{2F2B7B2D-1115-CAC6-BC2D-DE2FBF01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9987" y="13047057"/>
            <a:ext cx="5824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Threshold optimization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7F22067-4C70-1B91-C128-0E2A341FBC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525231" y="13909138"/>
            <a:ext cx="8751459" cy="7890307"/>
          </a:xfrm>
          <a:prstGeom prst="rect">
            <a:avLst/>
          </a:prstGeom>
        </p:spPr>
      </p:pic>
      <p:sp>
        <p:nvSpPr>
          <p:cNvPr id="29" name="TextBox 124">
            <a:extLst>
              <a:ext uri="{FF2B5EF4-FFF2-40B4-BE49-F238E27FC236}">
                <a16:creationId xmlns:a16="http://schemas.microsoft.com/office/drawing/2014/main" id="{D64F27BA-20B6-CA99-0475-F06B2978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6690" y="14366520"/>
            <a:ext cx="6646365" cy="709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For each emotion among the 28 labels, specify its threshold, maximizing the F1 score on training set, hoping it would achieve good performance on the validation set.</a:t>
            </a: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The threshold result shows that some emotions such as grief , pride, relief is so challenging. And most positive emotion acquires good results!</a:t>
            </a: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75A4F960-B522-249A-7804-04EE5CA1A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9987" y="21830529"/>
            <a:ext cx="3860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Freeze or not ?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F922D93-F7F2-14D7-68FC-E018EEA38EF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26736" y="22475480"/>
            <a:ext cx="14617953" cy="3980647"/>
          </a:xfrm>
          <a:prstGeom prst="rect">
            <a:avLst/>
          </a:prstGeom>
        </p:spPr>
      </p:pic>
      <p:sp>
        <p:nvSpPr>
          <p:cNvPr id="35" name="TextBox 124">
            <a:extLst>
              <a:ext uri="{FF2B5EF4-FFF2-40B4-BE49-F238E27FC236}">
                <a16:creationId xmlns:a16="http://schemas.microsoft.com/office/drawing/2014/main" id="{8ECF4E2C-4ABA-2362-1F62-C5E4D58A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1230" y="26500046"/>
            <a:ext cx="14727674" cy="324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BERT model’s parameters are so huge and well trained. If we continuously training our small dataset on BERT model, it would definitely cause overfitting. To avoid this, we apply a two-stage training for our model : 1. first not freeze the BERT model 2. freeze the BERT model, discard the parameters in our inference head, and train it again.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40826A3-0979-E034-53C7-3ED74812B0B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349030" y="31060458"/>
            <a:ext cx="14132708" cy="986898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80EADB-DADE-457B-6216-E260EE69EC6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5600" y="19947379"/>
            <a:ext cx="13892416" cy="7733402"/>
          </a:xfrm>
          <a:prstGeom prst="rect">
            <a:avLst/>
          </a:prstGeom>
        </p:spPr>
      </p:pic>
      <p:sp>
        <p:nvSpPr>
          <p:cNvPr id="42" name="Rectangle 12">
            <a:extLst>
              <a:ext uri="{FF2B5EF4-FFF2-40B4-BE49-F238E27FC236}">
                <a16:creationId xmlns:a16="http://schemas.microsoft.com/office/drawing/2014/main" id="{0D98356C-E8CA-82E8-2DFB-DBD59C4C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67" y="36433939"/>
            <a:ext cx="144497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Expanding Dataset : Concatenation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43" name="Rectangle 125">
            <a:extLst>
              <a:ext uri="{FF2B5EF4-FFF2-40B4-BE49-F238E27FC236}">
                <a16:creationId xmlns:a16="http://schemas.microsoft.com/office/drawing/2014/main" id="{A8AD0412-A940-0500-8EC8-FA901895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213" y="29921904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44" name="TextBox 124">
            <a:extLst>
              <a:ext uri="{FF2B5EF4-FFF2-40B4-BE49-F238E27FC236}">
                <a16:creationId xmlns:a16="http://schemas.microsoft.com/office/drawing/2014/main" id="{4BD3F3DC-4A29-7E2B-0138-3A580401C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51" y="37777114"/>
            <a:ext cx="13497876" cy="67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3600" dirty="0">
                <a:solidFill>
                  <a:srgbClr val="D11242"/>
                </a:solidFill>
                <a:latin typeface="Helvetica" panose="020B0604020202020204" pitchFamily="34" charset="0"/>
              </a:rPr>
              <a:t>This book reads good. + The joke is so funny.</a:t>
            </a:r>
          </a:p>
        </p:txBody>
      </p:sp>
      <p:sp>
        <p:nvSpPr>
          <p:cNvPr id="48" name="TextBox 124">
            <a:extLst>
              <a:ext uri="{FF2B5EF4-FFF2-40B4-BE49-F238E27FC236}">
                <a16:creationId xmlns:a16="http://schemas.microsoft.com/office/drawing/2014/main" id="{3CF2A24A-B1DD-EB2B-AD74-3670FF4F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70" y="39735899"/>
            <a:ext cx="13497876" cy="67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3600" dirty="0">
                <a:solidFill>
                  <a:srgbClr val="D11242"/>
                </a:solidFill>
                <a:latin typeface="Helvetica" panose="020B0604020202020204" pitchFamily="34" charset="0"/>
              </a:rPr>
              <a:t>You are so disgusting. + You are adorable.</a:t>
            </a:r>
          </a:p>
        </p:txBody>
      </p:sp>
      <p:pic>
        <p:nvPicPr>
          <p:cNvPr id="50" name="Picture 12" descr="👍">
            <a:extLst>
              <a:ext uri="{FF2B5EF4-FFF2-40B4-BE49-F238E27FC236}">
                <a16:creationId xmlns:a16="http://schemas.microsoft.com/office/drawing/2014/main" id="{D8F40391-9411-8CF2-31B9-F924A046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6" y="38551215"/>
            <a:ext cx="780393" cy="7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8" descr="🤣">
            <a:extLst>
              <a:ext uri="{FF2B5EF4-FFF2-40B4-BE49-F238E27FC236}">
                <a16:creationId xmlns:a16="http://schemas.microsoft.com/office/drawing/2014/main" id="{70F35E71-8308-1FE7-0F76-0A01FCD5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05" y="38551215"/>
            <a:ext cx="780393" cy="7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24">
            <a:extLst>
              <a:ext uri="{FF2B5EF4-FFF2-40B4-BE49-F238E27FC236}">
                <a16:creationId xmlns:a16="http://schemas.microsoft.com/office/drawing/2014/main" id="{55F21F6E-9363-1BC6-2641-21D0C2D0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083" y="38638713"/>
            <a:ext cx="2157101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5400" dirty="0">
                <a:solidFill>
                  <a:srgbClr val="0070C0"/>
                </a:solidFill>
                <a:latin typeface="Helvetica" panose="020B0604020202020204" pitchFamily="34" charset="0"/>
              </a:rPr>
              <a:t>plus</a:t>
            </a:r>
          </a:p>
        </p:txBody>
      </p:sp>
      <p:sp>
        <p:nvSpPr>
          <p:cNvPr id="56" name="TextBox 124">
            <a:extLst>
              <a:ext uri="{FF2B5EF4-FFF2-40B4-BE49-F238E27FC236}">
                <a16:creationId xmlns:a16="http://schemas.microsoft.com/office/drawing/2014/main" id="{AB51879B-8A76-CF40-DB39-37E6A264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687" y="38227486"/>
            <a:ext cx="1151523" cy="149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9600" dirty="0">
                <a:solidFill>
                  <a:srgbClr val="0070C0"/>
                </a:solidFill>
                <a:latin typeface="Helvetica" panose="020B0604020202020204" pitchFamily="34" charset="0"/>
              </a:rPr>
              <a:t> =</a:t>
            </a:r>
          </a:p>
        </p:txBody>
      </p:sp>
      <p:pic>
        <p:nvPicPr>
          <p:cNvPr id="57" name="Picture 12" descr="👍">
            <a:extLst>
              <a:ext uri="{FF2B5EF4-FFF2-40B4-BE49-F238E27FC236}">
                <a16:creationId xmlns:a16="http://schemas.microsoft.com/office/drawing/2014/main" id="{F5F8CB89-B319-8774-8F8C-AE955182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158" y="38499573"/>
            <a:ext cx="780393" cy="7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8" descr="🤣">
            <a:extLst>
              <a:ext uri="{FF2B5EF4-FFF2-40B4-BE49-F238E27FC236}">
                <a16:creationId xmlns:a16="http://schemas.microsoft.com/office/drawing/2014/main" id="{FF6F123E-894D-DD59-BFBB-B42BDFAA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32" y="38543705"/>
            <a:ext cx="780393" cy="7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4" descr="🥰">
            <a:extLst>
              <a:ext uri="{FF2B5EF4-FFF2-40B4-BE49-F238E27FC236}">
                <a16:creationId xmlns:a16="http://schemas.microsoft.com/office/drawing/2014/main" id="{A91EDDA9-A6CA-29DD-097F-0ACEBDD7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9" y="40568310"/>
            <a:ext cx="791091" cy="79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🤮">
            <a:extLst>
              <a:ext uri="{FF2B5EF4-FFF2-40B4-BE49-F238E27FC236}">
                <a16:creationId xmlns:a16="http://schemas.microsoft.com/office/drawing/2014/main" id="{A11A7649-4B50-E7A5-3CDF-61C9FD72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6" y="40643836"/>
            <a:ext cx="791091" cy="79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124">
            <a:extLst>
              <a:ext uri="{FF2B5EF4-FFF2-40B4-BE49-F238E27FC236}">
                <a16:creationId xmlns:a16="http://schemas.microsoft.com/office/drawing/2014/main" id="{C2DE4229-B97F-AD88-FA30-6AF8DDD7D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492" y="40623482"/>
            <a:ext cx="2157101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5400" dirty="0">
                <a:solidFill>
                  <a:srgbClr val="0070C0"/>
                </a:solidFill>
                <a:latin typeface="Helvetica" panose="020B0604020202020204" pitchFamily="34" charset="0"/>
              </a:rPr>
              <a:t>plus</a:t>
            </a:r>
          </a:p>
        </p:txBody>
      </p:sp>
      <p:sp>
        <p:nvSpPr>
          <p:cNvPr id="63" name="TextBox 124">
            <a:extLst>
              <a:ext uri="{FF2B5EF4-FFF2-40B4-BE49-F238E27FC236}">
                <a16:creationId xmlns:a16="http://schemas.microsoft.com/office/drawing/2014/main" id="{4D022D41-B830-C56D-E768-149C88C7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563" y="40895874"/>
            <a:ext cx="3929412" cy="85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just">
              <a:lnSpc>
                <a:spcPts val="5000"/>
              </a:lnSpc>
            </a:pPr>
            <a:r>
              <a:rPr lang="en-US" altLang="zh-CN" sz="9600" dirty="0">
                <a:solidFill>
                  <a:srgbClr val="0070C0"/>
                </a:solidFill>
                <a:latin typeface="Helvetica" panose="020B0604020202020204" pitchFamily="34" charset="0"/>
              </a:rPr>
              <a:t> = 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25288</TotalTime>
  <Words>237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Times New Roman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尹 良升</cp:lastModifiedBy>
  <cp:revision>732</cp:revision>
  <cp:lastPrinted>2016-07-04T05:07:13Z</cp:lastPrinted>
  <dcterms:created xsi:type="dcterms:W3CDTF">2000-02-09T12:19:10Z</dcterms:created>
  <dcterms:modified xsi:type="dcterms:W3CDTF">2023-05-21T15:38:59Z</dcterms:modified>
</cp:coreProperties>
</file>