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39656" y="1122363"/>
            <a:ext cx="6633030" cy="2387600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9656" y="3602038"/>
            <a:ext cx="663303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1684800"/>
            <a:ext cx="9784800" cy="4237200"/>
          </a:xfrm>
        </p:spPr>
        <p:txBody>
          <a:bodyPr>
            <a:normAutofit/>
          </a:bodyPr>
          <a:lstStyle>
            <a:lvl1pPr marL="0" indent="0">
              <a:lnSpc>
                <a:spcPct val="160000"/>
              </a:lnSpc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800" y="3963600"/>
            <a:ext cx="8114400" cy="925200"/>
          </a:xfrm>
        </p:spPr>
        <p:txBody>
          <a:bodyPr anchor="ctr" anchorCtr="0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>
            <a:off x="6242958" y="1511300"/>
            <a:ext cx="2578099" cy="22225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96000" rtlCol="0" anchor="ctr"/>
          <a:lstStyle/>
          <a:p>
            <a:pPr algn="ctr"/>
            <a:endParaRPr lang="zh-CN" altLang="en-US" sz="96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343837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3892395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41600" y="1951200"/>
            <a:ext cx="6634800" cy="238680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59636" y="365125"/>
            <a:ext cx="1794164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596745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1429"/>
            <a:ext cx="10515600" cy="47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Quartz </a:t>
            </a:r>
            <a:r>
              <a:rPr lang="zh-CN" altLang="zh-CN" dirty="0"/>
              <a:t>定时任务</a:t>
            </a:r>
            <a:endParaRPr lang="zh-CN" altLang="zh-CN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/>
              <a:t>平台研发部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Quartz是一个完全由Java编写的开源作业调度框架，为在Java应用程序中进行作业调度提供了简单却强大的机制。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自带的定时任务调度器相比，具有以下优点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实现了触发时间和触发任务的解耦，实现了任务和触发器的多对多的关系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2.Quartz通过属性文件来配置数据源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可实现任务可保存，恢复任务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通过监听器可实现任务监听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Quartz 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Quartz API核心接口有：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Scheduler – 与scheduler交互的主要API；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Job – 你通过scheduler执行任务，你的任务类需要实现的接口；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JobDetail – 定义Job的实例；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Trigger – 触发Job的执行；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JobBuilder – 定义和创建JobDetail实例的接口;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TriggerBuilder – 定义和创建Trigger实例的接口；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Job</a:t>
            </a:r>
            <a:r>
              <a:rPr lang="zh-CN" altLang="zh-CN"/>
              <a:t>和</a:t>
            </a:r>
            <a:r>
              <a:rPr lang="en-US" altLang="zh-CN"/>
              <a:t>JobDetail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690" y="1684655"/>
            <a:ext cx="8877300" cy="4232275"/>
          </a:xfrm>
        </p:spPr>
        <p:txBody>
          <a:bodyPr>
            <a:noAutofit/>
          </a:bodyPr>
          <a:p>
            <a:r>
              <a:rPr lang="en-US" altLang="zh-CN" sz="2000"/>
              <a:t>JOB</a:t>
            </a:r>
            <a:endParaRPr lang="en-US" altLang="zh-CN" sz="2000"/>
          </a:p>
          <a:p>
            <a:r>
              <a:rPr lang="zh-CN" altLang="en-US" sz="1800">
                <a:latin typeface="+mn-ea"/>
              </a:rPr>
              <a:t>提供了一个</a:t>
            </a:r>
            <a:r>
              <a:rPr lang="en-US" altLang="zh-CN" sz="1800">
                <a:latin typeface="+mn-ea"/>
              </a:rPr>
              <a:t>execute()</a:t>
            </a:r>
            <a:r>
              <a:rPr lang="zh-CN" altLang="zh-CN" sz="1800">
                <a:latin typeface="+mn-ea"/>
              </a:rPr>
              <a:t>接口，此方法中实现我们的任务</a:t>
            </a:r>
            <a:endParaRPr lang="zh-CN" altLang="zh-CN" sz="1800">
              <a:latin typeface="+mn-ea"/>
            </a:endParaRPr>
          </a:p>
          <a:p>
            <a:r>
              <a:rPr lang="zh-CN" altLang="zh-CN" sz="1800">
                <a:latin typeface="+mn-ea"/>
              </a:rPr>
              <a:t>一个实现Job接口的类，这个类仅仅表明该job需要完成什么任务</a:t>
            </a:r>
            <a:endParaRPr lang="zh-CN" altLang="zh-CN" sz="1800">
              <a:latin typeface="+mn-ea"/>
            </a:endParaRPr>
          </a:p>
          <a:p>
            <a:r>
              <a:rPr lang="zh-CN" altLang="zh-CN" sz="1800">
                <a:latin typeface="+mn-ea"/>
              </a:rPr>
              <a:t>需要注意的是</a:t>
            </a:r>
            <a:r>
              <a:rPr lang="en-US" altLang="zh-CN" sz="1800">
                <a:latin typeface="+mn-ea"/>
              </a:rPr>
              <a:t>job</a:t>
            </a:r>
            <a:r>
              <a:rPr lang="zh-CN" altLang="zh-CN" sz="1800">
                <a:latin typeface="+mn-ea"/>
              </a:rPr>
              <a:t>类每次执行都是新的实例，所以是无状态的</a:t>
            </a:r>
            <a:endParaRPr lang="en-US" altLang="zh-CN" sz="1800">
              <a:latin typeface="+mn-ea"/>
            </a:endParaRPr>
          </a:p>
          <a:p>
            <a:r>
              <a:rPr lang="en-US" altLang="zh-CN" sz="1800">
                <a:latin typeface="+mn-ea"/>
              </a:rPr>
              <a:t>JobDetail</a:t>
            </a:r>
            <a:endParaRPr lang="en-US" altLang="zh-CN" sz="1800">
              <a:latin typeface="+mn-ea"/>
            </a:endParaRPr>
          </a:p>
          <a:p>
            <a:r>
              <a:rPr lang="zh-CN" altLang="zh-CN" sz="1800">
                <a:latin typeface="+mn-ea"/>
              </a:rPr>
              <a:t>一个</a:t>
            </a:r>
            <a:r>
              <a:rPr lang="en-US" altLang="zh-CN" sz="1800">
                <a:latin typeface="+mn-ea"/>
              </a:rPr>
              <a:t>job</a:t>
            </a:r>
            <a:r>
              <a:rPr lang="zh-CN" altLang="zh-CN" sz="1800">
                <a:latin typeface="+mn-ea"/>
              </a:rPr>
              <a:t>的定义类，包括</a:t>
            </a:r>
            <a:r>
              <a:rPr lang="en-US" altLang="zh-CN" sz="1800">
                <a:latin typeface="+mn-ea"/>
              </a:rPr>
              <a:t>job</a:t>
            </a:r>
            <a:r>
              <a:rPr lang="zh-CN" altLang="zh-CN" sz="1800">
                <a:latin typeface="+mn-ea"/>
              </a:rPr>
              <a:t>的任务，以及</a:t>
            </a:r>
            <a:r>
              <a:rPr lang="en-US" altLang="zh-CN" sz="1800">
                <a:latin typeface="+mn-ea"/>
              </a:rPr>
              <a:t>J</a:t>
            </a:r>
            <a:r>
              <a:rPr lang="en-US" altLang="zh-CN" sz="1800">
                <a:latin typeface="+mn-ea"/>
              </a:rPr>
              <a:t>obKey,JobMapData</a:t>
            </a:r>
            <a:r>
              <a:rPr lang="zh-CN" altLang="zh-CN" sz="1800">
                <a:latin typeface="+mn-ea"/>
              </a:rPr>
              <a:t>等属性</a:t>
            </a:r>
            <a:endParaRPr lang="zh-CN" altLang="zh-CN" sz="1800">
              <a:latin typeface="+mn-ea"/>
            </a:endParaRPr>
          </a:p>
          <a:p>
            <a:endParaRPr lang="zh-CN" altLang="zh-CN" sz="1800">
              <a:latin typeface="+mn-ea"/>
            </a:endParaRPr>
          </a:p>
          <a:p>
            <a:endParaRPr lang="zh-CN" altLang="zh-CN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JobDataMap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350" y="1159510"/>
            <a:ext cx="9965055" cy="4762500"/>
          </a:xfrm>
        </p:spPr>
        <p:txBody>
          <a:bodyPr/>
          <a:p>
            <a:r>
              <a:rPr lang="zh-CN" altLang="en-US"/>
              <a:t>因为</a:t>
            </a:r>
            <a:r>
              <a:rPr lang="en-US" altLang="zh-CN"/>
              <a:t>job</a:t>
            </a:r>
            <a:r>
              <a:rPr lang="zh-CN" altLang="zh-CN"/>
              <a:t>是无状态的，如果想保存</a:t>
            </a:r>
            <a:r>
              <a:rPr lang="en-US" altLang="zh-CN"/>
              <a:t>job</a:t>
            </a:r>
            <a:r>
              <a:rPr lang="zh-CN" altLang="zh-CN"/>
              <a:t>的数据就需要JobDataMap，这个会保存在</a:t>
            </a:r>
            <a:r>
              <a:rPr lang="en-US" altLang="zh-CN"/>
              <a:t>quartz</a:t>
            </a:r>
            <a:r>
              <a:rPr lang="zh-CN" altLang="zh-CN"/>
              <a:t>容器中。</a:t>
            </a:r>
            <a:endParaRPr lang="zh-CN" altLang="zh-CN"/>
          </a:p>
          <a:p>
            <a:r>
              <a:rPr lang="en-US" altLang="zh-CN"/>
              <a:t>JobDataMap</a:t>
            </a:r>
            <a:r>
              <a:rPr lang="zh-CN" altLang="zh-CN"/>
              <a:t>支持两种方式保存</a:t>
            </a:r>
            <a:r>
              <a:rPr lang="en-US" altLang="zh-CN"/>
              <a:t>job</a:t>
            </a:r>
            <a:r>
              <a:rPr lang="zh-CN" altLang="zh-CN"/>
              <a:t>属性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zh-CN"/>
              <a:t>使用</a:t>
            </a:r>
            <a:r>
              <a:rPr lang="en-US" altLang="zh-CN"/>
              <a:t>jobDataMap</a:t>
            </a:r>
            <a:r>
              <a:rPr lang="zh-CN" altLang="en-US"/>
              <a:t>设置属性</a:t>
            </a:r>
            <a:endParaRPr lang="zh-CN" altLang="en-US"/>
          </a:p>
          <a:p>
            <a:r>
              <a:rPr lang="en-US" altLang="zh-CN"/>
              <a:t>2.job</a:t>
            </a:r>
            <a:r>
              <a:rPr lang="zh-CN" altLang="zh-CN"/>
              <a:t>属性</a:t>
            </a:r>
            <a:r>
              <a:rPr lang="en-US" altLang="zh-CN"/>
              <a:t>set</a:t>
            </a:r>
            <a:r>
              <a:rPr lang="zh-CN" altLang="zh-CN"/>
              <a:t>方式注入</a:t>
            </a:r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job</a:t>
            </a:r>
            <a:r>
              <a:rPr lang="zh-CN" altLang="zh-CN"/>
              <a:t>的注解</a:t>
            </a:r>
            <a:endParaRPr lang="zh-CN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@DisallowConcurrentExecution：将该注解加到job类上，告诉Quartz不要并发地执行同一个job定义（这里指特定的job类）的多个实例。请注意这里的用词。拿前一小节的例子来说，如果“SalesReportJob”类上有该注解，则同一时刻仅允许执行一个“SalesReportForJoe”实例，但可以并发地执行“SalesReportForMike”类的一个实例。所以该限制是针对JobDetail的，而不是job类的。但是我们认为（在设计Quartz的时候）应该将该注解放在job类上，因为job类的改变经常会导致其行为发生变化。</a:t>
            </a:r>
            <a:endParaRPr lang="zh-CN" altLang="en-US"/>
          </a:p>
          <a:p>
            <a:r>
              <a:rPr lang="zh-CN" altLang="en-US"/>
              <a:t>@PersistJobDataAfterExecution：将该注解加在job类上，告诉Quartz在成功执行了job类的execute方法后（没有发生任何异常），更新JobDetail中JobDataMap的数据，使得该job（即JobDetail）在下一次执行的时候，JobDataMap中是更新后的数据，而不是更新前的旧数据。和 @DisallowConcurrentExecution注解一样，尽管注解是加在job类上的，但其限制作用是针对job实例的，而不是job类的。由job类来承载注解，是因为job类的内容经常会影响其行为状态（比如，job类的execute方法需要显式地“理解”其”状态“）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Job</a:t>
            </a:r>
            <a:r>
              <a:rPr lang="zh-CN" altLang="zh-CN"/>
              <a:t>集群</a:t>
            </a:r>
            <a:endParaRPr lang="zh-CN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1"/>
  <p:tag name="KSO_WM_UNIT_TYPE" val="a"/>
  <p:tag name="KSO_WM_UNIT_INDEX" val="1"/>
  <p:tag name="KSO_WM_UNIT_ID" val="custom160171_1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1"/>
  <p:tag name="KSO_WM_UNIT_TYPE" val="b"/>
  <p:tag name="KSO_WM_UNIT_INDEX" val="1"/>
  <p:tag name="KSO_WM_UNIT_ID" val="custom160171_1*b*1"/>
  <p:tag name="KSO_WM_UNIT_CLEAR" val="1"/>
  <p:tag name="KSO_WM_UNIT_LAYERLEVEL" val="1"/>
  <p:tag name="KSO_WM_UNIT_VALUE" val="1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3、18、23、24、25"/>
  <p:tag name="KSO_WM_TEMPLATE_CATEGORY" val="custom"/>
  <p:tag name="KSO_WM_TEMPLATE_INDEX" val="160171"/>
  <p:tag name="KSO_WM_TAG_VERSION" val="1.0"/>
  <p:tag name="KSO_WM_SLIDE_ID" val="custom1601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自定义 1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BCC5"/>
      </a:accent1>
      <a:accent2>
        <a:srgbClr val="00759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WPS 演示</Application>
  <PresentationFormat>宽屏</PresentationFormat>
  <Paragraphs>48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自定义设计方案</vt:lpstr>
      <vt:lpstr>Quartz 定时任务</vt:lpstr>
      <vt:lpstr>Quartz简介</vt:lpstr>
      <vt:lpstr>Quartz API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2015-05-05T08:02:00Z</dcterms:created>
  <dcterms:modified xsi:type="dcterms:W3CDTF">2016-05-27T11:56:35Z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