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8" r:id="rId3"/>
    <p:sldId id="280" r:id="rId4"/>
    <p:sldId id="281" r:id="rId5"/>
    <p:sldId id="282" r:id="rId6"/>
    <p:sldId id="283" r:id="rId7"/>
    <p:sldId id="285" r:id="rId8"/>
    <p:sldId id="286" r:id="rId9"/>
    <p:sldId id="287" r:id="rId10"/>
    <p:sldId id="288" r:id="rId11"/>
    <p:sldId id="289" r:id="rId12"/>
    <p:sldId id="290" r:id="rId13"/>
    <p:sldId id="291" r:id="rId14"/>
    <p:sldId id="292" r:id="rId15"/>
    <p:sldId id="293" r:id="rId16"/>
    <p:sldId id="294" r:id="rId17"/>
    <p:sldId id="298" r:id="rId18"/>
    <p:sldId id="299" r:id="rId19"/>
    <p:sldId id="300" r:id="rId20"/>
    <p:sldId id="301" r:id="rId21"/>
    <p:sldId id="303" r:id="rId22"/>
    <p:sldId id="302" r:id="rId23"/>
    <p:sldId id="25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2" d="100"/>
          <a:sy n="82" d="100"/>
        </p:scale>
        <p:origin x="739"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EB82A-05F2-429D-AC51-542A83A72772}"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926F7-26F5-4E39-9EEB-9DEAB988748F}" type="slidenum">
              <a:rPr lang="en-US" smtClean="0"/>
              <a:t>‹#›</a:t>
            </a:fld>
            <a:endParaRPr lang="en-US"/>
          </a:p>
        </p:txBody>
      </p:sp>
    </p:spTree>
    <p:extLst>
      <p:ext uri="{BB962C8B-B14F-4D97-AF65-F5344CB8AC3E}">
        <p14:creationId xmlns:p14="http://schemas.microsoft.com/office/powerpoint/2010/main" val="262506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2" name="Google Shape;9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7A33-22AE-45C9-90CE-1B2FB43F9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0D555-F68D-4F9F-8074-1DCC960DB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338E7B-0148-41AA-A121-77D6483CD16A}"/>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F2B55FE8-94AE-4769-BFEF-A3821138A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AA0C5-26FA-478B-A6E4-00C9825EE3EA}"/>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169872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5373-C390-46E9-8728-DB307BD10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905A2C-AA57-4CAA-AF51-EE9D81A79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B30E0-77BE-4F0A-9CA6-2BC90CBC5155}"/>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2DC5BE4B-BBB9-44D7-9899-708DC19E0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FD474-E6E4-4F2A-82B4-C2A6E17BA72C}"/>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147925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48336-C7AD-4238-A591-62C4F637F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5C8B4-89BB-4F43-BE1F-070307292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FDC0D-1FA6-4301-AB87-B0E5F8DBE215}"/>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D6E34F29-BEFB-4FFE-9641-210B08F62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9B216-D0D2-4227-85E4-79515A6F065A}"/>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86804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32AE-5DD7-420C-BF3F-FB446DC8F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3E8C8-F617-4665-8355-D0E17884C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E0AFC-598C-4090-A3AC-410766142588}"/>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B6256C15-6B73-4150-9D86-2599F7151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C0BAB-463B-498D-A77C-B951B5FEA45C}"/>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189760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56E7-9B3D-4003-AD93-44E8515BD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87A5E-7BDD-46B2-B0BD-45881110D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A373A-0BBE-4375-ABA5-0C2B7764AC8A}"/>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F606BF9C-88F4-42EA-AEE2-93896AF56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A52C8-0530-49C5-8046-FD9CB39C7E3B}"/>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125448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763B-A785-4D96-8FD1-A10BED38E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638BB-E2DE-4689-84A1-BD46AFD6F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3E696-BDBB-4C43-BFA5-851EB07DD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27E934-97A9-4541-BE9D-6BB1E09E4A20}"/>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6" name="Footer Placeholder 5">
            <a:extLst>
              <a:ext uri="{FF2B5EF4-FFF2-40B4-BE49-F238E27FC236}">
                <a16:creationId xmlns:a16="http://schemas.microsoft.com/office/drawing/2014/main" id="{6EC82A8B-E7C6-42A1-99D9-FAE73605B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325EF-1987-4B62-9313-F5E588EC2D05}"/>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328359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70FE-2A90-4726-82CC-2FA1051C4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39166E-D01F-4C78-8B18-3561099D1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EC7D15-984D-4FCB-9305-AF1343F29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A99E73-CFF1-466D-9B11-6C518AA35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3C440-4639-4A9C-8FD7-C3AC44818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411ED-613E-41CF-B765-CA6FFB03FDA3}"/>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8" name="Footer Placeholder 7">
            <a:extLst>
              <a:ext uri="{FF2B5EF4-FFF2-40B4-BE49-F238E27FC236}">
                <a16:creationId xmlns:a16="http://schemas.microsoft.com/office/drawing/2014/main" id="{3F544F72-BD99-4B53-ADC2-CD3A01C733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D21CA-FFD3-4D76-9A70-CC68B7829E21}"/>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196075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6A31-8930-4635-97BC-8340B2E68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49735-7847-4DD6-8877-21E2440CF240}"/>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4" name="Footer Placeholder 3">
            <a:extLst>
              <a:ext uri="{FF2B5EF4-FFF2-40B4-BE49-F238E27FC236}">
                <a16:creationId xmlns:a16="http://schemas.microsoft.com/office/drawing/2014/main" id="{9998076A-02DA-40FC-99C8-B3F831D96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5B740-EB40-484D-AB04-0626F1D1F3FB}"/>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21466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0B5E-1FB2-4C47-9E57-0BFEDDB90F46}"/>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3" name="Footer Placeholder 2">
            <a:extLst>
              <a:ext uri="{FF2B5EF4-FFF2-40B4-BE49-F238E27FC236}">
                <a16:creationId xmlns:a16="http://schemas.microsoft.com/office/drawing/2014/main" id="{3CA2B415-B238-4986-8F38-F08C10356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78067-03C8-40F3-B775-7A42E2499DEA}"/>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267858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7DB-BA92-46CD-8315-999C22DEF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E454FC-EF08-448F-AB96-7380D3E1B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8400D-4FE6-4947-BDAA-991A66562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7273E-1E86-46ED-B199-59479094FDDD}"/>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6" name="Footer Placeholder 5">
            <a:extLst>
              <a:ext uri="{FF2B5EF4-FFF2-40B4-BE49-F238E27FC236}">
                <a16:creationId xmlns:a16="http://schemas.microsoft.com/office/drawing/2014/main" id="{4A892441-CE06-4061-A188-89C27C74E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2EB0D-01D0-446D-8C6D-8D1BE3ED466E}"/>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297861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A0A1-FFEE-4B89-855E-AC9BAF8C2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29A444-C48E-427F-BCDF-2B537B6E5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DB986A-5BC4-45ED-9CE9-9C415AD86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122DE-8B17-4D07-9527-18C04A2F84FA}"/>
              </a:ext>
            </a:extLst>
          </p:cNvPr>
          <p:cNvSpPr>
            <a:spLocks noGrp="1"/>
          </p:cNvSpPr>
          <p:nvPr>
            <p:ph type="dt" sz="half" idx="10"/>
          </p:nvPr>
        </p:nvSpPr>
        <p:spPr/>
        <p:txBody>
          <a:bodyPr/>
          <a:lstStyle/>
          <a:p>
            <a:fld id="{447B9A32-6157-41F6-B9C5-FA65BB08C523}" type="datetimeFigureOut">
              <a:rPr lang="en-US" smtClean="0"/>
              <a:t>3/19/2024</a:t>
            </a:fld>
            <a:endParaRPr lang="en-US"/>
          </a:p>
        </p:txBody>
      </p:sp>
      <p:sp>
        <p:nvSpPr>
          <p:cNvPr id="6" name="Footer Placeholder 5">
            <a:extLst>
              <a:ext uri="{FF2B5EF4-FFF2-40B4-BE49-F238E27FC236}">
                <a16:creationId xmlns:a16="http://schemas.microsoft.com/office/drawing/2014/main" id="{37374565-5E75-475A-9B45-BDF8D30A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D450B-8C6F-400F-8E6D-6C31F83F70C5}"/>
              </a:ext>
            </a:extLst>
          </p:cNvPr>
          <p:cNvSpPr>
            <a:spLocks noGrp="1"/>
          </p:cNvSpPr>
          <p:nvPr>
            <p:ph type="sldNum" sz="quarter" idx="12"/>
          </p:nvPr>
        </p:nvSpPr>
        <p:spPr/>
        <p:txBody>
          <a:bodyPr/>
          <a:lstStyle/>
          <a:p>
            <a:fld id="{9B39E3A2-771C-4E3C-961A-9567F7D40141}" type="slidenum">
              <a:rPr lang="en-US" smtClean="0"/>
              <a:t>‹#›</a:t>
            </a:fld>
            <a:endParaRPr lang="en-US"/>
          </a:p>
        </p:txBody>
      </p:sp>
    </p:spTree>
    <p:extLst>
      <p:ext uri="{BB962C8B-B14F-4D97-AF65-F5344CB8AC3E}">
        <p14:creationId xmlns:p14="http://schemas.microsoft.com/office/powerpoint/2010/main" val="420374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447D2-EA0D-4578-BDE4-FE794F187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267AF-A41F-4524-B922-D5B2DB599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78318-B37D-42D1-B53E-5D23CF969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B9A32-6157-41F6-B9C5-FA65BB08C523}" type="datetimeFigureOut">
              <a:rPr lang="en-US" smtClean="0"/>
              <a:t>3/19/2024</a:t>
            </a:fld>
            <a:endParaRPr lang="en-US"/>
          </a:p>
        </p:txBody>
      </p:sp>
      <p:sp>
        <p:nvSpPr>
          <p:cNvPr id="5" name="Footer Placeholder 4">
            <a:extLst>
              <a:ext uri="{FF2B5EF4-FFF2-40B4-BE49-F238E27FC236}">
                <a16:creationId xmlns:a16="http://schemas.microsoft.com/office/drawing/2014/main" id="{47642D5F-C2A6-4179-81BC-9407A3512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3261-92C2-4CC2-8511-25BB39EE3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9E3A2-771C-4E3C-961A-9567F7D40141}" type="slidenum">
              <a:rPr lang="en-US" smtClean="0"/>
              <a:t>‹#›</a:t>
            </a:fld>
            <a:endParaRPr lang="en-US"/>
          </a:p>
        </p:txBody>
      </p:sp>
    </p:spTree>
    <p:extLst>
      <p:ext uri="{BB962C8B-B14F-4D97-AF65-F5344CB8AC3E}">
        <p14:creationId xmlns:p14="http://schemas.microsoft.com/office/powerpoint/2010/main" val="309537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4"/>
          <p:cNvGrpSpPr/>
          <p:nvPr/>
        </p:nvGrpSpPr>
        <p:grpSpPr>
          <a:xfrm>
            <a:off x="6096000" y="459699"/>
            <a:ext cx="5410200" cy="5953711"/>
            <a:chOff x="0" y="-38100"/>
            <a:chExt cx="2137363" cy="2352084"/>
          </a:xfrm>
        </p:grpSpPr>
        <p:sp>
          <p:nvSpPr>
            <p:cNvPr id="116" name="Google Shape;116;p14"/>
            <p:cNvSpPr/>
            <p:nvPr/>
          </p:nvSpPr>
          <p:spPr>
            <a:xfrm>
              <a:off x="0" y="0"/>
              <a:ext cx="2137363" cy="2313984"/>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60950" tIns="60950" rIns="60950" bIns="60950" anchor="ctr" anchorCtr="0">
              <a:noAutofit/>
            </a:bodyPr>
            <a:lstStyle/>
            <a:p>
              <a:endParaRPr sz="1200"/>
            </a:p>
          </p:txBody>
        </p:sp>
        <p:sp>
          <p:nvSpPr>
            <p:cNvPr id="117" name="Google Shape;117;p14"/>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sp>
        <p:nvSpPr>
          <p:cNvPr id="118" name="Google Shape;118;p14"/>
          <p:cNvSpPr txBox="1"/>
          <p:nvPr/>
        </p:nvSpPr>
        <p:spPr>
          <a:xfrm>
            <a:off x="6541845" y="1240593"/>
            <a:ext cx="4518509" cy="738664"/>
          </a:xfrm>
          <a:prstGeom prst="rect">
            <a:avLst/>
          </a:prstGeom>
          <a:noFill/>
          <a:ln>
            <a:noFill/>
          </a:ln>
        </p:spPr>
        <p:txBody>
          <a:bodyPr spcFirstLastPara="1" wrap="square" lIns="0" tIns="0" rIns="0" bIns="0" anchor="t" anchorCtr="0">
            <a:spAutoFit/>
          </a:bodyPr>
          <a:lstStyle/>
          <a:p>
            <a:pPr>
              <a:lnSpc>
                <a:spcPct val="150000"/>
              </a:lnSpc>
            </a:pPr>
            <a:r>
              <a:rPr lang="vi-VN" sz="3200" dirty="0">
                <a:solidFill>
                  <a:schemeClr val="bg1"/>
                </a:solidFill>
                <a:latin typeface="Bahnschrift" panose="020B0502040204020203" pitchFamily="34" charset="0"/>
              </a:rPr>
              <a:t>Đề Tài : Quản Lí Thư Viện</a:t>
            </a:r>
            <a:endParaRPr sz="3200" dirty="0">
              <a:solidFill>
                <a:schemeClr val="bg1"/>
              </a:solidFill>
              <a:latin typeface="Bahnschrift" panose="020B0502040204020203" pitchFamily="34" charset="0"/>
            </a:endParaRPr>
          </a:p>
        </p:txBody>
      </p:sp>
      <p:sp>
        <p:nvSpPr>
          <p:cNvPr id="119" name="Google Shape;119;p14"/>
          <p:cNvSpPr txBox="1"/>
          <p:nvPr/>
        </p:nvSpPr>
        <p:spPr>
          <a:xfrm>
            <a:off x="6470907" y="2403865"/>
            <a:ext cx="4150238" cy="369332"/>
          </a:xfrm>
          <a:prstGeom prst="rect">
            <a:avLst/>
          </a:prstGeom>
          <a:noFill/>
          <a:ln>
            <a:noFill/>
          </a:ln>
        </p:spPr>
        <p:txBody>
          <a:bodyPr spcFirstLastPara="1" wrap="square" lIns="0" tIns="0" rIns="0" bIns="0" anchor="t" anchorCtr="0">
            <a:spAutoFit/>
          </a:bodyPr>
          <a:lstStyle/>
          <a:p>
            <a:pPr>
              <a:lnSpc>
                <a:spcPct val="150000"/>
              </a:lnSpc>
            </a:pPr>
            <a:r>
              <a:rPr lang="vi-VN" sz="1600" dirty="0">
                <a:solidFill>
                  <a:schemeClr val="bg1"/>
                </a:solidFill>
                <a:latin typeface="Bahnschrift" panose="020B0502040204020203" pitchFamily="34" charset="0"/>
              </a:rPr>
              <a:t>Sinh Viên Thực Hiện :</a:t>
            </a:r>
            <a:endParaRPr sz="1600" dirty="0">
              <a:solidFill>
                <a:schemeClr val="bg1"/>
              </a:solidFill>
              <a:latin typeface="Bahnschrift" panose="020B0502040204020203" pitchFamily="34" charset="0"/>
            </a:endParaRPr>
          </a:p>
        </p:txBody>
      </p:sp>
      <p:sp>
        <p:nvSpPr>
          <p:cNvPr id="120" name="Google Shape;120;p14"/>
          <p:cNvSpPr txBox="1"/>
          <p:nvPr/>
        </p:nvSpPr>
        <p:spPr>
          <a:xfrm>
            <a:off x="570926" y="5427899"/>
            <a:ext cx="4607059" cy="373244"/>
          </a:xfrm>
          <a:prstGeom prst="rect">
            <a:avLst/>
          </a:prstGeom>
          <a:noFill/>
          <a:ln>
            <a:noFill/>
          </a:ln>
        </p:spPr>
        <p:txBody>
          <a:bodyPr spcFirstLastPara="1" wrap="square" lIns="0" tIns="0" rIns="0" bIns="0" anchor="t" anchorCtr="0">
            <a:spAutoFit/>
          </a:bodyPr>
          <a:lstStyle/>
          <a:p>
            <a:pPr>
              <a:lnSpc>
                <a:spcPct val="130010"/>
              </a:lnSpc>
            </a:pPr>
            <a:r>
              <a:rPr lang="en-US" sz="1866" dirty="0">
                <a:solidFill>
                  <a:srgbClr val="0B1320"/>
                </a:solidFill>
                <a:latin typeface="Playfair Display Black"/>
                <a:ea typeface="Playfair Display Black"/>
                <a:cs typeface="Playfair Display Black"/>
                <a:sym typeface="Playfair Display Black"/>
              </a:rPr>
              <a:t> </a:t>
            </a:r>
            <a:endParaRPr sz="1200" dirty="0"/>
          </a:p>
        </p:txBody>
      </p:sp>
      <p:sp>
        <p:nvSpPr>
          <p:cNvPr id="123" name="Google Shape;123;p14"/>
          <p:cNvSpPr txBox="1"/>
          <p:nvPr/>
        </p:nvSpPr>
        <p:spPr>
          <a:xfrm>
            <a:off x="570412" y="1778272"/>
            <a:ext cx="4607059" cy="401970"/>
          </a:xfrm>
          <a:prstGeom prst="rect">
            <a:avLst/>
          </a:prstGeom>
          <a:noFill/>
          <a:ln>
            <a:noFill/>
          </a:ln>
        </p:spPr>
        <p:txBody>
          <a:bodyPr spcFirstLastPara="1" wrap="square" lIns="0" tIns="0" rIns="0" bIns="0" anchor="t" anchorCtr="0">
            <a:spAutoFit/>
          </a:bodyPr>
          <a:lstStyle/>
          <a:p>
            <a:pPr>
              <a:lnSpc>
                <a:spcPct val="140014"/>
              </a:lnSpc>
            </a:pPr>
            <a:r>
              <a:rPr lang="en-US" sz="1866" dirty="0">
                <a:solidFill>
                  <a:srgbClr val="0B1320"/>
                </a:solidFill>
                <a:sym typeface="Playfair Display Black"/>
              </a:rPr>
              <a:t>TO TEAM 7</a:t>
            </a:r>
            <a:endParaRPr sz="1200" dirty="0"/>
          </a:p>
        </p:txBody>
      </p:sp>
      <p:sp>
        <p:nvSpPr>
          <p:cNvPr id="125" name="Google Shape;125;p14"/>
          <p:cNvSpPr txBox="1"/>
          <p:nvPr/>
        </p:nvSpPr>
        <p:spPr>
          <a:xfrm>
            <a:off x="570925" y="2730290"/>
            <a:ext cx="4607059" cy="1329595"/>
          </a:xfrm>
          <a:prstGeom prst="rect">
            <a:avLst/>
          </a:prstGeom>
          <a:noFill/>
          <a:ln>
            <a:noFill/>
          </a:ln>
        </p:spPr>
        <p:txBody>
          <a:bodyPr spcFirstLastPara="1" wrap="square" lIns="0" tIns="0" rIns="0" bIns="0" anchor="t" anchorCtr="0">
            <a:spAutoFit/>
          </a:bodyPr>
          <a:lstStyle/>
          <a:p>
            <a:pPr>
              <a:lnSpc>
                <a:spcPct val="120000"/>
              </a:lnSpc>
            </a:pPr>
            <a:r>
              <a:rPr lang="vi-VN" sz="3600" dirty="0">
                <a:solidFill>
                  <a:srgbClr val="0B1320"/>
                </a:solidFill>
                <a:latin typeface="Bahnschrift" panose="020B0502040204020203" pitchFamily="34" charset="0"/>
                <a:sym typeface="Playfair Display Black"/>
              </a:rPr>
              <a:t>Kĩ Thuật Phần Mềm Ứng Dụng</a:t>
            </a:r>
            <a:endParaRPr sz="3600" dirty="0">
              <a:latin typeface="Bahnschrift" panose="020B0502040204020203" pitchFamily="34" charset="0"/>
            </a:endParaRPr>
          </a:p>
        </p:txBody>
      </p:sp>
      <p:sp>
        <p:nvSpPr>
          <p:cNvPr id="127" name="Google Shape;127;p14"/>
          <p:cNvSpPr txBox="1"/>
          <p:nvPr/>
        </p:nvSpPr>
        <p:spPr>
          <a:xfrm>
            <a:off x="570412" y="721531"/>
            <a:ext cx="4607059" cy="1157112"/>
          </a:xfrm>
          <a:prstGeom prst="rect">
            <a:avLst/>
          </a:prstGeom>
          <a:noFill/>
          <a:ln>
            <a:noFill/>
          </a:ln>
        </p:spPr>
        <p:txBody>
          <a:bodyPr spcFirstLastPara="1" wrap="square" lIns="0" tIns="0" rIns="0" bIns="0" anchor="t" anchorCtr="0">
            <a:spAutoFit/>
          </a:bodyPr>
          <a:lstStyle/>
          <a:p>
            <a:pPr>
              <a:lnSpc>
                <a:spcPct val="120002"/>
              </a:lnSpc>
            </a:pPr>
            <a:r>
              <a:rPr lang="en-US" sz="6266" dirty="0">
                <a:solidFill>
                  <a:srgbClr val="0B1320"/>
                </a:solidFill>
                <a:latin typeface="Arial Rounded MT Bold" panose="020F0704030504030204" pitchFamily="34" charset="0"/>
                <a:sym typeface="Playfair Display Black"/>
              </a:rPr>
              <a:t>WELCOME</a:t>
            </a:r>
            <a:endParaRPr sz="1200" dirty="0">
              <a:latin typeface="Arial Rounded MT Bold" panose="020F0704030504030204" pitchFamily="34" charset="0"/>
            </a:endParaRPr>
          </a:p>
        </p:txBody>
      </p:sp>
      <p:grpSp>
        <p:nvGrpSpPr>
          <p:cNvPr id="130" name="Google Shape;130;p14"/>
          <p:cNvGrpSpPr/>
          <p:nvPr/>
        </p:nvGrpSpPr>
        <p:grpSpPr>
          <a:xfrm>
            <a:off x="10995685" y="853591"/>
            <a:ext cx="271215" cy="272431"/>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132" name="Google Shape;132;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33" name="Google Shape;133;p14"/>
          <p:cNvGrpSpPr/>
          <p:nvPr/>
        </p:nvGrpSpPr>
        <p:grpSpPr>
          <a:xfrm>
            <a:off x="11371469" y="853591"/>
            <a:ext cx="271215" cy="272431"/>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135" name="Google Shape;135;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36" name="Google Shape;136;p14"/>
          <p:cNvGrpSpPr/>
          <p:nvPr/>
        </p:nvGrpSpPr>
        <p:grpSpPr>
          <a:xfrm>
            <a:off x="11745500" y="853591"/>
            <a:ext cx="271215" cy="272431"/>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138" name="Google Shape;138;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39" name="Google Shape;139;p14"/>
          <p:cNvGrpSpPr/>
          <p:nvPr/>
        </p:nvGrpSpPr>
        <p:grpSpPr>
          <a:xfrm>
            <a:off x="5585485" y="5834699"/>
            <a:ext cx="271215" cy="272431"/>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141" name="Google Shape;141;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42" name="Google Shape;142;p14"/>
          <p:cNvGrpSpPr/>
          <p:nvPr/>
        </p:nvGrpSpPr>
        <p:grpSpPr>
          <a:xfrm>
            <a:off x="5961269" y="5834699"/>
            <a:ext cx="271215" cy="272431"/>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144" name="Google Shape;144;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45" name="Google Shape;145;p14"/>
          <p:cNvGrpSpPr/>
          <p:nvPr/>
        </p:nvGrpSpPr>
        <p:grpSpPr>
          <a:xfrm>
            <a:off x="6335300" y="5834699"/>
            <a:ext cx="271215" cy="272431"/>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147" name="Google Shape;147;p14"/>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5230330-5D89-48DC-8F46-454FF2A3F0EA}"/>
              </a:ext>
            </a:extLst>
          </p:cNvPr>
          <p:cNvSpPr txBox="1"/>
          <p:nvPr/>
        </p:nvSpPr>
        <p:spPr>
          <a:xfrm>
            <a:off x="570925" y="4453934"/>
            <a:ext cx="4019736" cy="400110"/>
          </a:xfrm>
          <a:prstGeom prst="rect">
            <a:avLst/>
          </a:prstGeom>
          <a:noFill/>
        </p:spPr>
        <p:txBody>
          <a:bodyPr wrap="square" rtlCol="0">
            <a:spAutoFit/>
          </a:bodyPr>
          <a:lstStyle/>
          <a:p>
            <a:r>
              <a:rPr lang="vi-VN" sz="2000" dirty="0">
                <a:latin typeface="Bahnschrift" panose="020B0502040204020203" pitchFamily="34" charset="0"/>
              </a:rPr>
              <a:t>G.V.H.D : TH.S </a:t>
            </a:r>
            <a:r>
              <a:rPr lang="vi-VN" dirty="0">
                <a:latin typeface="Bahnschrift" panose="020B0502040204020203" pitchFamily="34" charset="0"/>
              </a:rPr>
              <a:t>Nguyễn Thị Tố Uyên</a:t>
            </a:r>
            <a:endParaRPr lang="en-US" dirty="0">
              <a:latin typeface="Bahnschrift" panose="020B0502040204020203" pitchFamily="34" charset="0"/>
            </a:endParaRPr>
          </a:p>
        </p:txBody>
      </p:sp>
      <p:sp>
        <p:nvSpPr>
          <p:cNvPr id="4" name="TextBox 3">
            <a:extLst>
              <a:ext uri="{FF2B5EF4-FFF2-40B4-BE49-F238E27FC236}">
                <a16:creationId xmlns:a16="http://schemas.microsoft.com/office/drawing/2014/main" id="{1BB7DC4C-86BE-4FE3-A393-C13EB6D7B094}"/>
              </a:ext>
            </a:extLst>
          </p:cNvPr>
          <p:cNvSpPr txBox="1"/>
          <p:nvPr/>
        </p:nvSpPr>
        <p:spPr>
          <a:xfrm>
            <a:off x="7014017" y="2963241"/>
            <a:ext cx="3678066" cy="369332"/>
          </a:xfrm>
          <a:prstGeom prst="rect">
            <a:avLst/>
          </a:prstGeom>
          <a:noFill/>
        </p:spPr>
        <p:txBody>
          <a:bodyPr wrap="square" rtlCol="0">
            <a:spAutoFit/>
          </a:bodyPr>
          <a:lstStyle/>
          <a:p>
            <a:r>
              <a:rPr lang="en-US" dirty="0">
                <a:solidFill>
                  <a:schemeClr val="bg1"/>
                </a:solidFill>
                <a:latin typeface="Bahnschrift" panose="020B0502040204020203" pitchFamily="34" charset="0"/>
                <a:sym typeface="Wingdings" panose="05000000000000000000" pitchFamily="2" charset="2"/>
              </a:rPr>
              <a:t></a:t>
            </a:r>
            <a:r>
              <a:rPr lang="vi-VN" dirty="0">
                <a:solidFill>
                  <a:schemeClr val="bg1"/>
                </a:solidFill>
                <a:latin typeface="Bahnschrift" panose="020B0502040204020203" pitchFamily="34" charset="0"/>
                <a:sym typeface="Wingdings" panose="05000000000000000000" pitchFamily="2" charset="2"/>
              </a:rPr>
              <a:t>  Hồ Sỹ Quân </a:t>
            </a:r>
            <a:endParaRPr lang="en-US" dirty="0">
              <a:solidFill>
                <a:schemeClr val="bg1"/>
              </a:solidFill>
              <a:latin typeface="Bahnschrift" panose="020B0502040204020203" pitchFamily="34" charset="0"/>
            </a:endParaRPr>
          </a:p>
        </p:txBody>
      </p:sp>
      <p:sp>
        <p:nvSpPr>
          <p:cNvPr id="35" name="TextBox 34">
            <a:extLst>
              <a:ext uri="{FF2B5EF4-FFF2-40B4-BE49-F238E27FC236}">
                <a16:creationId xmlns:a16="http://schemas.microsoft.com/office/drawing/2014/main" id="{4942DF76-4260-4616-BFA8-7B7C7DD24E7F}"/>
              </a:ext>
            </a:extLst>
          </p:cNvPr>
          <p:cNvSpPr txBox="1"/>
          <p:nvPr/>
        </p:nvSpPr>
        <p:spPr>
          <a:xfrm>
            <a:off x="7014017" y="3461358"/>
            <a:ext cx="3678066" cy="369332"/>
          </a:xfrm>
          <a:prstGeom prst="rect">
            <a:avLst/>
          </a:prstGeom>
          <a:noFill/>
        </p:spPr>
        <p:txBody>
          <a:bodyPr wrap="square" rtlCol="0">
            <a:spAutoFit/>
          </a:bodyPr>
          <a:lstStyle/>
          <a:p>
            <a:r>
              <a:rPr lang="en-US" dirty="0">
                <a:solidFill>
                  <a:schemeClr val="bg1"/>
                </a:solidFill>
                <a:latin typeface="Bahnschrift" panose="020B0502040204020203" pitchFamily="34" charset="0"/>
                <a:sym typeface="Wingdings" panose="05000000000000000000" pitchFamily="2" charset="2"/>
              </a:rPr>
              <a:t></a:t>
            </a:r>
            <a:r>
              <a:rPr lang="vi-VN" dirty="0">
                <a:solidFill>
                  <a:schemeClr val="bg1"/>
                </a:solidFill>
                <a:latin typeface="Bahnschrift" panose="020B0502040204020203" pitchFamily="34" charset="0"/>
                <a:sym typeface="Wingdings" panose="05000000000000000000" pitchFamily="2" charset="2"/>
              </a:rPr>
              <a:t>  Nguyễn Trung Phú </a:t>
            </a:r>
            <a:endParaRPr lang="en-US" dirty="0">
              <a:solidFill>
                <a:schemeClr val="bg1"/>
              </a:solidFill>
              <a:latin typeface="Bahnschrift" panose="020B0502040204020203" pitchFamily="34" charset="0"/>
            </a:endParaRPr>
          </a:p>
        </p:txBody>
      </p:sp>
      <p:sp>
        <p:nvSpPr>
          <p:cNvPr id="36" name="TextBox 35">
            <a:extLst>
              <a:ext uri="{FF2B5EF4-FFF2-40B4-BE49-F238E27FC236}">
                <a16:creationId xmlns:a16="http://schemas.microsoft.com/office/drawing/2014/main" id="{EE5796E6-D434-46C9-A6BF-7C89B279C82E}"/>
              </a:ext>
            </a:extLst>
          </p:cNvPr>
          <p:cNvSpPr txBox="1"/>
          <p:nvPr/>
        </p:nvSpPr>
        <p:spPr>
          <a:xfrm>
            <a:off x="7014017" y="3959476"/>
            <a:ext cx="3678066" cy="369332"/>
          </a:xfrm>
          <a:prstGeom prst="rect">
            <a:avLst/>
          </a:prstGeom>
          <a:noFill/>
        </p:spPr>
        <p:txBody>
          <a:bodyPr wrap="square" rtlCol="0">
            <a:spAutoFit/>
          </a:bodyPr>
          <a:lstStyle/>
          <a:p>
            <a:r>
              <a:rPr lang="en-US" dirty="0">
                <a:solidFill>
                  <a:schemeClr val="bg1"/>
                </a:solidFill>
                <a:latin typeface="Bahnschrift" panose="020B0502040204020203" pitchFamily="34" charset="0"/>
                <a:sym typeface="Wingdings" panose="05000000000000000000" pitchFamily="2" charset="2"/>
              </a:rPr>
              <a:t></a:t>
            </a:r>
            <a:r>
              <a:rPr lang="vi-VN" dirty="0">
                <a:solidFill>
                  <a:schemeClr val="bg1"/>
                </a:solidFill>
                <a:latin typeface="Bahnschrift" panose="020B0502040204020203" pitchFamily="34" charset="0"/>
                <a:sym typeface="Wingdings" panose="05000000000000000000" pitchFamily="2" charset="2"/>
              </a:rPr>
              <a:t>  Nguyễn Việt Anh </a:t>
            </a:r>
            <a:endParaRPr lang="en-US" dirty="0">
              <a:solidFill>
                <a:schemeClr val="bg1"/>
              </a:solidFill>
              <a:latin typeface="Bahnschrift" panose="020B0502040204020203" pitchFamily="34" charset="0"/>
            </a:endParaRPr>
          </a:p>
        </p:txBody>
      </p:sp>
      <p:sp>
        <p:nvSpPr>
          <p:cNvPr id="37" name="TextBox 36">
            <a:extLst>
              <a:ext uri="{FF2B5EF4-FFF2-40B4-BE49-F238E27FC236}">
                <a16:creationId xmlns:a16="http://schemas.microsoft.com/office/drawing/2014/main" id="{AD8C4096-FD0B-4509-9DD2-90B0BF595F09}"/>
              </a:ext>
            </a:extLst>
          </p:cNvPr>
          <p:cNvSpPr txBox="1"/>
          <p:nvPr/>
        </p:nvSpPr>
        <p:spPr>
          <a:xfrm>
            <a:off x="7014017" y="4458012"/>
            <a:ext cx="3678066" cy="369332"/>
          </a:xfrm>
          <a:prstGeom prst="rect">
            <a:avLst/>
          </a:prstGeom>
          <a:noFill/>
        </p:spPr>
        <p:txBody>
          <a:bodyPr wrap="square" rtlCol="0">
            <a:spAutoFit/>
          </a:bodyPr>
          <a:lstStyle/>
          <a:p>
            <a:r>
              <a:rPr lang="en-US" dirty="0">
                <a:solidFill>
                  <a:schemeClr val="bg1"/>
                </a:solidFill>
                <a:latin typeface="Bahnschrift" panose="020B0502040204020203" pitchFamily="34" charset="0"/>
                <a:sym typeface="Wingdings" panose="05000000000000000000" pitchFamily="2" charset="2"/>
              </a:rPr>
              <a:t></a:t>
            </a:r>
            <a:r>
              <a:rPr lang="vi-VN" dirty="0">
                <a:solidFill>
                  <a:schemeClr val="bg1"/>
                </a:solidFill>
                <a:latin typeface="Bahnschrift" panose="020B0502040204020203" pitchFamily="34" charset="0"/>
                <a:sym typeface="Wingdings" panose="05000000000000000000" pitchFamily="2" charset="2"/>
              </a:rPr>
              <a:t>  Phạm Minh Nguyệt</a:t>
            </a:r>
            <a:endParaRPr lang="en-US" dirty="0">
              <a:solidFill>
                <a:schemeClr val="bg1"/>
              </a:solidFill>
              <a:latin typeface="Bahnschrift" panose="020B0502040204020203" pitchFamily="34" charset="0"/>
            </a:endParaRPr>
          </a:p>
        </p:txBody>
      </p:sp>
      <p:sp>
        <p:nvSpPr>
          <p:cNvPr id="38" name="TextBox 37">
            <a:extLst>
              <a:ext uri="{FF2B5EF4-FFF2-40B4-BE49-F238E27FC236}">
                <a16:creationId xmlns:a16="http://schemas.microsoft.com/office/drawing/2014/main" id="{AFC32F69-C95E-4DFB-9DB5-D234CA2DEBCF}"/>
              </a:ext>
            </a:extLst>
          </p:cNvPr>
          <p:cNvSpPr txBox="1"/>
          <p:nvPr/>
        </p:nvSpPr>
        <p:spPr>
          <a:xfrm>
            <a:off x="7014017" y="4957321"/>
            <a:ext cx="3678066" cy="369332"/>
          </a:xfrm>
          <a:prstGeom prst="rect">
            <a:avLst/>
          </a:prstGeom>
          <a:noFill/>
        </p:spPr>
        <p:txBody>
          <a:bodyPr wrap="square" rtlCol="0">
            <a:spAutoFit/>
          </a:bodyPr>
          <a:lstStyle/>
          <a:p>
            <a:r>
              <a:rPr lang="en-US" dirty="0">
                <a:solidFill>
                  <a:schemeClr val="bg1"/>
                </a:solidFill>
                <a:latin typeface="Bahnschrift" panose="020B0502040204020203" pitchFamily="34" charset="0"/>
                <a:sym typeface="Wingdings" panose="05000000000000000000" pitchFamily="2" charset="2"/>
              </a:rPr>
              <a:t></a:t>
            </a:r>
            <a:r>
              <a:rPr lang="vi-VN" dirty="0">
                <a:solidFill>
                  <a:schemeClr val="bg1"/>
                </a:solidFill>
                <a:latin typeface="Bahnschrift" panose="020B0502040204020203" pitchFamily="34" charset="0"/>
                <a:sym typeface="Wingdings" panose="05000000000000000000" pitchFamily="2" charset="2"/>
              </a:rPr>
              <a:t>  Nguyễn Đức Mạnh</a:t>
            </a:r>
            <a:endParaRPr lang="en-US"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500"/>
                                        <p:tgtEl>
                                          <p:spTgt spid="125"/>
                                        </p:tgtEl>
                                      </p:cBhvr>
                                    </p:animEffect>
                                  </p:childTnLst>
                                </p:cTn>
                              </p:par>
                              <p:par>
                                <p:cTn id="14" presetID="10" presetClass="entr" presetSubtype="0" fill="hold"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500"/>
                                        <p:tgtEl>
                                          <p:spTgt spid="120"/>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par>
                                <p:cTn id="20" presetID="10" presetClass="entr" presetSubtype="0" fill="hold"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8. SƠ ĐỒ USECASE </a:t>
            </a:r>
          </a:p>
          <a:p>
            <a:r>
              <a:rPr lang="vi-VN" sz="6000" dirty="0">
                <a:latin typeface="Bahnschrift" panose="020B0502040204020203" pitchFamily="34" charset="0"/>
              </a:rPr>
              <a:t>MƯỢN</a:t>
            </a:r>
          </a:p>
          <a:p>
            <a:r>
              <a:rPr lang="vi-VN" sz="6000" dirty="0">
                <a:latin typeface="Bahnschrift" panose="020B0502040204020203" pitchFamily="34" charset="0"/>
              </a:rPr>
              <a:t>SÁCH</a:t>
            </a:r>
            <a:endParaRPr lang="en-US" sz="6000" dirty="0">
              <a:latin typeface="Bahnschrift" panose="020B0502040204020203" pitchFamily="34" charset="0"/>
            </a:endParaRPr>
          </a:p>
        </p:txBody>
      </p:sp>
      <p:pic>
        <p:nvPicPr>
          <p:cNvPr id="16" name="Picture 15">
            <a:extLst>
              <a:ext uri="{FF2B5EF4-FFF2-40B4-BE49-F238E27FC236}">
                <a16:creationId xmlns:a16="http://schemas.microsoft.com/office/drawing/2014/main" id="{D9225204-A594-4580-8DBF-599C06698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585" y="1148054"/>
            <a:ext cx="6413630" cy="499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574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9. SƠ ĐỒ USECASE </a:t>
            </a:r>
          </a:p>
          <a:p>
            <a:r>
              <a:rPr lang="vi-VN" sz="6000" dirty="0">
                <a:latin typeface="Bahnschrift" panose="020B0502040204020203" pitchFamily="34" charset="0"/>
              </a:rPr>
              <a:t>TRẢ</a:t>
            </a:r>
          </a:p>
          <a:p>
            <a:r>
              <a:rPr lang="vi-VN" sz="6000" dirty="0">
                <a:latin typeface="Bahnschrift" panose="020B0502040204020203" pitchFamily="34" charset="0"/>
              </a:rPr>
              <a:t>SÁCH</a:t>
            </a:r>
            <a:endParaRPr lang="en-US" sz="6000" dirty="0">
              <a:latin typeface="Bahnschrift" panose="020B0502040204020203" pitchFamily="34" charset="0"/>
            </a:endParaRPr>
          </a:p>
        </p:txBody>
      </p:sp>
      <p:pic>
        <p:nvPicPr>
          <p:cNvPr id="16" name="Picture 15">
            <a:extLst>
              <a:ext uri="{FF2B5EF4-FFF2-40B4-BE49-F238E27FC236}">
                <a16:creationId xmlns:a16="http://schemas.microsoft.com/office/drawing/2014/main" id="{D9225204-A594-4580-8DBF-599C06698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585" y="1148054"/>
            <a:ext cx="6413630" cy="499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1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TẠO SQL</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597159" y="1063689"/>
            <a:ext cx="3125755" cy="461665"/>
          </a:xfrm>
          <a:prstGeom prst="rect">
            <a:avLst/>
          </a:prstGeom>
          <a:noFill/>
        </p:spPr>
        <p:txBody>
          <a:bodyPr wrap="square" rtlCol="0">
            <a:spAutoFit/>
          </a:bodyPr>
          <a:lstStyle/>
          <a:p>
            <a:r>
              <a:rPr lang="vi-VN" sz="2400" dirty="0">
                <a:latin typeface="Bahnschrift" panose="020B0502040204020203" pitchFamily="34" charset="0"/>
              </a:rPr>
              <a:t>1. SQL</a:t>
            </a:r>
            <a:endParaRPr lang="en-US" sz="2400" dirty="0">
              <a:latin typeface="Bahnschrift" panose="020B0502040204020203" pitchFamily="34" charset="0"/>
            </a:endParaRPr>
          </a:p>
        </p:txBody>
      </p:sp>
      <p:pic>
        <p:nvPicPr>
          <p:cNvPr id="20" name="Picture 19">
            <a:extLst>
              <a:ext uri="{FF2B5EF4-FFF2-40B4-BE49-F238E27FC236}">
                <a16:creationId xmlns:a16="http://schemas.microsoft.com/office/drawing/2014/main" id="{DF702DDD-4BEC-497A-8083-F56EF1616C60}"/>
              </a:ext>
            </a:extLst>
          </p:cNvPr>
          <p:cNvPicPr>
            <a:picLocks noChangeAspect="1"/>
          </p:cNvPicPr>
          <p:nvPr/>
        </p:nvPicPr>
        <p:blipFill>
          <a:blip r:embed="rId2"/>
          <a:stretch>
            <a:fillRect/>
          </a:stretch>
        </p:blipFill>
        <p:spPr>
          <a:xfrm>
            <a:off x="597159" y="1727025"/>
            <a:ext cx="4740051" cy="4625741"/>
          </a:xfrm>
          <a:prstGeom prst="rect">
            <a:avLst/>
          </a:prstGeom>
        </p:spPr>
      </p:pic>
      <p:cxnSp>
        <p:nvCxnSpPr>
          <p:cNvPr id="22" name="Straight Connector 21">
            <a:extLst>
              <a:ext uri="{FF2B5EF4-FFF2-40B4-BE49-F238E27FC236}">
                <a16:creationId xmlns:a16="http://schemas.microsoft.com/office/drawing/2014/main" id="{CF1F1EE8-A452-41E6-AF2E-7156A1DCDB66}"/>
              </a:ext>
            </a:extLst>
          </p:cNvPr>
          <p:cNvCxnSpPr>
            <a:cxnSpLocks/>
          </p:cNvCxnSpPr>
          <p:nvPr/>
        </p:nvCxnSpPr>
        <p:spPr>
          <a:xfrm>
            <a:off x="5551715" y="1525354"/>
            <a:ext cx="0" cy="4827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15C66F2A-6648-48E4-87D7-E382A79113E8}"/>
              </a:ext>
            </a:extLst>
          </p:cNvPr>
          <p:cNvPicPr>
            <a:picLocks noChangeAspect="1"/>
          </p:cNvPicPr>
          <p:nvPr/>
        </p:nvPicPr>
        <p:blipFill>
          <a:blip r:embed="rId3"/>
          <a:stretch>
            <a:fillRect/>
          </a:stretch>
        </p:blipFill>
        <p:spPr>
          <a:xfrm>
            <a:off x="6096000" y="1170717"/>
            <a:ext cx="5128704" cy="5182049"/>
          </a:xfrm>
          <a:prstGeom prst="rect">
            <a:avLst/>
          </a:prstGeom>
        </p:spPr>
      </p:pic>
    </p:spTree>
    <p:extLst>
      <p:ext uri="{BB962C8B-B14F-4D97-AF65-F5344CB8AC3E}">
        <p14:creationId xmlns:p14="http://schemas.microsoft.com/office/powerpoint/2010/main" val="122861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TẠO SQL</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597159" y="903719"/>
            <a:ext cx="3125755" cy="461665"/>
          </a:xfrm>
          <a:prstGeom prst="rect">
            <a:avLst/>
          </a:prstGeom>
          <a:noFill/>
        </p:spPr>
        <p:txBody>
          <a:bodyPr wrap="square" rtlCol="0">
            <a:spAutoFit/>
          </a:bodyPr>
          <a:lstStyle/>
          <a:p>
            <a:r>
              <a:rPr lang="vi-VN" sz="2400" dirty="0">
                <a:latin typeface="Bahnschrift" panose="020B0502040204020203" pitchFamily="34" charset="0"/>
              </a:rPr>
              <a:t>2. INSERT THÔNG TIN</a:t>
            </a:r>
            <a:endParaRPr lang="en-US" sz="2400" dirty="0">
              <a:latin typeface="Bahnschrift" panose="020B0502040204020203" pitchFamily="34" charset="0"/>
            </a:endParaRPr>
          </a:p>
        </p:txBody>
      </p:sp>
      <p:cxnSp>
        <p:nvCxnSpPr>
          <p:cNvPr id="22" name="Straight Connector 21">
            <a:extLst>
              <a:ext uri="{FF2B5EF4-FFF2-40B4-BE49-F238E27FC236}">
                <a16:creationId xmlns:a16="http://schemas.microsoft.com/office/drawing/2014/main" id="{CF1F1EE8-A452-41E6-AF2E-7156A1DCDB66}"/>
              </a:ext>
            </a:extLst>
          </p:cNvPr>
          <p:cNvCxnSpPr>
            <a:cxnSpLocks/>
          </p:cNvCxnSpPr>
          <p:nvPr/>
        </p:nvCxnSpPr>
        <p:spPr>
          <a:xfrm>
            <a:off x="5551715" y="1525354"/>
            <a:ext cx="0" cy="4827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533203D-B93F-4E0D-A0A1-9D501CCFDA8E}"/>
              </a:ext>
            </a:extLst>
          </p:cNvPr>
          <p:cNvPicPr>
            <a:picLocks noChangeAspect="1"/>
          </p:cNvPicPr>
          <p:nvPr/>
        </p:nvPicPr>
        <p:blipFill>
          <a:blip r:embed="rId2"/>
          <a:stretch>
            <a:fillRect/>
          </a:stretch>
        </p:blipFill>
        <p:spPr>
          <a:xfrm>
            <a:off x="597159" y="1416621"/>
            <a:ext cx="5502117" cy="5044877"/>
          </a:xfrm>
          <a:prstGeom prst="rect">
            <a:avLst/>
          </a:prstGeom>
        </p:spPr>
      </p:pic>
      <p:pic>
        <p:nvPicPr>
          <p:cNvPr id="12" name="Picture 11">
            <a:extLst>
              <a:ext uri="{FF2B5EF4-FFF2-40B4-BE49-F238E27FC236}">
                <a16:creationId xmlns:a16="http://schemas.microsoft.com/office/drawing/2014/main" id="{176DC810-A99C-4918-ACCC-992FC17271B7}"/>
              </a:ext>
            </a:extLst>
          </p:cNvPr>
          <p:cNvPicPr>
            <a:picLocks noChangeAspect="1"/>
          </p:cNvPicPr>
          <p:nvPr/>
        </p:nvPicPr>
        <p:blipFill>
          <a:blip r:embed="rId3"/>
          <a:stretch>
            <a:fillRect/>
          </a:stretch>
        </p:blipFill>
        <p:spPr>
          <a:xfrm>
            <a:off x="6171000" y="1302311"/>
            <a:ext cx="6157494" cy="5159187"/>
          </a:xfrm>
          <a:prstGeom prst="rect">
            <a:avLst/>
          </a:prstGeom>
        </p:spPr>
      </p:pic>
    </p:spTree>
    <p:extLst>
      <p:ext uri="{BB962C8B-B14F-4D97-AF65-F5344CB8AC3E}">
        <p14:creationId xmlns:p14="http://schemas.microsoft.com/office/powerpoint/2010/main" val="272017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TẠO SQL</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597159" y="903719"/>
            <a:ext cx="3125755" cy="461665"/>
          </a:xfrm>
          <a:prstGeom prst="rect">
            <a:avLst/>
          </a:prstGeom>
          <a:noFill/>
        </p:spPr>
        <p:txBody>
          <a:bodyPr wrap="square" rtlCol="0">
            <a:spAutoFit/>
          </a:bodyPr>
          <a:lstStyle/>
          <a:p>
            <a:r>
              <a:rPr lang="vi-VN" sz="2400" dirty="0">
                <a:latin typeface="Bahnschrift" panose="020B0502040204020203" pitchFamily="34" charset="0"/>
              </a:rPr>
              <a:t>3. MÔ HÌNH QUAN HỆ</a:t>
            </a:r>
            <a:endParaRPr lang="en-US" sz="2400" dirty="0">
              <a:latin typeface="Bahnschrift" panose="020B0502040204020203" pitchFamily="34" charset="0"/>
            </a:endParaRPr>
          </a:p>
        </p:txBody>
      </p:sp>
      <p:pic>
        <p:nvPicPr>
          <p:cNvPr id="14" name="Picture 13">
            <a:extLst>
              <a:ext uri="{FF2B5EF4-FFF2-40B4-BE49-F238E27FC236}">
                <a16:creationId xmlns:a16="http://schemas.microsoft.com/office/drawing/2014/main" id="{D3B898FB-3B8E-41C3-8523-CB681AE3ADAC}"/>
              </a:ext>
            </a:extLst>
          </p:cNvPr>
          <p:cNvPicPr>
            <a:picLocks noChangeAspect="1"/>
          </p:cNvPicPr>
          <p:nvPr/>
        </p:nvPicPr>
        <p:blipFill>
          <a:blip r:embed="rId2"/>
          <a:stretch>
            <a:fillRect/>
          </a:stretch>
        </p:blipFill>
        <p:spPr>
          <a:xfrm>
            <a:off x="2023187" y="1365384"/>
            <a:ext cx="8145625" cy="5121116"/>
          </a:xfrm>
          <a:prstGeom prst="rect">
            <a:avLst/>
          </a:prstGeom>
        </p:spPr>
      </p:pic>
    </p:spTree>
    <p:extLst>
      <p:ext uri="{BB962C8B-B14F-4D97-AF65-F5344CB8AC3E}">
        <p14:creationId xmlns:p14="http://schemas.microsoft.com/office/powerpoint/2010/main" val="188622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4" y="1558212"/>
            <a:ext cx="4238394" cy="2862322"/>
          </a:xfrm>
          <a:prstGeom prst="rect">
            <a:avLst/>
          </a:prstGeom>
          <a:noFill/>
        </p:spPr>
        <p:txBody>
          <a:bodyPr wrap="square" rtlCol="0">
            <a:spAutoFit/>
          </a:bodyPr>
          <a:lstStyle/>
          <a:p>
            <a:r>
              <a:rPr lang="vi-VN" sz="6000" dirty="0">
                <a:latin typeface="Bahnschrift" panose="020B0502040204020203" pitchFamily="34" charset="0"/>
              </a:rPr>
              <a:t>1.GIAO DIỆN ĐĂNG NHẬP</a:t>
            </a:r>
            <a:endParaRPr lang="en-US" sz="6000" dirty="0">
              <a:latin typeface="Bahnschrift" panose="020B0502040204020203" pitchFamily="34" charset="0"/>
            </a:endParaRPr>
          </a:p>
        </p:txBody>
      </p:sp>
      <p:pic>
        <p:nvPicPr>
          <p:cNvPr id="18" name="Picture 17">
            <a:extLst>
              <a:ext uri="{FF2B5EF4-FFF2-40B4-BE49-F238E27FC236}">
                <a16:creationId xmlns:a16="http://schemas.microsoft.com/office/drawing/2014/main" id="{63A26380-E1FF-4440-A29C-707B7135BE78}"/>
              </a:ext>
            </a:extLst>
          </p:cNvPr>
          <p:cNvPicPr>
            <a:picLocks noChangeAspect="1"/>
          </p:cNvPicPr>
          <p:nvPr/>
        </p:nvPicPr>
        <p:blipFill>
          <a:blip r:embed="rId2"/>
          <a:stretch>
            <a:fillRect/>
          </a:stretch>
        </p:blipFill>
        <p:spPr>
          <a:xfrm>
            <a:off x="6095999" y="1558212"/>
            <a:ext cx="4359018" cy="4084674"/>
          </a:xfrm>
          <a:prstGeom prst="rect">
            <a:avLst/>
          </a:prstGeom>
        </p:spPr>
      </p:pic>
    </p:spTree>
    <p:extLst>
      <p:ext uri="{BB962C8B-B14F-4D97-AF65-F5344CB8AC3E}">
        <p14:creationId xmlns:p14="http://schemas.microsoft.com/office/powerpoint/2010/main" val="60916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4" y="1558212"/>
            <a:ext cx="4238394" cy="2862322"/>
          </a:xfrm>
          <a:prstGeom prst="rect">
            <a:avLst/>
          </a:prstGeom>
          <a:noFill/>
        </p:spPr>
        <p:txBody>
          <a:bodyPr wrap="square" rtlCol="0">
            <a:spAutoFit/>
          </a:bodyPr>
          <a:lstStyle/>
          <a:p>
            <a:r>
              <a:rPr lang="vi-VN" sz="6000" dirty="0">
                <a:latin typeface="Bahnschrift" panose="020B0502040204020203" pitchFamily="34" charset="0"/>
              </a:rPr>
              <a:t>2. GIAO DIỆN CHÍNH</a:t>
            </a:r>
            <a:endParaRPr lang="en-US" sz="6000" dirty="0">
              <a:latin typeface="Bahnschrift" panose="020B0502040204020203" pitchFamily="34" charset="0"/>
            </a:endParaRPr>
          </a:p>
        </p:txBody>
      </p:sp>
      <p:pic>
        <p:nvPicPr>
          <p:cNvPr id="2" name="Picture 1">
            <a:extLst>
              <a:ext uri="{FF2B5EF4-FFF2-40B4-BE49-F238E27FC236}">
                <a16:creationId xmlns:a16="http://schemas.microsoft.com/office/drawing/2014/main" id="{817C39B1-A897-4230-9C42-D58676944671}"/>
              </a:ext>
            </a:extLst>
          </p:cNvPr>
          <p:cNvPicPr>
            <a:picLocks noChangeAspect="1"/>
          </p:cNvPicPr>
          <p:nvPr/>
        </p:nvPicPr>
        <p:blipFill>
          <a:blip r:embed="rId2"/>
          <a:stretch>
            <a:fillRect/>
          </a:stretch>
        </p:blipFill>
        <p:spPr>
          <a:xfrm>
            <a:off x="4053873" y="1289210"/>
            <a:ext cx="6889661" cy="4671465"/>
          </a:xfrm>
          <a:prstGeom prst="rect">
            <a:avLst/>
          </a:prstGeom>
        </p:spPr>
      </p:pic>
    </p:spTree>
    <p:extLst>
      <p:ext uri="{BB962C8B-B14F-4D97-AF65-F5344CB8AC3E}">
        <p14:creationId xmlns:p14="http://schemas.microsoft.com/office/powerpoint/2010/main" val="262875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3785652"/>
          </a:xfrm>
          <a:prstGeom prst="rect">
            <a:avLst/>
          </a:prstGeom>
          <a:noFill/>
        </p:spPr>
        <p:txBody>
          <a:bodyPr wrap="square" rtlCol="0">
            <a:spAutoFit/>
          </a:bodyPr>
          <a:lstStyle/>
          <a:p>
            <a:r>
              <a:rPr lang="vi-VN" sz="6000" dirty="0">
                <a:latin typeface="Bahnschrift" panose="020B0502040204020203" pitchFamily="34" charset="0"/>
              </a:rPr>
              <a:t>3. GIAO DIỆN QUẢN LÍ NHÂN VIÊN</a:t>
            </a:r>
            <a:endParaRPr lang="en-US" sz="6000" dirty="0">
              <a:latin typeface="Bahnschrift" panose="020B0502040204020203" pitchFamily="34" charset="0"/>
            </a:endParaRPr>
          </a:p>
        </p:txBody>
      </p:sp>
      <p:pic>
        <p:nvPicPr>
          <p:cNvPr id="2" name="Picture 1">
            <a:extLst>
              <a:ext uri="{FF2B5EF4-FFF2-40B4-BE49-F238E27FC236}">
                <a16:creationId xmlns:a16="http://schemas.microsoft.com/office/drawing/2014/main" id="{D6740CEC-09ED-404E-8E9C-1DA2EDC920BA}"/>
              </a:ext>
            </a:extLst>
          </p:cNvPr>
          <p:cNvPicPr>
            <a:picLocks noChangeAspect="1"/>
          </p:cNvPicPr>
          <p:nvPr/>
        </p:nvPicPr>
        <p:blipFill>
          <a:blip r:embed="rId2"/>
          <a:stretch>
            <a:fillRect/>
          </a:stretch>
        </p:blipFill>
        <p:spPr>
          <a:xfrm>
            <a:off x="4738539" y="1609740"/>
            <a:ext cx="6264183" cy="3734124"/>
          </a:xfrm>
          <a:prstGeom prst="rect">
            <a:avLst/>
          </a:prstGeom>
        </p:spPr>
      </p:pic>
    </p:spTree>
    <p:extLst>
      <p:ext uri="{BB962C8B-B14F-4D97-AF65-F5344CB8AC3E}">
        <p14:creationId xmlns:p14="http://schemas.microsoft.com/office/powerpoint/2010/main" val="107170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3785652"/>
          </a:xfrm>
          <a:prstGeom prst="rect">
            <a:avLst/>
          </a:prstGeom>
          <a:noFill/>
        </p:spPr>
        <p:txBody>
          <a:bodyPr wrap="square" rtlCol="0">
            <a:spAutoFit/>
          </a:bodyPr>
          <a:lstStyle/>
          <a:p>
            <a:r>
              <a:rPr lang="vi-VN" sz="6000" dirty="0">
                <a:latin typeface="Bahnschrift" panose="020B0502040204020203" pitchFamily="34" charset="0"/>
              </a:rPr>
              <a:t>4. GIAO DIỆN QUẢN LÍ KHÁCH HÀNG</a:t>
            </a:r>
            <a:endParaRPr lang="en-US" sz="6000" dirty="0">
              <a:latin typeface="Bahnschrift" panose="020B0502040204020203" pitchFamily="34" charset="0"/>
            </a:endParaRPr>
          </a:p>
        </p:txBody>
      </p:sp>
      <p:pic>
        <p:nvPicPr>
          <p:cNvPr id="12" name="Picture 11">
            <a:extLst>
              <a:ext uri="{FF2B5EF4-FFF2-40B4-BE49-F238E27FC236}">
                <a16:creationId xmlns:a16="http://schemas.microsoft.com/office/drawing/2014/main" id="{A35DEBBA-9B9E-4C0F-BFCA-86ED65050F99}"/>
              </a:ext>
            </a:extLst>
          </p:cNvPr>
          <p:cNvPicPr>
            <a:picLocks noChangeAspect="1"/>
          </p:cNvPicPr>
          <p:nvPr/>
        </p:nvPicPr>
        <p:blipFill>
          <a:blip r:embed="rId2"/>
          <a:stretch>
            <a:fillRect/>
          </a:stretch>
        </p:blipFill>
        <p:spPr>
          <a:xfrm>
            <a:off x="5058075" y="1755000"/>
            <a:ext cx="6264183" cy="3833192"/>
          </a:xfrm>
          <a:prstGeom prst="rect">
            <a:avLst/>
          </a:prstGeom>
        </p:spPr>
      </p:pic>
    </p:spTree>
    <p:extLst>
      <p:ext uri="{BB962C8B-B14F-4D97-AF65-F5344CB8AC3E}">
        <p14:creationId xmlns:p14="http://schemas.microsoft.com/office/powerpoint/2010/main" val="315658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3785652"/>
          </a:xfrm>
          <a:prstGeom prst="rect">
            <a:avLst/>
          </a:prstGeom>
          <a:noFill/>
        </p:spPr>
        <p:txBody>
          <a:bodyPr wrap="square" rtlCol="0">
            <a:spAutoFit/>
          </a:bodyPr>
          <a:lstStyle/>
          <a:p>
            <a:r>
              <a:rPr lang="vi-VN" sz="6000" dirty="0">
                <a:latin typeface="Bahnschrift" panose="020B0502040204020203" pitchFamily="34" charset="0"/>
              </a:rPr>
              <a:t>5. GIAO DIỆN QUẢN LÍ ĐẦU SÁCH</a:t>
            </a:r>
            <a:endParaRPr lang="en-US" sz="6000" dirty="0">
              <a:latin typeface="Bahnschrift" panose="020B0502040204020203" pitchFamily="34" charset="0"/>
            </a:endParaRPr>
          </a:p>
        </p:txBody>
      </p:sp>
      <p:pic>
        <p:nvPicPr>
          <p:cNvPr id="2" name="Picture 1">
            <a:extLst>
              <a:ext uri="{FF2B5EF4-FFF2-40B4-BE49-F238E27FC236}">
                <a16:creationId xmlns:a16="http://schemas.microsoft.com/office/drawing/2014/main" id="{B27C74F7-2F63-48FD-9BEA-0BD317BD1EFA}"/>
              </a:ext>
            </a:extLst>
          </p:cNvPr>
          <p:cNvPicPr>
            <a:picLocks noChangeAspect="1"/>
          </p:cNvPicPr>
          <p:nvPr/>
        </p:nvPicPr>
        <p:blipFill>
          <a:blip r:embed="rId2"/>
          <a:stretch>
            <a:fillRect/>
          </a:stretch>
        </p:blipFill>
        <p:spPr>
          <a:xfrm>
            <a:off x="5032866" y="1558212"/>
            <a:ext cx="6492803" cy="3825572"/>
          </a:xfrm>
          <a:prstGeom prst="rect">
            <a:avLst/>
          </a:prstGeom>
        </p:spPr>
      </p:pic>
    </p:spTree>
    <p:extLst>
      <p:ext uri="{BB962C8B-B14F-4D97-AF65-F5344CB8AC3E}">
        <p14:creationId xmlns:p14="http://schemas.microsoft.com/office/powerpoint/2010/main" val="42509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Google Shape;516;p25"/>
          <p:cNvPicPr preferRelativeResize="0"/>
          <p:nvPr/>
        </p:nvPicPr>
        <p:blipFill rotWithShape="1">
          <a:blip r:embed="rId3">
            <a:alphaModFix amt="30000"/>
          </a:blip>
          <a:srcRect l="22066" r="22065"/>
          <a:stretch/>
        </p:blipFill>
        <p:spPr>
          <a:xfrm>
            <a:off x="1" y="0"/>
            <a:ext cx="5710333" cy="6858000"/>
          </a:xfrm>
          <a:prstGeom prst="rect">
            <a:avLst/>
          </a:prstGeom>
          <a:noFill/>
          <a:ln>
            <a:noFill/>
          </a:ln>
        </p:spPr>
      </p:pic>
      <p:grpSp>
        <p:nvGrpSpPr>
          <p:cNvPr id="517" name="Google Shape;517;p25"/>
          <p:cNvGrpSpPr/>
          <p:nvPr/>
        </p:nvGrpSpPr>
        <p:grpSpPr>
          <a:xfrm>
            <a:off x="6670048" y="2037039"/>
            <a:ext cx="4338584" cy="2153845"/>
            <a:chOff x="0" y="-38100"/>
            <a:chExt cx="1714009" cy="850900"/>
          </a:xfrm>
        </p:grpSpPr>
        <p:sp>
          <p:nvSpPr>
            <p:cNvPr id="518" name="Google Shape;518;p25"/>
            <p:cNvSpPr/>
            <p:nvPr/>
          </p:nvSpPr>
          <p:spPr>
            <a:xfrm>
              <a:off x="0" y="0"/>
              <a:ext cx="1714009" cy="269897"/>
            </a:xfrm>
            <a:custGeom>
              <a:avLst/>
              <a:gdLst/>
              <a:ahLst/>
              <a:cxnLst/>
              <a:rect l="l" t="t" r="r" b="b"/>
              <a:pathLst>
                <a:path w="1714009" h="269897" extrusionOk="0">
                  <a:moveTo>
                    <a:pt x="57102" y="0"/>
                  </a:moveTo>
                  <a:lnTo>
                    <a:pt x="1656907" y="0"/>
                  </a:lnTo>
                  <a:cubicBezTo>
                    <a:pt x="1688443" y="0"/>
                    <a:pt x="1714009" y="25565"/>
                    <a:pt x="1714009" y="57102"/>
                  </a:cubicBezTo>
                  <a:lnTo>
                    <a:pt x="1714009" y="212795"/>
                  </a:lnTo>
                  <a:cubicBezTo>
                    <a:pt x="1714009" y="227940"/>
                    <a:pt x="1707992" y="242464"/>
                    <a:pt x="1697284" y="253173"/>
                  </a:cubicBezTo>
                  <a:cubicBezTo>
                    <a:pt x="1686575" y="263881"/>
                    <a:pt x="1672051" y="269897"/>
                    <a:pt x="1656907" y="269897"/>
                  </a:cubicBezTo>
                  <a:lnTo>
                    <a:pt x="57102" y="269897"/>
                  </a:lnTo>
                  <a:cubicBezTo>
                    <a:pt x="25565" y="269897"/>
                    <a:pt x="0" y="244332"/>
                    <a:pt x="0" y="212795"/>
                  </a:cubicBezTo>
                  <a:lnTo>
                    <a:pt x="0" y="57102"/>
                  </a:lnTo>
                  <a:cubicBezTo>
                    <a:pt x="0" y="25565"/>
                    <a:pt x="25565" y="0"/>
                    <a:pt x="57102"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19" name="Google Shape;519;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sp>
        <p:nvSpPr>
          <p:cNvPr id="520" name="Google Shape;520;p25"/>
          <p:cNvSpPr txBox="1"/>
          <p:nvPr/>
        </p:nvSpPr>
        <p:spPr>
          <a:xfrm>
            <a:off x="6744289" y="2313295"/>
            <a:ext cx="4190101" cy="373500"/>
          </a:xfrm>
          <a:prstGeom prst="rect">
            <a:avLst/>
          </a:prstGeom>
          <a:noFill/>
          <a:ln>
            <a:noFill/>
          </a:ln>
        </p:spPr>
        <p:txBody>
          <a:bodyPr spcFirstLastPara="1" wrap="square" lIns="0" tIns="0" rIns="0" bIns="0" anchor="t" anchorCtr="0">
            <a:spAutoFit/>
          </a:bodyPr>
          <a:lstStyle/>
          <a:p>
            <a:pPr algn="ctr">
              <a:lnSpc>
                <a:spcPct val="130000"/>
              </a:lnSpc>
            </a:pPr>
            <a:r>
              <a:rPr lang="vi-VN" sz="1867" dirty="0">
                <a:solidFill>
                  <a:srgbClr val="0B1320"/>
                </a:solidFill>
                <a:latin typeface="Bahnschrift SemiBold" panose="020B0502040204020203" pitchFamily="34" charset="0"/>
                <a:ea typeface="Roboto"/>
                <a:sym typeface="Roboto"/>
              </a:rPr>
              <a:t>BẢNG USECASE</a:t>
            </a:r>
            <a:endParaRPr sz="1200" dirty="0">
              <a:latin typeface="Bahnschrift SemiBold" panose="020B0502040204020203" pitchFamily="34" charset="0"/>
            </a:endParaRPr>
          </a:p>
        </p:txBody>
      </p:sp>
      <p:sp>
        <p:nvSpPr>
          <p:cNvPr id="521" name="Google Shape;521;p25"/>
          <p:cNvSpPr txBox="1"/>
          <p:nvPr/>
        </p:nvSpPr>
        <p:spPr>
          <a:xfrm>
            <a:off x="152973" y="4117691"/>
            <a:ext cx="5335517" cy="2659190"/>
          </a:xfrm>
          <a:prstGeom prst="rect">
            <a:avLst/>
          </a:prstGeom>
          <a:noFill/>
          <a:ln>
            <a:noFill/>
          </a:ln>
        </p:spPr>
        <p:txBody>
          <a:bodyPr spcFirstLastPara="1" wrap="square" lIns="0" tIns="0" rIns="0" bIns="0" anchor="t" anchorCtr="0">
            <a:spAutoFit/>
          </a:bodyPr>
          <a:lstStyle/>
          <a:p>
            <a:pPr>
              <a:lnSpc>
                <a:spcPct val="120000"/>
              </a:lnSpc>
            </a:pPr>
            <a:r>
              <a:rPr lang="vi-VN" sz="7200" dirty="0">
                <a:latin typeface="Bahnschrift" panose="020B0502040204020203" pitchFamily="34" charset="0"/>
              </a:rPr>
              <a:t>MỤC</a:t>
            </a:r>
          </a:p>
          <a:p>
            <a:pPr>
              <a:lnSpc>
                <a:spcPct val="120000"/>
              </a:lnSpc>
            </a:pPr>
            <a:r>
              <a:rPr lang="vi-VN" sz="7200" dirty="0">
                <a:latin typeface="Bahnschrift" panose="020B0502040204020203" pitchFamily="34" charset="0"/>
              </a:rPr>
              <a:t>    LỤC</a:t>
            </a:r>
            <a:endParaRPr sz="7200" dirty="0">
              <a:latin typeface="Bahnschrift" panose="020B0502040204020203" pitchFamily="34" charset="0"/>
            </a:endParaRPr>
          </a:p>
        </p:txBody>
      </p:sp>
      <p:grpSp>
        <p:nvGrpSpPr>
          <p:cNvPr id="522" name="Google Shape;522;p25"/>
          <p:cNvGrpSpPr/>
          <p:nvPr/>
        </p:nvGrpSpPr>
        <p:grpSpPr>
          <a:xfrm>
            <a:off x="6696015" y="946654"/>
            <a:ext cx="4338584" cy="2153839"/>
            <a:chOff x="0" y="-38100"/>
            <a:chExt cx="1714009" cy="850900"/>
          </a:xfrm>
        </p:grpSpPr>
        <p:sp>
          <p:nvSpPr>
            <p:cNvPr id="523" name="Google Shape;523;p25"/>
            <p:cNvSpPr/>
            <p:nvPr/>
          </p:nvSpPr>
          <p:spPr>
            <a:xfrm>
              <a:off x="0" y="0"/>
              <a:ext cx="1714009" cy="340474"/>
            </a:xfrm>
            <a:custGeom>
              <a:avLst/>
              <a:gdLst/>
              <a:ahLst/>
              <a:cxnLst/>
              <a:rect l="l" t="t" r="r" b="b"/>
              <a:pathLst>
                <a:path w="1714009" h="340474" extrusionOk="0">
                  <a:moveTo>
                    <a:pt x="57102" y="0"/>
                  </a:moveTo>
                  <a:lnTo>
                    <a:pt x="1656907" y="0"/>
                  </a:lnTo>
                  <a:cubicBezTo>
                    <a:pt x="1688443" y="0"/>
                    <a:pt x="1714009" y="25565"/>
                    <a:pt x="1714009" y="57102"/>
                  </a:cubicBezTo>
                  <a:lnTo>
                    <a:pt x="1714009" y="283372"/>
                  </a:lnTo>
                  <a:cubicBezTo>
                    <a:pt x="1714009" y="298516"/>
                    <a:pt x="1707992" y="313040"/>
                    <a:pt x="1697284" y="323749"/>
                  </a:cubicBezTo>
                  <a:cubicBezTo>
                    <a:pt x="1686575" y="334458"/>
                    <a:pt x="1672051" y="340474"/>
                    <a:pt x="1656907" y="340474"/>
                  </a:cubicBezTo>
                  <a:lnTo>
                    <a:pt x="57102" y="340474"/>
                  </a:lnTo>
                  <a:cubicBezTo>
                    <a:pt x="25565" y="340474"/>
                    <a:pt x="0" y="314908"/>
                    <a:pt x="0" y="283372"/>
                  </a:cubicBezTo>
                  <a:lnTo>
                    <a:pt x="0" y="57102"/>
                  </a:lnTo>
                  <a:cubicBezTo>
                    <a:pt x="0" y="25565"/>
                    <a:pt x="25565" y="0"/>
                    <a:pt x="57102" y="0"/>
                  </a:cubicBezTo>
                  <a:close/>
                </a:path>
              </a:pathLst>
            </a:custGeom>
            <a:solidFill>
              <a:srgbClr val="4DA1A9"/>
            </a:solidFill>
            <a:ln>
              <a:noFill/>
            </a:ln>
          </p:spPr>
          <p:txBody>
            <a:bodyPr spcFirstLastPara="1" wrap="square" lIns="60950" tIns="60950" rIns="60950" bIns="60950" anchor="ctr" anchorCtr="0">
              <a:noAutofit/>
            </a:bodyPr>
            <a:lstStyle/>
            <a:p>
              <a:endParaRPr sz="1200"/>
            </a:p>
          </p:txBody>
        </p:sp>
        <p:sp>
          <p:nvSpPr>
            <p:cNvPr id="524" name="Google Shape;524;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grpSp>
        <p:nvGrpSpPr>
          <p:cNvPr id="525" name="Google Shape;525;p25"/>
          <p:cNvGrpSpPr/>
          <p:nvPr/>
        </p:nvGrpSpPr>
        <p:grpSpPr>
          <a:xfrm>
            <a:off x="7254000" y="1034210"/>
            <a:ext cx="3536450" cy="1159663"/>
            <a:chOff x="-100149" y="-136765"/>
            <a:chExt cx="1397116" cy="458139"/>
          </a:xfrm>
        </p:grpSpPr>
        <p:sp>
          <p:nvSpPr>
            <p:cNvPr id="526" name="Google Shape;526;p25"/>
            <p:cNvSpPr/>
            <p:nvPr/>
          </p:nvSpPr>
          <p:spPr>
            <a:xfrm>
              <a:off x="0" y="0"/>
              <a:ext cx="1296967" cy="321374"/>
            </a:xfrm>
            <a:custGeom>
              <a:avLst/>
              <a:gdLst/>
              <a:ahLst/>
              <a:cxnLst/>
              <a:rect l="l" t="t" r="r" b="b"/>
              <a:pathLst>
                <a:path w="1296967" h="321374" extrusionOk="0">
                  <a:moveTo>
                    <a:pt x="0" y="0"/>
                  </a:moveTo>
                  <a:lnTo>
                    <a:pt x="1296967" y="0"/>
                  </a:lnTo>
                  <a:lnTo>
                    <a:pt x="1296967" y="321374"/>
                  </a:lnTo>
                  <a:lnTo>
                    <a:pt x="0" y="321374"/>
                  </a:lnTo>
                  <a:close/>
                </a:path>
              </a:pathLst>
            </a:custGeom>
            <a:solidFill>
              <a:srgbClr val="000000">
                <a:alpha val="0"/>
              </a:srgbClr>
            </a:solidFill>
            <a:ln>
              <a:noFill/>
            </a:ln>
          </p:spPr>
        </p:sp>
        <p:sp>
          <p:nvSpPr>
            <p:cNvPr id="527" name="Google Shape;527;p25"/>
            <p:cNvSpPr txBox="1"/>
            <p:nvPr/>
          </p:nvSpPr>
          <p:spPr>
            <a:xfrm>
              <a:off x="-100149" y="-136765"/>
              <a:ext cx="1273130" cy="312081"/>
            </a:xfrm>
            <a:prstGeom prst="rect">
              <a:avLst/>
            </a:prstGeom>
            <a:noFill/>
            <a:ln>
              <a:noFill/>
            </a:ln>
          </p:spPr>
          <p:txBody>
            <a:bodyPr spcFirstLastPara="1" wrap="square" lIns="169333" tIns="169333" rIns="169333" bIns="169333" anchor="ctr" anchorCtr="0">
              <a:noAutofit/>
            </a:bodyPr>
            <a:lstStyle/>
            <a:p>
              <a:pPr algn="ctr">
                <a:lnSpc>
                  <a:spcPct val="150000"/>
                </a:lnSpc>
              </a:pPr>
              <a:r>
                <a:rPr lang="vi-VN" sz="2667" dirty="0">
                  <a:solidFill>
                    <a:srgbClr val="F3F6FA"/>
                  </a:solidFill>
                  <a:sym typeface="Playfair Display Black"/>
                </a:rPr>
                <a:t>Phần </a:t>
              </a:r>
              <a:r>
                <a:rPr lang="vi-VN" sz="2667" dirty="0">
                  <a:solidFill>
                    <a:srgbClr val="F3F6FA"/>
                  </a:solidFill>
                  <a:sym typeface="Symbol" panose="05050102010706020507" pitchFamily="18" charset="2"/>
                </a:rPr>
                <a:t></a:t>
              </a:r>
              <a:endParaRPr sz="1200" dirty="0"/>
            </a:p>
          </p:txBody>
        </p:sp>
      </p:grpSp>
      <p:grpSp>
        <p:nvGrpSpPr>
          <p:cNvPr id="528" name="Google Shape;528;p25"/>
          <p:cNvGrpSpPr/>
          <p:nvPr/>
        </p:nvGrpSpPr>
        <p:grpSpPr>
          <a:xfrm>
            <a:off x="6678272" y="3917506"/>
            <a:ext cx="4338584" cy="2153845"/>
            <a:chOff x="0" y="-38100"/>
            <a:chExt cx="1714009" cy="850900"/>
          </a:xfrm>
        </p:grpSpPr>
        <p:sp>
          <p:nvSpPr>
            <p:cNvPr id="529" name="Google Shape;529;p25"/>
            <p:cNvSpPr/>
            <p:nvPr/>
          </p:nvSpPr>
          <p:spPr>
            <a:xfrm>
              <a:off x="0" y="0"/>
              <a:ext cx="1714009" cy="269897"/>
            </a:xfrm>
            <a:custGeom>
              <a:avLst/>
              <a:gdLst/>
              <a:ahLst/>
              <a:cxnLst/>
              <a:rect l="l" t="t" r="r" b="b"/>
              <a:pathLst>
                <a:path w="1714009" h="269897" extrusionOk="0">
                  <a:moveTo>
                    <a:pt x="57102" y="0"/>
                  </a:moveTo>
                  <a:lnTo>
                    <a:pt x="1656907" y="0"/>
                  </a:lnTo>
                  <a:cubicBezTo>
                    <a:pt x="1688443" y="0"/>
                    <a:pt x="1714009" y="25565"/>
                    <a:pt x="1714009" y="57102"/>
                  </a:cubicBezTo>
                  <a:lnTo>
                    <a:pt x="1714009" y="212795"/>
                  </a:lnTo>
                  <a:cubicBezTo>
                    <a:pt x="1714009" y="227940"/>
                    <a:pt x="1707992" y="242464"/>
                    <a:pt x="1697284" y="253173"/>
                  </a:cubicBezTo>
                  <a:cubicBezTo>
                    <a:pt x="1686575" y="263881"/>
                    <a:pt x="1672051" y="269897"/>
                    <a:pt x="1656907" y="269897"/>
                  </a:cubicBezTo>
                  <a:lnTo>
                    <a:pt x="57102" y="269897"/>
                  </a:lnTo>
                  <a:cubicBezTo>
                    <a:pt x="25565" y="269897"/>
                    <a:pt x="0" y="244332"/>
                    <a:pt x="0" y="212795"/>
                  </a:cubicBezTo>
                  <a:lnTo>
                    <a:pt x="0" y="57102"/>
                  </a:lnTo>
                  <a:cubicBezTo>
                    <a:pt x="0" y="25565"/>
                    <a:pt x="25565" y="0"/>
                    <a:pt x="57102"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30" name="Google Shape;530;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sp>
        <p:nvSpPr>
          <p:cNvPr id="531" name="Google Shape;531;p25"/>
          <p:cNvSpPr txBox="1"/>
          <p:nvPr/>
        </p:nvSpPr>
        <p:spPr>
          <a:xfrm>
            <a:off x="6701709" y="4149463"/>
            <a:ext cx="4190101" cy="373500"/>
          </a:xfrm>
          <a:prstGeom prst="rect">
            <a:avLst/>
          </a:prstGeom>
          <a:noFill/>
          <a:ln>
            <a:noFill/>
          </a:ln>
        </p:spPr>
        <p:txBody>
          <a:bodyPr spcFirstLastPara="1" wrap="square" lIns="0" tIns="0" rIns="0" bIns="0" anchor="t" anchorCtr="0">
            <a:spAutoFit/>
          </a:bodyPr>
          <a:lstStyle/>
          <a:p>
            <a:pPr algn="ctr">
              <a:lnSpc>
                <a:spcPct val="130000"/>
              </a:lnSpc>
            </a:pPr>
            <a:r>
              <a:rPr lang="vi-VN" sz="1867" dirty="0">
                <a:solidFill>
                  <a:srgbClr val="0B1320"/>
                </a:solidFill>
                <a:latin typeface="Bahnschrift SemiBold" panose="020B0502040204020203" pitchFamily="34" charset="0"/>
                <a:ea typeface="Roboto"/>
                <a:cs typeface="Roboto"/>
                <a:sym typeface="Roboto"/>
              </a:rPr>
              <a:t>TẠO SQL</a:t>
            </a:r>
            <a:r>
              <a:rPr lang="en-US" sz="1867" dirty="0">
                <a:solidFill>
                  <a:srgbClr val="0B1320"/>
                </a:solidFill>
                <a:latin typeface="Bahnschrift SemiBold" panose="020B0502040204020203" pitchFamily="34" charset="0"/>
                <a:ea typeface="Roboto"/>
                <a:cs typeface="Roboto"/>
                <a:sym typeface="Roboto"/>
              </a:rPr>
              <a:t> </a:t>
            </a:r>
            <a:endParaRPr sz="1200" dirty="0">
              <a:latin typeface="Bahnschrift SemiBold" panose="020B0502040204020203" pitchFamily="34" charset="0"/>
            </a:endParaRPr>
          </a:p>
        </p:txBody>
      </p:sp>
      <p:grpSp>
        <p:nvGrpSpPr>
          <p:cNvPr id="532" name="Google Shape;532;p25"/>
          <p:cNvGrpSpPr/>
          <p:nvPr/>
        </p:nvGrpSpPr>
        <p:grpSpPr>
          <a:xfrm>
            <a:off x="6696015" y="2950665"/>
            <a:ext cx="4338584" cy="2153839"/>
            <a:chOff x="0" y="-38100"/>
            <a:chExt cx="1714009" cy="850900"/>
          </a:xfrm>
        </p:grpSpPr>
        <p:sp>
          <p:nvSpPr>
            <p:cNvPr id="533" name="Google Shape;533;p25"/>
            <p:cNvSpPr/>
            <p:nvPr/>
          </p:nvSpPr>
          <p:spPr>
            <a:xfrm>
              <a:off x="0" y="0"/>
              <a:ext cx="1714009" cy="340474"/>
            </a:xfrm>
            <a:custGeom>
              <a:avLst/>
              <a:gdLst/>
              <a:ahLst/>
              <a:cxnLst/>
              <a:rect l="l" t="t" r="r" b="b"/>
              <a:pathLst>
                <a:path w="1714009" h="340474" extrusionOk="0">
                  <a:moveTo>
                    <a:pt x="57102" y="0"/>
                  </a:moveTo>
                  <a:lnTo>
                    <a:pt x="1656907" y="0"/>
                  </a:lnTo>
                  <a:cubicBezTo>
                    <a:pt x="1688443" y="0"/>
                    <a:pt x="1714009" y="25565"/>
                    <a:pt x="1714009" y="57102"/>
                  </a:cubicBezTo>
                  <a:lnTo>
                    <a:pt x="1714009" y="283372"/>
                  </a:lnTo>
                  <a:cubicBezTo>
                    <a:pt x="1714009" y="298516"/>
                    <a:pt x="1707992" y="313040"/>
                    <a:pt x="1697284" y="323749"/>
                  </a:cubicBezTo>
                  <a:cubicBezTo>
                    <a:pt x="1686575" y="334458"/>
                    <a:pt x="1672051" y="340474"/>
                    <a:pt x="1656907" y="340474"/>
                  </a:cubicBezTo>
                  <a:lnTo>
                    <a:pt x="57102" y="340474"/>
                  </a:lnTo>
                  <a:cubicBezTo>
                    <a:pt x="25565" y="340474"/>
                    <a:pt x="0" y="314908"/>
                    <a:pt x="0" y="283372"/>
                  </a:cubicBezTo>
                  <a:lnTo>
                    <a:pt x="0" y="57102"/>
                  </a:lnTo>
                  <a:cubicBezTo>
                    <a:pt x="0" y="25565"/>
                    <a:pt x="25565" y="0"/>
                    <a:pt x="57102"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534" name="Google Shape;534;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grpSp>
        <p:nvGrpSpPr>
          <p:cNvPr id="535" name="Google Shape;535;p25"/>
          <p:cNvGrpSpPr/>
          <p:nvPr/>
        </p:nvGrpSpPr>
        <p:grpSpPr>
          <a:xfrm>
            <a:off x="7243600" y="3075297"/>
            <a:ext cx="3448955" cy="1172327"/>
            <a:chOff x="-65583" y="-141768"/>
            <a:chExt cx="1362550" cy="463142"/>
          </a:xfrm>
        </p:grpSpPr>
        <p:sp>
          <p:nvSpPr>
            <p:cNvPr id="536" name="Google Shape;536;p25"/>
            <p:cNvSpPr/>
            <p:nvPr/>
          </p:nvSpPr>
          <p:spPr>
            <a:xfrm>
              <a:off x="0" y="0"/>
              <a:ext cx="1296967" cy="321374"/>
            </a:xfrm>
            <a:custGeom>
              <a:avLst/>
              <a:gdLst/>
              <a:ahLst/>
              <a:cxnLst/>
              <a:rect l="l" t="t" r="r" b="b"/>
              <a:pathLst>
                <a:path w="1296967" h="321374" extrusionOk="0">
                  <a:moveTo>
                    <a:pt x="0" y="0"/>
                  </a:moveTo>
                  <a:lnTo>
                    <a:pt x="1296967" y="0"/>
                  </a:lnTo>
                  <a:lnTo>
                    <a:pt x="1296967" y="321374"/>
                  </a:lnTo>
                  <a:lnTo>
                    <a:pt x="0" y="321374"/>
                  </a:lnTo>
                  <a:close/>
                </a:path>
              </a:pathLst>
            </a:custGeom>
            <a:solidFill>
              <a:srgbClr val="000000">
                <a:alpha val="0"/>
              </a:srgbClr>
            </a:solidFill>
            <a:ln>
              <a:noFill/>
            </a:ln>
          </p:spPr>
        </p:sp>
        <p:sp>
          <p:nvSpPr>
            <p:cNvPr id="537" name="Google Shape;537;p25"/>
            <p:cNvSpPr txBox="1"/>
            <p:nvPr/>
          </p:nvSpPr>
          <p:spPr>
            <a:xfrm>
              <a:off x="-65583" y="-141768"/>
              <a:ext cx="1271657" cy="318199"/>
            </a:xfrm>
            <a:prstGeom prst="rect">
              <a:avLst/>
            </a:prstGeom>
            <a:noFill/>
            <a:ln>
              <a:noFill/>
            </a:ln>
          </p:spPr>
          <p:txBody>
            <a:bodyPr spcFirstLastPara="1" wrap="square" lIns="169333" tIns="169333" rIns="169333" bIns="169333" anchor="ctr" anchorCtr="0">
              <a:noAutofit/>
            </a:bodyPr>
            <a:lstStyle/>
            <a:p>
              <a:pPr algn="ctr">
                <a:lnSpc>
                  <a:spcPct val="150000"/>
                </a:lnSpc>
              </a:pPr>
              <a:r>
                <a:rPr lang="vi-VN" sz="2667" dirty="0">
                  <a:solidFill>
                    <a:srgbClr val="F3F6FA"/>
                  </a:solidFill>
                  <a:sym typeface="Playfair Display Black"/>
                </a:rPr>
                <a:t>Phần </a:t>
              </a:r>
              <a:r>
                <a:rPr lang="vi-VN" sz="2667" dirty="0">
                  <a:solidFill>
                    <a:srgbClr val="F3F6FA"/>
                  </a:solidFill>
                  <a:sym typeface="Symbol" panose="05050102010706020507" pitchFamily="18" charset="2"/>
                </a:rPr>
                <a:t></a:t>
              </a:r>
              <a:endParaRPr sz="1200" dirty="0"/>
            </a:p>
          </p:txBody>
        </p:sp>
      </p:grpSp>
      <p:grpSp>
        <p:nvGrpSpPr>
          <p:cNvPr id="538" name="Google Shape;538;p25"/>
          <p:cNvGrpSpPr/>
          <p:nvPr/>
        </p:nvGrpSpPr>
        <p:grpSpPr>
          <a:xfrm>
            <a:off x="6627467" y="5852766"/>
            <a:ext cx="4389389" cy="2153845"/>
            <a:chOff x="0" y="-38100"/>
            <a:chExt cx="1734080" cy="850900"/>
          </a:xfrm>
        </p:grpSpPr>
        <p:sp>
          <p:nvSpPr>
            <p:cNvPr id="539" name="Google Shape;539;p25"/>
            <p:cNvSpPr/>
            <p:nvPr/>
          </p:nvSpPr>
          <p:spPr>
            <a:xfrm>
              <a:off x="20071" y="-31807"/>
              <a:ext cx="1714009" cy="269897"/>
            </a:xfrm>
            <a:custGeom>
              <a:avLst/>
              <a:gdLst/>
              <a:ahLst/>
              <a:cxnLst/>
              <a:rect l="l" t="t" r="r" b="b"/>
              <a:pathLst>
                <a:path w="1714009" h="269897" extrusionOk="0">
                  <a:moveTo>
                    <a:pt x="57102" y="0"/>
                  </a:moveTo>
                  <a:lnTo>
                    <a:pt x="1656907" y="0"/>
                  </a:lnTo>
                  <a:cubicBezTo>
                    <a:pt x="1688443" y="0"/>
                    <a:pt x="1714009" y="25565"/>
                    <a:pt x="1714009" y="57102"/>
                  </a:cubicBezTo>
                  <a:lnTo>
                    <a:pt x="1714009" y="212795"/>
                  </a:lnTo>
                  <a:cubicBezTo>
                    <a:pt x="1714009" y="227940"/>
                    <a:pt x="1707992" y="242464"/>
                    <a:pt x="1697284" y="253173"/>
                  </a:cubicBezTo>
                  <a:cubicBezTo>
                    <a:pt x="1686575" y="263881"/>
                    <a:pt x="1672051" y="269897"/>
                    <a:pt x="1656907" y="269897"/>
                  </a:cubicBezTo>
                  <a:lnTo>
                    <a:pt x="57102" y="269897"/>
                  </a:lnTo>
                  <a:cubicBezTo>
                    <a:pt x="25565" y="269897"/>
                    <a:pt x="0" y="244332"/>
                    <a:pt x="0" y="212795"/>
                  </a:cubicBezTo>
                  <a:lnTo>
                    <a:pt x="0" y="57102"/>
                  </a:lnTo>
                  <a:cubicBezTo>
                    <a:pt x="0" y="25565"/>
                    <a:pt x="25565" y="0"/>
                    <a:pt x="57102"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40" name="Google Shape;540;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sp>
        <p:nvSpPr>
          <p:cNvPr id="541" name="Google Shape;541;p25"/>
          <p:cNvSpPr txBox="1"/>
          <p:nvPr/>
        </p:nvSpPr>
        <p:spPr>
          <a:xfrm>
            <a:off x="6678272" y="6050790"/>
            <a:ext cx="4190101" cy="373500"/>
          </a:xfrm>
          <a:prstGeom prst="rect">
            <a:avLst/>
          </a:prstGeom>
          <a:noFill/>
          <a:ln>
            <a:noFill/>
          </a:ln>
        </p:spPr>
        <p:txBody>
          <a:bodyPr spcFirstLastPara="1" wrap="square" lIns="0" tIns="0" rIns="0" bIns="0" anchor="t" anchorCtr="0">
            <a:spAutoFit/>
          </a:bodyPr>
          <a:lstStyle/>
          <a:p>
            <a:pPr algn="ctr">
              <a:lnSpc>
                <a:spcPct val="130000"/>
              </a:lnSpc>
            </a:pPr>
            <a:r>
              <a:rPr lang="vi-VN" sz="1867" dirty="0">
                <a:solidFill>
                  <a:srgbClr val="0B1320"/>
                </a:solidFill>
                <a:latin typeface="Bahnschrift SemiBold" panose="020B0502040204020203" pitchFamily="34" charset="0"/>
                <a:ea typeface="Roboto"/>
                <a:cs typeface="Roboto"/>
                <a:sym typeface="Roboto"/>
              </a:rPr>
              <a:t>GIAO DIỆN WINFORM C#</a:t>
            </a:r>
            <a:r>
              <a:rPr lang="en-US" sz="1867" dirty="0">
                <a:solidFill>
                  <a:srgbClr val="0B1320"/>
                </a:solidFill>
                <a:latin typeface="Bahnschrift SemiBold" panose="020B0502040204020203" pitchFamily="34" charset="0"/>
                <a:ea typeface="Roboto"/>
                <a:cs typeface="Roboto"/>
                <a:sym typeface="Roboto"/>
              </a:rPr>
              <a:t> </a:t>
            </a:r>
            <a:endParaRPr sz="1200" dirty="0">
              <a:latin typeface="Bahnschrift SemiBold" panose="020B0502040204020203" pitchFamily="34" charset="0"/>
            </a:endParaRPr>
          </a:p>
        </p:txBody>
      </p:sp>
      <p:grpSp>
        <p:nvGrpSpPr>
          <p:cNvPr id="542" name="Google Shape;542;p25"/>
          <p:cNvGrpSpPr/>
          <p:nvPr/>
        </p:nvGrpSpPr>
        <p:grpSpPr>
          <a:xfrm>
            <a:off x="6657178" y="4756399"/>
            <a:ext cx="4338584" cy="2153839"/>
            <a:chOff x="0" y="-38100"/>
            <a:chExt cx="1714009" cy="850900"/>
          </a:xfrm>
        </p:grpSpPr>
        <p:sp>
          <p:nvSpPr>
            <p:cNvPr id="543" name="Google Shape;543;p25"/>
            <p:cNvSpPr/>
            <p:nvPr/>
          </p:nvSpPr>
          <p:spPr>
            <a:xfrm>
              <a:off x="0" y="0"/>
              <a:ext cx="1714009" cy="340474"/>
            </a:xfrm>
            <a:custGeom>
              <a:avLst/>
              <a:gdLst/>
              <a:ahLst/>
              <a:cxnLst/>
              <a:rect l="l" t="t" r="r" b="b"/>
              <a:pathLst>
                <a:path w="1714009" h="340474" extrusionOk="0">
                  <a:moveTo>
                    <a:pt x="57102" y="0"/>
                  </a:moveTo>
                  <a:lnTo>
                    <a:pt x="1656907" y="0"/>
                  </a:lnTo>
                  <a:cubicBezTo>
                    <a:pt x="1688443" y="0"/>
                    <a:pt x="1714009" y="25565"/>
                    <a:pt x="1714009" y="57102"/>
                  </a:cubicBezTo>
                  <a:lnTo>
                    <a:pt x="1714009" y="283372"/>
                  </a:lnTo>
                  <a:cubicBezTo>
                    <a:pt x="1714009" y="298516"/>
                    <a:pt x="1707992" y="313040"/>
                    <a:pt x="1697284" y="323749"/>
                  </a:cubicBezTo>
                  <a:cubicBezTo>
                    <a:pt x="1686575" y="334458"/>
                    <a:pt x="1672051" y="340474"/>
                    <a:pt x="1656907" y="340474"/>
                  </a:cubicBezTo>
                  <a:lnTo>
                    <a:pt x="57102" y="340474"/>
                  </a:lnTo>
                  <a:cubicBezTo>
                    <a:pt x="25565" y="340474"/>
                    <a:pt x="0" y="314908"/>
                    <a:pt x="0" y="283372"/>
                  </a:cubicBezTo>
                  <a:lnTo>
                    <a:pt x="0" y="57102"/>
                  </a:lnTo>
                  <a:cubicBezTo>
                    <a:pt x="0" y="25565"/>
                    <a:pt x="25565" y="0"/>
                    <a:pt x="57102"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544" name="Google Shape;544;p25"/>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grpSp>
        <p:nvGrpSpPr>
          <p:cNvPr id="545" name="Google Shape;545;p25"/>
          <p:cNvGrpSpPr/>
          <p:nvPr/>
        </p:nvGrpSpPr>
        <p:grpSpPr>
          <a:xfrm>
            <a:off x="7269399" y="4730847"/>
            <a:ext cx="3021668" cy="1171205"/>
            <a:chOff x="0" y="-274748"/>
            <a:chExt cx="1341497" cy="927100"/>
          </a:xfrm>
        </p:grpSpPr>
        <p:sp>
          <p:nvSpPr>
            <p:cNvPr id="546" name="Google Shape;546;p25"/>
            <p:cNvSpPr/>
            <p:nvPr/>
          </p:nvSpPr>
          <p:spPr>
            <a:xfrm>
              <a:off x="0" y="0"/>
              <a:ext cx="1296967" cy="321374"/>
            </a:xfrm>
            <a:custGeom>
              <a:avLst/>
              <a:gdLst/>
              <a:ahLst/>
              <a:cxnLst/>
              <a:rect l="l" t="t" r="r" b="b"/>
              <a:pathLst>
                <a:path w="1296967" h="321374" extrusionOk="0">
                  <a:moveTo>
                    <a:pt x="0" y="0"/>
                  </a:moveTo>
                  <a:lnTo>
                    <a:pt x="1296967" y="0"/>
                  </a:lnTo>
                  <a:lnTo>
                    <a:pt x="1296967" y="321374"/>
                  </a:lnTo>
                  <a:lnTo>
                    <a:pt x="0" y="321374"/>
                  </a:lnTo>
                  <a:close/>
                </a:path>
              </a:pathLst>
            </a:custGeom>
            <a:solidFill>
              <a:srgbClr val="000000">
                <a:alpha val="0"/>
              </a:srgbClr>
            </a:solidFill>
            <a:ln>
              <a:noFill/>
            </a:ln>
          </p:spPr>
        </p:sp>
        <p:sp>
          <p:nvSpPr>
            <p:cNvPr id="547" name="Google Shape;547;p25"/>
            <p:cNvSpPr txBox="1"/>
            <p:nvPr/>
          </p:nvSpPr>
          <p:spPr>
            <a:xfrm>
              <a:off x="44530" y="-274748"/>
              <a:ext cx="1296967" cy="927100"/>
            </a:xfrm>
            <a:prstGeom prst="rect">
              <a:avLst/>
            </a:prstGeom>
            <a:noFill/>
            <a:ln>
              <a:noFill/>
            </a:ln>
          </p:spPr>
          <p:txBody>
            <a:bodyPr spcFirstLastPara="1" wrap="square" lIns="169333" tIns="169333" rIns="169333" bIns="169333" anchor="ctr" anchorCtr="0">
              <a:noAutofit/>
            </a:bodyPr>
            <a:lstStyle/>
            <a:p>
              <a:pPr algn="ctr">
                <a:lnSpc>
                  <a:spcPct val="150000"/>
                </a:lnSpc>
              </a:pPr>
              <a:r>
                <a:rPr lang="vi-VN" sz="2667" dirty="0">
                  <a:solidFill>
                    <a:srgbClr val="F3F6FA"/>
                  </a:solidFill>
                  <a:sym typeface="Playfair Display Black"/>
                </a:rPr>
                <a:t>Phần </a:t>
              </a:r>
              <a:r>
                <a:rPr lang="vi-VN" sz="2667" dirty="0">
                  <a:solidFill>
                    <a:srgbClr val="F3F6FA"/>
                  </a:solidFill>
                  <a:sym typeface="Symbol" panose="05050102010706020507" pitchFamily="18" charset="2"/>
                </a:rPr>
                <a:t></a:t>
              </a:r>
              <a:endParaRPr sz="1200" dirty="0"/>
            </a:p>
          </p:txBody>
        </p:sp>
      </p:grpSp>
      <p:grpSp>
        <p:nvGrpSpPr>
          <p:cNvPr id="548" name="Google Shape;548;p25"/>
          <p:cNvGrpSpPr/>
          <p:nvPr/>
        </p:nvGrpSpPr>
        <p:grpSpPr>
          <a:xfrm rot="10800000">
            <a:off x="-1279309" y="-2044962"/>
            <a:ext cx="3709054" cy="4564990"/>
            <a:chOff x="0" y="0"/>
            <a:chExt cx="660400" cy="812800"/>
          </a:xfrm>
        </p:grpSpPr>
        <p:sp>
          <p:nvSpPr>
            <p:cNvPr id="549" name="Google Shape;549;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0B132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50" name="Google Shape;550;p25"/>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551" name="Google Shape;551;p25"/>
          <p:cNvGrpSpPr/>
          <p:nvPr/>
        </p:nvGrpSpPr>
        <p:grpSpPr>
          <a:xfrm rot="10800000">
            <a:off x="-1062621" y="-1778270"/>
            <a:ext cx="3275679" cy="4031605"/>
            <a:chOff x="0" y="0"/>
            <a:chExt cx="660400" cy="812800"/>
          </a:xfrm>
        </p:grpSpPr>
        <p:sp>
          <p:nvSpPr>
            <p:cNvPr id="552" name="Google Shape;552;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0B132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53" name="Google Shape;553;p25"/>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554" name="Google Shape;554;p25"/>
          <p:cNvGrpSpPr/>
          <p:nvPr/>
        </p:nvGrpSpPr>
        <p:grpSpPr>
          <a:xfrm rot="10800000">
            <a:off x="-848706" y="-1514990"/>
            <a:ext cx="2847847" cy="3505043"/>
            <a:chOff x="0" y="0"/>
            <a:chExt cx="660400" cy="812800"/>
          </a:xfrm>
        </p:grpSpPr>
        <p:sp>
          <p:nvSpPr>
            <p:cNvPr id="555" name="Google Shape;555;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0B1320"/>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556" name="Google Shape;556;p25"/>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sp>
        <p:nvSpPr>
          <p:cNvPr id="2" name="Rectangle: Rounded Corners 1">
            <a:extLst>
              <a:ext uri="{FF2B5EF4-FFF2-40B4-BE49-F238E27FC236}">
                <a16:creationId xmlns:a16="http://schemas.microsoft.com/office/drawing/2014/main" id="{26A746D6-F638-475B-B5BC-53ED78C18D61}"/>
              </a:ext>
            </a:extLst>
          </p:cNvPr>
          <p:cNvSpPr/>
          <p:nvPr/>
        </p:nvSpPr>
        <p:spPr>
          <a:xfrm>
            <a:off x="6696015" y="191890"/>
            <a:ext cx="4264342" cy="75733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D67870A-B293-4F94-B670-B0D078D993F9}"/>
              </a:ext>
            </a:extLst>
          </p:cNvPr>
          <p:cNvSpPr txBox="1"/>
          <p:nvPr/>
        </p:nvSpPr>
        <p:spPr>
          <a:xfrm>
            <a:off x="6899862" y="363529"/>
            <a:ext cx="3853216" cy="374522"/>
          </a:xfrm>
          <a:prstGeom prst="rect">
            <a:avLst/>
          </a:prstGeom>
          <a:noFill/>
        </p:spPr>
        <p:txBody>
          <a:bodyPr wrap="square" rtlCol="0">
            <a:spAutoFit/>
          </a:bodyPr>
          <a:lstStyle/>
          <a:p>
            <a:pPr algn="ctr"/>
            <a:r>
              <a:rPr lang="vi-VN" dirty="0">
                <a:latin typeface="Bahnschrift SemiBold" panose="020B0502040204020203" pitchFamily="34" charset="0"/>
              </a:rPr>
              <a:t>LÍ DO CHỌN ĐỀ TÀI</a:t>
            </a:r>
            <a:endParaRPr lang="en-US" dirty="0">
              <a:latin typeface="Bahnschrift SemiBold"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2862322"/>
          </a:xfrm>
          <a:prstGeom prst="rect">
            <a:avLst/>
          </a:prstGeom>
          <a:noFill/>
        </p:spPr>
        <p:txBody>
          <a:bodyPr wrap="square" rtlCol="0">
            <a:spAutoFit/>
          </a:bodyPr>
          <a:lstStyle/>
          <a:p>
            <a:r>
              <a:rPr lang="vi-VN" sz="6000" dirty="0">
                <a:latin typeface="Bahnschrift" panose="020B0502040204020203" pitchFamily="34" charset="0"/>
              </a:rPr>
              <a:t>6. GIAO DIỆN QUẢN LÍ SÁCH</a:t>
            </a:r>
            <a:endParaRPr lang="en-US" sz="6000" dirty="0">
              <a:latin typeface="Bahnschrift" panose="020B0502040204020203" pitchFamily="34" charset="0"/>
            </a:endParaRPr>
          </a:p>
        </p:txBody>
      </p:sp>
      <p:pic>
        <p:nvPicPr>
          <p:cNvPr id="14" name="Picture 13">
            <a:extLst>
              <a:ext uri="{FF2B5EF4-FFF2-40B4-BE49-F238E27FC236}">
                <a16:creationId xmlns:a16="http://schemas.microsoft.com/office/drawing/2014/main" id="{DDE7BF17-1248-435F-86C8-E2C5AC65EDD0}"/>
              </a:ext>
            </a:extLst>
          </p:cNvPr>
          <p:cNvPicPr>
            <a:picLocks noChangeAspect="1"/>
          </p:cNvPicPr>
          <p:nvPr/>
        </p:nvPicPr>
        <p:blipFill>
          <a:blip r:embed="rId2"/>
          <a:stretch>
            <a:fillRect/>
          </a:stretch>
        </p:blipFill>
        <p:spPr>
          <a:xfrm>
            <a:off x="4858828" y="1493352"/>
            <a:ext cx="6309907" cy="3871295"/>
          </a:xfrm>
          <a:prstGeom prst="rect">
            <a:avLst/>
          </a:prstGeom>
        </p:spPr>
      </p:pic>
    </p:spTree>
    <p:extLst>
      <p:ext uri="{BB962C8B-B14F-4D97-AF65-F5344CB8AC3E}">
        <p14:creationId xmlns:p14="http://schemas.microsoft.com/office/powerpoint/2010/main" val="399944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3785652"/>
          </a:xfrm>
          <a:prstGeom prst="rect">
            <a:avLst/>
          </a:prstGeom>
          <a:noFill/>
        </p:spPr>
        <p:txBody>
          <a:bodyPr wrap="square" rtlCol="0">
            <a:spAutoFit/>
          </a:bodyPr>
          <a:lstStyle/>
          <a:p>
            <a:r>
              <a:rPr lang="vi-VN" sz="6000" dirty="0">
                <a:latin typeface="Bahnschrift" panose="020B0502040204020203" pitchFamily="34" charset="0"/>
              </a:rPr>
              <a:t>6. GIAO DIỆN QUẢN LÍ MƯỢN SÁCH</a:t>
            </a:r>
            <a:endParaRPr lang="en-US" sz="6000" dirty="0">
              <a:latin typeface="Bahnschrift" panose="020B0502040204020203" pitchFamily="34" charset="0"/>
            </a:endParaRPr>
          </a:p>
        </p:txBody>
      </p:sp>
      <p:pic>
        <p:nvPicPr>
          <p:cNvPr id="2" name="Picture 1">
            <a:extLst>
              <a:ext uri="{FF2B5EF4-FFF2-40B4-BE49-F238E27FC236}">
                <a16:creationId xmlns:a16="http://schemas.microsoft.com/office/drawing/2014/main" id="{C38A962B-0443-40B5-A5C6-7E343DE61DE5}"/>
              </a:ext>
            </a:extLst>
          </p:cNvPr>
          <p:cNvPicPr>
            <a:picLocks noChangeAspect="1"/>
          </p:cNvPicPr>
          <p:nvPr/>
        </p:nvPicPr>
        <p:blipFill>
          <a:blip r:embed="rId2"/>
          <a:stretch>
            <a:fillRect/>
          </a:stretch>
        </p:blipFill>
        <p:spPr>
          <a:xfrm>
            <a:off x="4903848" y="1558212"/>
            <a:ext cx="6302286" cy="3856054"/>
          </a:xfrm>
          <a:prstGeom prst="rect">
            <a:avLst/>
          </a:prstGeom>
        </p:spPr>
      </p:pic>
    </p:spTree>
    <p:extLst>
      <p:ext uri="{BB962C8B-B14F-4D97-AF65-F5344CB8AC3E}">
        <p14:creationId xmlns:p14="http://schemas.microsoft.com/office/powerpoint/2010/main" val="2557014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a:endCxn id="15" idx="3"/>
          </p:cNvCxnSpPr>
          <p:nvPr/>
        </p:nvCxnSpPr>
        <p:spPr>
          <a:xfrm flipH="1" flipV="1">
            <a:off x="6095999" y="497529"/>
            <a:ext cx="3887758" cy="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4" y="251307"/>
            <a:ext cx="5641095"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GIAO DIỆN WINFORM C#</a:t>
            </a:r>
            <a:endParaRPr lang="en-US" sz="2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3B2627CC-E44E-4813-AB88-6B919C65B34E}"/>
              </a:ext>
            </a:extLst>
          </p:cNvPr>
          <p:cNvSpPr txBox="1"/>
          <p:nvPr/>
        </p:nvSpPr>
        <p:spPr>
          <a:xfrm>
            <a:off x="454903" y="1558212"/>
            <a:ext cx="4173081" cy="3785652"/>
          </a:xfrm>
          <a:prstGeom prst="rect">
            <a:avLst/>
          </a:prstGeom>
          <a:noFill/>
        </p:spPr>
        <p:txBody>
          <a:bodyPr wrap="square" rtlCol="0">
            <a:spAutoFit/>
          </a:bodyPr>
          <a:lstStyle/>
          <a:p>
            <a:r>
              <a:rPr lang="vi-VN" sz="6000" dirty="0">
                <a:latin typeface="Bahnschrift" panose="020B0502040204020203" pitchFamily="34" charset="0"/>
              </a:rPr>
              <a:t>6. GIAO DIỆN QUẢN LÍ TRẢ SÁCH</a:t>
            </a:r>
            <a:endParaRPr lang="en-US" sz="6000" dirty="0">
              <a:latin typeface="Bahnschrift" panose="020B0502040204020203" pitchFamily="34" charset="0"/>
            </a:endParaRPr>
          </a:p>
        </p:txBody>
      </p:sp>
      <p:pic>
        <p:nvPicPr>
          <p:cNvPr id="2" name="Picture 1">
            <a:extLst>
              <a:ext uri="{FF2B5EF4-FFF2-40B4-BE49-F238E27FC236}">
                <a16:creationId xmlns:a16="http://schemas.microsoft.com/office/drawing/2014/main" id="{75F4744B-E882-4C3E-B910-AAD5EABB8C36}"/>
              </a:ext>
            </a:extLst>
          </p:cNvPr>
          <p:cNvPicPr>
            <a:picLocks noChangeAspect="1"/>
          </p:cNvPicPr>
          <p:nvPr/>
        </p:nvPicPr>
        <p:blipFill>
          <a:blip r:embed="rId2"/>
          <a:stretch>
            <a:fillRect/>
          </a:stretch>
        </p:blipFill>
        <p:spPr>
          <a:xfrm>
            <a:off x="5132031" y="1743569"/>
            <a:ext cx="6294665" cy="3856054"/>
          </a:xfrm>
          <a:prstGeom prst="rect">
            <a:avLst/>
          </a:prstGeom>
        </p:spPr>
      </p:pic>
    </p:spTree>
    <p:extLst>
      <p:ext uri="{BB962C8B-B14F-4D97-AF65-F5344CB8AC3E}">
        <p14:creationId xmlns:p14="http://schemas.microsoft.com/office/powerpoint/2010/main" val="196194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2706111" y="2885013"/>
            <a:ext cx="8903027"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2061053" y="2783413"/>
            <a:ext cx="8903027"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1344647" y="2885013"/>
            <a:ext cx="8903027"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685800" y="589360"/>
            <a:ext cx="10820400" cy="558284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60950" tIns="60950" rIns="60950" bIns="60950" anchor="ctr" anchorCtr="0">
              <a:noAutofit/>
            </a:bodyPr>
            <a:lstStyle/>
            <a:p>
              <a:endParaRPr sz="1200"/>
            </a:p>
          </p:txBody>
        </p:sp>
        <p:sp>
          <p:nvSpPr>
            <p:cNvPr id="89" name="Google Shape;89;p13"/>
            <p:cNvSpPr txBox="1"/>
            <p:nvPr/>
          </p:nvSpPr>
          <p:spPr>
            <a:xfrm>
              <a:off x="0" y="-38100"/>
              <a:ext cx="812800" cy="850900"/>
            </a:xfrm>
            <a:prstGeom prst="rect">
              <a:avLst/>
            </a:prstGeom>
            <a:noFill/>
            <a:ln>
              <a:noFill/>
            </a:ln>
          </p:spPr>
          <p:txBody>
            <a:bodyPr spcFirstLastPara="1" wrap="square" lIns="33867" tIns="33867" rIns="33867" bIns="33867" anchor="ctr" anchorCtr="0">
              <a:noAutofit/>
            </a:bodyPr>
            <a:lstStyle/>
            <a:p>
              <a:pPr algn="ctr">
                <a:lnSpc>
                  <a:spcPct val="147722"/>
                </a:lnSpc>
              </a:pPr>
              <a:endParaRPr sz="1200">
                <a:solidFill>
                  <a:schemeClr val="dk1"/>
                </a:solidFill>
                <a:latin typeface="Calibri"/>
                <a:ea typeface="Calibri"/>
                <a:cs typeface="Calibri"/>
                <a:sym typeface="Calibri"/>
              </a:endParaRPr>
            </a:p>
          </p:txBody>
        </p:sp>
      </p:grpSp>
      <p:sp>
        <p:nvSpPr>
          <p:cNvPr id="90" name="Google Shape;90;p13"/>
          <p:cNvSpPr txBox="1"/>
          <p:nvPr/>
        </p:nvSpPr>
        <p:spPr>
          <a:xfrm>
            <a:off x="1061583" y="1752601"/>
            <a:ext cx="9055577" cy="4076309"/>
          </a:xfrm>
          <a:prstGeom prst="rect">
            <a:avLst/>
          </a:prstGeom>
          <a:noFill/>
          <a:ln>
            <a:noFill/>
          </a:ln>
        </p:spPr>
        <p:txBody>
          <a:bodyPr spcFirstLastPara="1" wrap="square" lIns="0" tIns="0" rIns="0" bIns="0" anchor="t" anchorCtr="0">
            <a:spAutoFit/>
          </a:bodyPr>
          <a:lstStyle/>
          <a:p>
            <a:pPr>
              <a:lnSpc>
                <a:spcPct val="119998"/>
              </a:lnSpc>
            </a:pPr>
            <a:r>
              <a:rPr lang="vi-VN" sz="7358" dirty="0">
                <a:solidFill>
                  <a:srgbClr val="0B1320"/>
                </a:solidFill>
                <a:latin typeface="Bahnschrift" panose="020B0502040204020203" pitchFamily="34" charset="0"/>
                <a:sym typeface="Playfair Display Black"/>
              </a:rPr>
              <a:t>Cảm ơn mọi người đã lắng nghe.</a:t>
            </a:r>
          </a:p>
          <a:p>
            <a:pPr>
              <a:lnSpc>
                <a:spcPct val="119998"/>
              </a:lnSpc>
            </a:pPr>
            <a:r>
              <a:rPr lang="vi-VN" sz="7358" dirty="0">
                <a:solidFill>
                  <a:srgbClr val="0B1320"/>
                </a:solidFill>
                <a:latin typeface="Bahnschrift" panose="020B0502040204020203" pitchFamily="34" charset="0"/>
                <a:sym typeface="Playfair Display Black"/>
              </a:rPr>
              <a:t>Thank you.</a:t>
            </a:r>
            <a:endParaRPr sz="1200" dirty="0">
              <a:latin typeface="Bahnschrift" panose="020B0502040204020203" pitchFamily="34" charset="0"/>
            </a:endParaRPr>
          </a:p>
        </p:txBody>
      </p:sp>
      <p:grpSp>
        <p:nvGrpSpPr>
          <p:cNvPr id="91" name="Google Shape;91;p13"/>
          <p:cNvGrpSpPr/>
          <p:nvPr/>
        </p:nvGrpSpPr>
        <p:grpSpPr>
          <a:xfrm>
            <a:off x="8256738" y="4056416"/>
            <a:ext cx="2984165" cy="3672818"/>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94" name="Google Shape;94;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97" name="Google Shape;97;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60950" tIns="60950" rIns="60950" bIns="60950" anchor="ctr" anchorCtr="0">
                <a:noAutofit/>
              </a:bodyPr>
              <a:lstStyle/>
              <a:p>
                <a:endParaRPr sz="1200"/>
              </a:p>
            </p:txBody>
          </p:sp>
          <p:sp>
            <p:nvSpPr>
              <p:cNvPr id="100" name="Google Shape;100;p13"/>
              <p:cNvSpPr txBox="1"/>
              <p:nvPr/>
            </p:nvSpPr>
            <p:spPr>
              <a:xfrm>
                <a:off x="0" y="69850"/>
                <a:ext cx="660400" cy="7429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cxnSp>
        <p:nvCxnSpPr>
          <p:cNvPr id="101" name="Google Shape;101;p13"/>
          <p:cNvCxnSpPr/>
          <p:nvPr/>
        </p:nvCxnSpPr>
        <p:spPr>
          <a:xfrm>
            <a:off x="1061583" y="1255549"/>
            <a:ext cx="8903027"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0219265" y="1119333"/>
            <a:ext cx="271215" cy="272431"/>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endParaRPr sz="1200"/>
            </a:p>
          </p:txBody>
        </p:sp>
        <p:sp>
          <p:nvSpPr>
            <p:cNvPr id="104" name="Google Shape;104;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05" name="Google Shape;105;p13"/>
          <p:cNvGrpSpPr/>
          <p:nvPr/>
        </p:nvGrpSpPr>
        <p:grpSpPr>
          <a:xfrm>
            <a:off x="10595047" y="1119333"/>
            <a:ext cx="271215" cy="272431"/>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107" name="Google Shape;107;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108" name="Google Shape;108;p13"/>
          <p:cNvGrpSpPr/>
          <p:nvPr/>
        </p:nvGrpSpPr>
        <p:grpSpPr>
          <a:xfrm>
            <a:off x="10969079" y="1119333"/>
            <a:ext cx="271215" cy="272431"/>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110" name="Google Shape;110;p13"/>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37"/>
          <p:cNvSpPr txBox="1"/>
          <p:nvPr/>
        </p:nvSpPr>
        <p:spPr>
          <a:xfrm>
            <a:off x="685800" y="640061"/>
            <a:ext cx="5863263" cy="689420"/>
          </a:xfrm>
          <a:prstGeom prst="rect">
            <a:avLst/>
          </a:prstGeom>
          <a:noFill/>
          <a:ln>
            <a:noFill/>
          </a:ln>
        </p:spPr>
        <p:txBody>
          <a:bodyPr spcFirstLastPara="1" wrap="square" lIns="0" tIns="0" rIns="0" bIns="0" anchor="t" anchorCtr="0">
            <a:spAutoFit/>
          </a:bodyPr>
          <a:lstStyle/>
          <a:p>
            <a:pPr>
              <a:lnSpc>
                <a:spcPct val="139988"/>
              </a:lnSpc>
            </a:pPr>
            <a:r>
              <a:rPr lang="vi-VN" sz="3200" dirty="0">
                <a:latin typeface="Bahnschrift SemiBold" panose="020B0502040204020203" pitchFamily="34" charset="0"/>
              </a:rPr>
              <a:t>LÍ DO CHỌN ĐỀ TÀI</a:t>
            </a:r>
            <a:endParaRPr sz="3200" dirty="0">
              <a:latin typeface="Bahnschrift SemiBold" panose="020B0502040204020203" pitchFamily="34" charset="0"/>
            </a:endParaRPr>
          </a:p>
        </p:txBody>
      </p:sp>
      <p:cxnSp>
        <p:nvCxnSpPr>
          <p:cNvPr id="945" name="Google Shape;945;p37"/>
          <p:cNvCxnSpPr/>
          <p:nvPr/>
        </p:nvCxnSpPr>
        <p:spPr>
          <a:xfrm>
            <a:off x="5373358" y="994349"/>
            <a:ext cx="4779377" cy="0"/>
          </a:xfrm>
          <a:prstGeom prst="straightConnector1">
            <a:avLst/>
          </a:prstGeom>
          <a:noFill/>
          <a:ln w="38100" cap="flat" cmpd="sng">
            <a:solidFill>
              <a:srgbClr val="0B1320"/>
            </a:solidFill>
            <a:prstDash val="solid"/>
            <a:round/>
            <a:headEnd type="none" w="sm" len="sm"/>
            <a:tailEnd type="none" w="sm" len="sm"/>
          </a:ln>
        </p:spPr>
      </p:cxnSp>
      <p:grpSp>
        <p:nvGrpSpPr>
          <p:cNvPr id="946" name="Google Shape;946;p37"/>
          <p:cNvGrpSpPr/>
          <p:nvPr/>
        </p:nvGrpSpPr>
        <p:grpSpPr>
          <a:xfrm>
            <a:off x="10484563" y="858134"/>
            <a:ext cx="271215" cy="272431"/>
            <a:chOff x="1813" y="0"/>
            <a:chExt cx="809173" cy="812800"/>
          </a:xfrm>
        </p:grpSpPr>
        <p:sp>
          <p:nvSpPr>
            <p:cNvPr id="947" name="Google Shape;947;p3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60950" tIns="60950" rIns="60950" bIns="60950" anchor="ctr" anchorCtr="0">
              <a:noAutofit/>
            </a:bodyPr>
            <a:lstStyle/>
            <a:p>
              <a:endParaRPr sz="1200"/>
            </a:p>
          </p:txBody>
        </p:sp>
        <p:sp>
          <p:nvSpPr>
            <p:cNvPr id="948" name="Google Shape;948;p37"/>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949" name="Google Shape;949;p37"/>
          <p:cNvGrpSpPr/>
          <p:nvPr/>
        </p:nvGrpSpPr>
        <p:grpSpPr>
          <a:xfrm>
            <a:off x="10860345" y="858134"/>
            <a:ext cx="271215" cy="272431"/>
            <a:chOff x="1813" y="0"/>
            <a:chExt cx="809173" cy="812800"/>
          </a:xfrm>
        </p:grpSpPr>
        <p:sp>
          <p:nvSpPr>
            <p:cNvPr id="950" name="Google Shape;950;p3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60950" tIns="60950" rIns="60950" bIns="60950" anchor="ctr" anchorCtr="0">
              <a:noAutofit/>
            </a:bodyPr>
            <a:lstStyle/>
            <a:p>
              <a:endParaRPr sz="1200"/>
            </a:p>
          </p:txBody>
        </p:sp>
        <p:sp>
          <p:nvSpPr>
            <p:cNvPr id="951" name="Google Shape;951;p37"/>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grpSp>
        <p:nvGrpSpPr>
          <p:cNvPr id="952" name="Google Shape;952;p37"/>
          <p:cNvGrpSpPr/>
          <p:nvPr/>
        </p:nvGrpSpPr>
        <p:grpSpPr>
          <a:xfrm>
            <a:off x="11234377" y="858134"/>
            <a:ext cx="271215" cy="272431"/>
            <a:chOff x="1813" y="0"/>
            <a:chExt cx="809173" cy="812800"/>
          </a:xfrm>
        </p:grpSpPr>
        <p:sp>
          <p:nvSpPr>
            <p:cNvPr id="953" name="Google Shape;953;p3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60950" tIns="60950" rIns="60950" bIns="60950" anchor="ctr" anchorCtr="0">
              <a:noAutofit/>
            </a:bodyPr>
            <a:lstStyle/>
            <a:p>
              <a:endParaRPr sz="1200"/>
            </a:p>
          </p:txBody>
        </p:sp>
        <p:sp>
          <p:nvSpPr>
            <p:cNvPr id="954" name="Google Shape;954;p37"/>
            <p:cNvSpPr txBox="1"/>
            <p:nvPr/>
          </p:nvSpPr>
          <p:spPr>
            <a:xfrm>
              <a:off x="76200" y="19050"/>
              <a:ext cx="660400" cy="717550"/>
            </a:xfrm>
            <a:prstGeom prst="rect">
              <a:avLst/>
            </a:prstGeom>
            <a:noFill/>
            <a:ln>
              <a:noFill/>
            </a:ln>
          </p:spPr>
          <p:txBody>
            <a:bodyPr spcFirstLastPara="1" wrap="square" lIns="33867" tIns="33867" rIns="33867" bIns="33867" anchor="ctr" anchorCtr="0">
              <a:noAutofit/>
            </a:bodyPr>
            <a:lstStyle/>
            <a:p>
              <a:pPr algn="ctr">
                <a:lnSpc>
                  <a:spcPct val="186611"/>
                </a:lnSpc>
              </a:pPr>
              <a:endParaRPr sz="1200">
                <a:solidFill>
                  <a:schemeClr val="dk1"/>
                </a:solidFill>
                <a:latin typeface="Calibri"/>
                <a:ea typeface="Calibri"/>
                <a:cs typeface="Calibri"/>
                <a:sym typeface="Calibri"/>
              </a:endParaRPr>
            </a:p>
          </p:txBody>
        </p:sp>
      </p:grpSp>
      <p:pic>
        <p:nvPicPr>
          <p:cNvPr id="955" name="Google Shape;955;p37"/>
          <p:cNvPicPr preferRelativeResize="0"/>
          <p:nvPr/>
        </p:nvPicPr>
        <p:blipFill rotWithShape="1">
          <a:blip r:embed="rId3">
            <a:alphaModFix amt="50000"/>
          </a:blip>
          <a:srcRect/>
          <a:stretch/>
        </p:blipFill>
        <p:spPr>
          <a:xfrm>
            <a:off x="8368146" y="2519269"/>
            <a:ext cx="4725400" cy="5119040"/>
          </a:xfrm>
          <a:prstGeom prst="rect">
            <a:avLst/>
          </a:prstGeom>
          <a:noFill/>
          <a:ln>
            <a:noFill/>
          </a:ln>
        </p:spPr>
      </p:pic>
      <p:sp>
        <p:nvSpPr>
          <p:cNvPr id="8" name="TextBox 7">
            <a:extLst>
              <a:ext uri="{FF2B5EF4-FFF2-40B4-BE49-F238E27FC236}">
                <a16:creationId xmlns:a16="http://schemas.microsoft.com/office/drawing/2014/main" id="{56391FC8-CC74-4DA9-A88A-95468CE8F525}"/>
              </a:ext>
            </a:extLst>
          </p:cNvPr>
          <p:cNvSpPr txBox="1"/>
          <p:nvPr/>
        </p:nvSpPr>
        <p:spPr>
          <a:xfrm>
            <a:off x="951722" y="1875453"/>
            <a:ext cx="6792686" cy="1600438"/>
          </a:xfrm>
          <a:prstGeom prst="rect">
            <a:avLst/>
          </a:prstGeom>
          <a:noFill/>
        </p:spPr>
        <p:txBody>
          <a:bodyPr wrap="square" rtlCol="0">
            <a:spAutoFit/>
          </a:bodyPr>
          <a:lstStyle/>
          <a:p>
            <a:r>
              <a:rPr lang="vi-VN" sz="1600" dirty="0">
                <a:latin typeface="Bahnschrift" panose="020B0502040204020203" pitchFamily="34" charset="0"/>
              </a:rPr>
              <a:t>      Thư viện là một tổ chức hoặc cơ sở dành cho việc thu thập, bảo quản, tổ chức và cung cấp tài liệu, thông tin và nguồn lực khác cho mục đích sử dụng của cộng đồng. Các tài liệu này có thể bao gồm sách, tạp chí, báo, bản tin, tài liệu tham khảo, hình ảnh, âm thanh, video, và các nguồn thông tin điện tử khác.</a:t>
            </a:r>
            <a:endParaRPr lang="en-US" sz="1600" dirty="0">
              <a:latin typeface="Bahnschrift" panose="020B0502040204020203" pitchFamily="34" charset="0"/>
            </a:endParaRPr>
          </a:p>
          <a:p>
            <a:endParaRPr lang="en-US" dirty="0"/>
          </a:p>
        </p:txBody>
      </p:sp>
      <p:sp>
        <p:nvSpPr>
          <p:cNvPr id="9" name="TextBox 8">
            <a:extLst>
              <a:ext uri="{FF2B5EF4-FFF2-40B4-BE49-F238E27FC236}">
                <a16:creationId xmlns:a16="http://schemas.microsoft.com/office/drawing/2014/main" id="{9C9F805A-CE22-4345-90DC-0C644A867AA9}"/>
              </a:ext>
            </a:extLst>
          </p:cNvPr>
          <p:cNvSpPr txBox="1"/>
          <p:nvPr/>
        </p:nvSpPr>
        <p:spPr>
          <a:xfrm>
            <a:off x="6088224" y="3363685"/>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8F25276D-CB6E-4B3D-91ED-18B399FAEF79}"/>
              </a:ext>
            </a:extLst>
          </p:cNvPr>
          <p:cNvSpPr txBox="1"/>
          <p:nvPr/>
        </p:nvSpPr>
        <p:spPr>
          <a:xfrm>
            <a:off x="951722" y="3229503"/>
            <a:ext cx="6792685" cy="1569660"/>
          </a:xfrm>
          <a:prstGeom prst="rect">
            <a:avLst/>
          </a:prstGeom>
          <a:noFill/>
        </p:spPr>
        <p:txBody>
          <a:bodyPr wrap="square" rtlCol="0">
            <a:spAutoFit/>
          </a:bodyPr>
          <a:lstStyle/>
          <a:p>
            <a:pPr lvl="0"/>
            <a:r>
              <a:rPr lang="vi-VN" sz="1600" dirty="0">
                <a:latin typeface="Bahnschrift" panose="020B0502040204020203" pitchFamily="34" charset="0"/>
              </a:rPr>
              <a:t>      Mục đích chính của thư viện là cung cấp nguồn thông tin và giáo dục cho cộng đồng thông qua việc thu thập và bảo quản tài liệu, cung cấp dịch vụ tư vấn tham khảo, và hỗ trợ nghiên cứu và học tập. Thư viện thường được sử dụng không chỉ bởi sinh viên, học sinh, và nhà nghiên cứu, mà còn bởi cả công chúng trong các hoạt động giáo dục, nghiên cứu và giải trí.</a:t>
            </a:r>
            <a:endParaRPr lang="en-US" sz="1600" dirty="0">
              <a:latin typeface="Bahnschrift" panose="020B0502040204020203" pitchFamily="34" charset="0"/>
            </a:endParaRPr>
          </a:p>
        </p:txBody>
      </p:sp>
      <p:sp>
        <p:nvSpPr>
          <p:cNvPr id="16" name="TextBox 15">
            <a:extLst>
              <a:ext uri="{FF2B5EF4-FFF2-40B4-BE49-F238E27FC236}">
                <a16:creationId xmlns:a16="http://schemas.microsoft.com/office/drawing/2014/main" id="{BFC75731-B57C-4F18-AC15-FE8D736880B0}"/>
              </a:ext>
            </a:extLst>
          </p:cNvPr>
          <p:cNvSpPr txBox="1"/>
          <p:nvPr/>
        </p:nvSpPr>
        <p:spPr>
          <a:xfrm>
            <a:off x="951721" y="4829774"/>
            <a:ext cx="6792685" cy="1323439"/>
          </a:xfrm>
          <a:prstGeom prst="rect">
            <a:avLst/>
          </a:prstGeom>
          <a:noFill/>
        </p:spPr>
        <p:txBody>
          <a:bodyPr wrap="square" rtlCol="0">
            <a:spAutoFit/>
          </a:bodyPr>
          <a:lstStyle/>
          <a:p>
            <a:pPr lvl="0"/>
            <a:r>
              <a:rPr lang="vi-VN" sz="1600" dirty="0">
                <a:latin typeface="Bahnschrift" panose="020B0502040204020203" pitchFamily="34" charset="0"/>
              </a:rPr>
              <a:t>     Chính vì sự đa dạng cũng như độ phổ biến của thư viện khá rộng rãi, hầu như là ai cũng biến đến cùng một nguồn lớn dữ liệu từ con người đến tài liệu có thể sử dụng làm tài nguyên cho bài báo cáo. Vì thế mà nhóm chúng em xin được chọn đề tài “ Quản lý thư viện” để thực hiện báo cáo của nhóm em </a:t>
            </a:r>
            <a:endParaRPr lang="en-US" sz="1600" dirty="0">
              <a:latin typeface="Bahnschrif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pic>
        <p:nvPicPr>
          <p:cNvPr id="18" name="Picture 17">
            <a:extLst>
              <a:ext uri="{FF2B5EF4-FFF2-40B4-BE49-F238E27FC236}">
                <a16:creationId xmlns:a16="http://schemas.microsoft.com/office/drawing/2014/main" id="{93288701-FC5D-4E03-B95C-716EED0ED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266" y="1146950"/>
            <a:ext cx="6554392" cy="5205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1. SƠ ĐỒ USECASE TỔNG QUÁT</a:t>
            </a:r>
            <a:endParaRPr lang="en-US" sz="6000" dirty="0">
              <a:latin typeface="Bahnschrift" panose="020B0502040204020203" pitchFamily="34" charset="0"/>
            </a:endParaRPr>
          </a:p>
        </p:txBody>
      </p:sp>
    </p:spTree>
    <p:extLst>
      <p:ext uri="{BB962C8B-B14F-4D97-AF65-F5344CB8AC3E}">
        <p14:creationId xmlns:p14="http://schemas.microsoft.com/office/powerpoint/2010/main" val="367027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2. SƠ ĐỒ USECASE </a:t>
            </a:r>
          </a:p>
          <a:p>
            <a:r>
              <a:rPr lang="vi-VN" sz="6000" dirty="0">
                <a:latin typeface="Bahnschrift" panose="020B0502040204020203" pitchFamily="34" charset="0"/>
              </a:rPr>
              <a:t>ĐĂNG NHẬP</a:t>
            </a:r>
            <a:endParaRPr lang="en-US" sz="6000" dirty="0">
              <a:latin typeface="Bahnschrift" panose="020B0502040204020203" pitchFamily="34" charset="0"/>
            </a:endParaRPr>
          </a:p>
        </p:txBody>
      </p:sp>
      <p:pic>
        <p:nvPicPr>
          <p:cNvPr id="12" name="Picture 11">
            <a:extLst>
              <a:ext uri="{FF2B5EF4-FFF2-40B4-BE49-F238E27FC236}">
                <a16:creationId xmlns:a16="http://schemas.microsoft.com/office/drawing/2014/main" id="{55EFAE27-F161-43AF-9BCA-7EA9D6308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399" y="977234"/>
            <a:ext cx="6288336" cy="5236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145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3. SƠ ĐỒ USECASE </a:t>
            </a:r>
          </a:p>
          <a:p>
            <a:r>
              <a:rPr lang="vi-VN" sz="6000" dirty="0">
                <a:latin typeface="Bahnschrift" panose="020B0502040204020203" pitchFamily="34" charset="0"/>
              </a:rPr>
              <a:t>ĐỔI MẬT KHẨU</a:t>
            </a:r>
            <a:endParaRPr lang="en-US" sz="6000" dirty="0">
              <a:latin typeface="Bahnschrift" panose="020B0502040204020203" pitchFamily="34" charset="0"/>
            </a:endParaRPr>
          </a:p>
        </p:txBody>
      </p:sp>
      <p:pic>
        <p:nvPicPr>
          <p:cNvPr id="14" name="Picture 13">
            <a:extLst>
              <a:ext uri="{FF2B5EF4-FFF2-40B4-BE49-F238E27FC236}">
                <a16:creationId xmlns:a16="http://schemas.microsoft.com/office/drawing/2014/main" id="{5664CDE6-EC23-424B-BC0E-316475FA2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926" y="1239487"/>
            <a:ext cx="5779796" cy="4965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08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4. SƠ ĐỒ USECASE </a:t>
            </a:r>
          </a:p>
          <a:p>
            <a:r>
              <a:rPr lang="vi-VN" sz="6000" dirty="0">
                <a:latin typeface="Bahnschrift" panose="020B0502040204020203" pitchFamily="34" charset="0"/>
              </a:rPr>
              <a:t>NHÂN VIÊN</a:t>
            </a:r>
            <a:endParaRPr lang="en-US" sz="6000" dirty="0">
              <a:latin typeface="Bahnschrift" panose="020B0502040204020203" pitchFamily="34" charset="0"/>
            </a:endParaRPr>
          </a:p>
        </p:txBody>
      </p:sp>
      <p:pic>
        <p:nvPicPr>
          <p:cNvPr id="12" name="Picture 11">
            <a:extLst>
              <a:ext uri="{FF2B5EF4-FFF2-40B4-BE49-F238E27FC236}">
                <a16:creationId xmlns:a16="http://schemas.microsoft.com/office/drawing/2014/main" id="{8B66F663-63F3-4E40-92B0-7F5EAC280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661" y="1116618"/>
            <a:ext cx="6718041" cy="5008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796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5. SƠ ĐỒ USECASE </a:t>
            </a:r>
          </a:p>
          <a:p>
            <a:r>
              <a:rPr lang="vi-VN" sz="6000" dirty="0">
                <a:latin typeface="Bahnschrift" panose="020B0502040204020203" pitchFamily="34" charset="0"/>
              </a:rPr>
              <a:t>KHÁCH HÀNG</a:t>
            </a:r>
            <a:endParaRPr lang="en-US" sz="6000" dirty="0">
              <a:latin typeface="Bahnschrift" panose="020B0502040204020203" pitchFamily="34" charset="0"/>
            </a:endParaRPr>
          </a:p>
        </p:txBody>
      </p:sp>
      <p:pic>
        <p:nvPicPr>
          <p:cNvPr id="14" name="Picture 13">
            <a:extLst>
              <a:ext uri="{FF2B5EF4-FFF2-40B4-BE49-F238E27FC236}">
                <a16:creationId xmlns:a16="http://schemas.microsoft.com/office/drawing/2014/main" id="{892F2B64-C0F4-4D77-A8FB-A0612A816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694" y="1368271"/>
            <a:ext cx="7319387" cy="4520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191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21;p22">
            <a:extLst>
              <a:ext uri="{FF2B5EF4-FFF2-40B4-BE49-F238E27FC236}">
                <a16:creationId xmlns:a16="http://schemas.microsoft.com/office/drawing/2014/main" id="{784D4BE6-FC1F-43FF-9105-B7CF185EFDD3}"/>
              </a:ext>
            </a:extLst>
          </p:cNvPr>
          <p:cNvGrpSpPr/>
          <p:nvPr/>
        </p:nvGrpSpPr>
        <p:grpSpPr>
          <a:xfrm>
            <a:off x="11322258" y="320066"/>
            <a:ext cx="406823" cy="408647"/>
            <a:chOff x="1813" y="0"/>
            <a:chExt cx="809173" cy="812800"/>
          </a:xfrm>
        </p:grpSpPr>
        <p:sp>
          <p:nvSpPr>
            <p:cNvPr id="4" name="Google Shape;422;p22">
              <a:extLst>
                <a:ext uri="{FF2B5EF4-FFF2-40B4-BE49-F238E27FC236}">
                  <a16:creationId xmlns:a16="http://schemas.microsoft.com/office/drawing/2014/main" id="{6C2884E9-1BA9-44E4-86C1-E9BF80A3C20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p22">
              <a:extLst>
                <a:ext uri="{FF2B5EF4-FFF2-40B4-BE49-F238E27FC236}">
                  <a16:creationId xmlns:a16="http://schemas.microsoft.com/office/drawing/2014/main" id="{0DF5C1CC-7A9F-4C92-A738-F1A87D0CDB63}"/>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 name="Google Shape;418;p22">
            <a:extLst>
              <a:ext uri="{FF2B5EF4-FFF2-40B4-BE49-F238E27FC236}">
                <a16:creationId xmlns:a16="http://schemas.microsoft.com/office/drawing/2014/main" id="{972205BD-AC24-4152-B877-45B3DE196B6C}"/>
              </a:ext>
            </a:extLst>
          </p:cNvPr>
          <p:cNvGrpSpPr/>
          <p:nvPr/>
        </p:nvGrpSpPr>
        <p:grpSpPr>
          <a:xfrm>
            <a:off x="10799311" y="329644"/>
            <a:ext cx="406823" cy="408647"/>
            <a:chOff x="1813" y="0"/>
            <a:chExt cx="809173" cy="812800"/>
          </a:xfrm>
        </p:grpSpPr>
        <p:sp>
          <p:nvSpPr>
            <p:cNvPr id="7" name="Google Shape;419;p22">
              <a:extLst>
                <a:ext uri="{FF2B5EF4-FFF2-40B4-BE49-F238E27FC236}">
                  <a16:creationId xmlns:a16="http://schemas.microsoft.com/office/drawing/2014/main" id="{03969A18-3FAF-4339-9D01-E065AC13F6D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2">
              <a:extLst>
                <a:ext uri="{FF2B5EF4-FFF2-40B4-BE49-F238E27FC236}">
                  <a16:creationId xmlns:a16="http://schemas.microsoft.com/office/drawing/2014/main" id="{7BAEEEE2-E084-485F-99DE-DF2F6005987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415;p22">
            <a:extLst>
              <a:ext uri="{FF2B5EF4-FFF2-40B4-BE49-F238E27FC236}">
                <a16:creationId xmlns:a16="http://schemas.microsoft.com/office/drawing/2014/main" id="{D847524F-C88F-4309-9C8C-C7A754D900FE}"/>
              </a:ext>
            </a:extLst>
          </p:cNvPr>
          <p:cNvGrpSpPr/>
          <p:nvPr/>
        </p:nvGrpSpPr>
        <p:grpSpPr>
          <a:xfrm>
            <a:off x="10276364" y="315277"/>
            <a:ext cx="406823" cy="408647"/>
            <a:chOff x="1813" y="0"/>
            <a:chExt cx="809173" cy="812800"/>
          </a:xfrm>
        </p:grpSpPr>
        <p:sp>
          <p:nvSpPr>
            <p:cNvPr id="10" name="Google Shape;416;p22">
              <a:extLst>
                <a:ext uri="{FF2B5EF4-FFF2-40B4-BE49-F238E27FC236}">
                  <a16:creationId xmlns:a16="http://schemas.microsoft.com/office/drawing/2014/main" id="{D5D2B00D-DB61-401D-B3B7-8A1196C1046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p22">
              <a:extLst>
                <a:ext uri="{FF2B5EF4-FFF2-40B4-BE49-F238E27FC236}">
                  <a16:creationId xmlns:a16="http://schemas.microsoft.com/office/drawing/2014/main" id="{6945278E-E76B-4F66-AB3A-6FE321A518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 name="Straight Connector 12">
            <a:extLst>
              <a:ext uri="{FF2B5EF4-FFF2-40B4-BE49-F238E27FC236}">
                <a16:creationId xmlns:a16="http://schemas.microsoft.com/office/drawing/2014/main" id="{ABD91AB9-07F0-4117-8CAA-C008CDF063BD}"/>
              </a:ext>
            </a:extLst>
          </p:cNvPr>
          <p:cNvCxnSpPr>
            <a:cxnSpLocks/>
          </p:cNvCxnSpPr>
          <p:nvPr/>
        </p:nvCxnSpPr>
        <p:spPr>
          <a:xfrm flipH="1">
            <a:off x="4590661" y="505234"/>
            <a:ext cx="53930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39F3AFF-5C92-481C-A43E-1885A99DE4D5}"/>
              </a:ext>
            </a:extLst>
          </p:cNvPr>
          <p:cNvSpPr txBox="1"/>
          <p:nvPr/>
        </p:nvSpPr>
        <p:spPr>
          <a:xfrm>
            <a:off x="454905" y="251307"/>
            <a:ext cx="3949144" cy="492443"/>
          </a:xfrm>
          <a:prstGeom prst="rect">
            <a:avLst/>
          </a:prstGeom>
          <a:noFill/>
        </p:spPr>
        <p:txBody>
          <a:bodyPr wrap="square" rtlCol="0">
            <a:spAutoFit/>
          </a:bodyPr>
          <a:lstStyle/>
          <a:p>
            <a:r>
              <a:rPr lang="vi-VN" sz="2600" dirty="0">
                <a:latin typeface="Bahnschrift SemiBold" panose="020B0502040204020203" pitchFamily="34" charset="0"/>
              </a:rPr>
              <a:t>PHẦN </a:t>
            </a:r>
            <a:r>
              <a:rPr lang="vi-VN" sz="2600" b="1" dirty="0">
                <a:latin typeface="Bahnschrift SemiBold" panose="020B0502040204020203" pitchFamily="34" charset="0"/>
                <a:sym typeface="Symbol" panose="05050102010706020507" pitchFamily="18" charset="2"/>
              </a:rPr>
              <a:t> </a:t>
            </a:r>
            <a:r>
              <a:rPr lang="vi-VN" sz="2600" dirty="0">
                <a:latin typeface="Bahnschrift SemiBold" panose="020B0502040204020203" pitchFamily="34" charset="0"/>
                <a:sym typeface="Symbol" panose="05050102010706020507" pitchFamily="18" charset="2"/>
              </a:rPr>
              <a:t>: BẢNG USECASE </a:t>
            </a:r>
            <a:endParaRPr lang="en-US" sz="2600" dirty="0">
              <a:latin typeface="Bahnschrift SemiBold" panose="020B0502040204020203" pitchFamily="34" charset="0"/>
            </a:endParaRPr>
          </a:p>
        </p:txBody>
      </p:sp>
      <p:sp>
        <p:nvSpPr>
          <p:cNvPr id="19" name="TextBox 18">
            <a:extLst>
              <a:ext uri="{FF2B5EF4-FFF2-40B4-BE49-F238E27FC236}">
                <a16:creationId xmlns:a16="http://schemas.microsoft.com/office/drawing/2014/main" id="{5FCA0BB7-BC56-4BAD-AA0D-E83162D11D42}"/>
              </a:ext>
            </a:extLst>
          </p:cNvPr>
          <p:cNvSpPr txBox="1"/>
          <p:nvPr/>
        </p:nvSpPr>
        <p:spPr>
          <a:xfrm>
            <a:off x="774441" y="1558212"/>
            <a:ext cx="3949144" cy="3785652"/>
          </a:xfrm>
          <a:prstGeom prst="rect">
            <a:avLst/>
          </a:prstGeom>
          <a:noFill/>
        </p:spPr>
        <p:txBody>
          <a:bodyPr wrap="square" rtlCol="0">
            <a:spAutoFit/>
          </a:bodyPr>
          <a:lstStyle/>
          <a:p>
            <a:r>
              <a:rPr lang="vi-VN" sz="6000" dirty="0">
                <a:latin typeface="Bahnschrift" panose="020B0502040204020203" pitchFamily="34" charset="0"/>
              </a:rPr>
              <a:t>6. SƠ ĐỒ USECASE </a:t>
            </a:r>
          </a:p>
          <a:p>
            <a:r>
              <a:rPr lang="vi-VN" sz="6000" dirty="0">
                <a:latin typeface="Bahnschrift" panose="020B0502040204020203" pitchFamily="34" charset="0"/>
              </a:rPr>
              <a:t>ĐẦU </a:t>
            </a:r>
          </a:p>
          <a:p>
            <a:r>
              <a:rPr lang="vi-VN" sz="6000" dirty="0">
                <a:latin typeface="Bahnschrift" panose="020B0502040204020203" pitchFamily="34" charset="0"/>
              </a:rPr>
              <a:t>SÁCH</a:t>
            </a:r>
            <a:endParaRPr lang="en-US" sz="6000" dirty="0">
              <a:latin typeface="Bahnschrift" panose="020B0502040204020203" pitchFamily="34" charset="0"/>
            </a:endParaRPr>
          </a:p>
        </p:txBody>
      </p:sp>
      <p:pic>
        <p:nvPicPr>
          <p:cNvPr id="20" name="Picture 19">
            <a:extLst>
              <a:ext uri="{FF2B5EF4-FFF2-40B4-BE49-F238E27FC236}">
                <a16:creationId xmlns:a16="http://schemas.microsoft.com/office/drawing/2014/main" id="{D3B57B5C-D1CA-4BF0-8AC1-6F02A76EB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11" y="947737"/>
            <a:ext cx="6131256" cy="496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788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588</Words>
  <Application>Microsoft Office PowerPoint</Application>
  <PresentationFormat>Widescreen</PresentationFormat>
  <Paragraphs>75</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Rounded MT Bold</vt:lpstr>
      <vt:lpstr>Bahnschrift</vt:lpstr>
      <vt:lpstr>Bahnschrift SemiBold</vt:lpstr>
      <vt:lpstr>Calibri</vt:lpstr>
      <vt:lpstr>Calibri Light</vt:lpstr>
      <vt:lpstr>Playfair Display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Quân Hồ</dc:creator>
  <cp:lastModifiedBy>Quân Hồ</cp:lastModifiedBy>
  <cp:revision>17</cp:revision>
  <dcterms:created xsi:type="dcterms:W3CDTF">2024-03-19T08:39:35Z</dcterms:created>
  <dcterms:modified xsi:type="dcterms:W3CDTF">2024-03-19T10:59:47Z</dcterms:modified>
</cp:coreProperties>
</file>