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60" r:id="rId2"/>
    <p:sldId id="262" r:id="rId3"/>
    <p:sldId id="258" r:id="rId4"/>
    <p:sldId id="259" r:id="rId5"/>
    <p:sldId id="263" r:id="rId6"/>
    <p:sldId id="264" r:id="rId7"/>
    <p:sldId id="265" r:id="rId8"/>
  </p:sldIdLst>
  <p:sldSz cx="8999538" cy="8999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91A"/>
    <a:srgbClr val="233616"/>
    <a:srgbClr val="001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52168-A395-4DFD-9D7D-4442CDB3EDFE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16E46-14AF-4D9E-ADB3-A4BA5E1EE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6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86%8D%EC%A7%80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86%8D%EC%A7%8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86%8D%EC%A7%8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86%8D%EC%A7%8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86%8D%EC%A7%8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86%8D%EC%A7%8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odsecurity.or.kr/bbs/view.php?bbs_id=qnaa06&amp;doc_num=1451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ko.wikipedia.org/wiki/%EB%86%8D%EC%A7%8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자료</a:t>
            </a:r>
            <a:r>
              <a:rPr lang="ko-KR" altLang="en-US" baseline="0" dirty="0" smtClean="0"/>
              <a:t>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통계청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이미지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자체 제작</a:t>
            </a:r>
            <a:endParaRPr lang="en-US" altLang="ko-KR" baseline="0" dirty="0" smtClean="0"/>
          </a:p>
          <a:p>
            <a:r>
              <a:rPr lang="ko-KR" altLang="en-US" dirty="0" smtClean="0"/>
              <a:t>배경 이미지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농지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위키피디아</a:t>
            </a:r>
            <a:r>
              <a:rPr lang="en-US" altLang="ko-KR" baseline="0" dirty="0" smtClean="0"/>
              <a:t>, </a:t>
            </a:r>
            <a:r>
              <a:rPr lang="en-US" altLang="ko-KR" dirty="0" smtClean="0">
                <a:hlinkClick r:id="rId3"/>
              </a:rPr>
              <a:t>https://ko.wikipedia.org/wiki/%EB%86%8D%EC%A7%80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16E46-14AF-4D9E-ADB3-A4BA5E1EEE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5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자료</a:t>
            </a:r>
            <a:r>
              <a:rPr lang="ko-KR" altLang="en-US" baseline="0" dirty="0" smtClean="0"/>
              <a:t>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통계청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이미지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자체 제작</a:t>
            </a:r>
            <a:endParaRPr lang="en-US" altLang="ko-KR" baseline="0" dirty="0" smtClean="0"/>
          </a:p>
          <a:p>
            <a:r>
              <a:rPr lang="ko-KR" altLang="en-US" dirty="0" smtClean="0"/>
              <a:t>배경 이미지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농지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위키피디아</a:t>
            </a:r>
            <a:r>
              <a:rPr lang="en-US" altLang="ko-KR" baseline="0" dirty="0" smtClean="0"/>
              <a:t>, </a:t>
            </a:r>
            <a:r>
              <a:rPr lang="en-US" altLang="ko-KR" dirty="0" smtClean="0">
                <a:hlinkClick r:id="rId3"/>
              </a:rPr>
              <a:t>https://ko.wikipedia.org/wiki/%EB%86%8D%EC%A7%80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16E46-14AF-4D9E-ADB3-A4BA5E1EEE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33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자료</a:t>
            </a:r>
            <a:r>
              <a:rPr lang="ko-KR" altLang="en-US" baseline="0" dirty="0" smtClean="0"/>
              <a:t>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통계청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이미지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자체 제작</a:t>
            </a:r>
            <a:endParaRPr lang="en-US" altLang="ko-KR" baseline="0" dirty="0" smtClean="0"/>
          </a:p>
          <a:p>
            <a:r>
              <a:rPr lang="ko-KR" altLang="en-US" dirty="0" smtClean="0"/>
              <a:t>배경 이미지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농지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위키피디아</a:t>
            </a:r>
            <a:r>
              <a:rPr lang="en-US" altLang="ko-KR" baseline="0" dirty="0" smtClean="0"/>
              <a:t>, </a:t>
            </a:r>
            <a:r>
              <a:rPr lang="en-US" altLang="ko-KR" dirty="0" smtClean="0">
                <a:hlinkClick r:id="rId3"/>
              </a:rPr>
              <a:t>https://ko.wikipedia.org/wiki/%EB%86%8D%EC%A7%80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16E46-14AF-4D9E-ADB3-A4BA5E1EEE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8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자료</a:t>
            </a:r>
            <a:r>
              <a:rPr lang="ko-KR" altLang="en-US" baseline="0" dirty="0" smtClean="0"/>
              <a:t>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통계청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이미지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자체 제작</a:t>
            </a:r>
            <a:endParaRPr lang="en-US" altLang="ko-KR" baseline="0" dirty="0" smtClean="0"/>
          </a:p>
          <a:p>
            <a:r>
              <a:rPr lang="ko-KR" altLang="en-US" dirty="0" smtClean="0"/>
              <a:t>배경 이미지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농지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위키피디아</a:t>
            </a:r>
            <a:r>
              <a:rPr lang="en-US" altLang="ko-KR" baseline="0" dirty="0" smtClean="0"/>
              <a:t>, </a:t>
            </a:r>
            <a:r>
              <a:rPr lang="en-US" altLang="ko-KR" dirty="0" smtClean="0">
                <a:hlinkClick r:id="rId3"/>
              </a:rPr>
              <a:t>https://ko.wikipedia.org/wiki/%EB%86%8D%EC%A7%80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16E46-14AF-4D9E-ADB3-A4BA5E1EEE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130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자료</a:t>
            </a:r>
            <a:r>
              <a:rPr lang="ko-KR" altLang="en-US" baseline="0" dirty="0" smtClean="0"/>
              <a:t>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통계청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이미지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자체 제작</a:t>
            </a:r>
            <a:endParaRPr lang="en-US" altLang="ko-KR" baseline="0" dirty="0" smtClean="0"/>
          </a:p>
          <a:p>
            <a:r>
              <a:rPr lang="ko-KR" altLang="en-US" dirty="0" smtClean="0"/>
              <a:t>배경 이미지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농지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위키피디아</a:t>
            </a:r>
            <a:r>
              <a:rPr lang="en-US" altLang="ko-KR" baseline="0" dirty="0" smtClean="0"/>
              <a:t>, </a:t>
            </a:r>
            <a:r>
              <a:rPr lang="en-US" altLang="ko-KR" dirty="0" smtClean="0">
                <a:hlinkClick r:id="rId3"/>
              </a:rPr>
              <a:t>https://ko.wikipedia.org/wiki/%EB%86%8D%EC%A7%80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16E46-14AF-4D9E-ADB3-A4BA5E1EEE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552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자료</a:t>
            </a:r>
            <a:r>
              <a:rPr lang="ko-KR" altLang="en-US" baseline="0" dirty="0" smtClean="0"/>
              <a:t>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통계청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이미지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자체 제작</a:t>
            </a:r>
            <a:endParaRPr lang="en-US" altLang="ko-KR" baseline="0" dirty="0" smtClean="0"/>
          </a:p>
          <a:p>
            <a:r>
              <a:rPr lang="ko-KR" altLang="en-US" dirty="0" smtClean="0"/>
              <a:t>배경 이미지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농지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위키피디아</a:t>
            </a:r>
            <a:r>
              <a:rPr lang="en-US" altLang="ko-KR" baseline="0" dirty="0" smtClean="0"/>
              <a:t>, </a:t>
            </a:r>
            <a:r>
              <a:rPr lang="en-US" altLang="ko-KR" dirty="0" smtClean="0">
                <a:hlinkClick r:id="rId3"/>
              </a:rPr>
              <a:t>https://ko.wikipedia.org/wiki/%EB%86%8D%EC%A7%80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16E46-14AF-4D9E-ADB3-A4BA5E1EEE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27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이미지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약해지는 식량안보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세계일보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식량안보연구재단에서 재인용</a:t>
            </a:r>
            <a:r>
              <a:rPr lang="en-US" altLang="ko-KR" baseline="0" dirty="0" smtClean="0"/>
              <a:t>. </a:t>
            </a:r>
            <a:r>
              <a:rPr lang="en-US" altLang="ko-KR" dirty="0" smtClean="0">
                <a:hlinkClick r:id="rId3"/>
              </a:rPr>
              <a:t>http://www.foodsecurity.or.kr/bbs/view.php?bbs_id=qnaa06&amp;doc_num=1451</a:t>
            </a:r>
            <a:endParaRPr lang="en-US" altLang="ko-KR" baseline="0" dirty="0" smtClean="0"/>
          </a:p>
          <a:p>
            <a:r>
              <a:rPr lang="ko-KR" altLang="en-US" dirty="0" smtClean="0"/>
              <a:t>배경 이미지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농지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위키피디아</a:t>
            </a:r>
            <a:r>
              <a:rPr lang="en-US" altLang="ko-KR" baseline="0" dirty="0" smtClean="0"/>
              <a:t>, </a:t>
            </a:r>
            <a:r>
              <a:rPr lang="en-US" altLang="ko-KR" dirty="0" smtClean="0">
                <a:hlinkClick r:id="rId4"/>
              </a:rPr>
              <a:t>https://ko.wikipedia.org/wiki/%EB%86%8D%EC%A7%80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16E46-14AF-4D9E-ADB3-A4BA5E1EEE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69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2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4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7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3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05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58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6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A303E-3DA8-46D3-A81E-4C0C5ABAF5E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9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1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74" y="1"/>
            <a:ext cx="8034391" cy="89995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5143" y="0"/>
            <a:ext cx="8854394" cy="8999538"/>
          </a:xfrm>
          <a:prstGeom prst="rect">
            <a:avLst/>
          </a:prstGeom>
          <a:solidFill>
            <a:srgbClr val="0009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1" name="직사각형 10"/>
          <p:cNvSpPr/>
          <p:nvPr/>
        </p:nvSpPr>
        <p:spPr>
          <a:xfrm>
            <a:off x="972377" y="1151241"/>
            <a:ext cx="7034094" cy="3612103"/>
          </a:xfrm>
          <a:prstGeom prst="rect">
            <a:avLst/>
          </a:prstGeom>
          <a:solidFill>
            <a:schemeClr val="accent5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2" name="직사각형 11"/>
          <p:cNvSpPr/>
          <p:nvPr/>
        </p:nvSpPr>
        <p:spPr>
          <a:xfrm>
            <a:off x="673052" y="163268"/>
            <a:ext cx="7632742" cy="86531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3" name="TextBox 12"/>
          <p:cNvSpPr txBox="1"/>
          <p:nvPr/>
        </p:nvSpPr>
        <p:spPr>
          <a:xfrm>
            <a:off x="972376" y="524641"/>
            <a:ext cx="4598693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전국 농경지 현황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73052" y="5129312"/>
            <a:ext cx="7632742" cy="368711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138" y="1298167"/>
            <a:ext cx="4186699" cy="33685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70" y="1290540"/>
            <a:ext cx="2518173" cy="3376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3052" y="5469453"/>
            <a:ext cx="7632742" cy="2840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대한민국의 농경지는 </a:t>
            </a:r>
            <a:endParaRPr lang="en-US" altLang="ko-KR" sz="1786" b="1" dirty="0">
              <a:solidFill>
                <a:schemeClr val="bg2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주로 전라남도</a:t>
            </a:r>
            <a:r>
              <a:rPr lang="en-US" altLang="ko-KR" sz="1786" b="1" dirty="0">
                <a:solidFill>
                  <a:schemeClr val="bg2"/>
                </a:solidFill>
              </a:rPr>
              <a:t>, </a:t>
            </a:r>
            <a:r>
              <a:rPr lang="ko-KR" altLang="en-US" sz="1786" b="1" dirty="0">
                <a:solidFill>
                  <a:schemeClr val="bg2"/>
                </a:solidFill>
              </a:rPr>
              <a:t>경상북도</a:t>
            </a:r>
            <a:r>
              <a:rPr lang="en-US" altLang="ko-KR" sz="1786" b="1" dirty="0">
                <a:solidFill>
                  <a:schemeClr val="bg2"/>
                </a:solidFill>
              </a:rPr>
              <a:t>, </a:t>
            </a:r>
            <a:r>
              <a:rPr lang="ko-KR" altLang="en-US" sz="1786" b="1" dirty="0">
                <a:solidFill>
                  <a:schemeClr val="bg2"/>
                </a:solidFill>
              </a:rPr>
              <a:t>충청남도</a:t>
            </a:r>
            <a:r>
              <a:rPr lang="en-US" altLang="ko-KR" sz="1786" b="1" dirty="0">
                <a:solidFill>
                  <a:schemeClr val="bg2"/>
                </a:solidFill>
              </a:rPr>
              <a:t>, </a:t>
            </a:r>
            <a:r>
              <a:rPr lang="ko-KR" altLang="en-US" sz="1786" b="1" dirty="0">
                <a:solidFill>
                  <a:schemeClr val="bg2"/>
                </a:solidFill>
              </a:rPr>
              <a:t>전라북도에 집중되어 있습니다</a:t>
            </a:r>
            <a:r>
              <a:rPr lang="en-US" altLang="ko-KR" sz="1786" b="1" dirty="0">
                <a:solidFill>
                  <a:schemeClr val="bg2"/>
                </a:solidFill>
              </a:rPr>
              <a:t>.  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전체 농경지의 </a:t>
            </a:r>
            <a:r>
              <a:rPr lang="en-US" altLang="ko-KR" sz="1786" b="1" dirty="0">
                <a:solidFill>
                  <a:schemeClr val="bg2"/>
                </a:solidFill>
              </a:rPr>
              <a:t>60%</a:t>
            </a:r>
            <a:r>
              <a:rPr lang="ko-KR" altLang="en-US" sz="1786" b="1" dirty="0">
                <a:solidFill>
                  <a:schemeClr val="bg2"/>
                </a:solidFill>
              </a:rPr>
              <a:t> 가량이 </a:t>
            </a:r>
            <a:r>
              <a:rPr lang="en-US" altLang="ko-KR" sz="1786" b="1" dirty="0">
                <a:solidFill>
                  <a:schemeClr val="bg2"/>
                </a:solidFill>
              </a:rPr>
              <a:t>4</a:t>
            </a:r>
            <a:r>
              <a:rPr lang="ko-KR" altLang="en-US" sz="1786" b="1" dirty="0">
                <a:solidFill>
                  <a:schemeClr val="bg2"/>
                </a:solidFill>
              </a:rPr>
              <a:t>개도에 집중 되어 있습니다</a:t>
            </a:r>
            <a:r>
              <a:rPr lang="en-US" altLang="ko-KR" sz="1786" b="1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반면</a:t>
            </a:r>
            <a:r>
              <a:rPr lang="en-US" altLang="ko-KR" sz="1786" b="1" dirty="0">
                <a:solidFill>
                  <a:schemeClr val="bg2"/>
                </a:solidFill>
              </a:rPr>
              <a:t> </a:t>
            </a:r>
            <a:r>
              <a:rPr lang="ko-KR" altLang="en-US" sz="1786" b="1" dirty="0">
                <a:solidFill>
                  <a:schemeClr val="bg2"/>
                </a:solidFill>
              </a:rPr>
              <a:t>산지가 많은 강원도</a:t>
            </a:r>
            <a:r>
              <a:rPr lang="en-US" altLang="ko-KR" sz="1786" b="1" dirty="0">
                <a:solidFill>
                  <a:schemeClr val="bg2"/>
                </a:solidFill>
              </a:rPr>
              <a:t>, </a:t>
            </a:r>
            <a:r>
              <a:rPr lang="ko-KR" altLang="en-US" sz="1786" b="1" dirty="0">
                <a:solidFill>
                  <a:schemeClr val="bg2"/>
                </a:solidFill>
              </a:rPr>
              <a:t>충청북도</a:t>
            </a:r>
            <a:r>
              <a:rPr lang="en-US" altLang="ko-KR" sz="1786" b="1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도시화가 많이 이루어진 경기도</a:t>
            </a:r>
            <a:r>
              <a:rPr lang="en-US" altLang="ko-KR" sz="1786" b="1" dirty="0">
                <a:solidFill>
                  <a:schemeClr val="bg2"/>
                </a:solidFill>
              </a:rPr>
              <a:t>, </a:t>
            </a:r>
            <a:r>
              <a:rPr lang="ko-KR" altLang="en-US" sz="1786" b="1" dirty="0">
                <a:solidFill>
                  <a:schemeClr val="bg2"/>
                </a:solidFill>
              </a:rPr>
              <a:t>경상남도는 농경지의 면적이 낮습니다</a:t>
            </a:r>
            <a:r>
              <a:rPr lang="en-US" altLang="ko-KR" sz="1786" b="1" dirty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83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74" y="1"/>
            <a:ext cx="8034391" cy="89995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66937" y="1915886"/>
            <a:ext cx="8034391" cy="8999538"/>
          </a:xfrm>
          <a:prstGeom prst="rect">
            <a:avLst/>
          </a:prstGeom>
          <a:solidFill>
            <a:srgbClr val="0009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1" name="직사각형 10"/>
          <p:cNvSpPr/>
          <p:nvPr/>
        </p:nvSpPr>
        <p:spPr>
          <a:xfrm>
            <a:off x="4217593" y="1716548"/>
            <a:ext cx="6068098" cy="3612103"/>
          </a:xfrm>
          <a:prstGeom prst="rect">
            <a:avLst/>
          </a:prstGeom>
          <a:solidFill>
            <a:schemeClr val="accent5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2" name="직사각형 11"/>
          <p:cNvSpPr/>
          <p:nvPr/>
        </p:nvSpPr>
        <p:spPr>
          <a:xfrm>
            <a:off x="673052" y="163268"/>
            <a:ext cx="7632742" cy="86531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3" name="TextBox 12"/>
          <p:cNvSpPr txBox="1"/>
          <p:nvPr/>
        </p:nvSpPr>
        <p:spPr>
          <a:xfrm>
            <a:off x="972376" y="524641"/>
            <a:ext cx="4598693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전국 농경지 현황 </a:t>
            </a:r>
            <a:r>
              <a:rPr lang="en-US" altLang="ko-KR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논</a:t>
            </a:r>
            <a:r>
              <a:rPr lang="en-US" altLang="ko-KR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밭</a:t>
            </a:r>
            <a:r>
              <a:rPr lang="en-US" altLang="ko-KR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143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3052" y="5129312"/>
            <a:ext cx="7632742" cy="368711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7" name="TextBox 16"/>
          <p:cNvSpPr txBox="1"/>
          <p:nvPr/>
        </p:nvSpPr>
        <p:spPr>
          <a:xfrm>
            <a:off x="673052" y="6027281"/>
            <a:ext cx="7632742" cy="1741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지역에 따라 농경지의 분포 양상도 다르게 나타납니다</a:t>
            </a:r>
            <a:r>
              <a:rPr lang="en-US" altLang="ko-KR" sz="1786" b="1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충청남도</a:t>
            </a:r>
            <a:r>
              <a:rPr lang="en-US" altLang="ko-KR" sz="1786" b="1" dirty="0">
                <a:solidFill>
                  <a:schemeClr val="bg2"/>
                </a:solidFill>
              </a:rPr>
              <a:t>, </a:t>
            </a:r>
            <a:r>
              <a:rPr lang="ko-KR" altLang="en-US" sz="1786" b="1" dirty="0">
                <a:solidFill>
                  <a:schemeClr val="bg2"/>
                </a:solidFill>
              </a:rPr>
              <a:t>전라남도</a:t>
            </a:r>
            <a:r>
              <a:rPr lang="en-US" altLang="ko-KR" sz="1786" b="1" dirty="0">
                <a:solidFill>
                  <a:schemeClr val="bg2"/>
                </a:solidFill>
              </a:rPr>
              <a:t>, </a:t>
            </a:r>
            <a:r>
              <a:rPr lang="ko-KR" altLang="en-US" sz="1786" b="1" dirty="0">
                <a:solidFill>
                  <a:schemeClr val="bg2"/>
                </a:solidFill>
              </a:rPr>
              <a:t>전라북도는 논의 면적이 상대적으로 큰 반면</a:t>
            </a:r>
            <a:r>
              <a:rPr lang="en-US" altLang="ko-KR" sz="1786" b="1" dirty="0">
                <a:solidFill>
                  <a:schemeClr val="bg2"/>
                </a:solidFill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경상북도는 밭의 면적이 논에 비해 상대적으로 높았습니다</a:t>
            </a:r>
            <a:r>
              <a:rPr lang="en-US" altLang="ko-KR" sz="1786" b="1" dirty="0">
                <a:solidFill>
                  <a:schemeClr val="bg2"/>
                </a:solidFill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673" y="1303534"/>
            <a:ext cx="2680303" cy="33075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89" y="1298167"/>
            <a:ext cx="2583096" cy="33265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24397" y="4718629"/>
            <a:ext cx="598646" cy="339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7" b="1" dirty="0">
                <a:solidFill>
                  <a:schemeClr val="bg2"/>
                </a:solidFill>
              </a:rPr>
              <a:t>&lt;</a:t>
            </a:r>
            <a:r>
              <a:rPr lang="ko-KR" altLang="en-US" sz="1607" b="1" dirty="0">
                <a:solidFill>
                  <a:schemeClr val="bg2"/>
                </a:solidFill>
              </a:rPr>
              <a:t>논</a:t>
            </a:r>
            <a:r>
              <a:rPr lang="en-US" altLang="ko-KR" sz="1607" b="1" dirty="0">
                <a:solidFill>
                  <a:schemeClr val="bg2"/>
                </a:solidFill>
              </a:rPr>
              <a:t>&gt;</a:t>
            </a:r>
            <a:endParaRPr lang="ko-KR" altLang="en-US" sz="1607" b="1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29318" y="4763343"/>
            <a:ext cx="598646" cy="339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7" b="1" dirty="0">
                <a:solidFill>
                  <a:schemeClr val="bg2"/>
                </a:solidFill>
              </a:rPr>
              <a:t>&lt;</a:t>
            </a:r>
            <a:r>
              <a:rPr lang="ko-KR" altLang="en-US" sz="1607" b="1" dirty="0">
                <a:solidFill>
                  <a:schemeClr val="bg2"/>
                </a:solidFill>
              </a:rPr>
              <a:t>밭</a:t>
            </a:r>
            <a:r>
              <a:rPr lang="en-US" altLang="ko-KR" sz="1607" b="1" dirty="0">
                <a:solidFill>
                  <a:schemeClr val="bg2"/>
                </a:solidFill>
              </a:rPr>
              <a:t>&gt;</a:t>
            </a:r>
            <a:endParaRPr lang="ko-KR" altLang="en-US" sz="1607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3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74" y="1"/>
            <a:ext cx="8034391" cy="89995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2574" y="0"/>
            <a:ext cx="8034391" cy="8999538"/>
          </a:xfrm>
          <a:prstGeom prst="rect">
            <a:avLst/>
          </a:prstGeom>
          <a:solidFill>
            <a:srgbClr val="0009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1" name="직사각형 10"/>
          <p:cNvSpPr/>
          <p:nvPr/>
        </p:nvSpPr>
        <p:spPr>
          <a:xfrm>
            <a:off x="972377" y="1151241"/>
            <a:ext cx="7034094" cy="3612103"/>
          </a:xfrm>
          <a:prstGeom prst="rect">
            <a:avLst/>
          </a:prstGeom>
          <a:solidFill>
            <a:schemeClr val="accent5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2" name="직사각형 11"/>
          <p:cNvSpPr/>
          <p:nvPr/>
        </p:nvSpPr>
        <p:spPr>
          <a:xfrm>
            <a:off x="673052" y="163268"/>
            <a:ext cx="7632742" cy="86531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3" name="TextBox 12"/>
          <p:cNvSpPr txBox="1"/>
          <p:nvPr/>
        </p:nvSpPr>
        <p:spPr>
          <a:xfrm>
            <a:off x="972376" y="524641"/>
            <a:ext cx="4598693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전국 농경지 면적의 변화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73052" y="5129312"/>
            <a:ext cx="7632742" cy="368711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7" name="TextBox 16"/>
          <p:cNvSpPr txBox="1"/>
          <p:nvPr/>
        </p:nvSpPr>
        <p:spPr>
          <a:xfrm>
            <a:off x="673052" y="5469452"/>
            <a:ext cx="7632742" cy="306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하지만 지역과 상관없이 농경지의 전체 면적은 </a:t>
            </a:r>
            <a:endParaRPr lang="en-US" altLang="ko-KR" sz="1786" b="1" dirty="0">
              <a:solidFill>
                <a:schemeClr val="bg2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지난 </a:t>
            </a:r>
            <a:r>
              <a:rPr lang="en-US" altLang="ko-KR" sz="1786" b="1" dirty="0">
                <a:solidFill>
                  <a:schemeClr val="bg2"/>
                </a:solidFill>
              </a:rPr>
              <a:t>30</a:t>
            </a:r>
            <a:r>
              <a:rPr lang="ko-KR" altLang="en-US" sz="1786" b="1" dirty="0">
                <a:solidFill>
                  <a:schemeClr val="bg2"/>
                </a:solidFill>
              </a:rPr>
              <a:t>년 동안 꾸준히 감소하고 있습니다</a:t>
            </a:r>
            <a:r>
              <a:rPr lang="en-US" altLang="ko-KR" sz="1786" b="1" dirty="0">
                <a:solidFill>
                  <a:schemeClr val="bg2"/>
                </a:solidFill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특히 </a:t>
            </a:r>
            <a:r>
              <a:rPr lang="ko-KR" altLang="en-US" sz="2143" b="1" dirty="0">
                <a:solidFill>
                  <a:srgbClr val="FFC000"/>
                </a:solidFill>
              </a:rPr>
              <a:t>논 경지면적 </a:t>
            </a:r>
            <a:r>
              <a:rPr lang="ko-KR" altLang="en-US" sz="1786" b="1" dirty="0">
                <a:solidFill>
                  <a:schemeClr val="bg2"/>
                </a:solidFill>
              </a:rPr>
              <a:t>이 가파르게 감소하고 있는데요</a:t>
            </a:r>
            <a:r>
              <a:rPr lang="en-US" altLang="ko-KR" sz="1786" b="1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밭은 지난 </a:t>
            </a:r>
            <a:r>
              <a:rPr lang="en-US" altLang="ko-KR" sz="1786" b="1" dirty="0">
                <a:solidFill>
                  <a:schemeClr val="bg2"/>
                </a:solidFill>
              </a:rPr>
              <a:t>30</a:t>
            </a:r>
            <a:r>
              <a:rPr lang="ko-KR" altLang="en-US" sz="1786" b="1" dirty="0">
                <a:solidFill>
                  <a:schemeClr val="bg2"/>
                </a:solidFill>
              </a:rPr>
              <a:t>년 동안 변화가 거의 없지만 </a:t>
            </a:r>
            <a:endParaRPr lang="en-US" altLang="ko-KR" sz="1786" b="1" dirty="0">
              <a:solidFill>
                <a:schemeClr val="bg2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논은 </a:t>
            </a:r>
            <a:r>
              <a:rPr lang="ko-KR" altLang="en-US" sz="2143" b="1" dirty="0">
                <a:solidFill>
                  <a:schemeClr val="bg2"/>
                </a:solidFill>
              </a:rPr>
              <a:t>절반 가까이 감소</a:t>
            </a:r>
            <a:r>
              <a:rPr lang="ko-KR" altLang="en-US" sz="1786" b="1" dirty="0">
                <a:solidFill>
                  <a:schemeClr val="bg2"/>
                </a:solidFill>
              </a:rPr>
              <a:t>했습니다</a:t>
            </a:r>
            <a:r>
              <a:rPr lang="en-US" altLang="ko-KR" sz="1786" b="1" dirty="0">
                <a:solidFill>
                  <a:schemeClr val="bg2"/>
                </a:solidFill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9" y="1298167"/>
            <a:ext cx="6802800" cy="340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0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74" y="1"/>
            <a:ext cx="8034391" cy="89995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2574" y="0"/>
            <a:ext cx="8034391" cy="8999538"/>
          </a:xfrm>
          <a:prstGeom prst="rect">
            <a:avLst/>
          </a:prstGeom>
          <a:solidFill>
            <a:srgbClr val="0009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1" name="직사각형 10"/>
          <p:cNvSpPr/>
          <p:nvPr/>
        </p:nvSpPr>
        <p:spPr>
          <a:xfrm>
            <a:off x="972377" y="1151241"/>
            <a:ext cx="7034094" cy="3612103"/>
          </a:xfrm>
          <a:prstGeom prst="rect">
            <a:avLst/>
          </a:prstGeom>
          <a:solidFill>
            <a:schemeClr val="accent5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2" name="직사각형 11"/>
          <p:cNvSpPr/>
          <p:nvPr/>
        </p:nvSpPr>
        <p:spPr>
          <a:xfrm>
            <a:off x="673052" y="163268"/>
            <a:ext cx="7632742" cy="86531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3" name="TextBox 12"/>
          <p:cNvSpPr txBox="1"/>
          <p:nvPr/>
        </p:nvSpPr>
        <p:spPr>
          <a:xfrm>
            <a:off x="972376" y="538246"/>
            <a:ext cx="4598693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국토 </a:t>
            </a:r>
            <a:r>
              <a:rPr lang="en-US" altLang="ko-KR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vs </a:t>
            </a:r>
            <a:r>
              <a:rPr lang="ko-KR" altLang="en-US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논 경지면적의 </a:t>
            </a:r>
            <a:r>
              <a:rPr lang="ko-KR" altLang="en-US" sz="2143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변화량</a:t>
            </a:r>
            <a:endParaRPr lang="ko-KR" altLang="en-US" sz="2143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3052" y="5129312"/>
            <a:ext cx="7632742" cy="368711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7" name="TextBox 16"/>
          <p:cNvSpPr txBox="1"/>
          <p:nvPr/>
        </p:nvSpPr>
        <p:spPr>
          <a:xfrm>
            <a:off x="673052" y="5557808"/>
            <a:ext cx="7632742" cy="2840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국토의 경우 간척사업을 통해  </a:t>
            </a:r>
            <a:r>
              <a:rPr lang="en-US" altLang="ko-KR" sz="1786" b="1" dirty="0">
                <a:solidFill>
                  <a:schemeClr val="bg2"/>
                </a:solidFill>
              </a:rPr>
              <a:t>10</a:t>
            </a:r>
            <a:r>
              <a:rPr lang="ko-KR" altLang="en-US" sz="1786" b="1" dirty="0">
                <a:solidFill>
                  <a:schemeClr val="bg2"/>
                </a:solidFill>
              </a:rPr>
              <a:t>년 동안 지속적으로 증가했는데</a:t>
            </a:r>
            <a:r>
              <a:rPr lang="en-US" altLang="ko-KR" sz="1786" b="1" dirty="0">
                <a:solidFill>
                  <a:schemeClr val="bg2"/>
                </a:solidFill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농경지가 지속적으로 감소한 양상과 대비됩니다</a:t>
            </a:r>
            <a:r>
              <a:rPr lang="en-US" altLang="ko-KR" sz="1786" b="1" dirty="0">
                <a:solidFill>
                  <a:schemeClr val="bg2"/>
                </a:solidFill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국토의 증가분이 농경지의 확대로 이어지지 않았다는 것을 알 수 있는데요</a:t>
            </a:r>
            <a:r>
              <a:rPr lang="en-US" altLang="ko-KR" sz="1786" b="1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평균적으로 해마다 </a:t>
            </a:r>
            <a:r>
              <a:rPr lang="en-US" altLang="ko-KR" sz="1786" b="1" dirty="0">
                <a:solidFill>
                  <a:schemeClr val="bg2"/>
                </a:solidFill>
              </a:rPr>
              <a:t>19131ha</a:t>
            </a:r>
            <a:r>
              <a:rPr lang="ko-KR" altLang="en-US" sz="1786" b="1" dirty="0">
                <a:solidFill>
                  <a:schemeClr val="bg2"/>
                </a:solidFill>
              </a:rPr>
              <a:t>의 농지가 감소했고</a:t>
            </a:r>
            <a:r>
              <a:rPr lang="en-US" altLang="ko-KR" sz="1786" b="1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이는 서울시</a:t>
            </a:r>
            <a:r>
              <a:rPr lang="en-US" altLang="ko-KR" sz="1786" b="1" dirty="0">
                <a:solidFill>
                  <a:schemeClr val="bg2"/>
                </a:solidFill>
              </a:rPr>
              <a:t>(60520ha)</a:t>
            </a:r>
            <a:r>
              <a:rPr lang="ko-KR" altLang="en-US" sz="1786" b="1" dirty="0">
                <a:solidFill>
                  <a:schemeClr val="bg2"/>
                </a:solidFill>
              </a:rPr>
              <a:t>의 </a:t>
            </a:r>
            <a:r>
              <a:rPr lang="en-US" altLang="ko-KR" sz="1786" b="1" dirty="0">
                <a:solidFill>
                  <a:schemeClr val="bg2"/>
                </a:solidFill>
              </a:rPr>
              <a:t>1/3</a:t>
            </a:r>
            <a:r>
              <a:rPr lang="ko-KR" altLang="en-US" sz="1786" b="1" dirty="0">
                <a:solidFill>
                  <a:schemeClr val="bg2"/>
                </a:solidFill>
              </a:rPr>
              <a:t>에 해당합니다</a:t>
            </a:r>
            <a:r>
              <a:rPr lang="en-US" altLang="ko-KR" sz="1786" b="1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860" y="1324296"/>
            <a:ext cx="3274280" cy="32742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79" y="1324296"/>
            <a:ext cx="3274280" cy="32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74" y="1"/>
            <a:ext cx="8034391" cy="89995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2574" y="0"/>
            <a:ext cx="8034391" cy="8999538"/>
          </a:xfrm>
          <a:prstGeom prst="rect">
            <a:avLst/>
          </a:prstGeom>
          <a:solidFill>
            <a:srgbClr val="0009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1" name="직사각형 10"/>
          <p:cNvSpPr/>
          <p:nvPr/>
        </p:nvSpPr>
        <p:spPr>
          <a:xfrm>
            <a:off x="972377" y="1151241"/>
            <a:ext cx="7034094" cy="3612103"/>
          </a:xfrm>
          <a:prstGeom prst="rect">
            <a:avLst/>
          </a:prstGeom>
          <a:solidFill>
            <a:schemeClr val="accent5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2" name="직사각형 11"/>
          <p:cNvSpPr/>
          <p:nvPr/>
        </p:nvSpPr>
        <p:spPr>
          <a:xfrm>
            <a:off x="673052" y="163268"/>
            <a:ext cx="7632742" cy="86531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3" name="TextBox 12"/>
          <p:cNvSpPr txBox="1"/>
          <p:nvPr/>
        </p:nvSpPr>
        <p:spPr>
          <a:xfrm>
            <a:off x="972376" y="538246"/>
            <a:ext cx="4598693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도별 논 면적 감소량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73052" y="5129312"/>
            <a:ext cx="7632742" cy="368711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7" name="TextBox 16"/>
          <p:cNvSpPr txBox="1"/>
          <p:nvPr/>
        </p:nvSpPr>
        <p:spPr>
          <a:xfrm>
            <a:off x="673052" y="5557809"/>
            <a:ext cx="7632742" cy="3390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도별로 비교해봤을 때</a:t>
            </a:r>
            <a:r>
              <a:rPr lang="en-US" altLang="ko-KR" sz="1786" b="1" dirty="0">
                <a:solidFill>
                  <a:schemeClr val="bg2"/>
                </a:solidFill>
              </a:rPr>
              <a:t>, </a:t>
            </a:r>
            <a:r>
              <a:rPr lang="ko-KR" altLang="en-US" sz="1786" b="1" dirty="0">
                <a:solidFill>
                  <a:schemeClr val="bg2"/>
                </a:solidFill>
              </a:rPr>
              <a:t>최근 </a:t>
            </a:r>
            <a:r>
              <a:rPr lang="en-US" altLang="ko-KR" sz="1786" b="1" dirty="0">
                <a:solidFill>
                  <a:schemeClr val="bg2"/>
                </a:solidFill>
              </a:rPr>
              <a:t>10</a:t>
            </a:r>
            <a:r>
              <a:rPr lang="ko-KR" altLang="en-US" sz="1786" b="1" dirty="0">
                <a:solidFill>
                  <a:schemeClr val="bg2"/>
                </a:solidFill>
              </a:rPr>
              <a:t>년 동안 가장 많은 논이 사라진 지역은 </a:t>
            </a:r>
            <a:endParaRPr lang="en-US" altLang="ko-KR" sz="1786" b="1" dirty="0">
              <a:solidFill>
                <a:schemeClr val="bg2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전라남도로 약 </a:t>
            </a:r>
            <a:r>
              <a:rPr lang="en-US" altLang="ko-KR" sz="1786" b="1" dirty="0">
                <a:solidFill>
                  <a:schemeClr val="bg2"/>
                </a:solidFill>
              </a:rPr>
              <a:t>3</a:t>
            </a:r>
            <a:r>
              <a:rPr lang="ko-KR" altLang="en-US" sz="1786" b="1" dirty="0">
                <a:solidFill>
                  <a:schemeClr val="bg2"/>
                </a:solidFill>
              </a:rPr>
              <a:t>만</a:t>
            </a:r>
            <a:r>
              <a:rPr lang="en-US" altLang="ko-KR" sz="1786" b="1" dirty="0">
                <a:solidFill>
                  <a:schemeClr val="bg2"/>
                </a:solidFill>
              </a:rPr>
              <a:t>1</a:t>
            </a:r>
            <a:r>
              <a:rPr lang="ko-KR" altLang="en-US" sz="1786" b="1" dirty="0">
                <a:solidFill>
                  <a:schemeClr val="bg2"/>
                </a:solidFill>
              </a:rPr>
              <a:t>천</a:t>
            </a:r>
            <a:r>
              <a:rPr lang="en-US" altLang="ko-KR" sz="1786" b="1" dirty="0">
                <a:solidFill>
                  <a:schemeClr val="bg2"/>
                </a:solidFill>
              </a:rPr>
              <a:t>ha</a:t>
            </a:r>
            <a:r>
              <a:rPr lang="ko-KR" altLang="en-US" sz="1786" b="1" dirty="0">
                <a:solidFill>
                  <a:schemeClr val="bg2"/>
                </a:solidFill>
              </a:rPr>
              <a:t>의 논이 사라졌습니다</a:t>
            </a:r>
            <a:r>
              <a:rPr lang="en-US" altLang="ko-KR" sz="1786" b="1" dirty="0">
                <a:solidFill>
                  <a:schemeClr val="bg2"/>
                </a:solidFill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그 다음은 </a:t>
            </a:r>
            <a:r>
              <a:rPr lang="en-US" altLang="ko-KR" sz="1786" b="1" dirty="0">
                <a:solidFill>
                  <a:schemeClr val="bg2"/>
                </a:solidFill>
              </a:rPr>
              <a:t> </a:t>
            </a:r>
            <a:r>
              <a:rPr lang="ko-KR" altLang="en-US" sz="1786" b="1" dirty="0">
                <a:solidFill>
                  <a:schemeClr val="bg2"/>
                </a:solidFill>
              </a:rPr>
              <a:t>충청남도</a:t>
            </a:r>
            <a:r>
              <a:rPr lang="en-US" altLang="ko-KR" sz="1786" b="1" dirty="0">
                <a:solidFill>
                  <a:schemeClr val="bg2"/>
                </a:solidFill>
              </a:rPr>
              <a:t>, </a:t>
            </a:r>
            <a:r>
              <a:rPr lang="ko-KR" altLang="en-US" sz="1786" b="1" dirty="0">
                <a:solidFill>
                  <a:schemeClr val="bg2"/>
                </a:solidFill>
              </a:rPr>
              <a:t>전라북도 순으로 많은 논이 사라졌습니다</a:t>
            </a:r>
            <a:r>
              <a:rPr lang="en-US" altLang="ko-KR" sz="1786" b="1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평균적으로는 논 면적의 </a:t>
            </a:r>
            <a:r>
              <a:rPr lang="en-US" altLang="ko-KR" sz="1786" b="1" dirty="0">
                <a:solidFill>
                  <a:schemeClr val="bg2"/>
                </a:solidFill>
              </a:rPr>
              <a:t>20%</a:t>
            </a:r>
            <a:r>
              <a:rPr lang="ko-KR" altLang="en-US" sz="1786" b="1" dirty="0">
                <a:solidFill>
                  <a:schemeClr val="bg2"/>
                </a:solidFill>
              </a:rPr>
              <a:t>가량이 감소했는데</a:t>
            </a:r>
            <a:r>
              <a:rPr lang="en-US" altLang="ko-KR" sz="1786" b="1" dirty="0">
                <a:solidFill>
                  <a:schemeClr val="bg2"/>
                </a:solidFill>
              </a:rPr>
              <a:t>,  </a:t>
            </a:r>
            <a:r>
              <a:rPr lang="ko-KR" altLang="en-US" sz="1786" b="1" dirty="0">
                <a:solidFill>
                  <a:schemeClr val="bg2"/>
                </a:solidFill>
              </a:rPr>
              <a:t>약 </a:t>
            </a:r>
            <a:r>
              <a:rPr lang="en-US" altLang="ko-KR" sz="1786" b="1" dirty="0">
                <a:solidFill>
                  <a:schemeClr val="bg2"/>
                </a:solidFill>
              </a:rPr>
              <a:t>19</a:t>
            </a:r>
            <a:r>
              <a:rPr lang="ko-KR" altLang="en-US" sz="1786" b="1" dirty="0">
                <a:solidFill>
                  <a:schemeClr val="bg2"/>
                </a:solidFill>
              </a:rPr>
              <a:t>만</a:t>
            </a:r>
            <a:r>
              <a:rPr lang="en-US" altLang="ko-KR" sz="1786" b="1" dirty="0">
                <a:solidFill>
                  <a:schemeClr val="bg2"/>
                </a:solidFill>
              </a:rPr>
              <a:t>ha</a:t>
            </a:r>
            <a:r>
              <a:rPr lang="ko-KR" altLang="en-US" sz="1786" b="1" dirty="0">
                <a:solidFill>
                  <a:schemeClr val="bg2"/>
                </a:solidFill>
              </a:rPr>
              <a:t>에 해당합니다</a:t>
            </a:r>
            <a:r>
              <a:rPr lang="en-US" altLang="ko-KR" sz="1786" b="1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786" b="1" dirty="0">
                <a:solidFill>
                  <a:schemeClr val="bg2"/>
                </a:solidFill>
              </a:rPr>
              <a:t>10</a:t>
            </a:r>
            <a:r>
              <a:rPr lang="ko-KR" altLang="en-US" sz="1786" b="1" dirty="0">
                <a:solidFill>
                  <a:schemeClr val="bg2"/>
                </a:solidFill>
              </a:rPr>
              <a:t>년 사이에 서울시에 </a:t>
            </a:r>
            <a:r>
              <a:rPr lang="en-US" altLang="ko-KR" sz="1786" b="1" dirty="0">
                <a:solidFill>
                  <a:schemeClr val="bg2"/>
                </a:solidFill>
              </a:rPr>
              <a:t>3</a:t>
            </a:r>
            <a:r>
              <a:rPr lang="ko-KR" altLang="en-US" sz="1786" b="1" dirty="0">
                <a:solidFill>
                  <a:schemeClr val="bg2"/>
                </a:solidFill>
              </a:rPr>
              <a:t>배에 달하는 논이 사라진 셈입니다</a:t>
            </a:r>
            <a:r>
              <a:rPr lang="en-US" altLang="ko-KR" sz="1786" b="1" dirty="0">
                <a:solidFill>
                  <a:schemeClr val="bg2"/>
                </a:solidFill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786" b="1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34" y="1283803"/>
            <a:ext cx="6748378" cy="33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74" y="1"/>
            <a:ext cx="8034391" cy="89995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2574" y="0"/>
            <a:ext cx="8034391" cy="8999538"/>
          </a:xfrm>
          <a:prstGeom prst="rect">
            <a:avLst/>
          </a:prstGeom>
          <a:solidFill>
            <a:srgbClr val="0009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1" name="직사각형 10"/>
          <p:cNvSpPr/>
          <p:nvPr/>
        </p:nvSpPr>
        <p:spPr>
          <a:xfrm>
            <a:off x="1342642" y="1151241"/>
            <a:ext cx="6180829" cy="3612103"/>
          </a:xfrm>
          <a:prstGeom prst="rect">
            <a:avLst/>
          </a:prstGeom>
          <a:solidFill>
            <a:schemeClr val="accent5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2" name="직사각형 11"/>
          <p:cNvSpPr/>
          <p:nvPr/>
        </p:nvSpPr>
        <p:spPr>
          <a:xfrm>
            <a:off x="673052" y="163268"/>
            <a:ext cx="7632742" cy="86531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3" name="TextBox 12"/>
          <p:cNvSpPr txBox="1"/>
          <p:nvPr/>
        </p:nvSpPr>
        <p:spPr>
          <a:xfrm>
            <a:off x="972376" y="538246"/>
            <a:ext cx="4598693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전체 농경지 면적의 감소 추이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73052" y="5129312"/>
            <a:ext cx="7632742" cy="368711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607" dirty="0"/>
          </a:p>
        </p:txBody>
      </p:sp>
      <p:sp>
        <p:nvSpPr>
          <p:cNvPr id="15" name="TextBox 14"/>
          <p:cNvSpPr txBox="1"/>
          <p:nvPr/>
        </p:nvSpPr>
        <p:spPr>
          <a:xfrm>
            <a:off x="683398" y="5283040"/>
            <a:ext cx="7632742" cy="3390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농경지의 감소는 </a:t>
            </a:r>
            <a:r>
              <a:rPr lang="en-US" altLang="ko-KR" sz="1786" b="1" dirty="0">
                <a:solidFill>
                  <a:schemeClr val="bg2"/>
                </a:solidFill>
              </a:rPr>
              <a:t>1990</a:t>
            </a:r>
            <a:r>
              <a:rPr lang="ko-KR" altLang="en-US" sz="1786" b="1" dirty="0">
                <a:solidFill>
                  <a:schemeClr val="bg2"/>
                </a:solidFill>
              </a:rPr>
              <a:t>년대 이후 지속적으로 이어지고 있으며 </a:t>
            </a:r>
            <a:r>
              <a:rPr lang="en-US" altLang="ko-KR" sz="1786" b="1" dirty="0">
                <a:solidFill>
                  <a:schemeClr val="bg2"/>
                </a:solidFill>
              </a:rPr>
              <a:t>2010</a:t>
            </a:r>
            <a:r>
              <a:rPr lang="ko-KR" altLang="en-US" sz="1786" b="1" dirty="0">
                <a:solidFill>
                  <a:schemeClr val="bg2"/>
                </a:solidFill>
              </a:rPr>
              <a:t>년에 들어 더욱 가파르게 진행되고 있습니다</a:t>
            </a:r>
            <a:r>
              <a:rPr lang="en-US" altLang="ko-KR" sz="1786" b="1" dirty="0">
                <a:solidFill>
                  <a:schemeClr val="bg2"/>
                </a:solidFill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농경지의 감소는 식량안보와 밀접한 관련이 있는데요</a:t>
            </a:r>
            <a:r>
              <a:rPr lang="en-US" altLang="ko-KR" sz="1786" b="1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용도 전환된 농경지는 건물이 세워지거나</a:t>
            </a:r>
            <a:r>
              <a:rPr lang="en-US" altLang="ko-KR" sz="1786" b="1" dirty="0">
                <a:solidFill>
                  <a:schemeClr val="bg2"/>
                </a:solidFill>
              </a:rPr>
              <a:t>, </a:t>
            </a:r>
            <a:r>
              <a:rPr lang="ko-KR" altLang="en-US" sz="1786" b="1" dirty="0">
                <a:solidFill>
                  <a:schemeClr val="bg2"/>
                </a:solidFill>
              </a:rPr>
              <a:t>오염 등의 이유로 </a:t>
            </a:r>
            <a:endParaRPr lang="en-US" altLang="ko-KR" sz="1786" b="1" dirty="0">
              <a:solidFill>
                <a:schemeClr val="bg2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다시 농경지로의 역할을 하기 어렵기 때문입니다</a:t>
            </a:r>
            <a:r>
              <a:rPr lang="en-US" altLang="ko-KR" sz="1786" b="1" dirty="0">
                <a:solidFill>
                  <a:schemeClr val="bg2"/>
                </a:solidFill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786" b="1" dirty="0">
              <a:solidFill>
                <a:schemeClr val="bg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821" y="1217972"/>
            <a:ext cx="5862472" cy="35453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49290" y="2460965"/>
            <a:ext cx="3872423" cy="834203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21" b="1" dirty="0">
                <a:solidFill>
                  <a:srgbClr val="FF0000"/>
                </a:solidFill>
              </a:rPr>
              <a:t>food security </a:t>
            </a:r>
            <a:endParaRPr lang="ko-KR" altLang="en-US" sz="482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74" y="1"/>
            <a:ext cx="8034391" cy="89995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2574" y="0"/>
            <a:ext cx="8034391" cy="8999538"/>
          </a:xfrm>
          <a:prstGeom prst="rect">
            <a:avLst/>
          </a:prstGeom>
          <a:solidFill>
            <a:srgbClr val="0009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1" name="직사각형 10"/>
          <p:cNvSpPr/>
          <p:nvPr/>
        </p:nvSpPr>
        <p:spPr>
          <a:xfrm>
            <a:off x="2537991" y="1151241"/>
            <a:ext cx="3746399" cy="3612103"/>
          </a:xfrm>
          <a:prstGeom prst="rect">
            <a:avLst/>
          </a:prstGeom>
          <a:solidFill>
            <a:schemeClr val="accent5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2" name="직사각형 11"/>
          <p:cNvSpPr/>
          <p:nvPr/>
        </p:nvSpPr>
        <p:spPr>
          <a:xfrm>
            <a:off x="673052" y="163268"/>
            <a:ext cx="7632742" cy="86531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3" name="TextBox 12"/>
          <p:cNvSpPr txBox="1"/>
          <p:nvPr/>
        </p:nvSpPr>
        <p:spPr>
          <a:xfrm>
            <a:off x="972376" y="538246"/>
            <a:ext cx="4598693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지속적인 농경지 감소와  식량안보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73052" y="5129312"/>
            <a:ext cx="7632742" cy="368711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7" rIns="81634" bIns="408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607" dirty="0"/>
          </a:p>
        </p:txBody>
      </p:sp>
      <p:sp>
        <p:nvSpPr>
          <p:cNvPr id="15" name="TextBox 14"/>
          <p:cNvSpPr txBox="1"/>
          <p:nvPr/>
        </p:nvSpPr>
        <p:spPr>
          <a:xfrm>
            <a:off x="683398" y="5589169"/>
            <a:ext cx="7632742" cy="2840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이코노미스트 </a:t>
            </a:r>
            <a:r>
              <a:rPr lang="ko-KR" altLang="en-US" sz="1786" b="1" dirty="0" err="1">
                <a:solidFill>
                  <a:schemeClr val="bg2"/>
                </a:solidFill>
              </a:rPr>
              <a:t>인텔리전스</a:t>
            </a:r>
            <a:r>
              <a:rPr lang="ko-KR" altLang="en-US" sz="1786" b="1" dirty="0">
                <a:solidFill>
                  <a:schemeClr val="bg2"/>
                </a:solidFill>
              </a:rPr>
              <a:t> 유닛의 자료에 따르면</a:t>
            </a:r>
            <a:r>
              <a:rPr lang="en-US" altLang="ko-KR" sz="1786" b="1" dirty="0">
                <a:solidFill>
                  <a:schemeClr val="bg2"/>
                </a:solidFill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대한민국의 식량안보순위는 지속적으로 낮아지고 있습니다</a:t>
            </a:r>
            <a:r>
              <a:rPr lang="en-US" altLang="ko-KR" sz="1786" b="1" dirty="0">
                <a:solidFill>
                  <a:schemeClr val="bg2"/>
                </a:solidFill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농경지 면적이 계속 줄어들고 있는 상황에서 반등은 어려워 보이는데요</a:t>
            </a:r>
            <a:r>
              <a:rPr lang="en-US" altLang="ko-KR" sz="1786" b="1" dirty="0">
                <a:solidFill>
                  <a:schemeClr val="bg2"/>
                </a:solidFill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지속적으로 감소하는 농경지와 위태로워지는 식량안보</a:t>
            </a:r>
            <a:endParaRPr lang="en-US" altLang="ko-KR" sz="1786" b="1" dirty="0">
              <a:solidFill>
                <a:schemeClr val="bg2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대한민국 사회가 반드시 고민해야할 문제입니다</a:t>
            </a:r>
            <a:r>
              <a:rPr lang="en-US" altLang="ko-KR" sz="1786" b="1" dirty="0">
                <a:solidFill>
                  <a:schemeClr val="bg2"/>
                </a:solidFill>
              </a:rPr>
              <a:t>. </a:t>
            </a:r>
          </a:p>
        </p:txBody>
      </p:sp>
      <p:pic>
        <p:nvPicPr>
          <p:cNvPr id="8194" name="Picture 2" descr="http://www.segye.com/content/image/2015/07/02/20150702005093_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069" y="1267436"/>
            <a:ext cx="3454124" cy="34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1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</TotalTime>
  <Words>485</Words>
  <Application>Microsoft Office PowerPoint</Application>
  <PresentationFormat>사용자 지정</PresentationFormat>
  <Paragraphs>70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18</cp:revision>
  <dcterms:created xsi:type="dcterms:W3CDTF">2019-07-14T12:31:30Z</dcterms:created>
  <dcterms:modified xsi:type="dcterms:W3CDTF">2019-07-15T10:59:59Z</dcterms:modified>
</cp:coreProperties>
</file>