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66" r:id="rId2"/>
    <p:sldId id="260" r:id="rId3"/>
    <p:sldId id="262" r:id="rId4"/>
    <p:sldId id="258" r:id="rId5"/>
    <p:sldId id="259" r:id="rId6"/>
    <p:sldId id="263" r:id="rId7"/>
    <p:sldId id="264" r:id="rId8"/>
    <p:sldId id="265" r:id="rId9"/>
  </p:sldIdLst>
  <p:sldSz cx="7199313" cy="8999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91A"/>
    <a:srgbClr val="233616"/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52168-A395-4DFD-9D7D-4442CDB3EDFE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6E46-14AF-4D9E-ADB3-A4BA5E1EE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6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6%8D%EC%A7%8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dsecurity.or.kr/bbs/view.php?bbs_id=qnaa06&amp;doc_num=145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B%86%8D%EC%A7%8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3925" y="1143000"/>
            <a:ext cx="2470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5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3925" y="1143000"/>
            <a:ext cx="2470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3925" y="1143000"/>
            <a:ext cx="2470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3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3925" y="1143000"/>
            <a:ext cx="2470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8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3925" y="1143000"/>
            <a:ext cx="2470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3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3925" y="1143000"/>
            <a:ext cx="2470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5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3925" y="1143000"/>
            <a:ext cx="2470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r>
              <a:rPr lang="ko-KR" altLang="en-US" baseline="0" dirty="0" smtClean="0"/>
              <a:t>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통계청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자체 제작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3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27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93925" y="1143000"/>
            <a:ext cx="2470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이미지 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식량안보연구재단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약해지는 </a:t>
            </a:r>
            <a:r>
              <a:rPr lang="ko-KR" altLang="en-US" baseline="0" dirty="0" smtClean="0"/>
              <a:t>식량안보</a:t>
            </a:r>
            <a:r>
              <a:rPr lang="en-US" altLang="ko-KR" baseline="0" dirty="0" smtClean="0"/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2015-07-08,</a:t>
            </a:r>
            <a:r>
              <a:rPr lang="en-US" altLang="ko-KR" baseline="0" dirty="0" smtClean="0"/>
              <a:t> </a:t>
            </a:r>
            <a:r>
              <a:rPr lang="en-US" altLang="ko-KR" dirty="0" smtClean="0">
                <a:hlinkClick r:id="rId3"/>
              </a:rPr>
              <a:t>http://www.foodsecurity.or.kr/bbs/view.php?bbs_id=qnaa06&amp;doc_num=1451</a:t>
            </a:r>
            <a:endParaRPr lang="en-US" altLang="ko-KR" baseline="0" dirty="0" smtClean="0"/>
          </a:p>
          <a:p>
            <a:r>
              <a:rPr lang="ko-KR" altLang="en-US" dirty="0" smtClean="0"/>
              <a:t>배경 이미지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출처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농지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위키피디아</a:t>
            </a:r>
            <a:r>
              <a:rPr lang="en-US" altLang="ko-KR" baseline="0" dirty="0" smtClean="0"/>
              <a:t>, </a:t>
            </a:r>
            <a:r>
              <a:rPr lang="en-US" altLang="ko-KR" dirty="0" smtClean="0">
                <a:hlinkClick r:id="rId4"/>
              </a:rPr>
              <a:t>https://ko.wikipedia.org/wiki/%EB%86%8D%EC%A7%80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E46-14AF-4D9E-ADB3-A4BA5E1EEE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472842"/>
            <a:ext cx="6119416" cy="313317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726842"/>
            <a:ext cx="5399485" cy="2172804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79142"/>
            <a:ext cx="1552352" cy="762669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79142"/>
            <a:ext cx="4567064" cy="762669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5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243638"/>
            <a:ext cx="6209407" cy="374355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022610"/>
            <a:ext cx="6209407" cy="196864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9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395710"/>
            <a:ext cx="3059708" cy="571012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395710"/>
            <a:ext cx="3059708" cy="571012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4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79144"/>
            <a:ext cx="6209407" cy="17394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206137"/>
            <a:ext cx="3045646" cy="108119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287331"/>
            <a:ext cx="3045646" cy="483516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206137"/>
            <a:ext cx="3060646" cy="108119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287331"/>
            <a:ext cx="3060646" cy="483516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4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9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99969"/>
            <a:ext cx="2321966" cy="209989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295769"/>
            <a:ext cx="3644652" cy="639550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99862"/>
            <a:ext cx="2321966" cy="50018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0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99969"/>
            <a:ext cx="2321966" cy="209989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295769"/>
            <a:ext cx="3644652" cy="639550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99862"/>
            <a:ext cx="2321966" cy="50018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79144"/>
            <a:ext cx="620940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395710"/>
            <a:ext cx="620940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8341240"/>
            <a:ext cx="16198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303E-3DA8-46D3-A81E-4C0C5ABAF5E0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8341240"/>
            <a:ext cx="242976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8341240"/>
            <a:ext cx="16198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BB879-C6A6-4309-9774-82B971CD3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oodsecurity.or.kr/bbs/view.php?bbs_id=qnaa06&amp;doc_num=1451" TargetMode="Externa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36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417536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-227059" y="163269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72263" y="2385531"/>
            <a:ext cx="459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사라지는 </a:t>
            </a:r>
            <a:r>
              <a:rPr lang="ko-KR" altLang="en-US" sz="3600" b="1" dirty="0" smtClean="0">
                <a:solidFill>
                  <a:srgbClr val="92D050"/>
                </a:solidFill>
                <a:latin typeface="+mj-ea"/>
                <a:ea typeface="+mj-ea"/>
              </a:rPr>
              <a:t>농경지</a:t>
            </a:r>
            <a:endParaRPr lang="en-US" altLang="ko-KR" sz="3600" b="1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위협받는 </a:t>
            </a:r>
            <a:r>
              <a:rPr lang="ko-KR" altLang="en-US" sz="3600" b="1" dirty="0" smtClean="0">
                <a:solidFill>
                  <a:srgbClr val="FFC000"/>
                </a:solidFill>
                <a:latin typeface="+mj-ea"/>
                <a:ea typeface="+mj-ea"/>
              </a:rPr>
              <a:t>식량안보</a:t>
            </a:r>
            <a:endParaRPr lang="ko-KR" altLang="en-US" sz="36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17536" y="8392840"/>
            <a:ext cx="803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1/8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36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417536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/>
              <a:t>자료 출처</a:t>
            </a:r>
            <a:r>
              <a:rPr lang="en-US" altLang="ko-KR" sz="1600"/>
              <a:t>: </a:t>
            </a:r>
            <a:r>
              <a:rPr lang="ko-KR" altLang="en-US" sz="1600"/>
              <a:t>통계청</a:t>
            </a:r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72265" y="1151243"/>
            <a:ext cx="7034094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-227059" y="163269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72263" y="524646"/>
            <a:ext cx="459869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전국 농경지 현황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227059" y="5129313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29" y="1298169"/>
            <a:ext cx="4186699" cy="33685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1" y="1290542"/>
            <a:ext cx="2518173" cy="3376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27059" y="5469457"/>
            <a:ext cx="7632742" cy="290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대한민국의 농경지는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주로 전라남도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경상북도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충청남도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전라북도에 집중되어 있습니다</a:t>
            </a:r>
            <a:r>
              <a:rPr lang="en-US" altLang="ko-KR" sz="1786" b="1" dirty="0">
                <a:solidFill>
                  <a:schemeClr val="bg2"/>
                </a:solidFill>
              </a:rPr>
              <a:t>. 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전체 </a:t>
            </a:r>
            <a:r>
              <a:rPr lang="ko-KR" altLang="en-US" sz="2000" b="1" dirty="0">
                <a:solidFill>
                  <a:srgbClr val="FFC000"/>
                </a:solidFill>
              </a:rPr>
              <a:t>농경지의 </a:t>
            </a:r>
            <a:r>
              <a:rPr lang="en-US" altLang="ko-KR" sz="2000" b="1" dirty="0">
                <a:solidFill>
                  <a:srgbClr val="FFC000"/>
                </a:solidFill>
              </a:rPr>
              <a:t>60%</a:t>
            </a:r>
            <a:r>
              <a:rPr lang="ko-KR" altLang="en-US" sz="2000" b="1" dirty="0">
                <a:solidFill>
                  <a:srgbClr val="FFC000"/>
                </a:solidFill>
              </a:rPr>
              <a:t> 가량이 </a:t>
            </a:r>
            <a:r>
              <a:rPr lang="en-US" altLang="ko-KR" sz="2000" b="1" dirty="0">
                <a:solidFill>
                  <a:srgbClr val="FFC000"/>
                </a:solidFill>
              </a:rPr>
              <a:t>4</a:t>
            </a:r>
            <a:r>
              <a:rPr lang="ko-KR" altLang="en-US" sz="2000" b="1" dirty="0">
                <a:solidFill>
                  <a:srgbClr val="FFC000"/>
                </a:solidFill>
              </a:rPr>
              <a:t>개도에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집중 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되어 </a:t>
            </a:r>
            <a:r>
              <a:rPr lang="ko-KR" altLang="en-US" sz="1786" b="1" dirty="0">
                <a:solidFill>
                  <a:schemeClr val="bg2"/>
                </a:solidFill>
              </a:rPr>
              <a:t>있습니다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반면</a:t>
            </a:r>
            <a:r>
              <a:rPr lang="en-US" altLang="ko-KR" sz="1786" b="1" dirty="0">
                <a:solidFill>
                  <a:schemeClr val="bg2"/>
                </a:solidFill>
              </a:rPr>
              <a:t> </a:t>
            </a:r>
            <a:r>
              <a:rPr lang="ko-KR" altLang="en-US" sz="1786" b="1" dirty="0">
                <a:solidFill>
                  <a:schemeClr val="bg2"/>
                </a:solidFill>
              </a:rPr>
              <a:t>산지가 많은 강원도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충청북도</a:t>
            </a:r>
            <a:r>
              <a:rPr lang="en-US" altLang="ko-KR" sz="1786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도시화가 많이 이루어진 경기도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경상남도는 농경지의 면적이 낮습니다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413320" y="4745387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자료 출처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통계청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17536" y="8392840"/>
            <a:ext cx="803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8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36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427882" y="1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466824" y="1267356"/>
            <a:ext cx="6068098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-227059" y="163269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72263" y="524646"/>
            <a:ext cx="459869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전국 농경지 현황 </a:t>
            </a:r>
            <a:r>
              <a:rPr lang="en-US" altLang="ko-KR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논</a:t>
            </a:r>
            <a:r>
              <a:rPr lang="en-US" altLang="ko-KR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밭</a:t>
            </a:r>
            <a:r>
              <a:rPr lang="en-US" altLang="ko-KR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143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227059" y="5129313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7" name="TextBox 16"/>
          <p:cNvSpPr txBox="1"/>
          <p:nvPr/>
        </p:nvSpPr>
        <p:spPr>
          <a:xfrm>
            <a:off x="-227059" y="6027281"/>
            <a:ext cx="7632742" cy="187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지역에 따라 농경지의 분포 양상도 다르게 나타납니다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FFC000"/>
                </a:solidFill>
              </a:rPr>
              <a:t>충청남도</a:t>
            </a:r>
            <a:r>
              <a:rPr lang="en-US" altLang="ko-KR" sz="2000" b="1" dirty="0">
                <a:solidFill>
                  <a:srgbClr val="FFC000"/>
                </a:solidFill>
              </a:rPr>
              <a:t>, </a:t>
            </a:r>
            <a:r>
              <a:rPr lang="ko-KR" altLang="en-US" sz="2000" b="1" dirty="0">
                <a:solidFill>
                  <a:srgbClr val="FFC000"/>
                </a:solidFill>
              </a:rPr>
              <a:t>전라남도</a:t>
            </a:r>
            <a:r>
              <a:rPr lang="en-US" altLang="ko-KR" sz="2000" b="1" dirty="0">
                <a:solidFill>
                  <a:srgbClr val="FFC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전라북도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는 </a:t>
            </a:r>
            <a:r>
              <a:rPr lang="ko-KR" altLang="en-US" sz="2000" b="1" dirty="0">
                <a:solidFill>
                  <a:srgbClr val="FFC000"/>
                </a:solidFill>
              </a:rPr>
              <a:t>논</a:t>
            </a:r>
            <a:r>
              <a:rPr lang="ko-KR" altLang="en-US" sz="1786" b="1" dirty="0">
                <a:solidFill>
                  <a:schemeClr val="bg2"/>
                </a:solidFill>
              </a:rPr>
              <a:t>의 면적이 상대적으로 큰 반면</a:t>
            </a:r>
            <a:r>
              <a:rPr lang="en-US" altLang="ko-KR" sz="1786" b="1" dirty="0">
                <a:solidFill>
                  <a:schemeClr val="bg2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92D050"/>
                </a:solidFill>
              </a:rPr>
              <a:t>경상북도</a:t>
            </a:r>
            <a:r>
              <a:rPr lang="ko-KR" altLang="en-US" sz="1786" b="1" dirty="0">
                <a:solidFill>
                  <a:schemeClr val="bg2"/>
                </a:solidFill>
              </a:rPr>
              <a:t>는 </a:t>
            </a:r>
            <a:r>
              <a:rPr lang="ko-KR" altLang="en-US" sz="2000" b="1" dirty="0" smtClean="0">
                <a:solidFill>
                  <a:srgbClr val="92D050"/>
                </a:solidFill>
              </a:rPr>
              <a:t>밭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의 </a:t>
            </a:r>
            <a:r>
              <a:rPr lang="ko-KR" altLang="en-US" sz="1786" b="1" dirty="0">
                <a:solidFill>
                  <a:schemeClr val="bg2"/>
                </a:solidFill>
              </a:rPr>
              <a:t>면적이 논에 비해 상대적으로 높았습니다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61" y="1419650"/>
            <a:ext cx="2680302" cy="33075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6" y="1414281"/>
            <a:ext cx="2583096" cy="33265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65101" y="1001173"/>
            <a:ext cx="598646" cy="339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7" b="1" dirty="0">
                <a:solidFill>
                  <a:schemeClr val="bg2"/>
                </a:solidFill>
              </a:rPr>
              <a:t>&lt;</a:t>
            </a:r>
            <a:r>
              <a:rPr lang="ko-KR" altLang="en-US" sz="1607" b="1" dirty="0">
                <a:solidFill>
                  <a:schemeClr val="bg2"/>
                </a:solidFill>
              </a:rPr>
              <a:t>논</a:t>
            </a:r>
            <a:r>
              <a:rPr lang="en-US" altLang="ko-KR" sz="1607" b="1" dirty="0">
                <a:solidFill>
                  <a:schemeClr val="bg2"/>
                </a:solidFill>
              </a:rPr>
              <a:t>&gt;</a:t>
            </a:r>
            <a:endParaRPr lang="ko-KR" altLang="en-US" sz="1607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88389" y="1003587"/>
            <a:ext cx="598646" cy="339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7" b="1" dirty="0">
                <a:solidFill>
                  <a:schemeClr val="bg2"/>
                </a:solidFill>
              </a:rPr>
              <a:t>&lt;</a:t>
            </a:r>
            <a:r>
              <a:rPr lang="ko-KR" altLang="en-US" sz="1607" b="1" dirty="0">
                <a:solidFill>
                  <a:schemeClr val="bg2"/>
                </a:solidFill>
              </a:rPr>
              <a:t>밭</a:t>
            </a:r>
            <a:r>
              <a:rPr lang="en-US" altLang="ko-KR" sz="1607" b="1" dirty="0">
                <a:solidFill>
                  <a:schemeClr val="bg2"/>
                </a:solidFill>
              </a:rPr>
              <a:t>&gt;</a:t>
            </a:r>
            <a:endParaRPr lang="ko-KR" altLang="en-US" sz="1607" b="1" dirty="0">
              <a:solidFill>
                <a:schemeClr val="bg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48863" y="4876015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자료 출처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통계청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17536" y="8392840"/>
            <a:ext cx="803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3/8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36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417536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72265" y="1151243"/>
            <a:ext cx="7034094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-227059" y="163269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72263" y="524646"/>
            <a:ext cx="459869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전국 농경지 면적의 변화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227059" y="5129313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7" name="TextBox 16"/>
          <p:cNvSpPr txBox="1"/>
          <p:nvPr/>
        </p:nvSpPr>
        <p:spPr>
          <a:xfrm>
            <a:off x="-227059" y="5469457"/>
            <a:ext cx="7632742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하지만 지역과 상관없이 농경지의 전체 면적은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지난 </a:t>
            </a:r>
            <a:r>
              <a:rPr lang="en-US" altLang="ko-KR" sz="1786" b="1" dirty="0">
                <a:solidFill>
                  <a:schemeClr val="bg2"/>
                </a:solidFill>
              </a:rPr>
              <a:t>30</a:t>
            </a:r>
            <a:r>
              <a:rPr lang="ko-KR" altLang="en-US" sz="1786" b="1" dirty="0">
                <a:solidFill>
                  <a:schemeClr val="bg2"/>
                </a:solidFill>
              </a:rPr>
              <a:t>년 동안 꾸준히 감소하고 있습니다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특히 </a:t>
            </a:r>
            <a:r>
              <a:rPr lang="ko-KR" altLang="en-US" sz="2143" b="1" dirty="0">
                <a:solidFill>
                  <a:srgbClr val="FFC000"/>
                </a:solidFill>
              </a:rPr>
              <a:t>논 </a:t>
            </a:r>
            <a:r>
              <a:rPr lang="ko-KR" altLang="en-US" sz="2143" b="1" dirty="0" smtClean="0">
                <a:solidFill>
                  <a:srgbClr val="FFC000"/>
                </a:solidFill>
              </a:rPr>
              <a:t>경지면적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이 </a:t>
            </a:r>
            <a:r>
              <a:rPr lang="ko-KR" altLang="en-US" sz="1786" b="1" dirty="0">
                <a:solidFill>
                  <a:schemeClr val="bg2"/>
                </a:solidFill>
              </a:rPr>
              <a:t>가파르게 </a:t>
            </a:r>
            <a:r>
              <a:rPr lang="ko-KR" altLang="en-US" sz="2000" b="1" dirty="0">
                <a:solidFill>
                  <a:srgbClr val="FFC000"/>
                </a:solidFill>
              </a:rPr>
              <a:t>감소</a:t>
            </a:r>
            <a:r>
              <a:rPr lang="ko-KR" altLang="en-US" sz="1786" b="1" dirty="0">
                <a:solidFill>
                  <a:schemeClr val="bg2"/>
                </a:solidFill>
              </a:rPr>
              <a:t>하고 있는데요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밭은 지난 </a:t>
            </a:r>
            <a:r>
              <a:rPr lang="en-US" altLang="ko-KR" sz="1786" b="1" dirty="0">
                <a:solidFill>
                  <a:schemeClr val="bg2"/>
                </a:solidFill>
              </a:rPr>
              <a:t>30</a:t>
            </a:r>
            <a:r>
              <a:rPr lang="ko-KR" altLang="en-US" sz="1786" b="1" dirty="0">
                <a:solidFill>
                  <a:schemeClr val="bg2"/>
                </a:solidFill>
              </a:rPr>
              <a:t>년 동안 변화가 거의 없지만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논은 </a:t>
            </a:r>
            <a:r>
              <a:rPr lang="ko-KR" altLang="en-US" sz="2143" b="1" dirty="0">
                <a:solidFill>
                  <a:srgbClr val="FFC000"/>
                </a:solidFill>
              </a:rPr>
              <a:t>절반 가까이 </a:t>
            </a:r>
            <a:r>
              <a:rPr lang="ko-KR" altLang="en-US" sz="2143" b="1" dirty="0" smtClean="0">
                <a:solidFill>
                  <a:srgbClr val="FFC000"/>
                </a:solidFill>
              </a:rPr>
              <a:t>감소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했습니다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6" y="1298167"/>
            <a:ext cx="6802800" cy="3401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413320" y="4774415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자료 출처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통계청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417536" y="8392840"/>
            <a:ext cx="803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/8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36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417536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72265" y="1151243"/>
            <a:ext cx="7034094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-227059" y="163269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72263" y="538250"/>
            <a:ext cx="459869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국토 </a:t>
            </a:r>
            <a:r>
              <a:rPr lang="en-US" altLang="ko-KR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vs </a:t>
            </a:r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논 경지면적의 </a:t>
            </a:r>
            <a:r>
              <a:rPr lang="ko-KR" altLang="en-US" sz="2143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변화량</a:t>
            </a:r>
            <a:endParaRPr lang="ko-KR" altLang="en-US" sz="2143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227059" y="5129313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7" name="TextBox 16"/>
          <p:cNvSpPr txBox="1"/>
          <p:nvPr/>
        </p:nvSpPr>
        <p:spPr>
          <a:xfrm>
            <a:off x="-227059" y="5557811"/>
            <a:ext cx="7632742" cy="297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 smtClean="0">
                <a:solidFill>
                  <a:schemeClr val="bg2"/>
                </a:solidFill>
              </a:rPr>
              <a:t>국토의 경우 간척사업을 통해  </a:t>
            </a:r>
            <a:r>
              <a:rPr lang="en-US" altLang="ko-KR" sz="1786" b="1" dirty="0">
                <a:solidFill>
                  <a:schemeClr val="bg2"/>
                </a:solidFill>
              </a:rPr>
              <a:t>10</a:t>
            </a:r>
            <a:r>
              <a:rPr lang="ko-KR" altLang="en-US" sz="1786" b="1" dirty="0">
                <a:solidFill>
                  <a:schemeClr val="bg2"/>
                </a:solidFill>
              </a:rPr>
              <a:t>년 동안 지속적으로 증가했는데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농경지가 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지속적으로 </a:t>
            </a:r>
            <a:r>
              <a:rPr lang="ko-KR" altLang="en-US" sz="1786" b="1" dirty="0">
                <a:solidFill>
                  <a:schemeClr val="bg2"/>
                </a:solidFill>
              </a:rPr>
              <a:t>감소한 양상과 대비됩니다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rgbClr val="92D050"/>
                </a:solidFill>
              </a:rPr>
              <a:t>국토의 증가분이 농경지의 확대로 이어지지 </a:t>
            </a:r>
            <a:r>
              <a:rPr lang="ko-KR" altLang="en-US" sz="1786" b="1" dirty="0" smtClean="0">
                <a:solidFill>
                  <a:srgbClr val="92D050"/>
                </a:solidFill>
              </a:rPr>
              <a:t>않았다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는 </a:t>
            </a:r>
            <a:r>
              <a:rPr lang="ko-KR" altLang="en-US" sz="1786" b="1" dirty="0">
                <a:solidFill>
                  <a:schemeClr val="bg2"/>
                </a:solidFill>
              </a:rPr>
              <a:t>것을 알 수 있는데요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평균적으로 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매년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19131ha</a:t>
            </a:r>
            <a:r>
              <a:rPr lang="ko-KR" altLang="en-US" sz="2000" b="1" dirty="0">
                <a:solidFill>
                  <a:srgbClr val="FFC000"/>
                </a:solidFill>
              </a:rPr>
              <a:t>의 농지가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감소 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했고</a:t>
            </a:r>
            <a:r>
              <a:rPr lang="en-US" altLang="ko-KR" sz="1786" b="1" dirty="0" smtClean="0">
                <a:solidFill>
                  <a:schemeClr val="bg2"/>
                </a:solidFill>
              </a:rPr>
              <a:t>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이는 </a:t>
            </a:r>
            <a:r>
              <a:rPr lang="ko-KR" altLang="en-US" sz="2000" b="1" dirty="0">
                <a:solidFill>
                  <a:srgbClr val="FFC000"/>
                </a:solidFill>
              </a:rPr>
              <a:t>서울시</a:t>
            </a:r>
            <a:r>
              <a:rPr lang="en-US" altLang="ko-KR" sz="2000" b="1" dirty="0">
                <a:solidFill>
                  <a:srgbClr val="FFC000"/>
                </a:solidFill>
              </a:rPr>
              <a:t>(60520ha)</a:t>
            </a:r>
            <a:r>
              <a:rPr lang="ko-KR" altLang="en-US" sz="2000" b="1" dirty="0">
                <a:solidFill>
                  <a:srgbClr val="FFC000"/>
                </a:solidFill>
              </a:rPr>
              <a:t>의 </a:t>
            </a:r>
            <a:r>
              <a:rPr lang="en-US" altLang="ko-KR" sz="2000" b="1" dirty="0">
                <a:solidFill>
                  <a:srgbClr val="FFC000"/>
                </a:solidFill>
              </a:rPr>
              <a:t>1/3</a:t>
            </a:r>
            <a:r>
              <a:rPr lang="ko-KR" altLang="en-US" sz="1786" b="1" dirty="0">
                <a:solidFill>
                  <a:schemeClr val="bg2"/>
                </a:solidFill>
              </a:rPr>
              <a:t>에 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해당 합니다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47" y="1324295"/>
            <a:ext cx="3274280" cy="3274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6" y="1324295"/>
            <a:ext cx="3274280" cy="327428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13320" y="4745387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자료 출처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통계청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17536" y="8392840"/>
            <a:ext cx="803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/8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36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417536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72265" y="1151243"/>
            <a:ext cx="7034094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-227059" y="163269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72263" y="538250"/>
            <a:ext cx="459869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도별 논 면적 감소량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227059" y="5129313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7" name="TextBox 16"/>
          <p:cNvSpPr txBox="1"/>
          <p:nvPr/>
        </p:nvSpPr>
        <p:spPr>
          <a:xfrm>
            <a:off x="-227059" y="5557811"/>
            <a:ext cx="7632742" cy="358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도별로 비교해봤을 때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최근 </a:t>
            </a:r>
            <a:r>
              <a:rPr lang="en-US" altLang="ko-KR" sz="1786" b="1" dirty="0">
                <a:solidFill>
                  <a:schemeClr val="bg2"/>
                </a:solidFill>
              </a:rPr>
              <a:t>10</a:t>
            </a:r>
            <a:r>
              <a:rPr lang="ko-KR" altLang="en-US" sz="1786" b="1" dirty="0">
                <a:solidFill>
                  <a:schemeClr val="bg2"/>
                </a:solidFill>
              </a:rPr>
              <a:t>년 동안 가장 많은 논이 사라진 지역은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92D050"/>
                </a:solidFill>
              </a:rPr>
              <a:t>전라남도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로 </a:t>
            </a:r>
            <a:r>
              <a:rPr lang="ko-KR" altLang="en-US" sz="1786" b="1" dirty="0">
                <a:solidFill>
                  <a:schemeClr val="bg2"/>
                </a:solidFill>
              </a:rPr>
              <a:t>약 </a:t>
            </a:r>
            <a:r>
              <a:rPr lang="en-US" altLang="ko-KR" sz="2000" b="1" dirty="0">
                <a:solidFill>
                  <a:srgbClr val="92D050"/>
                </a:solidFill>
              </a:rPr>
              <a:t>3</a:t>
            </a:r>
            <a:r>
              <a:rPr lang="ko-KR" altLang="en-US" sz="2000" b="1" dirty="0">
                <a:solidFill>
                  <a:srgbClr val="92D050"/>
                </a:solidFill>
              </a:rPr>
              <a:t>만</a:t>
            </a:r>
            <a:r>
              <a:rPr lang="en-US" altLang="ko-KR" sz="2000" b="1" dirty="0">
                <a:solidFill>
                  <a:srgbClr val="92D050"/>
                </a:solidFill>
              </a:rPr>
              <a:t>1</a:t>
            </a:r>
            <a:r>
              <a:rPr lang="ko-KR" altLang="en-US" sz="2000" b="1" dirty="0">
                <a:solidFill>
                  <a:srgbClr val="92D050"/>
                </a:solidFill>
              </a:rPr>
              <a:t>천</a:t>
            </a:r>
            <a:r>
              <a:rPr lang="en-US" altLang="ko-KR" sz="2000" b="1" dirty="0">
                <a:solidFill>
                  <a:srgbClr val="92D050"/>
                </a:solidFill>
              </a:rPr>
              <a:t>ha</a:t>
            </a:r>
            <a:r>
              <a:rPr lang="ko-KR" altLang="en-US" sz="2000" b="1" dirty="0">
                <a:solidFill>
                  <a:srgbClr val="92D050"/>
                </a:solidFill>
              </a:rPr>
              <a:t>의 </a:t>
            </a:r>
            <a:r>
              <a:rPr lang="ko-KR" altLang="en-US" sz="2000" b="1" dirty="0" smtClean="0">
                <a:solidFill>
                  <a:srgbClr val="92D050"/>
                </a:solidFill>
              </a:rPr>
              <a:t>논 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이 </a:t>
            </a:r>
            <a:r>
              <a:rPr lang="ko-KR" altLang="en-US" sz="1786" b="1" dirty="0">
                <a:solidFill>
                  <a:schemeClr val="bg2"/>
                </a:solidFill>
              </a:rPr>
              <a:t>사라졌습니다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그 다음은 </a:t>
            </a:r>
            <a:r>
              <a:rPr lang="en-US" altLang="ko-KR" sz="1786" b="1" dirty="0">
                <a:solidFill>
                  <a:schemeClr val="bg2"/>
                </a:solidFill>
              </a:rPr>
              <a:t> </a:t>
            </a:r>
            <a:r>
              <a:rPr lang="ko-KR" altLang="en-US" sz="1786" b="1" dirty="0">
                <a:solidFill>
                  <a:schemeClr val="bg2"/>
                </a:solidFill>
              </a:rPr>
              <a:t>충청남도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전라북도 순으로 많은 논이 사라졌습니다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FFC000"/>
                </a:solidFill>
              </a:rPr>
              <a:t>평균적</a:t>
            </a:r>
            <a:r>
              <a:rPr lang="ko-KR" altLang="en-US" sz="1786" b="1" dirty="0">
                <a:solidFill>
                  <a:schemeClr val="bg2"/>
                </a:solidFill>
              </a:rPr>
              <a:t>으로는 </a:t>
            </a:r>
            <a:r>
              <a:rPr lang="ko-KR" altLang="en-US" sz="2000" b="1" dirty="0">
                <a:solidFill>
                  <a:srgbClr val="FFC000"/>
                </a:solidFill>
              </a:rPr>
              <a:t>논 면적의 </a:t>
            </a:r>
            <a:r>
              <a:rPr lang="en-US" altLang="ko-KR" sz="2000" b="1" dirty="0">
                <a:solidFill>
                  <a:srgbClr val="FFC000"/>
                </a:solidFill>
              </a:rPr>
              <a:t>20%</a:t>
            </a:r>
            <a:r>
              <a:rPr lang="ko-KR" altLang="en-US" sz="2000" b="1" dirty="0">
                <a:solidFill>
                  <a:srgbClr val="FFC000"/>
                </a:solidFill>
              </a:rPr>
              <a:t>가량이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감소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했는데</a:t>
            </a:r>
            <a:r>
              <a:rPr lang="en-US" altLang="ko-KR" sz="1786" b="1" dirty="0" smtClean="0">
                <a:solidFill>
                  <a:schemeClr val="bg2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786" b="1" dirty="0" smtClean="0">
                <a:solidFill>
                  <a:schemeClr val="bg2"/>
                </a:solidFill>
              </a:rPr>
              <a:t>10</a:t>
            </a:r>
            <a:r>
              <a:rPr lang="ko-KR" altLang="en-US" sz="1786" b="1" dirty="0">
                <a:solidFill>
                  <a:schemeClr val="bg2"/>
                </a:solidFill>
              </a:rPr>
              <a:t>년 사이에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서울시의 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3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배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에 </a:t>
            </a:r>
            <a:r>
              <a:rPr lang="ko-KR" altLang="en-US" sz="1786" b="1" dirty="0">
                <a:solidFill>
                  <a:schemeClr val="bg2"/>
                </a:solidFill>
              </a:rPr>
              <a:t>달하는 논이 사라진 셈입니다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786" b="1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3" y="1283805"/>
            <a:ext cx="6748378" cy="33741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413320" y="4745387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자료 출처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통계청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417536" y="8392840"/>
            <a:ext cx="803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6/8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36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417536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442531" y="1151243"/>
            <a:ext cx="6180829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-227059" y="163269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72263" y="538250"/>
            <a:ext cx="459869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전체 농경지 면적의 감소 추이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227059" y="5129313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7" dirty="0"/>
          </a:p>
        </p:txBody>
      </p:sp>
      <p:sp>
        <p:nvSpPr>
          <p:cNvPr id="15" name="TextBox 14"/>
          <p:cNvSpPr txBox="1"/>
          <p:nvPr/>
        </p:nvSpPr>
        <p:spPr>
          <a:xfrm>
            <a:off x="-216714" y="5283042"/>
            <a:ext cx="7632742" cy="358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FFC000"/>
                </a:solidFill>
              </a:rPr>
              <a:t>농경지의 감소는 </a:t>
            </a:r>
            <a:r>
              <a:rPr lang="en-US" altLang="ko-KR" sz="1786" b="1" dirty="0">
                <a:solidFill>
                  <a:schemeClr val="bg2"/>
                </a:solidFill>
              </a:rPr>
              <a:t>1990</a:t>
            </a:r>
            <a:r>
              <a:rPr lang="ko-KR" altLang="en-US" sz="1786" b="1" dirty="0">
                <a:solidFill>
                  <a:schemeClr val="bg2"/>
                </a:solidFill>
              </a:rPr>
              <a:t>년대 이후 지속적으로 이어지고 있으며 </a:t>
            </a:r>
            <a:r>
              <a:rPr lang="en-US" altLang="ko-KR" sz="1786" b="1" dirty="0">
                <a:solidFill>
                  <a:schemeClr val="bg2"/>
                </a:solidFill>
              </a:rPr>
              <a:t>2010</a:t>
            </a:r>
            <a:r>
              <a:rPr lang="ko-KR" altLang="en-US" sz="1786" b="1" dirty="0">
                <a:solidFill>
                  <a:schemeClr val="bg2"/>
                </a:solidFill>
              </a:rPr>
              <a:t>년에 들어 </a:t>
            </a:r>
            <a:r>
              <a:rPr lang="ko-KR" altLang="en-US" sz="2000" b="1" dirty="0">
                <a:solidFill>
                  <a:srgbClr val="FFC000"/>
                </a:solidFill>
              </a:rPr>
              <a:t>더욱 가파르게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진행 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되고 </a:t>
            </a:r>
            <a:r>
              <a:rPr lang="ko-KR" altLang="en-US" sz="1786" b="1" dirty="0">
                <a:solidFill>
                  <a:schemeClr val="bg2"/>
                </a:solidFill>
              </a:rPr>
              <a:t>있습니다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농경지의 감소는 </a:t>
            </a:r>
            <a:r>
              <a:rPr lang="ko-KR" altLang="en-US" sz="2000" b="1" dirty="0">
                <a:solidFill>
                  <a:srgbClr val="92D050"/>
                </a:solidFill>
              </a:rPr>
              <a:t>식량안보</a:t>
            </a:r>
            <a:r>
              <a:rPr lang="ko-KR" altLang="en-US" sz="1786" b="1" dirty="0">
                <a:solidFill>
                  <a:schemeClr val="bg2"/>
                </a:solidFill>
              </a:rPr>
              <a:t>와 밀접한 관련이 있는데요</a:t>
            </a:r>
            <a:r>
              <a:rPr lang="en-US" altLang="ko-KR" sz="1786" b="1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용도 전환된 농경지는 건물이 세워지거나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  <a:r>
              <a:rPr lang="ko-KR" altLang="en-US" sz="1786" b="1" dirty="0">
                <a:solidFill>
                  <a:schemeClr val="bg2"/>
                </a:solidFill>
              </a:rPr>
              <a:t>오염 등의 이유로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다시 농경지로의 역할을 하기 어렵기 때문입니다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786" b="1" dirty="0">
              <a:solidFill>
                <a:schemeClr val="bg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07" y="1217977"/>
            <a:ext cx="5862472" cy="3545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9181" y="2460968"/>
            <a:ext cx="3872423" cy="834396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22" b="1" dirty="0">
                <a:solidFill>
                  <a:srgbClr val="FF0000"/>
                </a:solidFill>
              </a:rPr>
              <a:t>food security </a:t>
            </a:r>
            <a:endParaRPr lang="ko-KR" altLang="en-US" sz="4822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4350" y="4745387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자료 출처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통계청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417536" y="8392840"/>
            <a:ext cx="803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7</a:t>
            </a:r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/8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36" y="1"/>
            <a:ext cx="8034391" cy="89995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417536" y="0"/>
            <a:ext cx="8034391" cy="8999538"/>
          </a:xfrm>
          <a:prstGeom prst="rect">
            <a:avLst/>
          </a:prstGeom>
          <a:solidFill>
            <a:srgbClr val="0009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1" name="직사각형 10"/>
          <p:cNvSpPr/>
          <p:nvPr/>
        </p:nvSpPr>
        <p:spPr>
          <a:xfrm>
            <a:off x="1637882" y="1151243"/>
            <a:ext cx="3746399" cy="3612103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2" name="직사각형 11"/>
          <p:cNvSpPr/>
          <p:nvPr/>
        </p:nvSpPr>
        <p:spPr>
          <a:xfrm>
            <a:off x="-227059" y="163269"/>
            <a:ext cx="7632742" cy="8653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7"/>
          </a:p>
        </p:txBody>
      </p:sp>
      <p:sp>
        <p:nvSpPr>
          <p:cNvPr id="13" name="TextBox 12"/>
          <p:cNvSpPr txBox="1"/>
          <p:nvPr/>
        </p:nvSpPr>
        <p:spPr>
          <a:xfrm>
            <a:off x="72263" y="538248"/>
            <a:ext cx="4598694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43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지속적인 농경지 감소와  식량안보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227059" y="5129313"/>
            <a:ext cx="7632742" cy="368711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634" tIns="40818" rIns="81634" bIns="40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7" dirty="0"/>
          </a:p>
        </p:txBody>
      </p:sp>
      <p:sp>
        <p:nvSpPr>
          <p:cNvPr id="15" name="TextBox 14"/>
          <p:cNvSpPr txBox="1"/>
          <p:nvPr/>
        </p:nvSpPr>
        <p:spPr>
          <a:xfrm>
            <a:off x="-216714" y="5589173"/>
            <a:ext cx="7632742" cy="290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이코노미스트 </a:t>
            </a:r>
            <a:r>
              <a:rPr lang="ko-KR" altLang="en-US" sz="1786" b="1" dirty="0" err="1">
                <a:solidFill>
                  <a:schemeClr val="bg2"/>
                </a:solidFill>
              </a:rPr>
              <a:t>인텔리전스</a:t>
            </a:r>
            <a:r>
              <a:rPr lang="ko-KR" altLang="en-US" sz="1786" b="1" dirty="0">
                <a:solidFill>
                  <a:schemeClr val="bg2"/>
                </a:solidFill>
              </a:rPr>
              <a:t> 유닛의 자료에 따르면</a:t>
            </a:r>
            <a:r>
              <a:rPr lang="en-US" altLang="ko-KR" sz="1786" b="1" dirty="0">
                <a:solidFill>
                  <a:schemeClr val="bg2"/>
                </a:solidFill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rgbClr val="92D050"/>
                </a:solidFill>
              </a:rPr>
              <a:t>대한민국의 식량안보순위는 지속적으로 낮아지고 있습니다</a:t>
            </a:r>
            <a:r>
              <a:rPr lang="en-US" altLang="ko-KR" sz="1786" b="1" dirty="0">
                <a:solidFill>
                  <a:srgbClr val="92D050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농경지 면적이 계속 줄어들고 있는 상황에서 반등은 </a:t>
            </a:r>
            <a:r>
              <a:rPr lang="ko-KR" altLang="en-US" sz="1786" b="1" dirty="0" smtClean="0">
                <a:solidFill>
                  <a:schemeClr val="bg2"/>
                </a:solidFill>
              </a:rPr>
              <a:t>어려워 보입니다</a:t>
            </a:r>
            <a:r>
              <a:rPr lang="en-US" altLang="ko-KR" sz="1786" b="1" dirty="0" smtClean="0">
                <a:solidFill>
                  <a:schemeClr val="bg2"/>
                </a:solidFill>
              </a:rPr>
              <a:t>. </a:t>
            </a:r>
            <a:endParaRPr lang="en-US" altLang="ko-KR" sz="1786" b="1" dirty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FFC000"/>
                </a:solidFill>
              </a:rPr>
              <a:t>지속적으로 감소하는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농경지</a:t>
            </a:r>
            <a:r>
              <a:rPr lang="ko-KR" altLang="en-US" sz="1600" b="1" dirty="0" smtClean="0">
                <a:solidFill>
                  <a:schemeClr val="bg2"/>
                </a:solidFill>
              </a:rPr>
              <a:t>와 </a:t>
            </a:r>
            <a:r>
              <a:rPr lang="ko-KR" altLang="en-US" sz="2000" b="1" dirty="0">
                <a:solidFill>
                  <a:srgbClr val="FFC000"/>
                </a:solidFill>
              </a:rPr>
              <a:t>위태로워지는</a:t>
            </a:r>
            <a:r>
              <a:rPr lang="ko-KR" altLang="en-US" sz="1786" b="1" dirty="0">
                <a:solidFill>
                  <a:schemeClr val="bg2"/>
                </a:solidFill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</a:rPr>
              <a:t>식량안보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786" b="1" dirty="0">
                <a:solidFill>
                  <a:schemeClr val="bg2"/>
                </a:solidFill>
              </a:rPr>
              <a:t>대한민국 사회가 반드시 고민해야할 문제입니다</a:t>
            </a:r>
            <a:r>
              <a:rPr lang="en-US" altLang="ko-KR" sz="1786" b="1" dirty="0">
                <a:solidFill>
                  <a:schemeClr val="bg2"/>
                </a:solidFill>
              </a:rPr>
              <a:t>. </a:t>
            </a:r>
          </a:p>
        </p:txBody>
      </p:sp>
      <p:pic>
        <p:nvPicPr>
          <p:cNvPr id="8194" name="Picture 2" descr="http://www.segye.com/content/image/2015/07/02/20150702005093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59" y="1267436"/>
            <a:ext cx="3454125" cy="34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668955" y="4761817"/>
            <a:ext cx="4325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95000"/>
                  </a:schemeClr>
                </a:solidFill>
              </a:rPr>
              <a:t>자료출처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식량안보연구재단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약해지는 식량안보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2015-07-08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hlinkClick r:id="rId5"/>
              </a:rPr>
              <a:t>http://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www.foodsecurity.or.kr/bbs/view.php?bbs_id=qnaa06&amp;doc_num=1451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17536" y="8392840"/>
            <a:ext cx="803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</a:rPr>
              <a:t>8</a:t>
            </a:r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/8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552</Words>
  <Application>Microsoft Office PowerPoint</Application>
  <PresentationFormat>사용자 지정</PresentationFormat>
  <Paragraphs>93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23</cp:revision>
  <dcterms:created xsi:type="dcterms:W3CDTF">2019-07-14T12:31:30Z</dcterms:created>
  <dcterms:modified xsi:type="dcterms:W3CDTF">2019-07-19T06:06:56Z</dcterms:modified>
</cp:coreProperties>
</file>