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5" r:id="rId11"/>
    <p:sldId id="268" r:id="rId12"/>
    <p:sldId id="271" r:id="rId13"/>
    <p:sldId id="269" r:id="rId14"/>
    <p:sldId id="270" r:id="rId15"/>
    <p:sldId id="272" r:id="rId16"/>
    <p:sldId id="273" r:id="rId17"/>
    <p:sldId id="274" r:id="rId18"/>
    <p:sldId id="276" r:id="rId19"/>
    <p:sldId id="278" r:id="rId20"/>
    <p:sldId id="275" r:id="rId21"/>
    <p:sldId id="280" r:id="rId22"/>
    <p:sldId id="277" r:id="rId23"/>
    <p:sldId id="279" r:id="rId24"/>
    <p:sldId id="281" r:id="rId25"/>
    <p:sldId id="282" r:id="rId26"/>
    <p:sldId id="285" r:id="rId27"/>
    <p:sldId id="287" r:id="rId28"/>
    <p:sldId id="288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A97B-69AF-4C95-94CE-66E5DA34C6C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0172A-B0D8-4703-B5AB-2A3B2CABB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9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77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1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6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81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2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2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87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6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13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8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9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8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9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D648C-905A-4A61-91F5-83AC3FDC5A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7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5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9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7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3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9ED3-EDE3-4C4F-9F21-BB3AC453360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4B15-37BE-4FED-88E2-834D9E7E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end Là Gì ? Hot Trend Là Gì? Các Trend Hot Hiện Nay Năm 20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7" b="19499"/>
          <a:stretch/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1964053"/>
            <a:ext cx="12192000" cy="2890521"/>
          </a:xfrm>
          <a:prstGeom prst="rect">
            <a:avLst/>
          </a:prstGeom>
          <a:solidFill>
            <a:schemeClr val="accent2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ctrTitle"/>
          </p:nvPr>
        </p:nvSpPr>
        <p:spPr>
          <a:xfrm>
            <a:off x="1524000" y="2233025"/>
            <a:ext cx="9144000" cy="812483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국내외 </a:t>
            </a:r>
            <a:r>
              <a:rPr lang="ko-KR" altLang="en-US" sz="3600" b="1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디지털금융</a:t>
            </a:r>
            <a:r>
              <a:rPr lang="ko-KR" altLang="en-US" sz="36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3600" b="1" dirty="0" err="1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트랜드</a:t>
            </a:r>
            <a:r>
              <a:rPr lang="ko-KR" altLang="en-US" sz="36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부제목 2"/>
          <p:cNvSpPr>
            <a:spLocks noGrp="1"/>
          </p:cNvSpPr>
          <p:nvPr>
            <p:ph type="subTitle" idx="1"/>
          </p:nvPr>
        </p:nvSpPr>
        <p:spPr>
          <a:xfrm>
            <a:off x="1531620" y="3331242"/>
            <a:ext cx="9144000" cy="152333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 및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영문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뉴스기사 </a:t>
            </a:r>
            <a:r>
              <a:rPr lang="ko-KR" altLang="en-US" sz="20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비교를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바탕으로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057400" y="3161919"/>
            <a:ext cx="8092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9758" y="4312615"/>
            <a:ext cx="328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NH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금융연구소 </a:t>
            </a:r>
            <a:r>
              <a:rPr lang="ko-KR" alt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오동건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9892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키워드 </a:t>
            </a:r>
            <a:r>
              <a:rPr lang="en-US" altLang="ko-KR" sz="1600" b="1" dirty="0" err="1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WordCloud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뜨는 키워드와 지는 키워드 비교</a:t>
            </a:r>
            <a:endParaRPr lang="ko-KR" altLang="en-US" b="1" dirty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109" y="1540217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연도별 키워드의 </a:t>
            </a:r>
            <a:r>
              <a:rPr lang="ko-KR" altLang="en-US" dirty="0" err="1" smtClean="0"/>
              <a:t>상대빈도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추세선의</a:t>
            </a:r>
            <a:r>
              <a:rPr lang="ko-KR" altLang="en-US" dirty="0" smtClean="0"/>
              <a:t> 기울기를 기준으로 뜨는 키워드와 지는 키워드 비교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23518"/>
              </p:ext>
            </p:extLst>
          </p:nvPr>
        </p:nvGraphicFramePr>
        <p:xfrm>
          <a:off x="510109" y="1909549"/>
          <a:ext cx="10438566" cy="1280160"/>
        </p:xfrm>
        <a:graphic>
          <a:graphicData uri="http://schemas.openxmlformats.org/drawingml/2006/table">
            <a:tbl>
              <a:tblPr/>
              <a:tblGrid>
                <a:gridCol w="1054418">
                  <a:extLst>
                    <a:ext uri="{9D8B030D-6E8A-4147-A177-3AD203B41FA5}">
                      <a16:colId xmlns:a16="http://schemas.microsoft.com/office/drawing/2014/main" val="1813198136"/>
                    </a:ext>
                  </a:extLst>
                </a:gridCol>
                <a:gridCol w="1095735">
                  <a:extLst>
                    <a:ext uri="{9D8B030D-6E8A-4147-A177-3AD203B41FA5}">
                      <a16:colId xmlns:a16="http://schemas.microsoft.com/office/drawing/2014/main" val="2802589322"/>
                    </a:ext>
                  </a:extLst>
                </a:gridCol>
                <a:gridCol w="1095735">
                  <a:extLst>
                    <a:ext uri="{9D8B030D-6E8A-4147-A177-3AD203B41FA5}">
                      <a16:colId xmlns:a16="http://schemas.microsoft.com/office/drawing/2014/main" val="1847023957"/>
                    </a:ext>
                  </a:extLst>
                </a:gridCol>
                <a:gridCol w="1095735">
                  <a:extLst>
                    <a:ext uri="{9D8B030D-6E8A-4147-A177-3AD203B41FA5}">
                      <a16:colId xmlns:a16="http://schemas.microsoft.com/office/drawing/2014/main" val="3353814171"/>
                    </a:ext>
                  </a:extLst>
                </a:gridCol>
                <a:gridCol w="1095735">
                  <a:extLst>
                    <a:ext uri="{9D8B030D-6E8A-4147-A177-3AD203B41FA5}">
                      <a16:colId xmlns:a16="http://schemas.microsoft.com/office/drawing/2014/main" val="3047192736"/>
                    </a:ext>
                  </a:extLst>
                </a:gridCol>
                <a:gridCol w="1714003">
                  <a:extLst>
                    <a:ext uri="{9D8B030D-6E8A-4147-A177-3AD203B41FA5}">
                      <a16:colId xmlns:a16="http://schemas.microsoft.com/office/drawing/2014/main" val="4045209600"/>
                    </a:ext>
                  </a:extLst>
                </a:gridCol>
                <a:gridCol w="1095735">
                  <a:extLst>
                    <a:ext uri="{9D8B030D-6E8A-4147-A177-3AD203B41FA5}">
                      <a16:colId xmlns:a16="http://schemas.microsoft.com/office/drawing/2014/main" val="2044325056"/>
                    </a:ext>
                  </a:extLst>
                </a:gridCol>
                <a:gridCol w="1095735">
                  <a:extLst>
                    <a:ext uri="{9D8B030D-6E8A-4147-A177-3AD203B41FA5}">
                      <a16:colId xmlns:a16="http://schemas.microsoft.com/office/drawing/2014/main" val="1233232864"/>
                    </a:ext>
                  </a:extLst>
                </a:gridCol>
                <a:gridCol w="1095735">
                  <a:extLst>
                    <a:ext uri="{9D8B030D-6E8A-4147-A177-3AD203B41FA5}">
                      <a16:colId xmlns:a16="http://schemas.microsoft.com/office/drawing/2014/main" val="325630692"/>
                    </a:ext>
                  </a:extLst>
                </a:gridCol>
              </a:tblGrid>
              <a:tr h="68829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dirty="0" smtClean="0">
                          <a:effectLst/>
                        </a:rPr>
                        <a:t>201808</a:t>
                      </a:r>
                      <a:endParaRPr lang="en-US" altLang="ko-KR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dirty="0">
                          <a:effectLst/>
                        </a:rPr>
                        <a:t>201809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dirty="0">
                          <a:effectLst/>
                        </a:rPr>
                        <a:t>201810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dirty="0">
                          <a:effectLst/>
                        </a:rPr>
                        <a:t>201811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dirty="0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dirty="0">
                          <a:effectLst/>
                        </a:rPr>
                        <a:t>202205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>
                          <a:effectLst/>
                        </a:rPr>
                        <a:t>202206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>
                          <a:effectLst/>
                        </a:rPr>
                        <a:t>202207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effectLst/>
                        </a:rPr>
                        <a:t>slope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213616"/>
                  </a:ext>
                </a:extLst>
              </a:tr>
              <a:tr h="2171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800" b="1" dirty="0">
                          <a:effectLst/>
                        </a:rPr>
                        <a:t>농협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 smtClean="0">
                          <a:effectLst/>
                        </a:rPr>
                        <a:t>16.13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 smtClean="0">
                          <a:effectLst/>
                        </a:rPr>
                        <a:t>15.34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 smtClean="0">
                          <a:effectLst/>
                        </a:rPr>
                        <a:t>11.42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 smtClean="0">
                          <a:effectLst/>
                        </a:rPr>
                        <a:t>23.59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 smtClean="0">
                          <a:effectLst/>
                        </a:rPr>
                        <a:t>11.39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 smtClean="0">
                          <a:effectLst/>
                        </a:rPr>
                        <a:t>9.22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 smtClean="0">
                          <a:effectLst/>
                        </a:rPr>
                        <a:t>6.08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>
                          <a:effectLst/>
                        </a:rPr>
                        <a:t>-</a:t>
                      </a:r>
                      <a:r>
                        <a:rPr lang="en-US" altLang="ko-KR" sz="1800" dirty="0" smtClean="0">
                          <a:effectLst/>
                        </a:rPr>
                        <a:t>0.0964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78470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8286" y="3390900"/>
            <a:ext cx="11922184" cy="3418177"/>
            <a:chOff x="0" y="3919988"/>
            <a:chExt cx="11922184" cy="262196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6336" y="3919988"/>
              <a:ext cx="5446619" cy="262196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l="88553" t="16141" r="1533" b="65306"/>
            <a:stretch/>
          </p:blipFill>
          <p:spPr>
            <a:xfrm>
              <a:off x="10864909" y="4161127"/>
              <a:ext cx="1057275" cy="9525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978858"/>
              <a:ext cx="4972050" cy="250423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/>
            <a:srcRect l="88405" t="11391" r="610" b="66476"/>
            <a:stretch/>
          </p:blipFill>
          <p:spPr>
            <a:xfrm>
              <a:off x="4387120" y="4043782"/>
              <a:ext cx="1169859" cy="1187190"/>
            </a:xfrm>
            <a:prstGeom prst="rect">
              <a:avLst/>
            </a:prstGeom>
          </p:spPr>
        </p:pic>
        <p:cxnSp>
          <p:nvCxnSpPr>
            <p:cNvPr id="25" name="직선 연결선 24"/>
            <p:cNvCxnSpPr/>
            <p:nvPr/>
          </p:nvCxnSpPr>
          <p:spPr>
            <a:xfrm>
              <a:off x="5714143" y="4352925"/>
              <a:ext cx="0" cy="2000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9892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키워드 </a:t>
            </a:r>
            <a:r>
              <a:rPr lang="en-US" altLang="ko-KR" sz="1600" b="1" dirty="0" err="1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WordCloud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뜨는 키워드와 지는 키워드 비교</a:t>
            </a:r>
            <a:endParaRPr lang="ko-KR" altLang="en-US" b="1" dirty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03" y="1887026"/>
            <a:ext cx="5249657" cy="272260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9" y="2834055"/>
            <a:ext cx="5249657" cy="272260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50384" y="5187325"/>
            <a:ext cx="44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뜨는 키워드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 rot="10800000">
            <a:off x="9029700" y="4801835"/>
            <a:ext cx="552450" cy="648499"/>
          </a:xfrm>
          <a:prstGeom prst="down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8159" y="1887026"/>
            <a:ext cx="44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지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는 키워드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3251275" y="1980159"/>
            <a:ext cx="552450" cy="648499"/>
          </a:xfrm>
          <a:prstGeom prst="down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50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메타버스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Metaverse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571" t="14393" r="731" b="1818"/>
          <a:stretch/>
        </p:blipFill>
        <p:spPr>
          <a:xfrm>
            <a:off x="430844" y="1552575"/>
            <a:ext cx="11229975" cy="48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50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메타버스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Metaverse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571" t="14393" r="731" b="1818"/>
          <a:stretch/>
        </p:blipFill>
        <p:spPr>
          <a:xfrm>
            <a:off x="430844" y="1552575"/>
            <a:ext cx="11229975" cy="48284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7780"/>
          <a:stretch/>
        </p:blipFill>
        <p:spPr>
          <a:xfrm>
            <a:off x="221294" y="2428876"/>
            <a:ext cx="6608131" cy="22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50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메타버스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Metaverse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571" t="14393" r="731" b="1818"/>
          <a:stretch/>
        </p:blipFill>
        <p:spPr>
          <a:xfrm>
            <a:off x="430844" y="1552575"/>
            <a:ext cx="11229975" cy="48284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6982"/>
          <a:stretch/>
        </p:blipFill>
        <p:spPr>
          <a:xfrm>
            <a:off x="1676842" y="2788857"/>
            <a:ext cx="4686300" cy="13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CBDC(CBDC)</a:t>
            </a: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518522"/>
            <a:ext cx="11610975" cy="52959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19750" y="1943100"/>
            <a:ext cx="1811492" cy="4152900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96300" y="1943100"/>
            <a:ext cx="1811492" cy="4152900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CBDC(CBDC)</a:t>
            </a: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518522"/>
            <a:ext cx="11610975" cy="52959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19750" y="1943100"/>
            <a:ext cx="1811492" cy="4152900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96300" y="1943100"/>
            <a:ext cx="1811492" cy="4152900"/>
          </a:xfrm>
          <a:prstGeom prst="rect">
            <a:avLst/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82671" y="2675904"/>
            <a:ext cx="226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2021.02 </a:t>
            </a:r>
            <a:r>
              <a:rPr lang="ko-KR" altLang="en-US" b="1" dirty="0" smtClean="0"/>
              <a:t>한국은행 </a:t>
            </a:r>
            <a:r>
              <a:rPr lang="en-US" altLang="ko-KR" b="1" dirty="0" smtClean="0"/>
              <a:t>CDBC </a:t>
            </a:r>
            <a:r>
              <a:rPr lang="ko-KR" altLang="en-US" b="1" dirty="0" smtClean="0"/>
              <a:t>도입 논의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59210" y="3194629"/>
            <a:ext cx="264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2022.02 </a:t>
            </a:r>
            <a:r>
              <a:rPr lang="ko-KR" altLang="en-US" b="1" dirty="0" smtClean="0"/>
              <a:t>베이징올림픽 디지털 </a:t>
            </a:r>
            <a:r>
              <a:rPr lang="ko-KR" altLang="en-US" b="1" dirty="0" err="1" smtClean="0"/>
              <a:t>위완화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공식채택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45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암호화폐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명칭 비중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323975"/>
            <a:ext cx="116967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암호화폐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명칭 비중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323975"/>
            <a:ext cx="11696700" cy="55340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86325" y="1828799"/>
            <a:ext cx="457200" cy="4467226"/>
          </a:xfrm>
          <a:prstGeom prst="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325" y="2390775"/>
            <a:ext cx="6153150" cy="219075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4325" y="2613659"/>
            <a:ext cx="6067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smtClean="0"/>
              <a:t> 2020년 3월 5일, 대한민국에서 특정 금융거래정보의 보고 및 이용 등에 관한 법률 개정안 통과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특금법</a:t>
            </a:r>
            <a:r>
              <a:rPr lang="ko-KR" altLang="en-US" dirty="0" smtClean="0"/>
              <a:t> 개정안은 ▲</a:t>
            </a:r>
            <a:r>
              <a:rPr lang="ko-KR" altLang="en-US" dirty="0" err="1" smtClean="0"/>
              <a:t>암호화폐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가상화폐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디지털화폐</a:t>
            </a:r>
            <a:r>
              <a:rPr lang="ko-KR" altLang="en-US" dirty="0" smtClean="0"/>
              <a:t> 등 다양하게 사용되던 용어를 '</a:t>
            </a:r>
            <a:r>
              <a:rPr lang="ko-KR" altLang="en-US" dirty="0" err="1" smtClean="0"/>
              <a:t>가상자산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Virtual</a:t>
            </a:r>
            <a:r>
              <a:rPr lang="ko-KR" altLang="en-US" dirty="0" smtClean="0"/>
              <a:t> Assets)'으로 통일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암호화폐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명칭 비중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266064"/>
            <a:ext cx="117348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AAB99B-1A71-4709-BEDE-D9EF928D98EB}"/>
              </a:ext>
            </a:extLst>
          </p:cNvPr>
          <p:cNvCxnSpPr>
            <a:cxnSpLocks/>
          </p:cNvCxnSpPr>
          <p:nvPr/>
        </p:nvCxnSpPr>
        <p:spPr>
          <a:xfrm>
            <a:off x="919649" y="2316515"/>
            <a:ext cx="802195" cy="0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E30372-331F-4519-875D-D602DBF922F3}"/>
              </a:ext>
            </a:extLst>
          </p:cNvPr>
          <p:cNvSpPr txBox="1"/>
          <p:nvPr/>
        </p:nvSpPr>
        <p:spPr>
          <a:xfrm>
            <a:off x="881549" y="196344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서론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466DA-267B-462C-BC33-9BC5DBA40C88}"/>
              </a:ext>
            </a:extLst>
          </p:cNvPr>
          <p:cNvSpPr txBox="1"/>
          <p:nvPr/>
        </p:nvSpPr>
        <p:spPr>
          <a:xfrm>
            <a:off x="1164286" y="2358420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1-1.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비즈니스 배경 및 문제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9BB75-1A94-4D9F-8F7C-08CE4DA0318F}"/>
              </a:ext>
            </a:extLst>
          </p:cNvPr>
          <p:cNvSpPr txBox="1"/>
          <p:nvPr/>
        </p:nvSpPr>
        <p:spPr>
          <a:xfrm>
            <a:off x="1164286" y="260733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1-2.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포뮬레이션</a:t>
            </a:r>
            <a:endParaRPr lang="en-US" altLang="ko-KR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E1CF3C-023D-4A9F-9440-C0F3AE3DF41A}"/>
              </a:ext>
            </a:extLst>
          </p:cNvPr>
          <p:cNvCxnSpPr>
            <a:cxnSpLocks/>
          </p:cNvCxnSpPr>
          <p:nvPr/>
        </p:nvCxnSpPr>
        <p:spPr>
          <a:xfrm>
            <a:off x="4743133" y="2301099"/>
            <a:ext cx="2355975" cy="0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C28C56-B045-4F75-A779-415C1605BAF4}"/>
              </a:ext>
            </a:extLst>
          </p:cNvPr>
          <p:cNvSpPr txBox="1"/>
          <p:nvPr/>
        </p:nvSpPr>
        <p:spPr>
          <a:xfrm>
            <a:off x="4705033" y="1948024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 smtClean="0"/>
              <a:t>데이터 검토 및 전처리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96A19-BE8E-4ACA-BA01-9D137EB48AB6}"/>
              </a:ext>
            </a:extLst>
          </p:cNvPr>
          <p:cNvSpPr txBox="1"/>
          <p:nvPr/>
        </p:nvSpPr>
        <p:spPr>
          <a:xfrm>
            <a:off x="4987770" y="2343004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2-1.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데이터 소개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CF661-3415-4B69-8756-141383D1F5CD}"/>
              </a:ext>
            </a:extLst>
          </p:cNvPr>
          <p:cNvSpPr txBox="1"/>
          <p:nvPr/>
        </p:nvSpPr>
        <p:spPr>
          <a:xfrm>
            <a:off x="4987770" y="263808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2-2.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 추출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B1288-954D-4931-9583-E848F12FC2CE}"/>
              </a:ext>
            </a:extLst>
          </p:cNvPr>
          <p:cNvCxnSpPr>
            <a:cxnSpLocks/>
          </p:cNvCxnSpPr>
          <p:nvPr/>
        </p:nvCxnSpPr>
        <p:spPr>
          <a:xfrm>
            <a:off x="8406461" y="2275699"/>
            <a:ext cx="1118539" cy="0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A623E9-0B04-48C8-8DE6-306CF6DAF068}"/>
              </a:ext>
            </a:extLst>
          </p:cNvPr>
          <p:cNvSpPr txBox="1"/>
          <p:nvPr/>
        </p:nvSpPr>
        <p:spPr>
          <a:xfrm>
            <a:off x="8368361" y="1922624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 smtClean="0"/>
              <a:t>분석결과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EB8B4-2940-4E0D-8B3F-3A034B2B91CF}"/>
              </a:ext>
            </a:extLst>
          </p:cNvPr>
          <p:cNvSpPr txBox="1"/>
          <p:nvPr/>
        </p:nvSpPr>
        <p:spPr>
          <a:xfrm>
            <a:off x="8651098" y="2317604"/>
            <a:ext cx="1759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3-1.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 </a:t>
            </a:r>
            <a:r>
              <a:rPr lang="en-US" altLang="ko-KR" sz="1200" dirty="0" err="1" smtClean="0"/>
              <a:t>wordcloud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32FB5-AED6-4ABD-A8A9-35B063988D1B}"/>
              </a:ext>
            </a:extLst>
          </p:cNvPr>
          <p:cNvSpPr txBox="1"/>
          <p:nvPr/>
        </p:nvSpPr>
        <p:spPr>
          <a:xfrm>
            <a:off x="8651098" y="2612681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3-2.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한국과 외국 비교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944DD-3D00-44D0-B940-F3774886F499}"/>
              </a:ext>
            </a:extLst>
          </p:cNvPr>
          <p:cNvSpPr txBox="1"/>
          <p:nvPr/>
        </p:nvSpPr>
        <p:spPr>
          <a:xfrm>
            <a:off x="8651098" y="2887548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3-3.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은행별</a:t>
            </a:r>
            <a:r>
              <a:rPr lang="ko-KR" altLang="en-US" sz="1200" dirty="0" smtClean="0"/>
              <a:t> 비교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8D5655-346D-4B2A-8BC3-71059EB7D9E1}"/>
              </a:ext>
            </a:extLst>
          </p:cNvPr>
          <p:cNvCxnSpPr>
            <a:cxnSpLocks/>
          </p:cNvCxnSpPr>
          <p:nvPr/>
        </p:nvCxnSpPr>
        <p:spPr>
          <a:xfrm>
            <a:off x="2739986" y="4516358"/>
            <a:ext cx="802195" cy="0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FC5F0E-55BA-419A-8E0B-01C71FD95AC5}"/>
              </a:ext>
            </a:extLst>
          </p:cNvPr>
          <p:cNvSpPr txBox="1"/>
          <p:nvPr/>
        </p:nvSpPr>
        <p:spPr>
          <a:xfrm>
            <a:off x="2701886" y="4163283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 smtClean="0"/>
              <a:t>결론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5EA3E-70D5-45F1-A5FD-92FF850E9722}"/>
              </a:ext>
            </a:extLst>
          </p:cNvPr>
          <p:cNvSpPr txBox="1"/>
          <p:nvPr/>
        </p:nvSpPr>
        <p:spPr>
          <a:xfrm>
            <a:off x="2984623" y="4558263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4-1. </a:t>
            </a:r>
            <a:r>
              <a:rPr lang="ko-KR" altLang="en-US" sz="1200" dirty="0" smtClean="0"/>
              <a:t>비즈니스 액션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F0596-A9AB-471D-A758-EA8CB5976A4A}"/>
              </a:ext>
            </a:extLst>
          </p:cNvPr>
          <p:cNvSpPr txBox="1"/>
          <p:nvPr/>
        </p:nvSpPr>
        <p:spPr>
          <a:xfrm>
            <a:off x="2984623" y="4819873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4-2.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한계점 및 개선방향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9FBE3-7ABC-44BB-A872-6E02EA163B54}"/>
              </a:ext>
            </a:extLst>
          </p:cNvPr>
          <p:cNvSpPr txBox="1"/>
          <p:nvPr/>
        </p:nvSpPr>
        <p:spPr>
          <a:xfrm>
            <a:off x="2984623" y="5078697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4-3.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추가분석</a:t>
            </a:r>
            <a:r>
              <a:rPr lang="ko-KR" altLang="en-US" sz="1200" dirty="0" smtClean="0"/>
              <a:t> 계획</a:t>
            </a:r>
            <a:endParaRPr lang="en-US" altLang="ko-KR" sz="1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D9F253-1BBB-4F90-B366-170F5F6EAA81}"/>
              </a:ext>
            </a:extLst>
          </p:cNvPr>
          <p:cNvCxnSpPr>
            <a:cxnSpLocks/>
          </p:cNvCxnSpPr>
          <p:nvPr/>
        </p:nvCxnSpPr>
        <p:spPr>
          <a:xfrm>
            <a:off x="7137208" y="4516358"/>
            <a:ext cx="729539" cy="0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44FCC8-D7C2-4840-975C-4302F0823F19}"/>
              </a:ext>
            </a:extLst>
          </p:cNvPr>
          <p:cNvSpPr txBox="1"/>
          <p:nvPr/>
        </p:nvSpPr>
        <p:spPr>
          <a:xfrm>
            <a:off x="7099108" y="4163283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5. </a:t>
            </a:r>
            <a:r>
              <a:rPr lang="ko-KR" altLang="en-US" sz="1600" b="1" dirty="0" smtClean="0"/>
              <a:t>소회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1067834" y="156797"/>
            <a:ext cx="1250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목 차</a:t>
            </a:r>
            <a:endParaRPr lang="ko-KR" altLang="en-US" sz="2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00 </a:t>
            </a:r>
            <a:endParaRPr lang="ko-KR" altLang="en-US" sz="4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5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핀테크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빅테크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135333"/>
            <a:ext cx="117633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핀테크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빅테크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9" y="1125808"/>
            <a:ext cx="115443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7652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한국과 외국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핀테크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빅테크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56" y="1338357"/>
            <a:ext cx="6825771" cy="46496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2875" y="5660903"/>
            <a:ext cx="880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자본시장 연구원</a:t>
            </a:r>
            <a:r>
              <a:rPr lang="en-US" altLang="ko-KR" sz="1400" dirty="0" smtClean="0"/>
              <a:t>,2021, </a:t>
            </a:r>
            <a:r>
              <a:rPr lang="ko-KR" altLang="en-US" sz="1400" dirty="0" err="1" smtClean="0"/>
              <a:t>빅테크와</a:t>
            </a:r>
            <a:r>
              <a:rPr lang="ko-KR" altLang="en-US" sz="1400" dirty="0" smtClean="0"/>
              <a:t> 금융회사의 </a:t>
            </a:r>
            <a:r>
              <a:rPr lang="ko-KR" altLang="en-US" sz="1400" dirty="0" err="1" smtClean="0"/>
              <a:t>규제격차로</a:t>
            </a:r>
            <a:r>
              <a:rPr lang="ko-KR" altLang="en-US" sz="1400" dirty="0" smtClean="0"/>
              <a:t> 인한 </a:t>
            </a:r>
            <a:r>
              <a:rPr lang="ko-KR" altLang="en-US" sz="1400" dirty="0" err="1" smtClean="0"/>
              <a:t>금융리스크</a:t>
            </a:r>
            <a:r>
              <a:rPr lang="ko-KR" altLang="en-US" sz="1400" dirty="0" smtClean="0"/>
              <a:t> 분석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848100" y="2600325"/>
            <a:ext cx="5219701" cy="1200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48099" y="4914900"/>
            <a:ext cx="5219701" cy="600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5443" y="224423"/>
            <a:ext cx="156004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각 </a:t>
            </a:r>
            <a:r>
              <a:rPr lang="ko-KR" altLang="en-US" sz="1600" b="1" dirty="0" err="1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은행별</a:t>
            </a: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kpfSBert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확인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3" y="2697763"/>
            <a:ext cx="3940814" cy="3236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539" y="2583463"/>
            <a:ext cx="6189886" cy="3436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109" y="1540217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키워드의 </a:t>
            </a:r>
            <a:r>
              <a:rPr lang="en-US" altLang="ko-KR" dirty="0" err="1" smtClean="0"/>
              <a:t>kpfsbert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값 사이의 코사인 </a:t>
            </a:r>
            <a:r>
              <a:rPr lang="ko-KR" altLang="en-US" dirty="0" err="1" smtClean="0"/>
              <a:t>유사도로</a:t>
            </a:r>
            <a:r>
              <a:rPr lang="ko-KR" altLang="en-US" dirty="0" smtClean="0"/>
              <a:t> 단어 사이의 유사도 파악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725" y="4733925"/>
            <a:ext cx="799175" cy="2952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47975" y="3190545"/>
            <a:ext cx="799175" cy="2952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75725" y="5133645"/>
            <a:ext cx="799175" cy="295275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55454" y="4733925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57618" y="3138322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31242" y="4334205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55117" y="4334205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459942" y="4724400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36342" y="5124120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641619" y="5504790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964057" y="3943680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460389" y="3943680"/>
            <a:ext cx="399728" cy="39972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5443" y="224423"/>
            <a:ext cx="156004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각 </a:t>
            </a:r>
            <a:r>
              <a:rPr lang="ko-KR" altLang="en-US" sz="1600" b="1" dirty="0" err="1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은행별</a:t>
            </a: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 비교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</a:t>
            </a: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디지털금융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키워드와 유사도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08" y="1338357"/>
            <a:ext cx="8601336" cy="52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2955925" y="2777182"/>
            <a:ext cx="4126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결</a:t>
            </a:r>
            <a:r>
              <a:rPr lang="ko-KR" altLang="en-US" sz="2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론</a:t>
            </a:r>
            <a:endParaRPr lang="ko-KR" altLang="en-US" sz="2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795463" y="2546350"/>
            <a:ext cx="11604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5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04 </a:t>
            </a:r>
            <a:endParaRPr lang="ko-KR" altLang="en-US" sz="5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5EA3E-70D5-45F1-A5FD-92FF850E9722}"/>
              </a:ext>
            </a:extLst>
          </p:cNvPr>
          <p:cNvSpPr txBox="1"/>
          <p:nvPr/>
        </p:nvSpPr>
        <p:spPr>
          <a:xfrm>
            <a:off x="2955925" y="3423513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4-1. </a:t>
            </a:r>
            <a:r>
              <a:rPr lang="ko-KR" altLang="en-US" sz="1200" dirty="0" smtClean="0"/>
              <a:t>비즈니스 액션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F0596-A9AB-471D-A758-EA8CB5976A4A}"/>
              </a:ext>
            </a:extLst>
          </p:cNvPr>
          <p:cNvSpPr txBox="1"/>
          <p:nvPr/>
        </p:nvSpPr>
        <p:spPr>
          <a:xfrm>
            <a:off x="2955925" y="3685123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4-2.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한계점 및 개선방향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9FBE3-7ABC-44BB-A872-6E02EA163B54}"/>
              </a:ext>
            </a:extLst>
          </p:cNvPr>
          <p:cNvSpPr txBox="1"/>
          <p:nvPr/>
        </p:nvSpPr>
        <p:spPr>
          <a:xfrm>
            <a:off x="2955925" y="3943947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4-3.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추가분석</a:t>
            </a:r>
            <a:r>
              <a:rPr lang="ko-KR" altLang="en-US" sz="1200" dirty="0" smtClean="0"/>
              <a:t> 계획</a:t>
            </a:r>
            <a:endParaRPr lang="en-US" altLang="ko-KR" sz="1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E1CF3C-023D-4A9F-9440-C0F3AE3DF41A}"/>
              </a:ext>
            </a:extLst>
          </p:cNvPr>
          <p:cNvCxnSpPr>
            <a:cxnSpLocks/>
          </p:cNvCxnSpPr>
          <p:nvPr/>
        </p:nvCxnSpPr>
        <p:spPr>
          <a:xfrm>
            <a:off x="3057208" y="3310749"/>
            <a:ext cx="533717" cy="3951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5443" y="224423"/>
            <a:ext cx="14879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비즈니스 액션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플랫폼화 하여 경영전략 수립 및 의사결정 지원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95443" y="1798239"/>
            <a:ext cx="9840289" cy="4630975"/>
            <a:chOff x="713411" y="1512489"/>
            <a:chExt cx="9840289" cy="4630975"/>
          </a:xfrm>
        </p:grpSpPr>
        <p:grpSp>
          <p:nvGrpSpPr>
            <p:cNvPr id="28" name="그룹 27"/>
            <p:cNvGrpSpPr/>
            <p:nvPr/>
          </p:nvGrpSpPr>
          <p:grpSpPr>
            <a:xfrm>
              <a:off x="713411" y="1512489"/>
              <a:ext cx="9697414" cy="3487783"/>
              <a:chOff x="713411" y="1547906"/>
              <a:chExt cx="9697414" cy="348778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13411" y="2446407"/>
                <a:ext cx="1047750" cy="1047750"/>
                <a:chOff x="608636" y="2808357"/>
                <a:chExt cx="1047750" cy="1047750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608636" y="2808357"/>
                  <a:ext cx="1047750" cy="10477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API</a:t>
                  </a:r>
                  <a:endParaRPr lang="ko-KR" altLang="en-US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627686" y="2978289"/>
                  <a:ext cx="10287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NEWS</a:t>
                  </a:r>
                </a:p>
                <a:p>
                  <a:pPr algn="ctr"/>
                  <a:r>
                    <a:rPr lang="en-US" altLang="ko-KR" sz="20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API</a:t>
                  </a:r>
                  <a:endPara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1815186" y="2572762"/>
                <a:ext cx="1314450" cy="512508"/>
                <a:chOff x="1567536" y="2764780"/>
                <a:chExt cx="1314450" cy="512508"/>
              </a:xfrm>
            </p:grpSpPr>
            <p:cxnSp>
              <p:nvCxnSpPr>
                <p:cNvPr id="12" name="직선 화살표 연결선 11"/>
                <p:cNvCxnSpPr/>
                <p:nvPr/>
              </p:nvCxnSpPr>
              <p:spPr>
                <a:xfrm>
                  <a:off x="1680276" y="3277288"/>
                  <a:ext cx="9429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567536" y="2764780"/>
                  <a:ext cx="1314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주제 입력</a:t>
                  </a:r>
                  <a:endParaRPr lang="ko-KR" altLang="en-US" dirty="0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528518" y="2438047"/>
                <a:ext cx="1047750" cy="1047750"/>
                <a:chOff x="466725" y="2782465"/>
                <a:chExt cx="1047750" cy="1047750"/>
              </a:xfrm>
            </p:grpSpPr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466725" y="2782465"/>
                  <a:ext cx="1047750" cy="10477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API</a:t>
                  </a:r>
                  <a:endParaRPr lang="ko-KR" altLang="en-US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85775" y="3088753"/>
                  <a:ext cx="10287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</a:t>
                  </a:r>
                  <a:endPara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886481" y="2590447"/>
                <a:ext cx="1599055" cy="514349"/>
                <a:chOff x="4925569" y="2952397"/>
                <a:chExt cx="1599055" cy="514349"/>
              </a:xfrm>
            </p:grpSpPr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5180611" y="3466746"/>
                  <a:ext cx="9429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4925569" y="2952397"/>
                  <a:ext cx="1599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키워드 추출</a:t>
                  </a:r>
                  <a:endParaRPr lang="ko-KR" altLang="en-US" dirty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6795748" y="2420515"/>
                <a:ext cx="1357651" cy="1047750"/>
                <a:chOff x="747197" y="2782465"/>
                <a:chExt cx="1047750" cy="1047750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747197" y="2782465"/>
                  <a:ext cx="1047750" cy="10477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API</a:t>
                  </a:r>
                  <a:endParaRPr lang="ko-KR" altLang="en-US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6247" y="3088753"/>
                  <a:ext cx="10287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Analytics</a:t>
                  </a:r>
                  <a:endPara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직사각형 24"/>
              <p:cNvSpPr/>
              <p:nvPr/>
            </p:nvSpPr>
            <p:spPr>
              <a:xfrm>
                <a:off x="3041959" y="1758464"/>
                <a:ext cx="7368866" cy="2419350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22454" y="1547906"/>
                <a:ext cx="179595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분석 플랫폼</a:t>
                </a:r>
                <a:endParaRPr lang="ko-KR" altLang="en-US" dirty="0"/>
              </a:p>
            </p:txBody>
          </p:sp>
          <p:sp>
            <p:nvSpPr>
              <p:cNvPr id="27" name="아래쪽 화살표 26"/>
              <p:cNvSpPr/>
              <p:nvPr/>
            </p:nvSpPr>
            <p:spPr>
              <a:xfrm>
                <a:off x="7873757" y="3742821"/>
                <a:ext cx="1035534" cy="1292868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8588606" y="2378563"/>
              <a:ext cx="1357651" cy="10477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Av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13291" y="2711247"/>
              <a:ext cx="1332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시각화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53399" y="2580922"/>
              <a:ext cx="238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53683" y="5095714"/>
              <a:ext cx="4257142" cy="10477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r>
                <a:rPr lang="ko-KR" altLang="en-US" dirty="0" smtClean="0"/>
                <a:t>겨</a:t>
              </a:r>
              <a:r>
                <a:rPr lang="en-US" altLang="ko-KR" dirty="0" smtClean="0"/>
                <a:t>PI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96558" y="5308404"/>
              <a:ext cx="42571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경영전략 및 사업계획 등 </a:t>
              </a:r>
              <a:endPara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계열사 의사결정 지원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56439" y="3436275"/>
            <a:ext cx="1172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ESG, </a:t>
            </a:r>
          </a:p>
          <a:p>
            <a:r>
              <a:rPr lang="ko-KR" altLang="en-US" sz="1600" dirty="0" smtClean="0"/>
              <a:t>자산관리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MZ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57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5443" y="224423"/>
            <a:ext cx="19704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한계점 및 개선방향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수집과 모델 </a:t>
            </a: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파인튜닝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8644" y="1668602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영문 데이터 수집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8646" y="3765271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파인 튜닝</a:t>
            </a:r>
            <a:endParaRPr lang="en-US" altLang="ko-KR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0094" y="4134187"/>
            <a:ext cx="1074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kern="100" dirty="0" smtClean="0">
                <a:latin typeface="맑은 고딕" panose="020B0503020000020004" pitchFamily="50" charset="-127"/>
              </a:rPr>
              <a:t>Bert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모델은 분석 주제에 따라 미세조정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(fine-tuning)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을 해야 최적의 성능을 낼 수 있음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시간 상 기본 모델 한국언론진흥재단에서 공개한 모델 사용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  <a:p>
            <a:r>
              <a:rPr lang="en-US" altLang="ko-KR" kern="100" dirty="0" smtClean="0">
                <a:latin typeface="맑은 고딕" panose="020B0503020000020004" pitchFamily="50" charset="-127"/>
              </a:rPr>
              <a:t>   (</a:t>
            </a:r>
            <a:r>
              <a:rPr lang="ko-KR" altLang="en-US" kern="100" dirty="0" err="1" smtClean="0">
                <a:latin typeface="맑은 고딕" panose="020B0503020000020004" pitchFamily="50" charset="-127"/>
              </a:rPr>
              <a:t>토스뱅크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 등 비교적 새롭게 나온 단어들에 대한 미세조정이 잘 이루어지지 않았을 가능성이 있음</a:t>
            </a:r>
            <a:r>
              <a:rPr lang="en-US" altLang="ko-KR" kern="100" dirty="0">
                <a:latin typeface="맑은 고딕" panose="020B0503020000020004" pitchFamily="50" charset="-127"/>
              </a:rPr>
              <a:t>)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0094" y="2206632"/>
            <a:ext cx="10748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한글 데이터는 </a:t>
            </a:r>
            <a:r>
              <a:rPr lang="ko-KR" altLang="en-US" kern="100" dirty="0" err="1" smtClean="0">
                <a:latin typeface="맑은 고딕" panose="020B0503020000020004" pitchFamily="50" charset="-127"/>
              </a:rPr>
              <a:t>빅카인즈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 플랫폼을 통해 양질의 데이터 확보 가능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그러나 영문 데이터는 유료 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API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를 제외하면 크롤링해야 하고 구글 검색 정책에 따라 품질이 떨어짐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(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날짜 지정하더라도 최근 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3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개월 기사가 많이 나오는 경향 발견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4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5443" y="224423"/>
            <a:ext cx="20425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향후 추가 분석 계획</a:t>
            </a:r>
            <a:endParaRPr lang="en-US" altLang="ko-KR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파인튜닝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다른 주제로 키워드 분석 </a:t>
            </a:r>
            <a:endParaRPr lang="en-US" altLang="ko-KR" b="1" dirty="0" smtClean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8644" y="1668602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파인튜닝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8646" y="3850865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다른 주제로 키워드 분석</a:t>
            </a:r>
            <a:endParaRPr lang="en-US" altLang="ko-KR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0094" y="4219781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kern="100" dirty="0" smtClean="0">
                <a:latin typeface="맑은 고딕" panose="020B0503020000020004" pitchFamily="50" charset="-127"/>
              </a:rPr>
              <a:t>ESG, </a:t>
            </a:r>
            <a:r>
              <a:rPr lang="ko-KR" altLang="en-US" kern="100" dirty="0" err="1" smtClean="0">
                <a:latin typeface="맑은 고딕" panose="020B0503020000020004" pitchFamily="50" charset="-127"/>
              </a:rPr>
              <a:t>기후리스크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인플레이션 등 다양한 주제로 동일한 분석을 진행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0094" y="2206632"/>
            <a:ext cx="10748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외국의 경우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금융에 특화된 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Bert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모형이 다수 공개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한국은 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KB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국민은행이 </a:t>
            </a:r>
            <a:r>
              <a:rPr lang="en-US" altLang="ko-KR" kern="100" dirty="0" err="1" smtClean="0">
                <a:latin typeface="맑은 고딕" panose="020B0503020000020004" pitchFamily="50" charset="-127"/>
              </a:rPr>
              <a:t>Kbbert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를 일부 공개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농협은행 또한 </a:t>
            </a:r>
            <a:r>
              <a:rPr lang="en-US" altLang="ko-KR" kern="100" dirty="0" err="1" smtClean="0">
                <a:latin typeface="맑은 고딕" panose="020B0503020000020004" pitchFamily="50" charset="-127"/>
              </a:rPr>
              <a:t>Nhbert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개발 중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분석하고자 하는 주제에 맞게 뉴스기사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백과사전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논문 등을 학습하여 모델 성능을 향상 가능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01" y="4872435"/>
            <a:ext cx="1074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키워드 추출이 아닌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다양한 자연어 처리 과제에 </a:t>
            </a:r>
            <a:r>
              <a:rPr lang="en-US" altLang="ko-KR" b="1" dirty="0" smtClean="0"/>
              <a:t>Bert </a:t>
            </a:r>
            <a:r>
              <a:rPr lang="ko-KR" altLang="en-US" b="1" dirty="0" smtClean="0"/>
              <a:t>모형 활용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78249" y="5241351"/>
            <a:ext cx="107484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kern="100" dirty="0" smtClean="0">
                <a:latin typeface="맑은 고딕" panose="020B0503020000020004" pitchFamily="50" charset="-127"/>
              </a:rPr>
              <a:t>키워드 추출은 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Bert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모형의 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main-stream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은 아님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100" dirty="0" smtClean="0">
                <a:latin typeface="맑은 고딕" panose="020B0503020000020004" pitchFamily="50" charset="-127"/>
              </a:rPr>
              <a:t>Bert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를 통해 번역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kern="100" dirty="0" err="1" smtClean="0">
                <a:latin typeface="맑은 고딕" panose="020B0503020000020004" pitchFamily="50" charset="-127"/>
              </a:rPr>
              <a:t>챗봇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kern="100" dirty="0" err="1" smtClean="0">
                <a:latin typeface="맑은 고딕" panose="020B0503020000020004" pitchFamily="50" charset="-127"/>
              </a:rPr>
              <a:t>문장생성</a:t>
            </a:r>
            <a:r>
              <a:rPr lang="en-US" altLang="ko-KR" kern="1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등 </a:t>
            </a:r>
            <a:r>
              <a:rPr lang="ko-KR" altLang="en-US" kern="100" dirty="0" err="1" smtClean="0">
                <a:latin typeface="맑은 고딕" panose="020B0503020000020004" pitchFamily="50" charset="-127"/>
              </a:rPr>
              <a:t>범농협의</a:t>
            </a:r>
            <a:r>
              <a:rPr lang="ko-KR" altLang="en-US" kern="100" dirty="0" smtClean="0">
                <a:latin typeface="맑은 고딕" panose="020B0503020000020004" pitchFamily="50" charset="-127"/>
              </a:rPr>
              <a:t> 텍스트 자료를 활용해 볼 수 있음</a:t>
            </a:r>
            <a:endParaRPr lang="en-US" altLang="ko-KR" kern="1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1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2955925" y="2777182"/>
            <a:ext cx="4126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소회</a:t>
            </a:r>
            <a:endParaRPr lang="ko-KR" altLang="en-US" sz="2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795463" y="2546350"/>
            <a:ext cx="11604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5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05 </a:t>
            </a:r>
            <a:endParaRPr lang="ko-KR" altLang="en-US" sz="5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5925" y="3400431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수집의 어려움과 중요성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2955925" y="2777182"/>
            <a:ext cx="4126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서론</a:t>
            </a:r>
            <a:endParaRPr lang="ko-KR" altLang="en-US" sz="2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795463" y="2546350"/>
            <a:ext cx="11604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5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01 </a:t>
            </a:r>
            <a:endParaRPr lang="ko-KR" altLang="en-US" sz="5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AAB99B-1A71-4709-BEDE-D9EF928D98EB}"/>
              </a:ext>
            </a:extLst>
          </p:cNvPr>
          <p:cNvCxnSpPr>
            <a:cxnSpLocks/>
          </p:cNvCxnSpPr>
          <p:nvPr/>
        </p:nvCxnSpPr>
        <p:spPr>
          <a:xfrm>
            <a:off x="3043724" y="3289274"/>
            <a:ext cx="802195" cy="0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F466DA-267B-462C-BC33-9BC5DBA40C88}"/>
              </a:ext>
            </a:extLst>
          </p:cNvPr>
          <p:cNvSpPr txBox="1"/>
          <p:nvPr/>
        </p:nvSpPr>
        <p:spPr>
          <a:xfrm>
            <a:off x="3288361" y="333117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1-1.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비즈니스 배경 및 문제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9BB75-1A94-4D9F-8F7C-08CE4DA0318F}"/>
              </a:ext>
            </a:extLst>
          </p:cNvPr>
          <p:cNvSpPr txBox="1"/>
          <p:nvPr/>
        </p:nvSpPr>
        <p:spPr>
          <a:xfrm>
            <a:off x="3288361" y="3580089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1-2.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포뮬레이션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3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224773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비즈니스 배경 및 문제</a:t>
            </a:r>
            <a:endParaRPr lang="ko-KR" altLang="en-US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기반 금융 </a:t>
            </a:r>
            <a:r>
              <a:rPr lang="ko-KR" altLang="en-US" b="1" dirty="0" err="1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트랜드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파악</a:t>
            </a:r>
            <a:endParaRPr lang="ko-KR" altLang="en-US" b="1" dirty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4229" y="4417053"/>
            <a:ext cx="241406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트랜드를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어떻게 파악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? </a:t>
            </a:r>
            <a:endParaRPr lang="ko-KR" altLang="en-US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225" y="1641511"/>
            <a:ext cx="107484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NH</a:t>
            </a:r>
            <a:r>
              <a:rPr lang="ko-KR" altLang="en-US" sz="2400" b="1" dirty="0" smtClean="0"/>
              <a:t>금융연구소</a:t>
            </a:r>
            <a:endParaRPr lang="en-US" altLang="ko-KR" sz="2400" b="1" dirty="0" smtClean="0"/>
          </a:p>
          <a:p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2000" b="1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금융</a:t>
            </a:r>
            <a:r>
              <a:rPr lang="ko-KR" altLang="en-US" sz="2000" b="1" kern="100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트랜드</a:t>
            </a:r>
            <a:r>
              <a:rPr lang="ko-KR" altLang="en-US" sz="2000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파악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하여 </a:t>
            </a:r>
            <a:r>
              <a:rPr lang="ko-KR" altLang="en-US" sz="2000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신상품 및 신사업을 연구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하거나 경영전략 등 조직의 </a:t>
            </a:r>
            <a:r>
              <a:rPr lang="ko-KR" altLang="en-US" sz="2000" b="1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의사결정을 지원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87782" y="4285126"/>
            <a:ext cx="2887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언론기사 데이터 분석으로</a:t>
            </a:r>
            <a:endParaRPr lang="en-US" altLang="ko-KR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객관적인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트랜드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파악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591993" y="4214465"/>
            <a:ext cx="2887330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디지털금융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관련 </a:t>
            </a:r>
            <a:endParaRPr lang="en-US" altLang="ko-KR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ctr" fontAlgn="base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뉴스기사 키워드 비교분석</a:t>
            </a:r>
            <a:endParaRPr lang="ko-KR" altLang="en-US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667125" y="4417053"/>
            <a:ext cx="523875" cy="3886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879323" y="4417053"/>
            <a:ext cx="523875" cy="3886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err="1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포뮬레이션</a:t>
            </a:r>
            <a:endParaRPr lang="ko-KR" altLang="en-US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포뮬레이션</a:t>
            </a:r>
            <a:endParaRPr lang="ko-KR" altLang="en-US" b="1" dirty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169" y="950667"/>
            <a:ext cx="8656006" cy="571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indent="-228600" algn="just" fontAlgn="base">
              <a:lnSpc>
                <a:spcPct val="107000"/>
              </a:lnSpc>
              <a:spcAft>
                <a:spcPts val="800"/>
              </a:spcAft>
            </a:pPr>
            <a:endParaRPr lang="ko-KR" altLang="en-US" kern="1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분석프레임워크 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: NLP</a:t>
            </a:r>
            <a:endParaRPr lang="ko-KR" altLang="en-US" b="1" kern="1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사용 알고리즘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: sentence-BERT, </a:t>
            </a:r>
            <a:r>
              <a:rPr lang="en-US" altLang="ko-KR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keyBert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konlpy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nltk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선형회귀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클러스터링</a:t>
            </a:r>
            <a:endParaRPr lang="ko-KR" altLang="en-US" b="1" kern="1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b="1" kern="100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입력변수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뉴스 기사 본문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출력변수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각 </a:t>
            </a: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뉴스기사의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키워드 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list,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단어 사이의 유사도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학습데이터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정의 및 </a:t>
            </a: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모델학습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방법</a:t>
            </a:r>
          </a:p>
          <a:p>
            <a:pPr marL="254000" algn="just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- 2019.8-2022.7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400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개년동안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“디지털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(digital)”, “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금융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(finance)”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을 포함한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기사</a:t>
            </a:r>
            <a:endParaRPr lang="en-US" altLang="ko-KR" sz="1400" kern="100" dirty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marL="254000" algn="just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언어별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tokenizer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로 명사 추출</a:t>
            </a: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   - sentence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Bert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로 기사 본문 과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token </a:t>
            </a:r>
            <a:r>
              <a:rPr lang="ko-KR" altLang="en-US" sz="1400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임베딩</a:t>
            </a:r>
            <a:endParaRPr lang="ko-KR" altLang="en-US" sz="1400" kern="1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kern="100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임베딩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값 사이의 단어 </a:t>
            </a:r>
            <a:r>
              <a:rPr lang="ko-KR" altLang="en-US" sz="1400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유사도를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통해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keyword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추출</a:t>
            </a: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6.  </a:t>
            </a:r>
            <a:r>
              <a:rPr lang="ko-KR" altLang="en-US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학습된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모델로부터 </a:t>
            </a: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인사이트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도출방법</a:t>
            </a:r>
            <a:endParaRPr lang="ko-KR" altLang="en-US" b="1" kern="1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빈도를 </a:t>
            </a:r>
            <a:r>
              <a:rPr lang="ko-KR" altLang="en-US" sz="1400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시계열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비교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회귀선의 기울기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상대빈도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400" kern="1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lvl="0" algn="just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키워드들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사이의 유사도 비교 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sbert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임베딩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간의 코사인 유사도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400" kern="1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AutoNum type="arabicPeriod" startAt="7"/>
            </a:pPr>
            <a:r>
              <a:rPr lang="ko-KR" altLang="en-US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예상되는 </a:t>
            </a:r>
            <a:r>
              <a:rPr lang="ko-KR" altLang="en-US" b="1" kern="10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인사이트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kern="100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디지털금융</a:t>
            </a:r>
            <a:r>
              <a:rPr lang="ko-KR" altLang="en-US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kern="100" dirty="0" err="1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트랜드</a:t>
            </a:r>
            <a:r>
              <a:rPr lang="ko-KR" altLang="en-US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 변화 진단</a:t>
            </a:r>
            <a:endParaRPr lang="en-US" altLang="ko-KR" b="1" kern="100" dirty="0" smtClean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buAutoNum type="arabicPeriod" startAt="7"/>
            </a:pPr>
            <a:r>
              <a:rPr lang="ko-KR" altLang="en-US" b="1" kern="100" dirty="0" smtClean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어려운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점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한계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데이터 수집</a:t>
            </a:r>
            <a:r>
              <a:rPr lang="en-US" altLang="ko-KR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1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결과 해석 </a:t>
            </a:r>
          </a:p>
        </p:txBody>
      </p:sp>
    </p:spTree>
    <p:extLst>
      <p:ext uri="{BB962C8B-B14F-4D97-AF65-F5344CB8AC3E}">
        <p14:creationId xmlns:p14="http://schemas.microsoft.com/office/powerpoint/2010/main" val="28109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2955925" y="2777182"/>
            <a:ext cx="4126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데이터 검토 및 전처리</a:t>
            </a:r>
            <a:endParaRPr lang="ko-KR" altLang="en-US" sz="2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795463" y="2546350"/>
            <a:ext cx="11604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5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5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96A19-BE8E-4ACA-BA01-9D137EB48AB6}"/>
              </a:ext>
            </a:extLst>
          </p:cNvPr>
          <p:cNvSpPr txBox="1"/>
          <p:nvPr/>
        </p:nvSpPr>
        <p:spPr>
          <a:xfrm>
            <a:off x="2998092" y="333117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2-1.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데이터 소개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CF661-3415-4B69-8756-141383D1F5CD}"/>
              </a:ext>
            </a:extLst>
          </p:cNvPr>
          <p:cNvSpPr txBox="1"/>
          <p:nvPr/>
        </p:nvSpPr>
        <p:spPr>
          <a:xfrm>
            <a:off x="2998092" y="3626256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2-2.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 추출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E1CF3C-023D-4A9F-9440-C0F3AE3DF41A}"/>
              </a:ext>
            </a:extLst>
          </p:cNvPr>
          <p:cNvCxnSpPr>
            <a:cxnSpLocks/>
          </p:cNvCxnSpPr>
          <p:nvPr/>
        </p:nvCxnSpPr>
        <p:spPr>
          <a:xfrm>
            <a:off x="3082639" y="3238847"/>
            <a:ext cx="2355975" cy="0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2827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데이터 </a:t>
            </a: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소개</a:t>
            </a:r>
            <a:endParaRPr lang="ko-KR" altLang="en-US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</a:t>
            </a: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영문 뉴스</a:t>
            </a:r>
            <a:endParaRPr lang="ko-KR" altLang="en-US" b="1" dirty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" y="1668602"/>
            <a:ext cx="1074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100" dirty="0" smtClean="0">
                <a:latin typeface="맑은 고딕" panose="020B0503020000020004" pitchFamily="50" charset="-127"/>
              </a:rPr>
              <a:t>데이터 수집 과정 및 상세 </a:t>
            </a:r>
            <a:endParaRPr lang="en-US" altLang="ko-KR" b="1" kern="100" dirty="0"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9125" y="3878760"/>
            <a:ext cx="592455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영문 뉴스</a:t>
            </a:r>
            <a:endParaRPr lang="en-US" altLang="ko-KR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구글 사이트에서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동적크롤링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활용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digital+</a:t>
            </a:r>
            <a:r>
              <a:rPr lang="en-US" altLang="ko-KR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finance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 모두 포함한 뉴스기사 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만 여건</a:t>
            </a:r>
            <a:endParaRPr lang="en-US" altLang="ko-KR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대상기간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2019.8 – 2022.07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9125" y="2115849"/>
            <a:ext cx="558165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한글 뉴스</a:t>
            </a:r>
            <a:endParaRPr lang="en-US" altLang="ko-KR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한국언론진흥재단의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빅카인즈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플랫폼 활용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디지털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+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금융을 모두 포함한 뉴스기사 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만 여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건</a:t>
            </a:r>
            <a:endParaRPr lang="en-US" altLang="ko-KR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대상기간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2018.8 – 2022.07</a:t>
            </a:r>
            <a:endParaRPr lang="en-US" altLang="ko-KR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794229" y="224423"/>
            <a:ext cx="12827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키워드 추출</a:t>
            </a:r>
            <a:endParaRPr lang="ko-KR" altLang="en-US" sz="16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41960" y="393700"/>
            <a:ext cx="8778565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CDEB93-DE0F-4A8B-80F4-E8F719D54DA5}"/>
              </a:ext>
            </a:extLst>
          </p:cNvPr>
          <p:cNvSpPr/>
          <p:nvPr/>
        </p:nvSpPr>
        <p:spPr>
          <a:xfrm>
            <a:off x="364169" y="690563"/>
            <a:ext cx="66675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09" y="766001"/>
            <a:ext cx="7709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  <a:r>
              <a:rPr lang="en-US" altLang="ko-KR" sz="1600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(Bidirectional </a:t>
            </a:r>
            <a:r>
              <a:rPr lang="en-US" altLang="ko-KR" sz="1600" dirty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Representations from </a:t>
            </a:r>
            <a:r>
              <a:rPr lang="en-US" altLang="ko-KR" sz="1600" dirty="0" smtClean="0">
                <a:solidFill>
                  <a:srgbClr val="445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Transformers)</a:t>
            </a:r>
            <a:endParaRPr lang="en-US" altLang="ko-KR" sz="1600" dirty="0">
              <a:solidFill>
                <a:srgbClr val="445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169" y="1446037"/>
            <a:ext cx="11246806" cy="208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285750" algn="just" fontAlgn="base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구글이 발표한 </a:t>
            </a:r>
            <a:r>
              <a:rPr lang="ko-KR" altLang="en-US" sz="2000" b="1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사전학습</a:t>
            </a:r>
            <a:r>
              <a:rPr lang="ko-KR" altLang="en-US" b="1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언어 모델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254000" algn="just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* </a:t>
            </a:r>
            <a:r>
              <a:rPr lang="ko-KR" altLang="en-US" sz="1600" dirty="0" smtClean="0"/>
              <a:t>위키피디아</a:t>
            </a:r>
            <a:r>
              <a:rPr lang="en-US" altLang="ko-KR" sz="1600" dirty="0"/>
              <a:t>(25</a:t>
            </a:r>
            <a:r>
              <a:rPr lang="ko-KR" altLang="en-US" sz="1600" dirty="0"/>
              <a:t>억 단어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BooksCorpus</a:t>
            </a:r>
            <a:r>
              <a:rPr lang="en-US" altLang="ko-KR" sz="1600" dirty="0"/>
              <a:t>(8</a:t>
            </a:r>
            <a:r>
              <a:rPr lang="ko-KR" altLang="en-US" sz="1600" dirty="0"/>
              <a:t>억 단어</a:t>
            </a:r>
            <a:r>
              <a:rPr lang="en-US" altLang="ko-KR" sz="1600" dirty="0"/>
              <a:t>)</a:t>
            </a:r>
            <a:endParaRPr lang="en-US" altLang="ko-KR" sz="1600" kern="10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539750" indent="-285750" algn="just" fontAlgn="base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문맥을 고려한 </a:t>
            </a:r>
            <a:r>
              <a:rPr lang="ko-KR" altLang="en-US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임베딩으로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모든 자연어 처리 분야에서 탁월한 성과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내고 있는 범용 언어 모델</a:t>
            </a:r>
          </a:p>
          <a:p>
            <a:pPr marL="539750" indent="-285750" algn="just" fontAlgn="base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특히 한국 모델의 경우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한국언론진흥재단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에서 올해 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월 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발표한 </a:t>
            </a:r>
            <a:r>
              <a:rPr lang="en-US" altLang="ko-KR" sz="2000" b="1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kpfbert</a:t>
            </a:r>
            <a:r>
              <a:rPr lang="en-US" altLang="ko-KR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사용</a:t>
            </a: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54000" algn="just" fontAlgn="base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* </a:t>
            </a:r>
            <a:r>
              <a:rPr lang="en-US" altLang="ko-KR" sz="1600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</a:t>
            </a:r>
            <a:r>
              <a:rPr lang="ko-KR" altLang="en-US" sz="1600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년간의 </a:t>
            </a:r>
            <a:r>
              <a:rPr lang="en-US" altLang="ko-KR" sz="1600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sz="1600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천만건</a:t>
            </a:r>
            <a:r>
              <a:rPr lang="ko-KR" altLang="en-US" sz="1600" kern="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기사로 </a:t>
            </a:r>
            <a:r>
              <a:rPr lang="ko-KR" altLang="en-US" sz="1600" kern="1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파인튜닝</a:t>
            </a:r>
            <a:endParaRPr lang="ko-KR" altLang="en-US" sz="1600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19359"/>
              </p:ext>
            </p:extLst>
          </p:nvPr>
        </p:nvGraphicFramePr>
        <p:xfrm>
          <a:off x="3946835" y="4299254"/>
          <a:ext cx="2851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40">
                  <a:extLst>
                    <a:ext uri="{9D8B030D-6E8A-4147-A177-3AD203B41FA5}">
                      <a16:colId xmlns:a16="http://schemas.microsoft.com/office/drawing/2014/main" val="2101997354"/>
                    </a:ext>
                  </a:extLst>
                </a:gridCol>
                <a:gridCol w="322748">
                  <a:extLst>
                    <a:ext uri="{9D8B030D-6E8A-4147-A177-3AD203B41FA5}">
                      <a16:colId xmlns:a16="http://schemas.microsoft.com/office/drawing/2014/main" val="204268970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4233113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330304065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062449975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2734893250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3586142629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566305372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96612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6036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09107"/>
              </p:ext>
            </p:extLst>
          </p:nvPr>
        </p:nvGraphicFramePr>
        <p:xfrm>
          <a:off x="7512053" y="4299254"/>
          <a:ext cx="2851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4">
                  <a:extLst>
                    <a:ext uri="{9D8B030D-6E8A-4147-A177-3AD203B41FA5}">
                      <a16:colId xmlns:a16="http://schemas.microsoft.com/office/drawing/2014/main" val="2101997354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204268970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4233113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330304065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062449975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2734893250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3586142629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566305372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96612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6036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5204" y="4299254"/>
            <a:ext cx="19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사과는 맛있어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5204" y="5127929"/>
            <a:ext cx="196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사과는 어려워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11743"/>
              </p:ext>
            </p:extLst>
          </p:nvPr>
        </p:nvGraphicFramePr>
        <p:xfrm>
          <a:off x="3946835" y="5126421"/>
          <a:ext cx="2851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4">
                  <a:extLst>
                    <a:ext uri="{9D8B030D-6E8A-4147-A177-3AD203B41FA5}">
                      <a16:colId xmlns:a16="http://schemas.microsoft.com/office/drawing/2014/main" val="2101997354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204268970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4233113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330304065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062449975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2734893250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3586142629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566305372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96612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6036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50099"/>
              </p:ext>
            </p:extLst>
          </p:nvPr>
        </p:nvGraphicFramePr>
        <p:xfrm>
          <a:off x="7512053" y="5092773"/>
          <a:ext cx="2851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4">
                  <a:extLst>
                    <a:ext uri="{9D8B030D-6E8A-4147-A177-3AD203B41FA5}">
                      <a16:colId xmlns:a16="http://schemas.microsoft.com/office/drawing/2014/main" val="2101997354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204268970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4233113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3303040656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1062449975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2734893250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3586142629"/>
                    </a:ext>
                  </a:extLst>
                </a:gridCol>
                <a:gridCol w="388055">
                  <a:extLst>
                    <a:ext uri="{9D8B030D-6E8A-4147-A177-3AD203B41FA5}">
                      <a16:colId xmlns:a16="http://schemas.microsoft.com/office/drawing/2014/main" val="1566305372"/>
                    </a:ext>
                  </a:extLst>
                </a:gridCol>
                <a:gridCol w="316794">
                  <a:extLst>
                    <a:ext uri="{9D8B030D-6E8A-4147-A177-3AD203B41FA5}">
                      <a16:colId xmlns:a16="http://schemas.microsoft.com/office/drawing/2014/main" val="96612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60367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7030188" y="4455344"/>
            <a:ext cx="249658" cy="57151"/>
            <a:chOff x="3114675" y="3505199"/>
            <a:chExt cx="790573" cy="180976"/>
          </a:xfrm>
        </p:grpSpPr>
        <p:sp>
          <p:nvSpPr>
            <p:cNvPr id="22" name="타원 21"/>
            <p:cNvSpPr/>
            <p:nvPr/>
          </p:nvSpPr>
          <p:spPr>
            <a:xfrm>
              <a:off x="3114675" y="3505200"/>
              <a:ext cx="180975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419474" y="3505199"/>
              <a:ext cx="180975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24273" y="3505199"/>
              <a:ext cx="180975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001613" y="5249617"/>
            <a:ext cx="249658" cy="57151"/>
            <a:chOff x="3114675" y="3505199"/>
            <a:chExt cx="790573" cy="180976"/>
          </a:xfrm>
        </p:grpSpPr>
        <p:sp>
          <p:nvSpPr>
            <p:cNvPr id="27" name="타원 26"/>
            <p:cNvSpPr/>
            <p:nvPr/>
          </p:nvSpPr>
          <p:spPr>
            <a:xfrm>
              <a:off x="3114675" y="3505200"/>
              <a:ext cx="180975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19474" y="3505199"/>
              <a:ext cx="180975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724273" y="3505199"/>
              <a:ext cx="180975" cy="180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오른쪽 중괄호 29"/>
          <p:cNvSpPr/>
          <p:nvPr/>
        </p:nvSpPr>
        <p:spPr>
          <a:xfrm rot="5400000">
            <a:off x="6977140" y="2639278"/>
            <a:ext cx="355753" cy="6340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5616634" y="6121459"/>
            <a:ext cx="315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768</a:t>
            </a:r>
            <a:r>
              <a:rPr lang="ko-KR" altLang="en-US" dirty="0" smtClean="0"/>
              <a:t>차원의 벡터 생성</a:t>
            </a:r>
            <a:endParaRPr lang="ko-KR" altLang="en-US" dirty="0"/>
          </a:p>
        </p:txBody>
      </p:sp>
      <p:sp>
        <p:nvSpPr>
          <p:cNvPr id="36" name="오른쪽 화살표 35"/>
          <p:cNvSpPr/>
          <p:nvPr/>
        </p:nvSpPr>
        <p:spPr>
          <a:xfrm>
            <a:off x="2943225" y="5190085"/>
            <a:ext cx="740973" cy="2333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2943225" y="4348463"/>
            <a:ext cx="740973" cy="2333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2955925" y="2777182"/>
            <a:ext cx="4126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분석결과</a:t>
            </a:r>
            <a:endParaRPr lang="ko-KR" altLang="en-US" sz="2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1795463" y="2546350"/>
            <a:ext cx="11604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5400" b="1" dirty="0" smtClean="0">
                <a:solidFill>
                  <a:srgbClr val="445569"/>
                </a:solidFill>
                <a:latin typeface="카카오 OTF Bold" panose="020B0600000101010101" pitchFamily="34" charset="-127"/>
                <a:ea typeface="카카오 OTF Bold" panose="020B0600000101010101" pitchFamily="34" charset="-127"/>
              </a:rPr>
              <a:t>03 </a:t>
            </a:r>
            <a:endParaRPr lang="ko-KR" altLang="en-US" sz="5400" b="1" dirty="0">
              <a:solidFill>
                <a:srgbClr val="445569"/>
              </a:solidFill>
              <a:latin typeface="카카오 OTF Bold" panose="020B0600000101010101" pitchFamily="34" charset="-127"/>
              <a:ea typeface="카카오 OTF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EB8B4-2940-4E0D-8B3F-3A034B2B91CF}"/>
              </a:ext>
            </a:extLst>
          </p:cNvPr>
          <p:cNvSpPr txBox="1"/>
          <p:nvPr/>
        </p:nvSpPr>
        <p:spPr>
          <a:xfrm>
            <a:off x="2955925" y="3423513"/>
            <a:ext cx="1759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3-1.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 </a:t>
            </a:r>
            <a:r>
              <a:rPr lang="en-US" altLang="ko-KR" sz="1200" dirty="0" err="1" smtClean="0"/>
              <a:t>wordcloud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32FB5-AED6-4ABD-A8A9-35B063988D1B}"/>
              </a:ext>
            </a:extLst>
          </p:cNvPr>
          <p:cNvSpPr txBox="1"/>
          <p:nvPr/>
        </p:nvSpPr>
        <p:spPr>
          <a:xfrm>
            <a:off x="2955925" y="3718590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3-2.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한국과 외국 비교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44DD-3D00-44D0-B940-F3774886F499}"/>
              </a:ext>
            </a:extLst>
          </p:cNvPr>
          <p:cNvSpPr txBox="1"/>
          <p:nvPr/>
        </p:nvSpPr>
        <p:spPr>
          <a:xfrm>
            <a:off x="2955925" y="399345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3-3.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은행별</a:t>
            </a:r>
            <a:r>
              <a:rPr lang="ko-KR" altLang="en-US" sz="1200" dirty="0" smtClean="0"/>
              <a:t> 비교</a:t>
            </a:r>
            <a:endParaRPr lang="en-US" altLang="ko-KR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E1CF3C-023D-4A9F-9440-C0F3AE3DF41A}"/>
              </a:ext>
            </a:extLst>
          </p:cNvPr>
          <p:cNvCxnSpPr>
            <a:cxnSpLocks/>
          </p:cNvCxnSpPr>
          <p:nvPr/>
        </p:nvCxnSpPr>
        <p:spPr>
          <a:xfrm>
            <a:off x="3057208" y="3310749"/>
            <a:ext cx="1200467" cy="3951"/>
          </a:xfrm>
          <a:prstGeom prst="line">
            <a:avLst/>
          </a:prstGeom>
          <a:ln w="25400">
            <a:solidFill>
              <a:srgbClr val="0EC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952</Words>
  <Application>Microsoft Office PowerPoint</Application>
  <PresentationFormat>와이드스크린</PresentationFormat>
  <Paragraphs>270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 Bold</vt:lpstr>
      <vt:lpstr>나눔스퀘어OTF Bold</vt:lpstr>
      <vt:lpstr>맑은 고딕</vt:lpstr>
      <vt:lpstr>카카오 OTF Bold</vt:lpstr>
      <vt:lpstr>Arial</vt:lpstr>
      <vt:lpstr>Office 테마</vt:lpstr>
      <vt:lpstr>국내외 디지털금융 트랜드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Notebiz003</dc:creator>
  <cp:lastModifiedBy>Notebiz003</cp:lastModifiedBy>
  <cp:revision>26</cp:revision>
  <dcterms:created xsi:type="dcterms:W3CDTF">2022-09-02T01:49:51Z</dcterms:created>
  <dcterms:modified xsi:type="dcterms:W3CDTF">2022-09-02T07:58:50Z</dcterms:modified>
</cp:coreProperties>
</file>