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7" r:id="rId4"/>
    <p:sldId id="273" r:id="rId5"/>
    <p:sldId id="268" r:id="rId6"/>
    <p:sldId id="263" r:id="rId7"/>
    <p:sldId id="274" r:id="rId8"/>
    <p:sldId id="275" r:id="rId9"/>
    <p:sldId id="276" r:id="rId10"/>
    <p:sldId id="283" r:id="rId11"/>
    <p:sldId id="284" r:id="rId12"/>
    <p:sldId id="285" r:id="rId13"/>
    <p:sldId id="286" r:id="rId14"/>
    <p:sldId id="278" r:id="rId15"/>
    <p:sldId id="279" r:id="rId16"/>
    <p:sldId id="290" r:id="rId17"/>
    <p:sldId id="289" r:id="rId18"/>
    <p:sldId id="291" r:id="rId19"/>
    <p:sldId id="292" r:id="rId20"/>
    <p:sldId id="297" r:id="rId21"/>
    <p:sldId id="298" r:id="rId22"/>
    <p:sldId id="293" r:id="rId23"/>
    <p:sldId id="294" r:id="rId24"/>
    <p:sldId id="295" r:id="rId25"/>
    <p:sldId id="299" r:id="rId26"/>
    <p:sldId id="300" r:id="rId27"/>
    <p:sldId id="301" r:id="rId28"/>
    <p:sldId id="296" r:id="rId29"/>
    <p:sldId id="306" r:id="rId30"/>
    <p:sldId id="307" r:id="rId31"/>
    <p:sldId id="305" r:id="rId32"/>
    <p:sldId id="308" r:id="rId33"/>
    <p:sldId id="310" r:id="rId34"/>
    <p:sldId id="309" r:id="rId35"/>
    <p:sldId id="311" r:id="rId36"/>
    <p:sldId id="312" r:id="rId37"/>
    <p:sldId id="313" r:id="rId38"/>
    <p:sldId id="314" r:id="rId39"/>
    <p:sldId id="287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7" r:id="rId59"/>
    <p:sldId id="335" r:id="rId60"/>
    <p:sldId id="336" r:id="rId61"/>
    <p:sldId id="338" r:id="rId62"/>
    <p:sldId id="270" r:id="rId63"/>
    <p:sldId id="339" r:id="rId64"/>
    <p:sldId id="333" r:id="rId65"/>
    <p:sldId id="340" r:id="rId66"/>
    <p:sldId id="341" r:id="rId67"/>
    <p:sldId id="342" r:id="rId68"/>
    <p:sldId id="343" r:id="rId69"/>
    <p:sldId id="344" r:id="rId70"/>
    <p:sldId id="345" r:id="rId71"/>
    <p:sldId id="348" r:id="rId72"/>
    <p:sldId id="346" r:id="rId73"/>
    <p:sldId id="347" r:id="rId74"/>
    <p:sldId id="349" r:id="rId75"/>
    <p:sldId id="350" r:id="rId76"/>
    <p:sldId id="351" r:id="rId77"/>
    <p:sldId id="352" r:id="rId78"/>
    <p:sldId id="353" r:id="rId79"/>
    <p:sldId id="271" r:id="rId80"/>
    <p:sldId id="334" r:id="rId81"/>
    <p:sldId id="357" r:id="rId82"/>
    <p:sldId id="358" r:id="rId83"/>
    <p:sldId id="359" r:id="rId84"/>
    <p:sldId id="361" r:id="rId85"/>
    <p:sldId id="360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272" r:id="rId95"/>
    <p:sldId id="354" r:id="rId96"/>
    <p:sldId id="356" r:id="rId97"/>
    <p:sldId id="355" r:id="rId98"/>
    <p:sldId id="266" r:id="rId9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07B517-3BC4-4800-860A-6E655F0BE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3C5176-63CB-4F55-8C08-9D96639CF0E0}"/>
              </a:ext>
            </a:extLst>
          </p:cNvPr>
          <p:cNvSpPr/>
          <p:nvPr userDrawn="1"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A9B32-F429-4D06-98C3-251B2A4E6FB8}"/>
              </a:ext>
            </a:extLst>
          </p:cNvPr>
          <p:cNvSpPr/>
          <p:nvPr userDrawn="1"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93F791C0-6DE9-413F-9500-EB3EF0481C70}"/>
              </a:ext>
            </a:extLst>
          </p:cNvPr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id="{A5182583-D7D7-4D26-B5A8-FD2942F8331A}"/>
              </a:ext>
            </a:extLst>
          </p:cNvPr>
          <p:cNvGrpSpPr/>
          <p:nvPr userDrawn="1"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4" name="Straight Connector 16">
              <a:extLst>
                <a:ext uri="{FF2B5EF4-FFF2-40B4-BE49-F238E27FC236}">
                  <a16:creationId xmlns:a16="http://schemas.microsoft.com/office/drawing/2014/main" id="{39631B33-0973-40C6-A266-FF1E10AAF6E1}"/>
                </a:ext>
              </a:extLst>
            </p:cNvPr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7">
              <a:extLst>
                <a:ext uri="{FF2B5EF4-FFF2-40B4-BE49-F238E27FC236}">
                  <a16:creationId xmlns:a16="http://schemas.microsoft.com/office/drawing/2014/main" id="{83EAFE2F-622C-46FF-856B-D824C18897E6}"/>
                </a:ext>
              </a:extLst>
            </p:cNvPr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8">
              <a:extLst>
                <a:ext uri="{FF2B5EF4-FFF2-40B4-BE49-F238E27FC236}">
                  <a16:creationId xmlns:a16="http://schemas.microsoft.com/office/drawing/2014/main" id="{2D8BE6B3-2810-4A51-8905-4706DFD759EF}"/>
                </a:ext>
              </a:extLst>
            </p:cNvPr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DBCA3341-A8BF-4F99-ACF6-4F1AAA1D7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1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1EBE771-7EBE-4CEF-BEA0-28A9146A6B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이름</a:t>
            </a:r>
            <a:endParaRPr lang="en-US" dirty="0"/>
          </a:p>
        </p:txBody>
      </p:sp>
      <p:sp>
        <p:nvSpPr>
          <p:cNvPr id="19" name="Date Placeholder 19">
            <a:extLst>
              <a:ext uri="{FF2B5EF4-FFF2-40B4-BE49-F238E27FC236}">
                <a16:creationId xmlns:a16="http://schemas.microsoft.com/office/drawing/2014/main" id="{AD723B13-2564-4795-A36D-835AA5D5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</p:spPr>
        <p:txBody>
          <a:bodyPr anchor="ctr"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2018.0.0</a:t>
            </a:r>
          </a:p>
        </p:txBody>
      </p:sp>
      <p:sp>
        <p:nvSpPr>
          <p:cNvPr id="20" name="Footer Placeholder 20">
            <a:extLst>
              <a:ext uri="{FF2B5EF4-FFF2-40B4-BE49-F238E27FC236}">
                <a16:creationId xmlns:a16="http://schemas.microsoft.com/office/drawing/2014/main" id="{81445564-1B76-416C-B41B-CF3848CD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21">
            <a:extLst>
              <a:ext uri="{FF2B5EF4-FFF2-40B4-BE49-F238E27FC236}">
                <a16:creationId xmlns:a16="http://schemas.microsoft.com/office/drawing/2014/main" id="{3D54F43F-D578-4693-9408-6E5967B3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0018259-2062-4256-85E0-291CCB4193F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488" y="6213136"/>
            <a:ext cx="1805512" cy="64769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C261908-A72F-4603-A7E4-265C16C9BD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717" y="6391175"/>
            <a:ext cx="3572566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0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B15D7-CACE-47A9-9C16-8AC5461C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4B7257-8D8F-410C-A258-300D70CC5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92680-5D30-4C05-8F8D-672A0191D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9C09A-1DDE-4FED-BD9A-FB76DA23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4268D-6158-4E64-B675-5680A56B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0C648-778A-40C3-98E1-E7145EFE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8B05B-B665-48A7-A7E7-68836B6C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7DECE-3573-41E1-A2A2-FC58084F1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5D7B7-504D-4D66-9C74-B328BE44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A0FBA-3924-42F3-BDF5-550E539E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816D-B1E6-4934-8C08-4C6ADA25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1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759368-4555-4244-A501-F687F648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39633C-A70E-4042-A24D-2E1B3F45B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6D346-DCBC-4156-A146-5D294767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3E500-43E8-404B-9A21-CACF52D7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59CEC-0E23-4624-BDC6-FA1E81A0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B4A086-A674-45AC-92F3-EC1BCA5BDE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-3176"/>
            <a:ext cx="12192000" cy="68611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B0670E-BAA7-4B20-847E-5D401F3FE2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43" y="365148"/>
            <a:ext cx="4718713" cy="13229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F96CC8-307D-4992-9D0B-DF763A2FB4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488" y="6213136"/>
            <a:ext cx="1805512" cy="64769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60DDAF3-908D-45BD-ACF5-831057BABFBC}"/>
              </a:ext>
            </a:extLst>
          </p:cNvPr>
          <p:cNvGrpSpPr/>
          <p:nvPr userDrawn="1"/>
        </p:nvGrpSpPr>
        <p:grpSpPr>
          <a:xfrm flipV="1">
            <a:off x="0" y="251133"/>
            <a:ext cx="12192000" cy="294966"/>
            <a:chOff x="0" y="648462"/>
            <a:chExt cx="12192000" cy="294966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D1007E5E-224D-4988-AA89-F7D3F630D8EA}"/>
                </a:ext>
              </a:extLst>
            </p:cNvPr>
            <p:cNvSpPr/>
            <p:nvPr userDrawn="1"/>
          </p:nvSpPr>
          <p:spPr>
            <a:xfrm>
              <a:off x="0" y="765047"/>
              <a:ext cx="12192000" cy="178381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FEDB552D-ED2C-420E-82B1-979241F51D27}"/>
                </a:ext>
              </a:extLst>
            </p:cNvPr>
            <p:cNvSpPr/>
            <p:nvPr userDrawn="1"/>
          </p:nvSpPr>
          <p:spPr>
            <a:xfrm flipV="1">
              <a:off x="761" y="648462"/>
              <a:ext cx="12191153" cy="45719"/>
            </a:xfrm>
            <a:custGeom>
              <a:avLst/>
              <a:gdLst/>
              <a:ahLst/>
              <a:cxnLst/>
              <a:rect l="l" t="t" r="r" b="b"/>
              <a:pathLst>
                <a:path w="9143365">
                  <a:moveTo>
                    <a:pt x="0" y="0"/>
                  </a:moveTo>
                  <a:lnTo>
                    <a:pt x="9143238" y="0"/>
                  </a:lnTo>
                </a:path>
              </a:pathLst>
            </a:custGeom>
            <a:ln w="19812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528795-45D5-4B9F-8C88-25C0C294B9C9}"/>
              </a:ext>
            </a:extLst>
          </p:cNvPr>
          <p:cNvGrpSpPr/>
          <p:nvPr userDrawn="1"/>
        </p:nvGrpSpPr>
        <p:grpSpPr>
          <a:xfrm>
            <a:off x="-7254" y="1483037"/>
            <a:ext cx="12192000" cy="294966"/>
            <a:chOff x="0" y="648462"/>
            <a:chExt cx="12192000" cy="294966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3C39205-810B-40F5-AD8F-48CBA523D7A4}"/>
                </a:ext>
              </a:extLst>
            </p:cNvPr>
            <p:cNvSpPr/>
            <p:nvPr userDrawn="1"/>
          </p:nvSpPr>
          <p:spPr>
            <a:xfrm>
              <a:off x="0" y="765047"/>
              <a:ext cx="12192000" cy="178381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45F65F33-537B-413A-8F22-FC5B185C4995}"/>
                </a:ext>
              </a:extLst>
            </p:cNvPr>
            <p:cNvSpPr/>
            <p:nvPr userDrawn="1"/>
          </p:nvSpPr>
          <p:spPr>
            <a:xfrm flipV="1">
              <a:off x="761" y="648462"/>
              <a:ext cx="12191153" cy="45719"/>
            </a:xfrm>
            <a:custGeom>
              <a:avLst/>
              <a:gdLst/>
              <a:ahLst/>
              <a:cxnLst/>
              <a:rect l="l" t="t" r="r" b="b"/>
              <a:pathLst>
                <a:path w="9143365">
                  <a:moveTo>
                    <a:pt x="0" y="0"/>
                  </a:moveTo>
                  <a:lnTo>
                    <a:pt x="9143238" y="0"/>
                  </a:lnTo>
                </a:path>
              </a:pathLst>
            </a:custGeom>
            <a:ln w="19812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1214D38-32A1-4070-B351-87A67DCBB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357" y="1825625"/>
            <a:ext cx="7275286" cy="4351338"/>
          </a:xfrm>
        </p:spPr>
        <p:txBody>
          <a:bodyPr>
            <a:normAutofit/>
          </a:bodyPr>
          <a:lstStyle>
            <a:lvl1pPr marL="914400" indent="-914400">
              <a:buFont typeface="+mj-lt"/>
              <a:buAutoNum type="arabicPeriod"/>
              <a:defRPr sz="4800" b="1">
                <a:solidFill>
                  <a:schemeClr val="bg1"/>
                </a:solidFill>
              </a:defRPr>
            </a:lvl1pPr>
            <a:lvl2pPr marL="1371600" indent="-914400">
              <a:buFont typeface="+mj-lt"/>
              <a:buAutoNum type="arabicPeriod"/>
              <a:defRPr sz="4800" b="1">
                <a:solidFill>
                  <a:schemeClr val="bg1"/>
                </a:solidFill>
              </a:defRPr>
            </a:lvl2pPr>
            <a:lvl3pPr marL="1828800" indent="-914400">
              <a:buFont typeface="+mj-lt"/>
              <a:buAutoNum type="arabicPeriod"/>
              <a:defRPr sz="4800" b="1">
                <a:solidFill>
                  <a:schemeClr val="bg1"/>
                </a:solidFill>
              </a:defRPr>
            </a:lvl3pPr>
            <a:lvl4pPr marL="2286000" indent="-914400">
              <a:buFont typeface="+mj-lt"/>
              <a:buAutoNum type="arabicPeriod"/>
              <a:defRPr sz="4800" b="1">
                <a:solidFill>
                  <a:schemeClr val="bg1"/>
                </a:solidFill>
              </a:defRPr>
            </a:lvl4pPr>
            <a:lvl5pPr marL="2743200" indent="-914400">
              <a:buFont typeface="+mj-lt"/>
              <a:buAutoNum type="arabicPeriod"/>
              <a:defRPr sz="4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8F4C67-DC07-4F9D-BFD0-D288716D95CC}"/>
              </a:ext>
            </a:extLst>
          </p:cNvPr>
          <p:cNvGrpSpPr/>
          <p:nvPr userDrawn="1"/>
        </p:nvGrpSpPr>
        <p:grpSpPr>
          <a:xfrm>
            <a:off x="-3011" y="6469664"/>
            <a:ext cx="4273222" cy="294966"/>
            <a:chOff x="0" y="648462"/>
            <a:chExt cx="12192000" cy="294966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FB5D7A2F-E251-4565-B077-2B6ABEC27924}"/>
                </a:ext>
              </a:extLst>
            </p:cNvPr>
            <p:cNvSpPr/>
            <p:nvPr userDrawn="1"/>
          </p:nvSpPr>
          <p:spPr>
            <a:xfrm>
              <a:off x="0" y="765047"/>
              <a:ext cx="12192000" cy="178381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677867DC-1B97-4FB8-8D00-8E8A3F301664}"/>
                </a:ext>
              </a:extLst>
            </p:cNvPr>
            <p:cNvSpPr/>
            <p:nvPr userDrawn="1"/>
          </p:nvSpPr>
          <p:spPr>
            <a:xfrm flipV="1">
              <a:off x="761" y="648462"/>
              <a:ext cx="12191153" cy="45719"/>
            </a:xfrm>
            <a:custGeom>
              <a:avLst/>
              <a:gdLst/>
              <a:ahLst/>
              <a:cxnLst/>
              <a:rect l="l" t="t" r="r" b="b"/>
              <a:pathLst>
                <a:path w="9143365">
                  <a:moveTo>
                    <a:pt x="0" y="0"/>
                  </a:moveTo>
                  <a:lnTo>
                    <a:pt x="9143238" y="0"/>
                  </a:lnTo>
                </a:path>
              </a:pathLst>
            </a:custGeom>
            <a:ln w="19812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D5F262-3386-4BCA-B8A7-7FA8FA0E3189}"/>
              </a:ext>
            </a:extLst>
          </p:cNvPr>
          <p:cNvGrpSpPr/>
          <p:nvPr userDrawn="1"/>
        </p:nvGrpSpPr>
        <p:grpSpPr>
          <a:xfrm>
            <a:off x="7926905" y="6469664"/>
            <a:ext cx="2412123" cy="294966"/>
            <a:chOff x="0" y="648462"/>
            <a:chExt cx="12192000" cy="294966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662BC9E6-ED7E-4504-88F4-2C645BD6FCF5}"/>
                </a:ext>
              </a:extLst>
            </p:cNvPr>
            <p:cNvSpPr/>
            <p:nvPr userDrawn="1"/>
          </p:nvSpPr>
          <p:spPr>
            <a:xfrm>
              <a:off x="0" y="765047"/>
              <a:ext cx="12192000" cy="178381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B31A9721-DF96-442F-8D49-A2A72AA1B8C2}"/>
                </a:ext>
              </a:extLst>
            </p:cNvPr>
            <p:cNvSpPr/>
            <p:nvPr userDrawn="1"/>
          </p:nvSpPr>
          <p:spPr>
            <a:xfrm flipV="1">
              <a:off x="761" y="648462"/>
              <a:ext cx="12191153" cy="45719"/>
            </a:xfrm>
            <a:custGeom>
              <a:avLst/>
              <a:gdLst/>
              <a:ahLst/>
              <a:cxnLst/>
              <a:rect l="l" t="t" r="r" b="b"/>
              <a:pathLst>
                <a:path w="9143365">
                  <a:moveTo>
                    <a:pt x="0" y="0"/>
                  </a:moveTo>
                  <a:lnTo>
                    <a:pt x="9143238" y="0"/>
                  </a:lnTo>
                </a:path>
              </a:pathLst>
            </a:custGeom>
            <a:ln w="19812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3592C847-F59C-4679-B504-9E6E3651BB6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717" y="6391175"/>
            <a:ext cx="3572566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D9CC-CA2A-484A-848A-EE77E939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AA58C-F58C-47E5-9C2A-0F56A503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5857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B0251D5-A767-437F-8288-A00407F299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043914-E986-46D8-8C7E-63699E513C52}"/>
              </a:ext>
            </a:extLst>
          </p:cNvPr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619BBC-6C83-4F69-9B7F-BA6474CDB58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0" y="6108226"/>
            <a:ext cx="2090057" cy="749774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2F354D00-5E88-4459-BEE2-6AEF3F7B25A0}"/>
              </a:ext>
            </a:extLst>
          </p:cNvPr>
          <p:cNvSpPr/>
          <p:nvPr userDrawn="1"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27EA76-11BC-4F3F-952E-654BDFAB097A}"/>
              </a:ext>
            </a:extLst>
          </p:cNvPr>
          <p:cNvSpPr/>
          <p:nvPr userDrawn="1"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2FBFA6EF-36ED-4ABF-9FD7-2F51AA889F08}"/>
              </a:ext>
            </a:extLst>
          </p:cNvPr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0D1E52D2-EE19-4A04-8378-0F329594A865}"/>
              </a:ext>
            </a:extLst>
          </p:cNvPr>
          <p:cNvGrpSpPr/>
          <p:nvPr userDrawn="1"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5" name="Straight Connector 16">
              <a:extLst>
                <a:ext uri="{FF2B5EF4-FFF2-40B4-BE49-F238E27FC236}">
                  <a16:creationId xmlns:a16="http://schemas.microsoft.com/office/drawing/2014/main" id="{07F21213-FDB7-4DB1-9347-278FC62BFC25}"/>
                </a:ext>
              </a:extLst>
            </p:cNvPr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7">
              <a:extLst>
                <a:ext uri="{FF2B5EF4-FFF2-40B4-BE49-F238E27FC236}">
                  <a16:creationId xmlns:a16="http://schemas.microsoft.com/office/drawing/2014/main" id="{3491B1B1-AAC2-4557-A195-10CBBC46850B}"/>
                </a:ext>
              </a:extLst>
            </p:cNvPr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>
              <a:extLst>
                <a:ext uri="{FF2B5EF4-FFF2-40B4-BE49-F238E27FC236}">
                  <a16:creationId xmlns:a16="http://schemas.microsoft.com/office/drawing/2014/main" id="{1C702705-6B2A-4F97-9E58-8DB49FF63AD5}"/>
                </a:ext>
              </a:extLst>
            </p:cNvPr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F7F403B3-F231-40BD-ACC8-6732CB865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F5BD201-A145-4744-9F67-C0B48DBBD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B7FBD6B7-C31D-4095-A642-0B9DD475431A}"/>
              </a:ext>
            </a:extLst>
          </p:cNvPr>
          <p:cNvSpPr txBox="1">
            <a:spLocks/>
          </p:cNvSpPr>
          <p:nvPr userDrawn="1"/>
        </p:nvSpPr>
        <p:spPr>
          <a:xfrm>
            <a:off x="5318760" y="1341255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A51639-B2D6-4652-B8C3-1B4C224A7BAF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21" name="Slide Number Placeholder 21">
            <a:extLst>
              <a:ext uri="{FF2B5EF4-FFF2-40B4-BE49-F238E27FC236}">
                <a16:creationId xmlns:a16="http://schemas.microsoft.com/office/drawing/2014/main" id="{96A2E2B1-E5F1-4397-9ED7-0AC22603E2ED}"/>
              </a:ext>
            </a:extLst>
          </p:cNvPr>
          <p:cNvSpPr txBox="1">
            <a:spLocks/>
          </p:cNvSpPr>
          <p:nvPr userDrawn="1"/>
        </p:nvSpPr>
        <p:spPr>
          <a:xfrm>
            <a:off x="8606919" y="5212080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ED711EA-D916-4664-A403-1E35C915D81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717" y="6391175"/>
            <a:ext cx="3572566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7D32E-B092-42F3-998C-FA27A99E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7C61E-A826-4E4F-B722-99DD4010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0A3AF3-07DF-49D5-A2DA-4D0A0BF06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90125-3D25-472F-96D6-5A1E934E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4900E-8AE5-46EA-A702-E0B3A749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51916-AB28-4914-8823-154A909E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5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43A7B-01F9-49DE-94A6-ABD55B08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634FE-8E0A-43FA-9033-BED6B44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94E86-FB03-4BD2-AB15-595349DC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726173-E8A0-4CC7-8DC9-EF0A2324B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4BCB41-2C43-48EB-93E8-3782A3760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9B5459-F2D8-4367-ACC6-568C5555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876A5F-CD25-41C5-9D34-85905EDC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A17017-27D9-4E42-AE6E-B2707E37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7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99FF3-5471-44D0-9050-3A036343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36F96-1A7F-449C-91AE-08604A9D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844D5C-77CE-48B3-851E-565F1945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EDE41-536F-4041-A7E1-BBBB66DD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BC5941-8623-4188-BEEC-8ED622A1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49CC92-1237-4D17-905B-87C899AC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CE5F7-A2E9-4E9E-B53E-8FC5EBCB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D60EC-9ABB-49EE-9ACB-331E1C2A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B1DA9-AEC1-4F20-A996-5762327C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8768CE-F672-427E-9249-1C51CE47A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3004-6401-4DC3-9FCE-6D762BE8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70FE0-3A2F-4DFB-94B3-C8D3BA61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0347E-C626-4C2D-99C9-CF0F1A83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1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E6A26E4-8D7C-4EF6-B4E2-970570A1160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717" y="6385078"/>
            <a:ext cx="3572566" cy="32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B8DC81-668A-4A15-A8E2-9EABF6E1E7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-3176"/>
            <a:ext cx="12192000" cy="1693864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6C4024-839A-45DE-AAA0-AB8A07B1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365125"/>
            <a:ext cx="109328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A6614-60C1-4616-941A-7CCB7821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CB2D5D-500A-411C-81AC-534CD783EBD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14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488" y="6213136"/>
            <a:ext cx="1805512" cy="64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8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dom.kr/DB_-_%EB%8D%B0%EC%9D%B4%ED%84%B0_%ED%83%80%EC%9E%85/MYSQL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date-and-time-functions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7C5BF-2FE4-47A1-8F24-895872D89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600" dirty="0" err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</a:t>
            </a:r>
            <a:r>
              <a:rPr lang="en-US" altLang="ko-KR" sz="66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1</a:t>
            </a:r>
            <a:br>
              <a:rPr lang="en-US" altLang="ko-KR" sz="66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en-US" altLang="ko-KR" sz="32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sz="66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/>
            </a:r>
            <a:br>
              <a:rPr lang="en-US" altLang="ko-KR" sz="66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en-US" altLang="ko-KR" sz="32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-</a:t>
            </a:r>
            <a:r>
              <a:rPr lang="en-US" altLang="ko-KR" sz="32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 </a:t>
            </a:r>
            <a:r>
              <a:rPr lang="ko-KR" altLang="en-US" sz="32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 개념과 기초 </a:t>
            </a:r>
            <a:r>
              <a:rPr lang="en-US" altLang="ko-KR" sz="32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</a:t>
            </a:r>
            <a:r>
              <a:rPr lang="ko-KR" altLang="en-US" sz="32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</a:t>
            </a:r>
            <a:endParaRPr lang="ko-KR" altLang="en-US" sz="32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3BA366-A759-4782-B0E1-AAC834CF8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에듀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 </a:t>
            </a:r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이우일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Date Placeholder 19">
            <a:extLst>
              <a:ext uri="{FF2B5EF4-FFF2-40B4-BE49-F238E27FC236}">
                <a16:creationId xmlns:a16="http://schemas.microsoft.com/office/drawing/2014/main" id="{A853C033-884B-4E5A-BE52-74641A7A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</p:spPr>
        <p:txBody>
          <a:bodyPr anchor="ctr"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2018.</a:t>
            </a:r>
            <a:r>
              <a:rPr lang="en-US" altLang="ko-KR" smtClean="0"/>
              <a:t>10</a:t>
            </a:r>
            <a:r>
              <a:rPr lang="en-US" smtClean="0"/>
              <a:t>.</a:t>
            </a:r>
            <a:r>
              <a:rPr lang="en-US" altLang="ko-KR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2.1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관계형 데이터베이스와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SQL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7199" y="2012294"/>
            <a:ext cx="11174868" cy="584775"/>
            <a:chOff x="457199" y="2012294"/>
            <a:chExt cx="11174868" cy="5847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5F2AC53-E276-497B-B496-26B81EBAFAAF}"/>
                </a:ext>
              </a:extLst>
            </p:cNvPr>
            <p:cNvSpPr/>
            <p:nvPr/>
          </p:nvSpPr>
          <p:spPr>
            <a:xfrm>
              <a:off x="457199" y="2057544"/>
              <a:ext cx="144016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084528-D375-4D07-8B4C-18355B5927E8}"/>
                </a:ext>
              </a:extLst>
            </p:cNvPr>
            <p:cNvSpPr/>
            <p:nvPr/>
          </p:nvSpPr>
          <p:spPr>
            <a:xfrm>
              <a:off x="698456" y="2012294"/>
              <a:ext cx="1093361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spc="-15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관계형 데이터베이스 구조</a:t>
              </a:r>
              <a:endParaRPr lang="en-US" altLang="ko-KR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98456" y="2708773"/>
            <a:ext cx="11303044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스키마란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?</a:t>
            </a:r>
          </a:p>
          <a:p>
            <a:endParaRPr lang="en-US" altLang="ko-KR" sz="11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데이터베이스의 구조와 제약조건에 관해 전반적인 명세를 기술한 것이다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즉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 내에서 데이터를 어떤 구조로 저장해야  하는지를 나타내는 데이터베이스 구조를 </a:t>
            </a:r>
            <a:r>
              <a:rPr lang="ko-KR" altLang="en-US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스키마라고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한다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데이터베이스에 테이블을 작성해서 구축해 나아가는 작업을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스키마 설계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’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라고 한다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z="800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어떤 것이 스키마가 되는지는 데이터베이스 제품에 따라 달라진다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b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  MySQL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의 경우에는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CREATE DATABASE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명령으로 작성한 데이터베이스가 스키마가 된다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z="800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 안에는 열을 정의할 수 있고 스키마 안에는 테이블을 정의할 수 있다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z="800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스키마처럼 이름이 충돌하지 않도록 기능하는 그릇을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네임스페이스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(namespace)’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라고 한다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9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2.1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관계형 데이터베이스와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SQL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7199" y="2012294"/>
            <a:ext cx="11174868" cy="584775"/>
            <a:chOff x="457199" y="2012294"/>
            <a:chExt cx="11174868" cy="5847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5F2AC53-E276-497B-B496-26B81EBAFAAF}"/>
                </a:ext>
              </a:extLst>
            </p:cNvPr>
            <p:cNvSpPr/>
            <p:nvPr/>
          </p:nvSpPr>
          <p:spPr>
            <a:xfrm>
              <a:off x="457199" y="2057544"/>
              <a:ext cx="144016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084528-D375-4D07-8B4C-18355B5927E8}"/>
                </a:ext>
              </a:extLst>
            </p:cNvPr>
            <p:cNvSpPr/>
            <p:nvPr/>
          </p:nvSpPr>
          <p:spPr>
            <a:xfrm>
              <a:off x="698456" y="2012294"/>
              <a:ext cx="1093361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spc="-15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관계형 데이터베이스 구조</a:t>
              </a:r>
              <a:endParaRPr lang="en-US" altLang="ko-KR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pic>
        <p:nvPicPr>
          <p:cNvPr id="6" name="Picture 2" descr="http://wiki.gurubee.net/download/attachments/26743822/SQL_150.jpg">
            <a:extLst>
              <a:ext uri="{FF2B5EF4-FFF2-40B4-BE49-F238E27FC236}">
                <a16:creationId xmlns:a16="http://schemas.microsoft.com/office/drawing/2014/main" id="{90376FB0-09CC-4249-8C6B-8BF6232C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39" y="2806571"/>
            <a:ext cx="6557444" cy="33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2.1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관계형 데이터베이스와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SQL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7199" y="2012294"/>
            <a:ext cx="11174868" cy="584775"/>
            <a:chOff x="457199" y="2012294"/>
            <a:chExt cx="11174868" cy="5847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5F2AC53-E276-497B-B496-26B81EBAFAAF}"/>
                </a:ext>
              </a:extLst>
            </p:cNvPr>
            <p:cNvSpPr/>
            <p:nvPr/>
          </p:nvSpPr>
          <p:spPr>
            <a:xfrm>
              <a:off x="457199" y="2057544"/>
              <a:ext cx="144016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084528-D375-4D07-8B4C-18355B5927E8}"/>
                </a:ext>
              </a:extLst>
            </p:cNvPr>
            <p:cNvSpPr/>
            <p:nvPr/>
          </p:nvSpPr>
          <p:spPr>
            <a:xfrm>
              <a:off x="698456" y="2012294"/>
              <a:ext cx="1093361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spc="-15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관계형 데이터베이스 구조</a:t>
              </a:r>
              <a:endParaRPr lang="en-US" altLang="ko-KR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E2E52BC-5412-4413-88FF-C898F007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12" y="2561544"/>
            <a:ext cx="7903814" cy="385897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628CB-9EC2-4045-959D-9F06C96890A6}"/>
              </a:ext>
            </a:extLst>
          </p:cNvPr>
          <p:cNvCxnSpPr/>
          <p:nvPr/>
        </p:nvCxnSpPr>
        <p:spPr>
          <a:xfrm flipH="1">
            <a:off x="5547971" y="4094389"/>
            <a:ext cx="1507253" cy="251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656401-9C32-44DF-A2F3-0968C8A069E0}"/>
              </a:ext>
            </a:extLst>
          </p:cNvPr>
          <p:cNvCxnSpPr>
            <a:cxnSpLocks/>
          </p:cNvCxnSpPr>
          <p:nvPr/>
        </p:nvCxnSpPr>
        <p:spPr>
          <a:xfrm flipH="1">
            <a:off x="5547971" y="4094388"/>
            <a:ext cx="1507254" cy="490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93773E-6F29-4C62-A642-A3D7A120345D}"/>
              </a:ext>
            </a:extLst>
          </p:cNvPr>
          <p:cNvSpPr/>
          <p:nvPr/>
        </p:nvSpPr>
        <p:spPr>
          <a:xfrm>
            <a:off x="4695761" y="3969773"/>
            <a:ext cx="771823" cy="4865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35E190-2D42-4A24-84AA-3F09BA458819}"/>
              </a:ext>
            </a:extLst>
          </p:cNvPr>
          <p:cNvSpPr/>
          <p:nvPr/>
        </p:nvSpPr>
        <p:spPr>
          <a:xfrm>
            <a:off x="7055224" y="2938829"/>
            <a:ext cx="813916" cy="13058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8DB34-A74A-4040-AE8C-D88B81B7BAF4}"/>
              </a:ext>
            </a:extLst>
          </p:cNvPr>
          <p:cNvSpPr txBox="1"/>
          <p:nvPr/>
        </p:nvSpPr>
        <p:spPr>
          <a:xfrm>
            <a:off x="6179340" y="2806862"/>
            <a:ext cx="94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기본키</a:t>
            </a:r>
            <a:endParaRPr lang="ko-KR" altLang="en-US" sz="1600" dirty="0">
              <a:solidFill>
                <a:srgbClr val="0066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94AAC-8269-4008-9B76-DF2C578D7231}"/>
              </a:ext>
            </a:extLst>
          </p:cNvPr>
          <p:cNvSpPr txBox="1"/>
          <p:nvPr/>
        </p:nvSpPr>
        <p:spPr>
          <a:xfrm>
            <a:off x="5430739" y="3753236"/>
            <a:ext cx="94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외래키</a:t>
            </a:r>
            <a:endParaRPr lang="ko-KR" altLang="en-US" sz="1600" dirty="0">
              <a:solidFill>
                <a:srgbClr val="0066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732" y="464244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테이블은 보통 위와 같이 </a:t>
            </a:r>
            <a:r>
              <a:rPr lang="en-US" altLang="ko-KR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dataframe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형태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즉 행과 열로 구성된다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열에 해당하는 값들 중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기본키와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외래키에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해당하는 값들이 있다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z="16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기본키는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테이블의 행 한 개를 특정할 수 있는 검색 키이다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</a:p>
          <a:p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해당 테이블 내에서 부여되는 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id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라고 볼 수 있다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Unique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한 값이 부여되어야 하겠죠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284185" y="5151124"/>
            <a:ext cx="23749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그렇다면 </a:t>
            </a:r>
            <a:r>
              <a:rPr lang="ko-KR" altLang="en-US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외래키는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무엇일까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?</a:t>
            </a:r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2.1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관계형 데이터베이스와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SQL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7199" y="2012294"/>
            <a:ext cx="11174868" cy="584775"/>
            <a:chOff x="457199" y="2012294"/>
            <a:chExt cx="11174868" cy="5847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5F2AC53-E276-497B-B496-26B81EBAFAAF}"/>
                </a:ext>
              </a:extLst>
            </p:cNvPr>
            <p:cNvSpPr/>
            <p:nvPr/>
          </p:nvSpPr>
          <p:spPr>
            <a:xfrm>
              <a:off x="457199" y="2057544"/>
              <a:ext cx="144016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084528-D375-4D07-8B4C-18355B5927E8}"/>
                </a:ext>
              </a:extLst>
            </p:cNvPr>
            <p:cNvSpPr/>
            <p:nvPr/>
          </p:nvSpPr>
          <p:spPr>
            <a:xfrm>
              <a:off x="698456" y="2012294"/>
              <a:ext cx="1093361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spc="-15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관계형 데이터베이스 구조</a:t>
              </a:r>
              <a:endParaRPr lang="en-US" altLang="ko-KR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B4EB9AA-0F32-4AE7-95BF-7C88474A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26" y="2857989"/>
            <a:ext cx="4097092" cy="31888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24761" y="2138048"/>
            <a:ext cx="6096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관계형 데이터베이스에서는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특정한 주제에 맞는 데이터가 모여있는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다양한 테이블들이 존재한다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내가 원하는 데이터가 하나의 테이블만이 아닌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다양한 테이블에 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걸쳐서 저장되어 있을 때는 이 </a:t>
            </a:r>
            <a:r>
              <a:rPr lang="ko-KR" altLang="en-US" b="1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테이블들을 결합해서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보아야 한다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Ex.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오늘 결제된 주문들을 한 유저들에 대한 자세한 정보가 필요할 때</a:t>
            </a:r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유저에 관한 테이블과 주문에 관한 테이블을 함께 보아야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!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 때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한 테이블에 저장된 </a:t>
            </a:r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외래키를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통해 다른 테이블에서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해당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정보를 검색할 수 있다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즉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한 테이블에서 </a:t>
            </a:r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기본키로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쓰이는 값이 다른 테이블에 저장될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때에는 </a:t>
            </a:r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외래키로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취급되어 저장된다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(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 때는 중복일 수도 있겠죠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8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2.1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관계형 데이터베이스와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SQL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명령의 종류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821699"/>
            <a:ext cx="113030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DML (Data Manipulation Language)</a:t>
            </a:r>
          </a:p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데이터베이스에 새롭게 데이터를 </a:t>
            </a:r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추가</a:t>
            </a:r>
            <a:r>
              <a:rPr lang="en-US" altLang="ko-KR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삭제</a:t>
            </a:r>
            <a:r>
              <a:rPr lang="en-US" altLang="ko-KR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갱신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하거나 </a:t>
            </a:r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원하는 데이터를 추출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할 때 사용한다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즉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 조작 언어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DDL (Data Definition Language)</a:t>
            </a:r>
          </a:p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데이터를 정의하는 명령어이다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데이터베이스는 데이터베이스 객체라는 데이터 그릇을 이용하여 데이터를 관리하는데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b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 같은 객체를 만들거나 삭제하는 명령어입니다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(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 구조 정의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스키마 정의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DCL (Data Control Language)</a:t>
            </a:r>
          </a:p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데이터를 제어하는 명령어입니다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DCL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에는 트랜잭션을 제어하는 명령과 데이터 접근권한을 제어하는 명령이 포함되어 있습니다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(DB </a:t>
            </a:r>
            <a:r>
              <a:rPr lang="ko-KR" altLang="en-US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수정권한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부여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읽기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전용 권한만 부여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 자동 업데이트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작성 제어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 SQL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명령어는 이렇게 세 종류로 나뉜다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9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2.1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관계형 데이터베이스와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SQL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</a:t>
            </a:r>
            <a:r>
              <a:rPr lang="ko-KR" altLang="en-US" sz="3200" spc="-15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구경하기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51084" y="3712621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간단히 구경만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질문 해주세요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375462" y="2836442"/>
            <a:ext cx="460103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log: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기록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production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은 지금까지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“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쌓인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”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기록이라면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</a:t>
            </a: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log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에는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user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의 행동 하나하나가 기록되어 있다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*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시간 데이터가 많이 기록되어 있어요</a:t>
            </a:r>
            <a:endParaRPr lang="en-US" altLang="ko-KR" sz="16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5998722" y="4577698"/>
            <a:ext cx="5354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Ex. View Data (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상품 조회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</a:p>
          <a:p>
            <a:pPr algn="ctr"/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Production: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상품 별 총 조회수</a:t>
            </a:r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algn="ctr"/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Log: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모든 </a:t>
            </a:r>
            <a:r>
              <a:rPr lang="ko-KR" altLang="en-US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조희의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기록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상품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id,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user_id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조회 시각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98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 접속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 불러오기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8456" y="2723409"/>
            <a:ext cx="9162966" cy="3658603"/>
            <a:chOff x="989224" y="2687458"/>
            <a:chExt cx="9162966" cy="365860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FA851A-3B37-4175-9F5A-90E156E1A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5224" y="2687458"/>
              <a:ext cx="3066966" cy="3346887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5D0E78C-5514-4270-B821-77A04C1C9F62}"/>
                </a:ext>
              </a:extLst>
            </p:cNvPr>
            <p:cNvCxnSpPr/>
            <p:nvPr/>
          </p:nvCxnSpPr>
          <p:spPr>
            <a:xfrm>
              <a:off x="5390147" y="3955597"/>
              <a:ext cx="147988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989224" y="2929741"/>
              <a:ext cx="6096000" cy="34163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mysql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&gt; </a:t>
              </a:r>
              <a:r>
                <a:rPr lang="en-US" altLang="ko-KR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mysql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–u [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사용자명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]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–p</a:t>
              </a:r>
            </a:p>
            <a:p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Enter password : [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패스워드 입력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]</a:t>
              </a:r>
            </a:p>
            <a:p>
              <a:endPara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r>
                <a:rPr lang="en-US" altLang="ko-KR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mysql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&gt; SHOW DATABASES;</a:t>
              </a:r>
            </a:p>
            <a:p>
              <a:endPara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r>
                <a:rPr lang="en-US" altLang="ko-KR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mysql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&gt;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USE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[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데이터베이스명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];</a:t>
              </a:r>
            </a:p>
            <a:p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Database changed</a:t>
              </a:r>
            </a:p>
            <a:p>
              <a:endPara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FF0000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# 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FF0000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세미콜론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FF0000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(;)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FF0000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은 명령이 끝났음을 알린다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FF0000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.</a:t>
              </a:r>
            </a:p>
            <a:p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FF0000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# sample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FF0000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데이터베이스를 가져와보자</a:t>
              </a:r>
              <a:r>
                <a:rPr lang="en-US" altLang="ko-KR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FF0000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!</a:t>
              </a:r>
            </a:p>
            <a:p>
              <a:endPara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r>
                <a:rPr lang="en-US" altLang="ko-KR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mysql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&gt;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USE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sample;</a:t>
              </a:r>
              <a:endPara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2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 접속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 불러오기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D0E78C-5514-4270-B821-77A04C1C9F62}"/>
              </a:ext>
            </a:extLst>
          </p:cNvPr>
          <p:cNvCxnSpPr/>
          <p:nvPr/>
        </p:nvCxnSpPr>
        <p:spPr>
          <a:xfrm flipV="1">
            <a:off x="4934253" y="3156438"/>
            <a:ext cx="2117178" cy="53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98456" y="293746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SHOW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tables;</a:t>
            </a:r>
          </a:p>
          <a:p>
            <a:endParaRPr lang="en-US" altLang="ko-KR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#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사용중인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Database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있는 테이블들을 보여준다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FF0000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 테이블들로부터 데이터를 읽어올 때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사용하는 구문이</a:t>
            </a:r>
            <a:endParaRPr lang="en-US" altLang="ko-KR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SELECT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구문이며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‘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질의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’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나 </a:t>
            </a:r>
            <a:r>
              <a:rPr lang="en-US" altLang="ko-KR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‘</a:t>
            </a:r>
            <a:r>
              <a:rPr lang="ko-KR" altLang="en-US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쿼리</a:t>
            </a:r>
            <a:r>
              <a:rPr lang="en-US" altLang="ko-KR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’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라고 불린다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이러한 </a:t>
            </a:r>
            <a:r>
              <a:rPr lang="ko-KR" altLang="en-US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쿼리문들을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통해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데이터베이스에서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내가 원하는 데이터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’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</a:t>
            </a:r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꺼내올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수 있다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원하는 데이터를 보고 싶을 때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필요하겠죠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!)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25" y="2401488"/>
            <a:ext cx="3168305" cy="37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</a:t>
            </a:r>
            <a:r>
              <a:rPr lang="ko-KR" altLang="en-US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 문법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746112"/>
            <a:ext cx="449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 SELECT [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칼럼명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 FROM [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 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36029FF-CB23-44C4-9077-7CA351B423C4}"/>
              </a:ext>
            </a:extLst>
          </p:cNvPr>
          <p:cNvCxnSpPr/>
          <p:nvPr/>
        </p:nvCxnSpPr>
        <p:spPr>
          <a:xfrm>
            <a:off x="205798" y="6432840"/>
            <a:ext cx="77699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9089522-7D41-4FFB-B1E3-6E1FEF381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6599"/>
              </p:ext>
            </p:extLst>
          </p:nvPr>
        </p:nvGraphicFramePr>
        <p:xfrm>
          <a:off x="698455" y="362849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984917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49347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1312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6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김찬중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1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양서윤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8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장주빈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51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김현세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EDU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45172"/>
                  </a:ext>
                </a:extLst>
              </a:tr>
            </a:tbl>
          </a:graphicData>
        </a:graphic>
      </p:graphicFrame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7EC63F67-D2DC-4407-BCA4-6E44061DA40F}"/>
              </a:ext>
            </a:extLst>
          </p:cNvPr>
          <p:cNvSpPr/>
          <p:nvPr/>
        </p:nvSpPr>
        <p:spPr>
          <a:xfrm rot="16200000">
            <a:off x="4755017" y="-18548"/>
            <a:ext cx="306805" cy="6749716"/>
          </a:xfrm>
          <a:prstGeom prst="rightBrace">
            <a:avLst>
              <a:gd name="adj1" fmla="val 8333"/>
              <a:gd name="adj2" fmla="val 91956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4CA052-B3BB-4F1D-9F17-3174D01FAD32}"/>
              </a:ext>
            </a:extLst>
          </p:cNvPr>
          <p:cNvSpPr/>
          <p:nvPr/>
        </p:nvSpPr>
        <p:spPr>
          <a:xfrm>
            <a:off x="698455" y="3628496"/>
            <a:ext cx="8127999" cy="1854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5FFF81-24F1-45FE-9FD9-BB063D363DD9}"/>
              </a:ext>
            </a:extLst>
          </p:cNvPr>
          <p:cNvCxnSpPr/>
          <p:nvPr/>
        </p:nvCxnSpPr>
        <p:spPr>
          <a:xfrm flipV="1">
            <a:off x="8826454" y="3004921"/>
            <a:ext cx="792329" cy="6235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AABE22-E680-4493-AA81-3AB42CE88810}"/>
              </a:ext>
            </a:extLst>
          </p:cNvPr>
          <p:cNvSpPr txBox="1"/>
          <p:nvPr/>
        </p:nvSpPr>
        <p:spPr>
          <a:xfrm>
            <a:off x="7128245" y="2622459"/>
            <a:ext cx="192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컬럼</a:t>
            </a:r>
            <a:endParaRPr lang="ko-KR" altLang="en-US" sz="24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A2757-8544-4890-AAF4-DFFA51C5AA82}"/>
              </a:ext>
            </a:extLst>
          </p:cNvPr>
          <p:cNvSpPr txBox="1"/>
          <p:nvPr/>
        </p:nvSpPr>
        <p:spPr>
          <a:xfrm>
            <a:off x="9301950" y="2561544"/>
            <a:ext cx="132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</a:t>
            </a: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500BBD5F-1455-4BB1-AF78-DF0207788CE6}"/>
              </a:ext>
            </a:extLst>
          </p:cNvPr>
          <p:cNvSpPr/>
          <p:nvPr/>
        </p:nvSpPr>
        <p:spPr>
          <a:xfrm>
            <a:off x="9049007" y="4071872"/>
            <a:ext cx="252943" cy="1212498"/>
          </a:xfrm>
          <a:prstGeom prst="rightBrace">
            <a:avLst>
              <a:gd name="adj1" fmla="val 8333"/>
              <a:gd name="adj2" fmla="val 36801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388CA-FE26-41FD-8439-07F47BE6A4DF}"/>
              </a:ext>
            </a:extLst>
          </p:cNvPr>
          <p:cNvSpPr txBox="1"/>
          <p:nvPr/>
        </p:nvSpPr>
        <p:spPr>
          <a:xfrm>
            <a:off x="9175478" y="4324763"/>
            <a:ext cx="226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로우 </a:t>
            </a:r>
            <a:r>
              <a:rPr lang="en-US" altLang="ko-KR" sz="24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sz="24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레코드</a:t>
            </a:r>
            <a:r>
              <a:rPr lang="en-US" altLang="ko-KR" sz="24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  <a:endParaRPr lang="ko-KR" altLang="en-US" sz="24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94E9490-219B-4F4A-9D8D-0B161011C98C}"/>
              </a:ext>
            </a:extLst>
          </p:cNvPr>
          <p:cNvCxnSpPr>
            <a:cxnSpLocks/>
          </p:cNvCxnSpPr>
          <p:nvPr/>
        </p:nvCxnSpPr>
        <p:spPr>
          <a:xfrm flipH="1" flipV="1">
            <a:off x="8283278" y="4947487"/>
            <a:ext cx="1180334" cy="978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210EC7-8069-4565-9735-DCEE80C25826}"/>
              </a:ext>
            </a:extLst>
          </p:cNvPr>
          <p:cNvSpPr txBox="1"/>
          <p:nvPr/>
        </p:nvSpPr>
        <p:spPr>
          <a:xfrm>
            <a:off x="9049007" y="5749804"/>
            <a:ext cx="132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셀</a:t>
            </a:r>
            <a:endParaRPr lang="ko-KR" altLang="en-US" sz="24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2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</a:t>
            </a:r>
            <a:r>
              <a:rPr lang="ko-KR" altLang="en-US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 문법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8456" y="2746112"/>
            <a:ext cx="425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 SELECT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name FROM </a:t>
            </a:r>
            <a:r>
              <a:rPr lang="en-US" altLang="ko-KR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ghackers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;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9089522-7D41-4FFB-B1E3-6E1FEF381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72180"/>
              </p:ext>
            </p:extLst>
          </p:nvPr>
        </p:nvGraphicFramePr>
        <p:xfrm>
          <a:off x="698457" y="381954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984917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49347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1312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6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김찬중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1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양서윤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8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장주빈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51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김현세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EDU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45172"/>
                  </a:ext>
                </a:extLst>
              </a:tr>
            </a:tbl>
          </a:graphicData>
        </a:graphic>
      </p:graphicFrame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7EC63F67-D2DC-4407-BCA4-6E44061DA40F}"/>
              </a:ext>
            </a:extLst>
          </p:cNvPr>
          <p:cNvSpPr/>
          <p:nvPr/>
        </p:nvSpPr>
        <p:spPr>
          <a:xfrm rot="16200000">
            <a:off x="4755019" y="172496"/>
            <a:ext cx="306805" cy="6749716"/>
          </a:xfrm>
          <a:prstGeom prst="rightBrace">
            <a:avLst>
              <a:gd name="adj1" fmla="val 8333"/>
              <a:gd name="adj2" fmla="val 91956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CA052-B3BB-4F1D-9F17-3174D01FAD32}"/>
              </a:ext>
            </a:extLst>
          </p:cNvPr>
          <p:cNvSpPr/>
          <p:nvPr/>
        </p:nvSpPr>
        <p:spPr>
          <a:xfrm>
            <a:off x="698457" y="3819540"/>
            <a:ext cx="8127999" cy="1854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5FFF81-24F1-45FE-9FD9-BB063D363DD9}"/>
              </a:ext>
            </a:extLst>
          </p:cNvPr>
          <p:cNvCxnSpPr/>
          <p:nvPr/>
        </p:nvCxnSpPr>
        <p:spPr>
          <a:xfrm flipV="1">
            <a:off x="8826456" y="3195965"/>
            <a:ext cx="792329" cy="6235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AABE22-E680-4493-AA81-3AB42CE88810}"/>
              </a:ext>
            </a:extLst>
          </p:cNvPr>
          <p:cNvSpPr txBox="1"/>
          <p:nvPr/>
        </p:nvSpPr>
        <p:spPr>
          <a:xfrm>
            <a:off x="7128248" y="2813503"/>
            <a:ext cx="132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컬럼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6A2757-8544-4890-AAF4-DFFA51C5AA82}"/>
              </a:ext>
            </a:extLst>
          </p:cNvPr>
          <p:cNvSpPr txBox="1"/>
          <p:nvPr/>
        </p:nvSpPr>
        <p:spPr>
          <a:xfrm>
            <a:off x="9301952" y="2752588"/>
            <a:ext cx="176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ghackers</a:t>
            </a:r>
            <a:endParaRPr lang="ko-KR" altLang="en-US" sz="2400" dirty="0">
              <a:solidFill>
                <a:srgbClr val="FF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0756A5-296E-4BF2-8AEB-088B779A2527}"/>
              </a:ext>
            </a:extLst>
          </p:cNvPr>
          <p:cNvSpPr/>
          <p:nvPr/>
        </p:nvSpPr>
        <p:spPr>
          <a:xfrm>
            <a:off x="698457" y="3819539"/>
            <a:ext cx="2724065" cy="1854199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669A71-2759-42DF-86A8-027C100E83E4}"/>
              </a:ext>
            </a:extLst>
          </p:cNvPr>
          <p:cNvSpPr/>
          <p:nvPr/>
        </p:nvSpPr>
        <p:spPr>
          <a:xfrm>
            <a:off x="6102391" y="3839678"/>
            <a:ext cx="2724065" cy="1813921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7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40674" y="1890346"/>
            <a:ext cx="12213930" cy="4387362"/>
            <a:chOff x="263768" y="1890346"/>
            <a:chExt cx="12213930" cy="4387362"/>
          </a:xfrm>
        </p:grpSpPr>
        <p:sp>
          <p:nvSpPr>
            <p:cNvPr id="16" name="직사각형 15"/>
            <p:cNvSpPr/>
            <p:nvPr/>
          </p:nvSpPr>
          <p:spPr>
            <a:xfrm>
              <a:off x="263768" y="1890346"/>
              <a:ext cx="11843239" cy="43873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A096DB-B020-495E-A8D3-47757CAB634E}"/>
                </a:ext>
              </a:extLst>
            </p:cNvPr>
            <p:cNvSpPr/>
            <p:nvPr/>
          </p:nvSpPr>
          <p:spPr>
            <a:xfrm>
              <a:off x="374251" y="2019213"/>
              <a:ext cx="5721747" cy="46166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Chapter 01 MySQL </a:t>
              </a:r>
              <a:r>
                <a:rPr lang="ko-KR" altLang="en-US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설치하기</a:t>
              </a:r>
              <a:endPara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5D3D90-319F-4B77-AC69-4ACB5AAE4455}"/>
                </a:ext>
              </a:extLst>
            </p:cNvPr>
            <p:cNvSpPr/>
            <p:nvPr/>
          </p:nvSpPr>
          <p:spPr>
            <a:xfrm>
              <a:off x="374250" y="2907445"/>
              <a:ext cx="5721747" cy="46166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Chapter 02 </a:t>
              </a:r>
              <a:r>
                <a:rPr lang="ko-KR" altLang="en-US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데이터베이스와 </a:t>
              </a:r>
              <a:r>
                <a:rPr lang="en-US" altLang="ko-KR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SQL</a:t>
              </a:r>
              <a:endPara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3F18A5F-40BB-4312-B9A2-7CB6584D6C7D}"/>
                </a:ext>
              </a:extLst>
            </p:cNvPr>
            <p:cNvSpPr/>
            <p:nvPr/>
          </p:nvSpPr>
          <p:spPr>
            <a:xfrm>
              <a:off x="6278663" y="2019213"/>
              <a:ext cx="5721747" cy="46166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Chapter 04 </a:t>
              </a:r>
              <a:r>
                <a:rPr lang="ko-KR" altLang="en-US" sz="2400" spc="-1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데이터 변환하기</a:t>
              </a:r>
              <a:endPara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15421-7225-4D9C-9466-F1757DD8EEA9}"/>
                </a:ext>
              </a:extLst>
            </p:cNvPr>
            <p:cNvSpPr/>
            <p:nvPr/>
          </p:nvSpPr>
          <p:spPr>
            <a:xfrm>
              <a:off x="6381698" y="2510983"/>
              <a:ext cx="25266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4.1  </a:t>
              </a:r>
              <a:r>
                <a:rPr lang="ko-KR" altLang="en-US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숫자 다루기</a:t>
              </a:r>
              <a:endParaRPr lang="en-US" altLang="ko-KR" sz="2200" spc="-150" dirty="0" smtClean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  <a:p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4.2  CASE </a:t>
              </a:r>
              <a:r>
                <a:rPr lang="ko-KR" altLang="en-US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구문 다루기</a:t>
              </a:r>
              <a:endParaRPr lang="en-US" altLang="ko-KR" sz="2200" spc="-150" dirty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74251" y="4526832"/>
              <a:ext cx="11626159" cy="1656293"/>
              <a:chOff x="374251" y="3999450"/>
              <a:chExt cx="11626159" cy="165629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8984B9E-AB66-4011-8F80-A07C02BF4E0F}"/>
                  </a:ext>
                </a:extLst>
              </p:cNvPr>
              <p:cNvSpPr/>
              <p:nvPr/>
            </p:nvSpPr>
            <p:spPr>
              <a:xfrm>
                <a:off x="374251" y="4006927"/>
                <a:ext cx="5721747" cy="46166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2400" spc="-15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Chapter 03 </a:t>
                </a:r>
                <a:r>
                  <a:rPr lang="ko-KR" altLang="en-US" sz="2400" spc="-15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테이블에서 데이터 검색</a:t>
                </a:r>
                <a:endParaRPr lang="ko-KR" altLang="en-US" sz="2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71A09F5-57C9-44CE-BBDA-F70DBDEF2930}"/>
                  </a:ext>
                </a:extLst>
              </p:cNvPr>
              <p:cNvSpPr/>
              <p:nvPr/>
            </p:nvSpPr>
            <p:spPr>
              <a:xfrm>
                <a:off x="431401" y="4510469"/>
                <a:ext cx="5167505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spc="-150" dirty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3.1  </a:t>
                </a:r>
                <a:r>
                  <a:rPr lang="ko-KR" altLang="en-US" sz="2200" spc="-150" dirty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검색 조건 지정하기</a:t>
                </a:r>
                <a:endParaRPr lang="en-US" altLang="ko-KR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r>
                  <a:rPr lang="en-US" altLang="ko-KR" sz="2200" spc="-150" dirty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3.2  </a:t>
                </a:r>
                <a:r>
                  <a:rPr lang="ko-KR" altLang="en-US" sz="2200" spc="-150" dirty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패턴 매칭에 의한 </a:t>
                </a:r>
                <a:r>
                  <a:rPr lang="ko-KR" altLang="en-US" sz="2200" spc="-150" dirty="0" smtClean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검색</a:t>
                </a:r>
                <a:endPara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r>
                  <a:rPr lang="en-US" altLang="ko-KR" sz="2200" spc="-150" dirty="0" smtClean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3.3  </a:t>
                </a:r>
                <a:r>
                  <a:rPr lang="ko-KR" altLang="en-US" sz="2200" spc="-150" dirty="0" smtClean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정렬</a:t>
                </a:r>
                <a:endPara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8EAE7D-7C34-41B6-9477-45ACBFEEB75E}"/>
                  </a:ext>
                </a:extLst>
              </p:cNvPr>
              <p:cNvSpPr/>
              <p:nvPr/>
            </p:nvSpPr>
            <p:spPr>
              <a:xfrm>
                <a:off x="6381698" y="4886302"/>
                <a:ext cx="231986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spc="-150" dirty="0" smtClean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6.0  </a:t>
                </a:r>
                <a:r>
                  <a:rPr lang="ko-KR" altLang="en-US" sz="2200" spc="-150" dirty="0" smtClean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데이터 추가하기</a:t>
                </a:r>
                <a:endPara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r>
                  <a:rPr lang="en-US" altLang="ko-KR" sz="2200" spc="-150" dirty="0" smtClean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6.1  Quest</a:t>
                </a:r>
                <a:endParaRPr lang="en-US" altLang="ko-KR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8984B9E-AB66-4011-8F80-A07C02BF4E0F}"/>
                  </a:ext>
                </a:extLst>
              </p:cNvPr>
              <p:cNvSpPr/>
              <p:nvPr/>
            </p:nvSpPr>
            <p:spPr>
              <a:xfrm>
                <a:off x="374251" y="3999450"/>
                <a:ext cx="5721747" cy="46166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2400" spc="-15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Chapter 03 </a:t>
                </a:r>
                <a:r>
                  <a:rPr lang="ko-KR" altLang="en-US" sz="2400" spc="-1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원하는 데이터 골라내기</a:t>
                </a:r>
                <a:endParaRPr lang="ko-KR" altLang="en-US" sz="2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7C19234-4E87-4A61-AA56-890EDDF18D38}"/>
                  </a:ext>
                </a:extLst>
              </p:cNvPr>
              <p:cNvSpPr/>
              <p:nvPr/>
            </p:nvSpPr>
            <p:spPr>
              <a:xfrm>
                <a:off x="6278663" y="4422223"/>
                <a:ext cx="5721747" cy="46166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2400" spc="-15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Chapter </a:t>
                </a:r>
                <a:r>
                  <a:rPr lang="en-US" altLang="ko-KR" sz="2400" spc="-1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06 Quest</a:t>
                </a:r>
                <a:endParaRPr lang="ko-KR" altLang="en-US" sz="2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71A09F5-57C9-44CE-BBDA-F70DBDEF2930}"/>
                </a:ext>
              </a:extLst>
            </p:cNvPr>
            <p:cNvSpPr/>
            <p:nvPr/>
          </p:nvSpPr>
          <p:spPr>
            <a:xfrm>
              <a:off x="431401" y="3450054"/>
              <a:ext cx="516750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2</a:t>
              </a:r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.1  </a:t>
              </a:r>
              <a:r>
                <a:rPr lang="ko-KR" altLang="en-US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관계형 데이터베이스와 </a:t>
              </a:r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SQL</a:t>
              </a:r>
              <a:endParaRPr lang="en-US" altLang="ko-KR" sz="2200" spc="-150" dirty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  <a:p>
              <a:r>
                <a:rPr lang="en-US" altLang="ko-KR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2</a:t>
              </a:r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.2  </a:t>
              </a:r>
              <a:r>
                <a:rPr lang="ko-KR" altLang="en-US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테이블과 데이터 타입 이해하기</a:t>
              </a:r>
              <a:endParaRPr lang="en-US" altLang="ko-KR" sz="2200" spc="-150" dirty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F18A5F-40BB-4312-B9A2-7CB6584D6C7D}"/>
                </a:ext>
              </a:extLst>
            </p:cNvPr>
            <p:cNvSpPr/>
            <p:nvPr/>
          </p:nvSpPr>
          <p:spPr>
            <a:xfrm>
              <a:off x="6278662" y="3286102"/>
              <a:ext cx="5721747" cy="46166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Chapter </a:t>
              </a:r>
              <a:r>
                <a:rPr lang="en-US" altLang="ko-KR" sz="2400" spc="-1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05 </a:t>
              </a:r>
              <a:r>
                <a:rPr lang="ko-KR" altLang="en-US" sz="2400" spc="-1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다양한 데이터 다루기</a:t>
              </a:r>
              <a:endPara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381698" y="3771110"/>
              <a:ext cx="6096000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5.1  </a:t>
              </a:r>
              <a:r>
                <a:rPr lang="ko-KR" altLang="en-US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제한</a:t>
              </a:r>
              <a:endParaRPr lang="en-US" altLang="ko-KR" sz="2200" spc="-150" dirty="0" smtClean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  <a:p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5.2  </a:t>
              </a:r>
              <a:r>
                <a:rPr lang="ko-KR" altLang="en-US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문자열 다루기</a:t>
              </a:r>
              <a:endParaRPr lang="en-US" altLang="ko-KR" sz="2200" spc="-150" dirty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  <a:p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5.3  </a:t>
              </a:r>
              <a:r>
                <a:rPr lang="ko-KR" altLang="en-US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날짜 </a:t>
              </a:r>
              <a:r>
                <a:rPr lang="en-US" altLang="ko-KR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&amp; </a:t>
              </a:r>
              <a:r>
                <a:rPr lang="ko-KR" altLang="en-US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시간 다루기</a:t>
              </a:r>
              <a:endParaRPr lang="en-US" altLang="ko-KR" sz="2200" spc="-150" dirty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6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</a:t>
            </a:r>
            <a:r>
              <a:rPr lang="ko-KR" altLang="en-US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 문법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8456" y="2746112"/>
            <a:ext cx="491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 SELECT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name, team FROM </a:t>
            </a:r>
            <a:r>
              <a:rPr lang="en-US" altLang="ko-KR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ghackers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;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9089522-7D41-4FFB-B1E3-6E1FEF381D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457" y="381954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984917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49347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1312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6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김찬중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1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양서윤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8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장주빈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51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김현세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EDU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45172"/>
                  </a:ext>
                </a:extLst>
              </a:tr>
            </a:tbl>
          </a:graphicData>
        </a:graphic>
      </p:graphicFrame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7EC63F67-D2DC-4407-BCA4-6E44061DA40F}"/>
              </a:ext>
            </a:extLst>
          </p:cNvPr>
          <p:cNvSpPr/>
          <p:nvPr/>
        </p:nvSpPr>
        <p:spPr>
          <a:xfrm rot="16200000">
            <a:off x="4755019" y="172496"/>
            <a:ext cx="306805" cy="6749716"/>
          </a:xfrm>
          <a:prstGeom prst="rightBrace">
            <a:avLst>
              <a:gd name="adj1" fmla="val 8333"/>
              <a:gd name="adj2" fmla="val 91956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CA052-B3BB-4F1D-9F17-3174D01FAD32}"/>
              </a:ext>
            </a:extLst>
          </p:cNvPr>
          <p:cNvSpPr/>
          <p:nvPr/>
        </p:nvSpPr>
        <p:spPr>
          <a:xfrm>
            <a:off x="698457" y="3819540"/>
            <a:ext cx="8127999" cy="1854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5FFF81-24F1-45FE-9FD9-BB063D363DD9}"/>
              </a:ext>
            </a:extLst>
          </p:cNvPr>
          <p:cNvCxnSpPr/>
          <p:nvPr/>
        </p:nvCxnSpPr>
        <p:spPr>
          <a:xfrm flipV="1">
            <a:off x="8826456" y="3195965"/>
            <a:ext cx="792329" cy="6235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AABE22-E680-4493-AA81-3AB42CE88810}"/>
              </a:ext>
            </a:extLst>
          </p:cNvPr>
          <p:cNvSpPr txBox="1"/>
          <p:nvPr/>
        </p:nvSpPr>
        <p:spPr>
          <a:xfrm>
            <a:off x="7128248" y="2813503"/>
            <a:ext cx="132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컬럼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6A2757-8544-4890-AAF4-DFFA51C5AA82}"/>
              </a:ext>
            </a:extLst>
          </p:cNvPr>
          <p:cNvSpPr txBox="1"/>
          <p:nvPr/>
        </p:nvSpPr>
        <p:spPr>
          <a:xfrm>
            <a:off x="9301952" y="2752588"/>
            <a:ext cx="176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ghackers</a:t>
            </a:r>
            <a:endParaRPr lang="ko-KR" altLang="en-US" sz="2400" dirty="0">
              <a:solidFill>
                <a:srgbClr val="FF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0756A5-296E-4BF2-8AEB-088B779A2527}"/>
              </a:ext>
            </a:extLst>
          </p:cNvPr>
          <p:cNvSpPr/>
          <p:nvPr/>
        </p:nvSpPr>
        <p:spPr>
          <a:xfrm>
            <a:off x="698457" y="3819539"/>
            <a:ext cx="2724065" cy="1854199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1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</a:t>
            </a:r>
            <a:r>
              <a:rPr lang="ko-KR" altLang="en-US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 문법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8456" y="2728528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 SELECT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* FROM </a:t>
            </a:r>
            <a:r>
              <a:rPr lang="en-US" altLang="ko-KR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ghackers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;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9089522-7D41-4FFB-B1E3-6E1FEF381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64834"/>
              </p:ext>
            </p:extLst>
          </p:nvPr>
        </p:nvGraphicFramePr>
        <p:xfrm>
          <a:off x="698457" y="374920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984917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49347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1312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6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김찬중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1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양서윤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8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장주빈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51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김현세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EDU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45172"/>
                  </a:ext>
                </a:extLst>
              </a:tr>
            </a:tbl>
          </a:graphicData>
        </a:graphic>
      </p:graphicFrame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7EC63F67-D2DC-4407-BCA4-6E44061DA40F}"/>
              </a:ext>
            </a:extLst>
          </p:cNvPr>
          <p:cNvSpPr/>
          <p:nvPr/>
        </p:nvSpPr>
        <p:spPr>
          <a:xfrm rot="16200000">
            <a:off x="4755019" y="102160"/>
            <a:ext cx="306805" cy="6749716"/>
          </a:xfrm>
          <a:prstGeom prst="rightBrace">
            <a:avLst>
              <a:gd name="adj1" fmla="val 8333"/>
              <a:gd name="adj2" fmla="val 91956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CA052-B3BB-4F1D-9F17-3174D01FAD32}"/>
              </a:ext>
            </a:extLst>
          </p:cNvPr>
          <p:cNvSpPr/>
          <p:nvPr/>
        </p:nvSpPr>
        <p:spPr>
          <a:xfrm>
            <a:off x="698457" y="3749204"/>
            <a:ext cx="8127999" cy="1854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5FFF81-24F1-45FE-9FD9-BB063D363DD9}"/>
              </a:ext>
            </a:extLst>
          </p:cNvPr>
          <p:cNvCxnSpPr/>
          <p:nvPr/>
        </p:nvCxnSpPr>
        <p:spPr>
          <a:xfrm flipV="1">
            <a:off x="8826456" y="3125629"/>
            <a:ext cx="792329" cy="6235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AABE22-E680-4493-AA81-3AB42CE88810}"/>
              </a:ext>
            </a:extLst>
          </p:cNvPr>
          <p:cNvSpPr txBox="1"/>
          <p:nvPr/>
        </p:nvSpPr>
        <p:spPr>
          <a:xfrm>
            <a:off x="7128248" y="2743167"/>
            <a:ext cx="132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컬럼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6A2757-8544-4890-AAF4-DFFA51C5AA82}"/>
              </a:ext>
            </a:extLst>
          </p:cNvPr>
          <p:cNvSpPr txBox="1"/>
          <p:nvPr/>
        </p:nvSpPr>
        <p:spPr>
          <a:xfrm>
            <a:off x="9301952" y="2682252"/>
            <a:ext cx="176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ghackers</a:t>
            </a:r>
            <a:endParaRPr lang="ko-KR" altLang="en-US" sz="2400" dirty="0">
              <a:solidFill>
                <a:srgbClr val="FF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5848779"/>
            <a:ext cx="564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애스터리스크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(*)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열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의미하는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메타문자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3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</a:t>
            </a:r>
            <a:r>
              <a:rPr lang="ko-KR" altLang="en-US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 문법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8456" y="2728528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 SELECT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* FROM sample21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1407707" y="3097860"/>
            <a:ext cx="894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가져와</a:t>
            </a:r>
            <a:endParaRPr lang="ko-KR" altLang="en-US" sz="16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2116322" y="3128509"/>
            <a:ext cx="67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전부</a:t>
            </a:r>
            <a:endParaRPr lang="ko-KR" altLang="en-US" sz="16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2302337" y="3097860"/>
            <a:ext cx="150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~</a:t>
            </a:r>
            <a:r>
              <a:rPr lang="ko-KR" altLang="en-US" sz="16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로부터</a:t>
            </a:r>
            <a:endParaRPr lang="ko-KR" altLang="en-US" sz="16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 flipH="1">
            <a:off x="2379710" y="3080823"/>
            <a:ext cx="144000" cy="10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>
            <a:off x="2787098" y="3080823"/>
            <a:ext cx="36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 flipH="1">
            <a:off x="1688048" y="3066170"/>
            <a:ext cx="504000" cy="10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1268D41-A40B-4BC4-AF33-6FC6829D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715506"/>
            <a:ext cx="6399724" cy="223868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099362" y="2984362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몇 개의 열과 행으로 </a:t>
            </a:r>
            <a:r>
              <a:rPr lang="ko-KR" altLang="en-US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이루어졌나요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?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9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예약어와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데이터베이스 </a:t>
            </a:r>
            <a:r>
              <a:rPr lang="ko-KR" altLang="en-US" sz="32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객체명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741847"/>
            <a:ext cx="9226062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 SELECT * FROM sample21 ;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객체명에는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예약어와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동일한 이름을 사용할 수 없다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예약어와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데이터베이스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객체명은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대소문자를 구별하지 않는다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     (MySQL</a:t>
            </a:r>
            <a:r>
              <a:rPr lang="ko-KR" altLang="en-US" sz="1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에서는 구분하지 않지만</a:t>
            </a:r>
            <a:r>
              <a:rPr lang="en-US" altLang="ko-KR" sz="1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다른 언어에서는 구분할 수도</a:t>
            </a:r>
            <a:r>
              <a:rPr lang="en-US" altLang="ko-KR" sz="1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..)</a:t>
            </a:r>
          </a:p>
          <a:p>
            <a:endParaRPr lang="en-US" altLang="ko-KR" sz="8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 *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다만 세션에서는 알아보기 쉽게 </a:t>
            </a:r>
            <a:r>
              <a:rPr lang="ko-KR" altLang="en-US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예약어는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대문자로 데이터베이스 </a:t>
            </a:r>
            <a:r>
              <a:rPr lang="ko-KR" altLang="en-US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객체명은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소문자로 표기한다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.)   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>
            <a:off x="1555776" y="3111179"/>
            <a:ext cx="16446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1622565" y="3111180"/>
            <a:ext cx="150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예약어</a:t>
            </a:r>
            <a:endParaRPr lang="ko-KR" altLang="en-US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A2878-2502-4F54-ABF9-6644E639887B}"/>
              </a:ext>
            </a:extLst>
          </p:cNvPr>
          <p:cNvSpPr txBox="1"/>
          <p:nvPr/>
        </p:nvSpPr>
        <p:spPr>
          <a:xfrm>
            <a:off x="2994400" y="3109936"/>
            <a:ext cx="150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7A031F-3751-48BE-B2E5-E9868BC094EF}"/>
              </a:ext>
            </a:extLst>
          </p:cNvPr>
          <p:cNvCxnSpPr>
            <a:cxnSpLocks/>
          </p:cNvCxnSpPr>
          <p:nvPr/>
        </p:nvCxnSpPr>
        <p:spPr>
          <a:xfrm flipH="1" flipV="1">
            <a:off x="4246685" y="3328660"/>
            <a:ext cx="872295" cy="4001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BE8473-FA04-4DDE-A585-1429D77D8E6A}"/>
              </a:ext>
            </a:extLst>
          </p:cNvPr>
          <p:cNvSpPr txBox="1"/>
          <p:nvPr/>
        </p:nvSpPr>
        <p:spPr>
          <a:xfrm>
            <a:off x="5174365" y="3549297"/>
            <a:ext cx="2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 객체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49B7980-1C48-4242-972D-F72DEB6639FB}"/>
              </a:ext>
            </a:extLst>
          </p:cNvPr>
          <p:cNvSpPr/>
          <p:nvPr/>
        </p:nvSpPr>
        <p:spPr>
          <a:xfrm>
            <a:off x="3246055" y="2741847"/>
            <a:ext cx="1000630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CBF365-8493-44F2-9BA5-BBA2B419D60C}"/>
              </a:ext>
            </a:extLst>
          </p:cNvPr>
          <p:cNvCxnSpPr>
            <a:cxnSpLocks/>
          </p:cNvCxnSpPr>
          <p:nvPr/>
        </p:nvCxnSpPr>
        <p:spPr>
          <a:xfrm flipH="1">
            <a:off x="4278508" y="2741847"/>
            <a:ext cx="1032979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13118F-3F0F-4337-A8FF-3801889C3FEE}"/>
              </a:ext>
            </a:extLst>
          </p:cNvPr>
          <p:cNvSpPr txBox="1"/>
          <p:nvPr/>
        </p:nvSpPr>
        <p:spPr>
          <a:xfrm>
            <a:off x="5343310" y="2632258"/>
            <a:ext cx="311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 </a:t>
            </a:r>
            <a:r>
              <a:rPr lang="ko-KR" altLang="en-US" dirty="0" err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객체명</a:t>
            </a:r>
            <a:endParaRPr lang="ko-KR" altLang="en-US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3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 타입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771560"/>
            <a:ext cx="10140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데이터는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자료형으로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분류가 가능하다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열은 하나의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자료형만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가질 수 있다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예시는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sample21)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F5E89F2-7F40-44EA-88B9-E050F65C9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76969"/>
              </p:ext>
            </p:extLst>
          </p:nvPr>
        </p:nvGraphicFramePr>
        <p:xfrm>
          <a:off x="715889" y="3592382"/>
          <a:ext cx="8094616" cy="20620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39">
                  <a:extLst>
                    <a:ext uri="{9D8B030D-6E8A-4147-A177-3AD203B41FA5}">
                      <a16:colId xmlns:a16="http://schemas.microsoft.com/office/drawing/2014/main" val="377171650"/>
                    </a:ext>
                  </a:extLst>
                </a:gridCol>
                <a:gridCol w="2045369">
                  <a:extLst>
                    <a:ext uri="{9D8B030D-6E8A-4147-A177-3AD203B41FA5}">
                      <a16:colId xmlns:a16="http://schemas.microsoft.com/office/drawing/2014/main" val="4194187359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3168884181"/>
                    </a:ext>
                  </a:extLst>
                </a:gridCol>
                <a:gridCol w="2851482">
                  <a:extLst>
                    <a:ext uri="{9D8B030D-6E8A-4147-A177-3AD203B41FA5}">
                      <a16:colId xmlns:a16="http://schemas.microsoft.com/office/drawing/2014/main" val="2527366227"/>
                    </a:ext>
                  </a:extLst>
                </a:gridCol>
              </a:tblGrid>
              <a:tr h="4388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No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Name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Birthday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Address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extLst>
                  <a:ext uri="{0D108BD9-81ED-4DB2-BD59-A6C34878D82A}">
                    <a16:rowId xmlns:a16="http://schemas.microsoft.com/office/drawing/2014/main" val="854575852"/>
                  </a:ext>
                </a:extLst>
              </a:tr>
              <a:tr h="5410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1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박준용</a:t>
                      </a: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1976-10-18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대구광역시 수성구</a:t>
                      </a:r>
                      <a:endParaRPr lang="en-US" altLang="ko-KR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extLst>
                  <a:ext uri="{0D108BD9-81ED-4DB2-BD59-A6C34878D82A}">
                    <a16:rowId xmlns:a16="http://schemas.microsoft.com/office/drawing/2014/main" val="2746492926"/>
                  </a:ext>
                </a:extLst>
              </a:tr>
              <a:tr h="5410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2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김재진</a:t>
                      </a: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NULL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대구광역시 동구</a:t>
                      </a:r>
                    </a:p>
                  </a:txBody>
                  <a:tcPr marL="84600" marR="84600" marT="42300" marB="42300" anchor="ctr"/>
                </a:tc>
                <a:extLst>
                  <a:ext uri="{0D108BD9-81ED-4DB2-BD59-A6C34878D82A}">
                    <a16:rowId xmlns:a16="http://schemas.microsoft.com/office/drawing/2014/main" val="1301548456"/>
                  </a:ext>
                </a:extLst>
              </a:tr>
              <a:tr h="5410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3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홍길동</a:t>
                      </a: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NULL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서울특별시 마포구</a:t>
                      </a:r>
                    </a:p>
                  </a:txBody>
                  <a:tcPr marL="84600" marR="84600" marT="42300" marB="42300" anchor="ctr"/>
                </a:tc>
                <a:extLst>
                  <a:ext uri="{0D108BD9-81ED-4DB2-BD59-A6C34878D82A}">
                    <a16:rowId xmlns:a16="http://schemas.microsoft.com/office/drawing/2014/main" val="424510854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2C878A-3341-4E28-82F3-15F5C74B433D}"/>
              </a:ext>
            </a:extLst>
          </p:cNvPr>
          <p:cNvSpPr/>
          <p:nvPr/>
        </p:nvSpPr>
        <p:spPr>
          <a:xfrm>
            <a:off x="1777202" y="3592382"/>
            <a:ext cx="6994815" cy="2062021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5C66BC-1D6A-40E6-85C7-B1EA79D9086B}"/>
              </a:ext>
            </a:extLst>
          </p:cNvPr>
          <p:cNvSpPr/>
          <p:nvPr/>
        </p:nvSpPr>
        <p:spPr>
          <a:xfrm>
            <a:off x="698456" y="3592382"/>
            <a:ext cx="1099801" cy="206202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7EFC8B1-FB61-404E-989C-EB445F554B0E}"/>
              </a:ext>
            </a:extLst>
          </p:cNvPr>
          <p:cNvCxnSpPr>
            <a:cxnSpLocks/>
          </p:cNvCxnSpPr>
          <p:nvPr/>
        </p:nvCxnSpPr>
        <p:spPr>
          <a:xfrm flipH="1" flipV="1">
            <a:off x="1467389" y="5808279"/>
            <a:ext cx="619626" cy="2584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0D30A9-59E5-427A-87AB-07530AE3C894}"/>
              </a:ext>
            </a:extLst>
          </p:cNvPr>
          <p:cNvSpPr txBox="1"/>
          <p:nvPr/>
        </p:nvSpPr>
        <p:spPr>
          <a:xfrm>
            <a:off x="2087015" y="5851236"/>
            <a:ext cx="725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수치형 데이터 </a:t>
            </a:r>
            <a:r>
              <a:rPr lang="en-US" altLang="ko-KR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오른쪽으로 정렬되어 표시된다</a:t>
            </a:r>
            <a:r>
              <a:rPr lang="en-US" altLang="ko-KR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.)</a:t>
            </a:r>
            <a:endParaRPr lang="ko-KR" altLang="en-US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7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 타입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5E89F2-7F40-44EA-88B9-E050F65C9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00262"/>
              </p:ext>
            </p:extLst>
          </p:nvPr>
        </p:nvGraphicFramePr>
        <p:xfrm>
          <a:off x="698457" y="3592382"/>
          <a:ext cx="8094616" cy="20620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39">
                  <a:extLst>
                    <a:ext uri="{9D8B030D-6E8A-4147-A177-3AD203B41FA5}">
                      <a16:colId xmlns:a16="http://schemas.microsoft.com/office/drawing/2014/main" val="377171650"/>
                    </a:ext>
                  </a:extLst>
                </a:gridCol>
                <a:gridCol w="2045369">
                  <a:extLst>
                    <a:ext uri="{9D8B030D-6E8A-4147-A177-3AD203B41FA5}">
                      <a16:colId xmlns:a16="http://schemas.microsoft.com/office/drawing/2014/main" val="4194187359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3168884181"/>
                    </a:ext>
                  </a:extLst>
                </a:gridCol>
                <a:gridCol w="2851482">
                  <a:extLst>
                    <a:ext uri="{9D8B030D-6E8A-4147-A177-3AD203B41FA5}">
                      <a16:colId xmlns:a16="http://schemas.microsoft.com/office/drawing/2014/main" val="2527366227"/>
                    </a:ext>
                  </a:extLst>
                </a:gridCol>
              </a:tblGrid>
              <a:tr h="4388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No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Name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Birthday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Address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extLst>
                  <a:ext uri="{0D108BD9-81ED-4DB2-BD59-A6C34878D82A}">
                    <a16:rowId xmlns:a16="http://schemas.microsoft.com/office/drawing/2014/main" val="854575852"/>
                  </a:ext>
                </a:extLst>
              </a:tr>
              <a:tr h="5410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1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박준용</a:t>
                      </a: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1976-10-18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대구광역시 수성구</a:t>
                      </a:r>
                      <a:endParaRPr lang="en-US" altLang="ko-KR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extLst>
                  <a:ext uri="{0D108BD9-81ED-4DB2-BD59-A6C34878D82A}">
                    <a16:rowId xmlns:a16="http://schemas.microsoft.com/office/drawing/2014/main" val="2746492926"/>
                  </a:ext>
                </a:extLst>
              </a:tr>
              <a:tr h="5410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2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김재진</a:t>
                      </a: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NULL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대구광역시 동구</a:t>
                      </a:r>
                    </a:p>
                  </a:txBody>
                  <a:tcPr marL="84600" marR="84600" marT="42300" marB="42300" anchor="ctr"/>
                </a:tc>
                <a:extLst>
                  <a:ext uri="{0D108BD9-81ED-4DB2-BD59-A6C34878D82A}">
                    <a16:rowId xmlns:a16="http://schemas.microsoft.com/office/drawing/2014/main" val="1301548456"/>
                  </a:ext>
                </a:extLst>
              </a:tr>
              <a:tr h="5410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3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홍길동</a:t>
                      </a: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NULL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서울특별시 마포구</a:t>
                      </a:r>
                    </a:p>
                  </a:txBody>
                  <a:tcPr marL="84600" marR="84600" marT="42300" marB="42300" anchor="ctr"/>
                </a:tc>
                <a:extLst>
                  <a:ext uri="{0D108BD9-81ED-4DB2-BD59-A6C34878D82A}">
                    <a16:rowId xmlns:a16="http://schemas.microsoft.com/office/drawing/2014/main" val="424510854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B2C878A-3341-4E28-82F3-15F5C74B433D}"/>
              </a:ext>
            </a:extLst>
          </p:cNvPr>
          <p:cNvSpPr/>
          <p:nvPr/>
        </p:nvSpPr>
        <p:spPr>
          <a:xfrm>
            <a:off x="3867691" y="3592382"/>
            <a:ext cx="4925383" cy="2062021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7EFC8B1-FB61-404E-989C-EB445F554B0E}"/>
              </a:ext>
            </a:extLst>
          </p:cNvPr>
          <p:cNvCxnSpPr>
            <a:cxnSpLocks/>
          </p:cNvCxnSpPr>
          <p:nvPr/>
        </p:nvCxnSpPr>
        <p:spPr>
          <a:xfrm flipH="1" flipV="1">
            <a:off x="3557878" y="5795312"/>
            <a:ext cx="718885" cy="208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D30A9-59E5-427A-87AB-07530AE3C894}"/>
              </a:ext>
            </a:extLst>
          </p:cNvPr>
          <p:cNvSpPr txBox="1"/>
          <p:nvPr/>
        </p:nvSpPr>
        <p:spPr>
          <a:xfrm>
            <a:off x="4377025" y="5865853"/>
            <a:ext cx="725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문자열형 데이터 </a:t>
            </a:r>
            <a:r>
              <a:rPr lang="en-US" altLang="ko-KR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왼쪽으로 정렬되어 표시된다</a:t>
            </a:r>
            <a:r>
              <a:rPr lang="en-US" altLang="ko-KR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.)</a:t>
            </a:r>
            <a:endParaRPr lang="ko-KR" altLang="en-US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229DF5-B9F2-4FA2-A0E6-3AE7752BC7B8}"/>
              </a:ext>
            </a:extLst>
          </p:cNvPr>
          <p:cNvSpPr/>
          <p:nvPr/>
        </p:nvSpPr>
        <p:spPr>
          <a:xfrm>
            <a:off x="698456" y="3570642"/>
            <a:ext cx="1099803" cy="2062021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5C66BC-1D6A-40E6-85C7-B1EA79D9086B}"/>
              </a:ext>
            </a:extLst>
          </p:cNvPr>
          <p:cNvSpPr/>
          <p:nvPr/>
        </p:nvSpPr>
        <p:spPr>
          <a:xfrm>
            <a:off x="1798259" y="3592382"/>
            <a:ext cx="2069432" cy="206202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8456" y="2771560"/>
            <a:ext cx="10140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데이터는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자료형으로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분류가 가능하다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열은 하나의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자료형만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가질 수 있다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예시는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sample21)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4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 타입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8456" y="2771560"/>
            <a:ext cx="10140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데이터는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자료형으로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분류가 가능하다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열은 하나의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자료형만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가질 수 있다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예시는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sample21)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F5E89F2-7F40-44EA-88B9-E050F65C9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84414"/>
              </p:ext>
            </p:extLst>
          </p:nvPr>
        </p:nvGraphicFramePr>
        <p:xfrm>
          <a:off x="698457" y="3632376"/>
          <a:ext cx="8094616" cy="20620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39">
                  <a:extLst>
                    <a:ext uri="{9D8B030D-6E8A-4147-A177-3AD203B41FA5}">
                      <a16:colId xmlns:a16="http://schemas.microsoft.com/office/drawing/2014/main" val="377171650"/>
                    </a:ext>
                  </a:extLst>
                </a:gridCol>
                <a:gridCol w="2045369">
                  <a:extLst>
                    <a:ext uri="{9D8B030D-6E8A-4147-A177-3AD203B41FA5}">
                      <a16:colId xmlns:a16="http://schemas.microsoft.com/office/drawing/2014/main" val="4194187359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3168884181"/>
                    </a:ext>
                  </a:extLst>
                </a:gridCol>
                <a:gridCol w="2851482">
                  <a:extLst>
                    <a:ext uri="{9D8B030D-6E8A-4147-A177-3AD203B41FA5}">
                      <a16:colId xmlns:a16="http://schemas.microsoft.com/office/drawing/2014/main" val="2527366227"/>
                    </a:ext>
                  </a:extLst>
                </a:gridCol>
              </a:tblGrid>
              <a:tr h="4388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No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Name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Birthday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Address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extLst>
                  <a:ext uri="{0D108BD9-81ED-4DB2-BD59-A6C34878D82A}">
                    <a16:rowId xmlns:a16="http://schemas.microsoft.com/office/drawing/2014/main" val="854575852"/>
                  </a:ext>
                </a:extLst>
              </a:tr>
              <a:tr h="5410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1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박준용</a:t>
                      </a: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1976-10-18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대구광역시 수성구</a:t>
                      </a:r>
                      <a:endParaRPr lang="en-US" altLang="ko-KR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extLst>
                  <a:ext uri="{0D108BD9-81ED-4DB2-BD59-A6C34878D82A}">
                    <a16:rowId xmlns:a16="http://schemas.microsoft.com/office/drawing/2014/main" val="2746492926"/>
                  </a:ext>
                </a:extLst>
              </a:tr>
              <a:tr h="5410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2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김재진</a:t>
                      </a: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NULL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대구광역시 동구</a:t>
                      </a:r>
                    </a:p>
                  </a:txBody>
                  <a:tcPr marL="84600" marR="84600" marT="42300" marB="42300" anchor="ctr"/>
                </a:tc>
                <a:extLst>
                  <a:ext uri="{0D108BD9-81ED-4DB2-BD59-A6C34878D82A}">
                    <a16:rowId xmlns:a16="http://schemas.microsoft.com/office/drawing/2014/main" val="1301548456"/>
                  </a:ext>
                </a:extLst>
              </a:tr>
              <a:tr h="5410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3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홍길동</a:t>
                      </a: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NULL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서울특별시 마포구</a:t>
                      </a:r>
                    </a:p>
                  </a:txBody>
                  <a:tcPr marL="84600" marR="84600" marT="42300" marB="42300" anchor="ctr"/>
                </a:tc>
                <a:extLst>
                  <a:ext uri="{0D108BD9-81ED-4DB2-BD59-A6C34878D82A}">
                    <a16:rowId xmlns:a16="http://schemas.microsoft.com/office/drawing/2014/main" val="424510854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2C878A-3341-4E28-82F3-15F5C74B433D}"/>
              </a:ext>
            </a:extLst>
          </p:cNvPr>
          <p:cNvSpPr/>
          <p:nvPr/>
        </p:nvSpPr>
        <p:spPr>
          <a:xfrm>
            <a:off x="5949153" y="3592382"/>
            <a:ext cx="2843920" cy="2106062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DDDA1-DBA1-47C2-897F-BC723034D5BC}"/>
              </a:ext>
            </a:extLst>
          </p:cNvPr>
          <p:cNvSpPr/>
          <p:nvPr/>
        </p:nvSpPr>
        <p:spPr>
          <a:xfrm>
            <a:off x="698456" y="3636422"/>
            <a:ext cx="3157202" cy="2062021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54B290-48FB-49F7-82C1-0248181E8925}"/>
              </a:ext>
            </a:extLst>
          </p:cNvPr>
          <p:cNvSpPr/>
          <p:nvPr/>
        </p:nvSpPr>
        <p:spPr>
          <a:xfrm>
            <a:off x="3855658" y="4523458"/>
            <a:ext cx="2093495" cy="1174985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EFC8B1-FB61-404E-989C-EB445F554B0E}"/>
              </a:ext>
            </a:extLst>
          </p:cNvPr>
          <p:cNvCxnSpPr>
            <a:cxnSpLocks/>
          </p:cNvCxnSpPr>
          <p:nvPr/>
        </p:nvCxnSpPr>
        <p:spPr>
          <a:xfrm flipH="1" flipV="1">
            <a:off x="5347575" y="4669176"/>
            <a:ext cx="445170" cy="13095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D30A9-59E5-427A-87AB-07530AE3C894}"/>
              </a:ext>
            </a:extLst>
          </p:cNvPr>
          <p:cNvSpPr txBox="1"/>
          <p:nvPr/>
        </p:nvSpPr>
        <p:spPr>
          <a:xfrm>
            <a:off x="5768687" y="5824686"/>
            <a:ext cx="575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날짜형 데이터 </a:t>
            </a:r>
            <a:r>
              <a:rPr lang="en-US" altLang="ko-KR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왼쪽으로 정렬되어 표시된다</a:t>
            </a:r>
            <a:r>
              <a:rPr lang="en-US" altLang="ko-KR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.)</a:t>
            </a:r>
            <a:endParaRPr lang="ko-KR" altLang="en-US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5C66BC-1D6A-40E6-85C7-B1EA79D9086B}"/>
              </a:ext>
            </a:extLst>
          </p:cNvPr>
          <p:cNvSpPr/>
          <p:nvPr/>
        </p:nvSpPr>
        <p:spPr>
          <a:xfrm>
            <a:off x="3855658" y="3632376"/>
            <a:ext cx="2093495" cy="89739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 타입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8456" y="2771560"/>
            <a:ext cx="10140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데이터는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자료형으로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분류가 가능하다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열은 하나의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자료형만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가질 수 있다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예시는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sample21)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F5E89F2-7F40-44EA-88B9-E050F65C9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7405"/>
              </p:ext>
            </p:extLst>
          </p:nvPr>
        </p:nvGraphicFramePr>
        <p:xfrm>
          <a:off x="786685" y="3588336"/>
          <a:ext cx="8094616" cy="20620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39">
                  <a:extLst>
                    <a:ext uri="{9D8B030D-6E8A-4147-A177-3AD203B41FA5}">
                      <a16:colId xmlns:a16="http://schemas.microsoft.com/office/drawing/2014/main" val="377171650"/>
                    </a:ext>
                  </a:extLst>
                </a:gridCol>
                <a:gridCol w="2045369">
                  <a:extLst>
                    <a:ext uri="{9D8B030D-6E8A-4147-A177-3AD203B41FA5}">
                      <a16:colId xmlns:a16="http://schemas.microsoft.com/office/drawing/2014/main" val="4194187359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3168884181"/>
                    </a:ext>
                  </a:extLst>
                </a:gridCol>
                <a:gridCol w="2851482">
                  <a:extLst>
                    <a:ext uri="{9D8B030D-6E8A-4147-A177-3AD203B41FA5}">
                      <a16:colId xmlns:a16="http://schemas.microsoft.com/office/drawing/2014/main" val="2527366227"/>
                    </a:ext>
                  </a:extLst>
                </a:gridCol>
              </a:tblGrid>
              <a:tr h="4388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No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Name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Birthday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Address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/>
                </a:tc>
                <a:extLst>
                  <a:ext uri="{0D108BD9-81ED-4DB2-BD59-A6C34878D82A}">
                    <a16:rowId xmlns:a16="http://schemas.microsoft.com/office/drawing/2014/main" val="854575852"/>
                  </a:ext>
                </a:extLst>
              </a:tr>
              <a:tr h="5410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1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박준용</a:t>
                      </a: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1976-10-18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대구광역시 수성구</a:t>
                      </a:r>
                      <a:endParaRPr lang="en-US" altLang="ko-KR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extLst>
                  <a:ext uri="{0D108BD9-81ED-4DB2-BD59-A6C34878D82A}">
                    <a16:rowId xmlns:a16="http://schemas.microsoft.com/office/drawing/2014/main" val="2746492926"/>
                  </a:ext>
                </a:extLst>
              </a:tr>
              <a:tr h="5410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2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김재진</a:t>
                      </a: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NULL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대구광역시 동구</a:t>
                      </a:r>
                    </a:p>
                  </a:txBody>
                  <a:tcPr marL="84600" marR="84600" marT="42300" marB="42300" anchor="ctr"/>
                </a:tc>
                <a:extLst>
                  <a:ext uri="{0D108BD9-81ED-4DB2-BD59-A6C34878D82A}">
                    <a16:rowId xmlns:a16="http://schemas.microsoft.com/office/drawing/2014/main" val="1301548456"/>
                  </a:ext>
                </a:extLst>
              </a:tr>
              <a:tr h="5410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3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홍길동</a:t>
                      </a: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NULL</a:t>
                      </a:r>
                      <a:endParaRPr lang="ko-KR" altLang="en-US" sz="1700" dirty="0">
                        <a:latin typeface="08서울한강체 M" panose="02020603020101020101" pitchFamily="18" charset="-127"/>
                        <a:ea typeface="08서울한강체 M" panose="02020603020101020101" pitchFamily="18" charset="-127"/>
                      </a:endParaRPr>
                    </a:p>
                  </a:txBody>
                  <a:tcPr marL="84600" marR="84600" marT="42300" marB="423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>
                          <a:latin typeface="08서울한강체 M" panose="02020603020101020101" pitchFamily="18" charset="-127"/>
                          <a:ea typeface="08서울한강체 M" panose="02020603020101020101" pitchFamily="18" charset="-127"/>
                        </a:rPr>
                        <a:t>서울특별시 마포구</a:t>
                      </a:r>
                    </a:p>
                  </a:txBody>
                  <a:tcPr marL="84600" marR="84600" marT="42300" marB="42300" anchor="ctr"/>
                </a:tc>
                <a:extLst>
                  <a:ext uri="{0D108BD9-81ED-4DB2-BD59-A6C34878D82A}">
                    <a16:rowId xmlns:a16="http://schemas.microsoft.com/office/drawing/2014/main" val="424510854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2C878A-3341-4E28-82F3-15F5C74B433D}"/>
              </a:ext>
            </a:extLst>
          </p:cNvPr>
          <p:cNvSpPr/>
          <p:nvPr/>
        </p:nvSpPr>
        <p:spPr>
          <a:xfrm>
            <a:off x="6037381" y="3592382"/>
            <a:ext cx="2843920" cy="2062021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DDDA1-DBA1-47C2-897F-BC723034D5BC}"/>
              </a:ext>
            </a:extLst>
          </p:cNvPr>
          <p:cNvSpPr/>
          <p:nvPr/>
        </p:nvSpPr>
        <p:spPr>
          <a:xfrm>
            <a:off x="786684" y="3592382"/>
            <a:ext cx="3157202" cy="2062021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54B290-48FB-49F7-82C1-0248181E8925}"/>
              </a:ext>
            </a:extLst>
          </p:cNvPr>
          <p:cNvSpPr/>
          <p:nvPr/>
        </p:nvSpPr>
        <p:spPr>
          <a:xfrm>
            <a:off x="3943886" y="3624638"/>
            <a:ext cx="2093495" cy="857043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EFC8B1-FB61-404E-989C-EB445F554B0E}"/>
              </a:ext>
            </a:extLst>
          </p:cNvPr>
          <p:cNvCxnSpPr>
            <a:cxnSpLocks/>
          </p:cNvCxnSpPr>
          <p:nvPr/>
        </p:nvCxnSpPr>
        <p:spPr>
          <a:xfrm flipV="1">
            <a:off x="3943886" y="5793812"/>
            <a:ext cx="755518" cy="246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D30A9-59E5-427A-87AB-07530AE3C894}"/>
              </a:ext>
            </a:extLst>
          </p:cNvPr>
          <p:cNvSpPr txBox="1"/>
          <p:nvPr/>
        </p:nvSpPr>
        <p:spPr>
          <a:xfrm>
            <a:off x="786684" y="6051843"/>
            <a:ext cx="575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NULL</a:t>
            </a:r>
            <a:r>
              <a:rPr lang="ko-KR" altLang="en-US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은 데이터가 들어있지 않은 것을 의미한다</a:t>
            </a:r>
            <a:r>
              <a:rPr lang="en-US" altLang="ko-KR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endParaRPr lang="ko-KR" altLang="en-US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5C66BC-1D6A-40E6-85C7-B1EA79D9086B}"/>
              </a:ext>
            </a:extLst>
          </p:cNvPr>
          <p:cNvSpPr/>
          <p:nvPr/>
        </p:nvSpPr>
        <p:spPr>
          <a:xfrm>
            <a:off x="3943886" y="4481681"/>
            <a:ext cx="2093495" cy="1168675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https://pbs.twimg.com/media/C7tska-XwAA5arL.jpg">
            <a:extLst>
              <a:ext uri="{FF2B5EF4-FFF2-40B4-BE49-F238E27FC236}">
                <a16:creationId xmlns:a16="http://schemas.microsoft.com/office/drawing/2014/main" id="{C69AFD51-0964-402C-89B3-69167BB27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73" y="3973087"/>
            <a:ext cx="5086850" cy="20673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9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DESC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5970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테이블에 어떤 열이 정의되어 있는지 알 수 있다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DESC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[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 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740A9F-800F-4DD9-898F-08AB8502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387505"/>
            <a:ext cx="8049890" cy="28730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5723D09-D56F-433B-BB24-824FD91C106F}"/>
              </a:ext>
            </a:extLst>
          </p:cNvPr>
          <p:cNvSpPr/>
          <p:nvPr/>
        </p:nvSpPr>
        <p:spPr>
          <a:xfrm>
            <a:off x="2271296" y="3828175"/>
            <a:ext cx="1894239" cy="1823386"/>
          </a:xfrm>
          <a:prstGeom prst="rect">
            <a:avLst/>
          </a:prstGeom>
          <a:noFill/>
          <a:ln w="88900">
            <a:solidFill>
              <a:schemeClr val="accent5">
                <a:lumMod val="60000"/>
                <a:lumOff val="4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F20F8-F9B9-4AF2-958E-168D4C7503AD}"/>
              </a:ext>
            </a:extLst>
          </p:cNvPr>
          <p:cNvSpPr txBox="1"/>
          <p:nvPr/>
        </p:nvSpPr>
        <p:spPr>
          <a:xfrm>
            <a:off x="4165535" y="5771379"/>
            <a:ext cx="27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각 컬럼의 자료형</a:t>
            </a:r>
          </a:p>
        </p:txBody>
      </p:sp>
    </p:spTree>
    <p:extLst>
      <p:ext uri="{BB962C8B-B14F-4D97-AF65-F5344CB8AC3E}">
        <p14:creationId xmlns:p14="http://schemas.microsoft.com/office/powerpoint/2010/main" val="33141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DESC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5970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테이블에 어떤 열이 정의되어 있는지 알 수 있다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DESC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[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 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740A9F-800F-4DD9-898F-08AB8502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387505"/>
            <a:ext cx="8049890" cy="28730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5723D09-D56F-433B-BB24-824FD91C106F}"/>
              </a:ext>
            </a:extLst>
          </p:cNvPr>
          <p:cNvSpPr/>
          <p:nvPr/>
        </p:nvSpPr>
        <p:spPr>
          <a:xfrm>
            <a:off x="4137139" y="3828175"/>
            <a:ext cx="962399" cy="1823385"/>
          </a:xfrm>
          <a:prstGeom prst="rect">
            <a:avLst/>
          </a:prstGeom>
          <a:noFill/>
          <a:ln w="88900">
            <a:solidFill>
              <a:schemeClr val="accent5">
                <a:lumMod val="60000"/>
                <a:lumOff val="4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F20F8-F9B9-4AF2-958E-168D4C7503AD}"/>
              </a:ext>
            </a:extLst>
          </p:cNvPr>
          <p:cNvSpPr txBox="1"/>
          <p:nvPr/>
        </p:nvSpPr>
        <p:spPr>
          <a:xfrm>
            <a:off x="4165535" y="5771379"/>
            <a:ext cx="27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NULL </a:t>
            </a:r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값을 허용할 것인가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8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3751BD-D31E-4670-A2E5-203C1BBE28C0}"/>
              </a:ext>
            </a:extLst>
          </p:cNvPr>
          <p:cNvSpPr txBox="1"/>
          <p:nvPr/>
        </p:nvSpPr>
        <p:spPr>
          <a:xfrm>
            <a:off x="0" y="2361049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Chapter </a:t>
            </a:r>
            <a:r>
              <a:rPr lang="en-US" altLang="ko-KR" sz="7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pPr algn="ctr"/>
            <a:endParaRPr lang="en-US" altLang="ko-KR" sz="4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 </a:t>
            </a:r>
            <a:r>
              <a:rPr lang="ko-KR" altLang="en-US" sz="4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설치하기</a:t>
            </a:r>
            <a:endParaRPr lang="en-US" altLang="ko-KR" sz="48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4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DESC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5970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테이블에 어떤 열이 정의되어 있는지 알 수 있다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DESC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[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 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740A9F-800F-4DD9-898F-08AB8502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387505"/>
            <a:ext cx="8049890" cy="28730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5723D09-D56F-433B-BB24-824FD91C106F}"/>
              </a:ext>
            </a:extLst>
          </p:cNvPr>
          <p:cNvSpPr/>
          <p:nvPr/>
        </p:nvSpPr>
        <p:spPr>
          <a:xfrm>
            <a:off x="5937689" y="3803888"/>
            <a:ext cx="1333549" cy="1847672"/>
          </a:xfrm>
          <a:prstGeom prst="rect">
            <a:avLst/>
          </a:prstGeom>
          <a:noFill/>
          <a:ln w="88900">
            <a:solidFill>
              <a:schemeClr val="accent5">
                <a:lumMod val="60000"/>
                <a:lumOff val="4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F20F8-F9B9-4AF2-958E-168D4C7503AD}"/>
              </a:ext>
            </a:extLst>
          </p:cNvPr>
          <p:cNvSpPr txBox="1"/>
          <p:nvPr/>
        </p:nvSpPr>
        <p:spPr>
          <a:xfrm>
            <a:off x="5730565" y="5795665"/>
            <a:ext cx="27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생략 시 </a:t>
            </a:r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적용되는 기본값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자료형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573675"/>
            <a:ext cx="93931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INTEGER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형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수치형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자료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</a:p>
          <a:p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정수값을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저장할 수 있는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자료형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소수점은 불가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CHAR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형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문자열형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자료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 :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고정 길이 문자열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열의 최대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길이를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지정해야 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언제나 고정된 길이로 데이터가 저장된다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최대 길이보다 작은 문자열을 저장할 경우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공백문자로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나머지를 채운 후 저장한다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VARCHAR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형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문자열형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자료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 :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가변 길이 문자열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열의 최대 길이를 지정해야 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 크기에 맞춰 저장공간의 크기가 변한다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DATE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형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  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월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일의 데이터를 저장한다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TIME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형     시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분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초의 데이터를 저장한다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</p:txBody>
      </p:sp>
      <p:pic>
        <p:nvPicPr>
          <p:cNvPr id="6" name="Picture 2" descr="CHAR VARCHARì ëí ì´ë¯¸ì§ ê²ìê²°ê³¼">
            <a:extLst>
              <a:ext uri="{FF2B5EF4-FFF2-40B4-BE49-F238E27FC236}">
                <a16:creationId xmlns:a16="http://schemas.microsoft.com/office/drawing/2014/main" id="{6BE9AA4A-E72C-47DB-A336-1A13C6F5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052" y="3953327"/>
            <a:ext cx="3287772" cy="1133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CEBE2F9B-7D21-4D70-86A0-A37D21766540}"/>
              </a:ext>
            </a:extLst>
          </p:cNvPr>
          <p:cNvSpPr/>
          <p:nvPr/>
        </p:nvSpPr>
        <p:spPr>
          <a:xfrm>
            <a:off x="8353625" y="3624543"/>
            <a:ext cx="217427" cy="1614977"/>
          </a:xfrm>
          <a:prstGeom prst="rightBrace">
            <a:avLst>
              <a:gd name="adj1" fmla="val 8333"/>
              <a:gd name="adj2" fmla="val 574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21719" y="2227737"/>
            <a:ext cx="4307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08서울한강체 M" panose="02020603020101020101" pitchFamily="18" charset="-127"/>
                <a:ea typeface="08서울한강체 M" panose="02020603020101020101" pitchFamily="18" charset="-127"/>
                <a:hlinkClick r:id="rId3"/>
              </a:rPr>
              <a:t>*MySQL</a:t>
            </a:r>
            <a:r>
              <a:rPr lang="ko-KR" altLang="en-US" spc="-150" dirty="0">
                <a:latin typeface="08서울한강체 M" panose="02020603020101020101" pitchFamily="18" charset="-127"/>
                <a:ea typeface="08서울한강체 M" panose="02020603020101020101" pitchFamily="18" charset="-127"/>
                <a:hlinkClick r:id="rId3"/>
              </a:rPr>
              <a:t>의 다양한 </a:t>
            </a:r>
            <a:r>
              <a:rPr lang="ko-KR" altLang="en-US" spc="-150" dirty="0" err="1">
                <a:latin typeface="08서울한강체 M" panose="02020603020101020101" pitchFamily="18" charset="-127"/>
                <a:ea typeface="08서울한강체 M" panose="02020603020101020101" pitchFamily="18" charset="-127"/>
                <a:hlinkClick r:id="rId3"/>
              </a:rPr>
              <a:t>자료형을</a:t>
            </a:r>
            <a:r>
              <a:rPr lang="ko-KR" altLang="en-US" spc="-150" dirty="0">
                <a:latin typeface="08서울한강체 M" panose="02020603020101020101" pitchFamily="18" charset="-127"/>
                <a:ea typeface="08서울한강체 M" panose="02020603020101020101" pitchFamily="18" charset="-127"/>
                <a:hlinkClick r:id="rId3"/>
              </a:rPr>
              <a:t> 참고하기 좋은 페이지</a:t>
            </a:r>
            <a:endParaRPr lang="en-US" altLang="ko-KR" spc="-15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5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테이블과 데이터 타입 이해하기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정리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36029FF-CB23-44C4-9077-7CA351B423C4}"/>
              </a:ext>
            </a:extLst>
          </p:cNvPr>
          <p:cNvCxnSpPr/>
          <p:nvPr/>
        </p:nvCxnSpPr>
        <p:spPr>
          <a:xfrm>
            <a:off x="-91611" y="6709665"/>
            <a:ext cx="77699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98456" y="2635221"/>
            <a:ext cx="3296095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모든 데이터베이스 보여주기</a:t>
            </a:r>
            <a:endParaRPr lang="en-US" altLang="ko-KR" sz="2000" b="1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SHOW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DATABASES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;</a:t>
            </a:r>
          </a:p>
          <a:p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20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원하는 데이터베이스 사용하기</a:t>
            </a:r>
            <a:endParaRPr lang="en-US" altLang="ko-KR" sz="2000" b="1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USE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데이터베이스명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];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54318" y="2716445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사용중인 데이터베이스의 모든 테이블 보여주기</a:t>
            </a:r>
            <a:endParaRPr lang="en-US" altLang="ko-KR" sz="2000" b="1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SHOW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tables;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20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테이블의 정의 확인하기</a:t>
            </a:r>
            <a:endParaRPr lang="en-US" altLang="ko-KR" sz="2000" b="1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DESC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테이블명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 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98456" y="4447041"/>
            <a:ext cx="1025087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테이블에서 모든 데이터 </a:t>
            </a:r>
            <a:r>
              <a:rPr lang="ko-KR" altLang="en-US" sz="2000" b="1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꺼내오기</a:t>
            </a:r>
            <a:endParaRPr lang="en-US" altLang="ko-KR" sz="2000" b="1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SELECT * FROM [</a:t>
            </a:r>
            <a:r>
              <a:rPr lang="ko-KR" altLang="en-US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테이블명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 ;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20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테이블에서 원하는 열의 데이터만 </a:t>
            </a:r>
            <a:r>
              <a:rPr lang="ko-KR" altLang="en-US" sz="2000" b="1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꺼내오기</a:t>
            </a:r>
            <a:endParaRPr lang="en-US" altLang="ko-KR" sz="2000" b="1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SELECT [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열 이름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1], [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열 이름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2] FROM [</a:t>
            </a:r>
            <a:r>
              <a:rPr lang="ko-KR" altLang="en-US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테이블명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 ;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*</a:t>
            </a:r>
            <a:r>
              <a:rPr lang="ko-KR" altLang="en-US" sz="1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열 이름의 순서는 바뀔 수 있으며</a:t>
            </a:r>
            <a:r>
              <a:rPr lang="en-US" altLang="ko-KR" sz="1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바뀐 순서대로 출력된다</a:t>
            </a:r>
            <a:r>
              <a:rPr lang="en-US" altLang="ko-KR" sz="1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en-US" altLang="ko-KR" sz="120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F20F8-F9B9-4AF2-958E-168D4C7503AD}"/>
              </a:ext>
            </a:extLst>
          </p:cNvPr>
          <p:cNvSpPr txBox="1"/>
          <p:nvPr/>
        </p:nvSpPr>
        <p:spPr>
          <a:xfrm flipH="1">
            <a:off x="7575844" y="4796236"/>
            <a:ext cx="3667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Sample database</a:t>
            </a:r>
            <a:r>
              <a:rPr lang="ko-KR" altLang="en-US" sz="2000" b="1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있는</a:t>
            </a:r>
            <a:endParaRPr lang="en-US" altLang="ko-KR" sz="2000" b="1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2000" b="1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테이블들에 대해서 이 구문들</a:t>
            </a:r>
            <a:endParaRPr lang="en-US" altLang="ko-KR" sz="2000" b="1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2000" b="1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적용해 보세요</a:t>
            </a:r>
            <a:r>
              <a:rPr lang="en-US" altLang="ko-KR" sz="2000" b="1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!</a:t>
            </a:r>
            <a:endParaRPr lang="ko-KR" altLang="en-US" sz="2000" b="1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1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**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쿼리 구문 예시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쿼리 구문 예시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5686329" y="4605046"/>
            <a:ext cx="1931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??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710179" y="3182405"/>
            <a:ext cx="10933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EX 1 : SELECT id, nickname,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created_at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FROM users;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713110" y="4214038"/>
            <a:ext cx="10933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EX 2 : SELECT id, nickname,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created_at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FROM users order by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created_at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 flipV="1">
            <a:off x="1548291" y="3552067"/>
            <a:ext cx="826941" cy="5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1135058" y="3538945"/>
            <a:ext cx="150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가져와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>
            <a:off x="4927468" y="3550278"/>
            <a:ext cx="6423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4443892" y="3555523"/>
            <a:ext cx="150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~</a:t>
            </a:r>
            <a:r>
              <a:rPr lang="ko-KR" altLang="en-US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>
            <a:off x="6079260" y="3532694"/>
            <a:ext cx="120628" cy="35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6026505" y="3529763"/>
            <a:ext cx="24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 flipV="1">
            <a:off x="1507263" y="4583696"/>
            <a:ext cx="826941" cy="5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1094030" y="4570574"/>
            <a:ext cx="150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가져와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>
            <a:off x="4912816" y="4590699"/>
            <a:ext cx="6423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4438032" y="4595944"/>
            <a:ext cx="150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~</a:t>
            </a:r>
            <a:r>
              <a:rPr lang="ko-KR" altLang="en-US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>
            <a:off x="6189940" y="4583696"/>
            <a:ext cx="9243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716042" y="2669520"/>
            <a:ext cx="10933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쿼리 구문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데이터베이스에서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‘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내가 원하는 데이터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’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꺼내 올 때 사용하는 것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**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쿼리 구문 예시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쿼리 구문 예시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5245669"/>
            <a:ext cx="109336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EX 3 : SELECT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main_category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, COUNT(id), SUM(cost) FROM productions WHERE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view_count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&gt; 1000 </a:t>
            </a: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GROUP BY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main_category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order by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created_at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5686329" y="4605046"/>
            <a:ext cx="1931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~</a:t>
            </a:r>
            <a:r>
              <a:rPr lang="ko-KR" altLang="en-US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기준으로 정렬해서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710180" y="5987154"/>
            <a:ext cx="10933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Q: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 구문은 어떤 데이터를 가져오는 걸까요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?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710179" y="3182405"/>
            <a:ext cx="10933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EX 1 : SELECT id, nickname,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created_at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FROM users;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713110" y="4214038"/>
            <a:ext cx="10933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EX 2 : SELECT id, nickname,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created_at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FROM users order by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created_at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 flipV="1">
            <a:off x="1548291" y="3552067"/>
            <a:ext cx="826941" cy="5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1135058" y="3538945"/>
            <a:ext cx="150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가져와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>
            <a:off x="4927468" y="3550278"/>
            <a:ext cx="6423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4443892" y="3555523"/>
            <a:ext cx="150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~</a:t>
            </a:r>
            <a:r>
              <a:rPr lang="ko-KR" altLang="en-US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>
            <a:off x="6079260" y="3532694"/>
            <a:ext cx="120628" cy="35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6026505" y="3529763"/>
            <a:ext cx="24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 flipV="1">
            <a:off x="1507263" y="4583696"/>
            <a:ext cx="826941" cy="5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1094030" y="4570574"/>
            <a:ext cx="150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가져와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>
            <a:off x="4912816" y="4590699"/>
            <a:ext cx="6423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96FEF-CBF5-4AEA-A8DB-7B01B6B6DDD6}"/>
              </a:ext>
            </a:extLst>
          </p:cNvPr>
          <p:cNvSpPr txBox="1"/>
          <p:nvPr/>
        </p:nvSpPr>
        <p:spPr>
          <a:xfrm>
            <a:off x="4438032" y="4595944"/>
            <a:ext cx="150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~</a:t>
            </a:r>
            <a:r>
              <a:rPr lang="ko-KR" altLang="en-US" sz="16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68612C0-826F-4A5E-8615-4FDF971DCC7E}"/>
              </a:ext>
            </a:extLst>
          </p:cNvPr>
          <p:cNvCxnSpPr>
            <a:cxnSpLocks/>
          </p:cNvCxnSpPr>
          <p:nvPr/>
        </p:nvCxnSpPr>
        <p:spPr>
          <a:xfrm>
            <a:off x="6189940" y="4583696"/>
            <a:ext cx="9243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716042" y="2669520"/>
            <a:ext cx="10933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쿼리 구문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데이터베이스에서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‘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내가 원하는 데이터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’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꺼내 올 때 사용하는 것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33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**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쿼리 구문 예시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쿼리 구문 예시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743631" y="2965061"/>
            <a:ext cx="109336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EX 3 : SELECT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main_category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, COUNT(id), SUM(cost) FROM productions WHERE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view_count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&gt; 1000 </a:t>
            </a: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GROUP BY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main_category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ORDER BY count(id);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43631" y="4080246"/>
            <a:ext cx="10936543" cy="1053707"/>
            <a:chOff x="743631" y="3772515"/>
            <a:chExt cx="10936543" cy="10537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0084528-D375-4D07-8B4C-18355B5927E8}"/>
                </a:ext>
              </a:extLst>
            </p:cNvPr>
            <p:cNvSpPr/>
            <p:nvPr/>
          </p:nvSpPr>
          <p:spPr>
            <a:xfrm>
              <a:off x="743631" y="3772515"/>
              <a:ext cx="109336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Q: </a:t>
              </a:r>
              <a:r>
                <a:rPr lang="ko-KR" altLang="en-US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이 구문은 어떤 데이터를 가져오는 걸까요</a:t>
              </a:r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?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084528-D375-4D07-8B4C-18355B5927E8}"/>
                </a:ext>
              </a:extLst>
            </p:cNvPr>
            <p:cNvSpPr/>
            <p:nvPr/>
          </p:nvSpPr>
          <p:spPr>
            <a:xfrm>
              <a:off x="746563" y="4179891"/>
              <a:ext cx="109336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A: </a:t>
              </a:r>
              <a:r>
                <a:rPr lang="ko-KR" altLang="en-US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가져와    </a:t>
              </a:r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 </a:t>
              </a:r>
              <a:r>
                <a:rPr lang="ko-KR" altLang="en-US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메인 카테고리</a:t>
              </a:r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, id</a:t>
              </a:r>
              <a:r>
                <a:rPr lang="ko-KR" altLang="en-US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의 개수</a:t>
              </a:r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, cost</a:t>
              </a:r>
              <a:r>
                <a:rPr lang="ko-KR" altLang="en-US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의 합 </a:t>
              </a:r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)          ~</a:t>
              </a:r>
              <a:r>
                <a:rPr lang="ko-KR" altLang="en-US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로부터  </a:t>
              </a:r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 productions )     ~</a:t>
              </a:r>
              <a:r>
                <a:rPr lang="ko-KR" altLang="en-US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인 애들만  </a:t>
              </a:r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 </a:t>
              </a:r>
              <a:r>
                <a:rPr lang="en-US" altLang="ko-KR" spc="-150" dirty="0" err="1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view_count</a:t>
              </a:r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&gt; 1000 )</a:t>
              </a:r>
            </a:p>
            <a:p>
              <a:r>
                <a:rPr lang="ko-KR" altLang="en-US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그룹별로 묶어서  </a:t>
              </a:r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 </a:t>
              </a:r>
              <a:r>
                <a:rPr lang="ko-KR" altLang="en-US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메인 카테고리 기준으로 </a:t>
              </a:r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)          ~</a:t>
              </a:r>
              <a:r>
                <a:rPr lang="ko-KR" altLang="en-US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기준으로 정렬해서 </a:t>
              </a:r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 id</a:t>
              </a:r>
              <a:r>
                <a:rPr lang="ko-KR" altLang="en-US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의 개수</a:t>
              </a:r>
              <a:r>
                <a:rPr lang="en-US" altLang="ko-KR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0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8" y="422031"/>
            <a:ext cx="113596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**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쿼리 구문 예시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세션 진행 방향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5" y="2769991"/>
            <a:ext cx="1093361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앞으로의 세션에서는 데이터를 다루는 다양한 종류의 쿼리 구문에 대해 다루어 볼 예정입니다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그리고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어떤 쿼리 구문을 사용하냐에 따라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정해진 형식의 문법이 존재합니다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짧은 시간 동안 많은 종류의 구문들에 대해 설명할 텐데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모든 구문을 외울 필요는 없습니다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en-US" altLang="ko-KR" sz="1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(</a:t>
            </a:r>
            <a:r>
              <a:rPr lang="ko-KR" altLang="en-US" sz="1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사실 한번 해보고 외울 수도 </a:t>
            </a:r>
            <a:r>
              <a:rPr lang="ko-KR" altLang="en-US" sz="12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없구요</a:t>
            </a:r>
            <a:r>
              <a:rPr lang="en-US" altLang="ko-KR" sz="1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!)</a:t>
            </a:r>
            <a:endParaRPr lang="en-US" altLang="ko-KR" sz="16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다만 이런 기능을 하는 구문이 존재하고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그 구문은 어떤 문법을 따르는 지에 대해</a:t>
            </a:r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이해하고 경험해보는 것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에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초점을 두고 세션을 들어주시면 좋을 것 같습니다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이후에 실제로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SQL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을 사용하게 되었을 때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이 자료와 세션 경험이 도움이 되었으면 좋겠습니다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  <a:p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sz="1600" b="1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+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헷갈리거나 모르는 기능이 있으면 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구글링이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최고에요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!</a:t>
            </a:r>
            <a:endParaRPr lang="en-US" altLang="ko-KR" sz="2000" b="1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0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40674" y="1890346"/>
            <a:ext cx="12213930" cy="4387362"/>
            <a:chOff x="263768" y="1890346"/>
            <a:chExt cx="12213930" cy="4387362"/>
          </a:xfrm>
        </p:grpSpPr>
        <p:sp>
          <p:nvSpPr>
            <p:cNvPr id="16" name="직사각형 15"/>
            <p:cNvSpPr/>
            <p:nvPr/>
          </p:nvSpPr>
          <p:spPr>
            <a:xfrm>
              <a:off x="263768" y="1890346"/>
              <a:ext cx="11843239" cy="43873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A096DB-B020-495E-A8D3-47757CAB634E}"/>
                </a:ext>
              </a:extLst>
            </p:cNvPr>
            <p:cNvSpPr/>
            <p:nvPr/>
          </p:nvSpPr>
          <p:spPr>
            <a:xfrm>
              <a:off x="374251" y="2019213"/>
              <a:ext cx="5721747" cy="46166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Chapter 01 MySQL </a:t>
              </a:r>
              <a:r>
                <a:rPr lang="ko-KR" altLang="en-US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설치하기</a:t>
              </a:r>
              <a:endPara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5D3D90-319F-4B77-AC69-4ACB5AAE4455}"/>
                </a:ext>
              </a:extLst>
            </p:cNvPr>
            <p:cNvSpPr/>
            <p:nvPr/>
          </p:nvSpPr>
          <p:spPr>
            <a:xfrm>
              <a:off x="374250" y="2907445"/>
              <a:ext cx="5721747" cy="46166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Chapter 02 </a:t>
              </a:r>
              <a:r>
                <a:rPr lang="ko-KR" altLang="en-US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데이터베이스와 </a:t>
              </a:r>
              <a:r>
                <a:rPr lang="en-US" altLang="ko-KR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SQL</a:t>
              </a:r>
              <a:endPara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3F18A5F-40BB-4312-B9A2-7CB6584D6C7D}"/>
                </a:ext>
              </a:extLst>
            </p:cNvPr>
            <p:cNvSpPr/>
            <p:nvPr/>
          </p:nvSpPr>
          <p:spPr>
            <a:xfrm>
              <a:off x="6278663" y="2019213"/>
              <a:ext cx="5721747" cy="46166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Chapter 04 </a:t>
              </a:r>
              <a:r>
                <a:rPr lang="ko-KR" altLang="en-US" sz="2400" spc="-1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데이터 변환하기</a:t>
              </a:r>
              <a:endPara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15421-7225-4D9C-9466-F1757DD8EEA9}"/>
                </a:ext>
              </a:extLst>
            </p:cNvPr>
            <p:cNvSpPr/>
            <p:nvPr/>
          </p:nvSpPr>
          <p:spPr>
            <a:xfrm>
              <a:off x="6381698" y="2510983"/>
              <a:ext cx="25266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4.1  </a:t>
              </a:r>
              <a:r>
                <a:rPr lang="ko-KR" altLang="en-US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숫자 다루기</a:t>
              </a:r>
              <a:endParaRPr lang="en-US" altLang="ko-KR" sz="2200" spc="-150" dirty="0" smtClean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  <a:p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4.2  CASE </a:t>
              </a:r>
              <a:r>
                <a:rPr lang="ko-KR" altLang="en-US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구문 다루기</a:t>
              </a:r>
              <a:endParaRPr lang="en-US" altLang="ko-KR" sz="2200" spc="-150" dirty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74251" y="4526832"/>
              <a:ext cx="11626159" cy="1619015"/>
              <a:chOff x="374251" y="3999450"/>
              <a:chExt cx="11626159" cy="161901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8984B9E-AB66-4011-8F80-A07C02BF4E0F}"/>
                  </a:ext>
                </a:extLst>
              </p:cNvPr>
              <p:cNvSpPr/>
              <p:nvPr/>
            </p:nvSpPr>
            <p:spPr>
              <a:xfrm>
                <a:off x="374251" y="4006927"/>
                <a:ext cx="5721747" cy="46166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2400" spc="-15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Chapter 03 </a:t>
                </a:r>
                <a:r>
                  <a:rPr lang="ko-KR" altLang="en-US" sz="2400" spc="-15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테이블에서 데이터 검색</a:t>
                </a:r>
                <a:endParaRPr lang="ko-KR" altLang="en-US" sz="2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71A09F5-57C9-44CE-BBDA-F70DBDEF2930}"/>
                  </a:ext>
                </a:extLst>
              </p:cNvPr>
              <p:cNvSpPr/>
              <p:nvPr/>
            </p:nvSpPr>
            <p:spPr>
              <a:xfrm>
                <a:off x="431401" y="4510469"/>
                <a:ext cx="5167505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spc="-150" dirty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3.1  </a:t>
                </a:r>
                <a:r>
                  <a:rPr lang="ko-KR" altLang="en-US" sz="2200" spc="-150" dirty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검색 조건 지정하기</a:t>
                </a:r>
                <a:endParaRPr lang="en-US" altLang="ko-KR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r>
                  <a:rPr lang="en-US" altLang="ko-KR" sz="2200" spc="-150" dirty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3.2  </a:t>
                </a:r>
                <a:r>
                  <a:rPr lang="ko-KR" altLang="en-US" sz="2200" spc="-150" dirty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패턴 매칭에 의한 </a:t>
                </a:r>
                <a:r>
                  <a:rPr lang="ko-KR" altLang="en-US" sz="2200" spc="-150" dirty="0" smtClean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검색</a:t>
                </a:r>
                <a:endPara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r>
                  <a:rPr lang="en-US" altLang="ko-KR" sz="2200" spc="-150" dirty="0" smtClean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3.3  </a:t>
                </a:r>
                <a:r>
                  <a:rPr lang="ko-KR" altLang="en-US" sz="2200" spc="-150" dirty="0" smtClean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정렬</a:t>
                </a:r>
                <a:endPara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8EAE7D-7C34-41B6-9477-45ACBFEEB75E}"/>
                  </a:ext>
                </a:extLst>
              </p:cNvPr>
              <p:cNvSpPr/>
              <p:nvPr/>
            </p:nvSpPr>
            <p:spPr>
              <a:xfrm>
                <a:off x="6381698" y="4798382"/>
                <a:ext cx="231986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spc="-150" dirty="0" smtClean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6.0  </a:t>
                </a:r>
                <a:r>
                  <a:rPr lang="ko-KR" altLang="en-US" sz="2200" spc="-150" dirty="0" smtClean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데이터 추가하기</a:t>
                </a:r>
                <a:endPara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r>
                  <a:rPr lang="en-US" altLang="ko-KR" sz="2200" spc="-150" dirty="0" smtClean="0">
                    <a:ln>
                      <a:solidFill>
                        <a:schemeClr val="tx1"/>
                      </a:solidFill>
                    </a:ln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6.1  Quest</a:t>
                </a:r>
                <a:endParaRPr lang="en-US" altLang="ko-KR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8984B9E-AB66-4011-8F80-A07C02BF4E0F}"/>
                  </a:ext>
                </a:extLst>
              </p:cNvPr>
              <p:cNvSpPr/>
              <p:nvPr/>
            </p:nvSpPr>
            <p:spPr>
              <a:xfrm>
                <a:off x="374251" y="3999450"/>
                <a:ext cx="5721747" cy="46166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2400" spc="-15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Chapter 03 </a:t>
                </a:r>
                <a:r>
                  <a:rPr lang="ko-KR" altLang="en-US" sz="2400" spc="-1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원하는 데이터 골라내기</a:t>
                </a:r>
                <a:endParaRPr lang="ko-KR" altLang="en-US" sz="2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7C19234-4E87-4A61-AA56-890EDDF18D38}"/>
                  </a:ext>
                </a:extLst>
              </p:cNvPr>
              <p:cNvSpPr/>
              <p:nvPr/>
            </p:nvSpPr>
            <p:spPr>
              <a:xfrm>
                <a:off x="6278663" y="4334303"/>
                <a:ext cx="5721747" cy="46166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2400" spc="-15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Chapter </a:t>
                </a:r>
                <a:r>
                  <a:rPr lang="en-US" altLang="ko-KR" sz="2400" spc="-1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06 Quest</a:t>
                </a:r>
                <a:endParaRPr lang="ko-KR" altLang="en-US" sz="2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71A09F5-57C9-44CE-BBDA-F70DBDEF2930}"/>
                </a:ext>
              </a:extLst>
            </p:cNvPr>
            <p:cNvSpPr/>
            <p:nvPr/>
          </p:nvSpPr>
          <p:spPr>
            <a:xfrm>
              <a:off x="431401" y="3450054"/>
              <a:ext cx="516750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2</a:t>
              </a:r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.1  </a:t>
              </a:r>
              <a:r>
                <a:rPr lang="ko-KR" altLang="en-US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관계형 데이터베이스와 </a:t>
              </a:r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SQL</a:t>
              </a:r>
              <a:endParaRPr lang="en-US" altLang="ko-KR" sz="2200" spc="-150" dirty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  <a:p>
              <a:r>
                <a:rPr lang="en-US" altLang="ko-KR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2</a:t>
              </a:r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.2  </a:t>
              </a:r>
              <a:r>
                <a:rPr lang="ko-KR" altLang="en-US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테이블과 데이터 타입 이해하기</a:t>
              </a:r>
              <a:endParaRPr lang="en-US" altLang="ko-KR" sz="2200" spc="-150" dirty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F18A5F-40BB-4312-B9A2-7CB6584D6C7D}"/>
                </a:ext>
              </a:extLst>
            </p:cNvPr>
            <p:cNvSpPr/>
            <p:nvPr/>
          </p:nvSpPr>
          <p:spPr>
            <a:xfrm>
              <a:off x="6278662" y="3286102"/>
              <a:ext cx="5721747" cy="46166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2400" spc="-15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Chapter </a:t>
              </a:r>
              <a:r>
                <a:rPr lang="en-US" altLang="ko-KR" sz="2400" spc="-1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05 </a:t>
              </a:r>
              <a:r>
                <a:rPr lang="ko-KR" altLang="en-US" sz="2400" spc="-1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다양한 데이터 다루기</a:t>
              </a:r>
              <a:endPara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381698" y="3771110"/>
              <a:ext cx="6096000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5.1  </a:t>
              </a:r>
              <a:r>
                <a:rPr lang="ko-KR" altLang="en-US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제한</a:t>
              </a:r>
              <a:endParaRPr lang="en-US" altLang="ko-KR" sz="2200" spc="-150" dirty="0" smtClean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  <a:p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5.2  </a:t>
              </a:r>
              <a:r>
                <a:rPr lang="ko-KR" altLang="en-US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문자열 다루기</a:t>
              </a:r>
              <a:endParaRPr lang="en-US" altLang="ko-KR" sz="2200" spc="-150" dirty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  <a:p>
              <a:r>
                <a:rPr lang="en-US" altLang="ko-KR" sz="2200" spc="-150" dirty="0" smtClean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5.3  </a:t>
              </a:r>
              <a:r>
                <a:rPr lang="ko-KR" altLang="en-US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날짜 </a:t>
              </a:r>
              <a:r>
                <a:rPr lang="en-US" altLang="ko-KR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&amp; </a:t>
              </a:r>
              <a:r>
                <a:rPr lang="ko-KR" altLang="en-US" sz="2200" spc="-150" dirty="0">
                  <a:ln>
                    <a:solidFill>
                      <a:schemeClr val="tx1"/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시간 다루기</a:t>
              </a:r>
              <a:endParaRPr lang="en-US" altLang="ko-KR" sz="2200" spc="-150" dirty="0">
                <a:ln>
                  <a:solidFill>
                    <a:schemeClr val="tx1"/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5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3751BD-D31E-4670-A2E5-203C1BBE28C0}"/>
              </a:ext>
            </a:extLst>
          </p:cNvPr>
          <p:cNvSpPr txBox="1"/>
          <p:nvPr/>
        </p:nvSpPr>
        <p:spPr>
          <a:xfrm>
            <a:off x="0" y="2361049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Chapter </a:t>
            </a:r>
            <a:r>
              <a:rPr lang="en-US" altLang="ko-KR" sz="7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</a:p>
          <a:p>
            <a:pPr algn="ctr"/>
            <a:endParaRPr lang="en-US" altLang="ko-KR" sz="4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데이터 골라내기</a:t>
            </a:r>
            <a:endParaRPr lang="en-US" altLang="ko-KR" sz="48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9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검색 조건 지정하기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WHERE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780801"/>
            <a:ext cx="109336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기본 문법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SELECT [</a:t>
            </a:r>
            <a:r>
              <a:rPr lang="ko-KR" altLang="en-US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칼럼명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1], [</a:t>
            </a:r>
            <a:r>
              <a:rPr lang="ko-KR" altLang="en-US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칼럼명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2] FROM [</a:t>
            </a:r>
            <a:r>
              <a:rPr lang="ko-KR" altLang="en-US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테이블명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 WHERE [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원하는 조건식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];</a:t>
            </a: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칼럼을 선택할 때에는 기본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SELECT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구문을 사용했다면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</a:t>
            </a: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로우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선택할 때에는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WHERE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구문을 덧붙여서 사용한다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(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검색 조건을 추가하는 것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# [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조건식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은  열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연산자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상수 등으로 구성된다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Ex. </a:t>
            </a:r>
            <a:r>
              <a:rPr lang="en-US" altLang="ko-KR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Selling_count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&gt; 10000</a:t>
            </a: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(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판매가        초과     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10000)</a:t>
            </a: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9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391253"/>
            <a:ext cx="10014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1.0 MySQL</a:t>
            </a:r>
            <a:r>
              <a:rPr lang="ko-KR" altLang="en-US" sz="4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설치하기</a:t>
            </a:r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49608" y="2337612"/>
            <a:ext cx="11202775" cy="3046988"/>
            <a:chOff x="989224" y="1792486"/>
            <a:chExt cx="11202775" cy="30469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5F2AC53-E276-497B-B496-26B81EBAFAAF}"/>
                </a:ext>
              </a:extLst>
            </p:cNvPr>
            <p:cNvSpPr/>
            <p:nvPr/>
          </p:nvSpPr>
          <p:spPr>
            <a:xfrm>
              <a:off x="989224" y="1828944"/>
              <a:ext cx="144016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0084528-D375-4D07-8B4C-18355B5927E8}"/>
                </a:ext>
              </a:extLst>
            </p:cNvPr>
            <p:cNvSpPr/>
            <p:nvPr/>
          </p:nvSpPr>
          <p:spPr>
            <a:xfrm>
              <a:off x="1258388" y="1792486"/>
              <a:ext cx="10933611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MySQL</a:t>
              </a:r>
              <a:r>
                <a:rPr lang="ko-KR" altLang="en-US" sz="32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설치하기</a:t>
              </a:r>
              <a:endParaRPr lang="en-US" altLang="ko-KR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endParaRPr lang="en-US" altLang="ko-KR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ko-KR" altLang="en-US" sz="3200" spc="-150" dirty="0" err="1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압축파일에</a:t>
              </a:r>
              <a:r>
                <a:rPr lang="ko-KR" altLang="en-US" sz="32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함께 올린</a:t>
              </a:r>
              <a:r>
                <a:rPr lang="ko-KR" altLang="en-US" sz="32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ko-KR" altLang="en-US" sz="32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책 캡쳐 </a:t>
              </a:r>
              <a:r>
                <a:rPr lang="ko-KR" altLang="en-US" sz="32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자료 </a:t>
              </a:r>
              <a:r>
                <a:rPr lang="ko-KR" altLang="en-US" sz="32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참고해주세요</a:t>
              </a:r>
              <a:r>
                <a:rPr lang="en-US" altLang="ko-KR" sz="32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.</a:t>
              </a:r>
            </a:p>
            <a:p>
              <a:pPr algn="ctr"/>
              <a:r>
                <a:rPr lang="ko-KR" altLang="en-US" sz="32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최신 버전은 </a:t>
              </a:r>
              <a:r>
                <a:rPr lang="en-US" altLang="ko-KR" sz="32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8.0.12 </a:t>
              </a:r>
              <a:r>
                <a:rPr lang="ko-KR" altLang="en-US" sz="32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이지만 이번 세션에서는 </a:t>
              </a:r>
              <a:endParaRPr lang="en-US" altLang="ko-KR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ko-KR" altLang="en-US" sz="32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구 버전을 사용할 예정이므로</a:t>
              </a:r>
              <a:r>
                <a:rPr lang="en-US" altLang="ko-KR" sz="32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</a:t>
              </a:r>
            </a:p>
            <a:p>
              <a:pPr algn="ctr"/>
              <a:r>
                <a:rPr lang="en-US" altLang="ko-KR" sz="32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MySQL </a:t>
              </a:r>
              <a:r>
                <a:rPr lang="en-US" altLang="ko-KR" sz="32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5.7 </a:t>
              </a:r>
              <a:r>
                <a:rPr lang="ko-KR" altLang="en-US" sz="32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버전을 설치하면 됩니다</a:t>
              </a:r>
              <a:r>
                <a:rPr lang="en-US" altLang="ko-KR" sz="32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1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검색 조건 지정하기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WHERE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6" y="2732168"/>
            <a:ext cx="4894983" cy="3223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5912422" y="2597069"/>
            <a:ext cx="585260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이와 같은 비교연산자를 사용해서 조건식을 구성합니다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Ex. </a:t>
            </a:r>
            <a:r>
              <a:rPr lang="en-US" altLang="ko-KR" sz="16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view_count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&gt;= 1000</a:t>
            </a:r>
          </a:p>
          <a:p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조회수가 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1000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이상이다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Ex. cost != </a:t>
            </a:r>
            <a:r>
              <a:rPr lang="en-US" altLang="ko-KR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selling_cost</a:t>
            </a:r>
            <a:endParaRPr lang="en-US" altLang="ko-KR" sz="16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가격과 판매가가 같지 않다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할인중인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제품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Ex. </a:t>
            </a:r>
            <a:r>
              <a:rPr lang="en-US" altLang="ko-KR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created_at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between 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'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2018-7-1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'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and '2018-8-1'</a:t>
            </a:r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18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년 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7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월에 만들어진 데이터이다</a:t>
            </a:r>
            <a:endParaRPr lang="en-US" altLang="ko-KR" sz="16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+Ex. </a:t>
            </a:r>
            <a:r>
              <a:rPr lang="en-US" altLang="ko-KR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is_success_vbank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IS TRUE</a:t>
            </a:r>
          </a:p>
          <a:p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</a:t>
            </a:r>
            <a:r>
              <a:rPr lang="en-US" altLang="ko-KR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is_success_vbank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라는 칼럼의 값이 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TRUE(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참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8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검색 조건 지정하기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WHERE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716789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* FROM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sample21 WHERE no = 2 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579619-367F-4920-9D19-1DD0CC59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302073"/>
            <a:ext cx="9139291" cy="28761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662B756-48E3-4AD1-9189-AC00CD4A6D92}"/>
              </a:ext>
            </a:extLst>
          </p:cNvPr>
          <p:cNvSpPr/>
          <p:nvPr/>
        </p:nvSpPr>
        <p:spPr>
          <a:xfrm>
            <a:off x="5329649" y="2694065"/>
            <a:ext cx="842552" cy="422834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9B12EC-B47A-465F-9DD6-1ECEC802F9A5}"/>
              </a:ext>
            </a:extLst>
          </p:cNvPr>
          <p:cNvSpPr/>
          <p:nvPr/>
        </p:nvSpPr>
        <p:spPr>
          <a:xfrm>
            <a:off x="1076821" y="4766475"/>
            <a:ext cx="950495" cy="493295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7ABB93-A779-45FE-82F5-DC10EE2E8436}"/>
              </a:ext>
            </a:extLst>
          </p:cNvPr>
          <p:cNvCxnSpPr/>
          <p:nvPr/>
        </p:nvCxnSpPr>
        <p:spPr>
          <a:xfrm flipH="1">
            <a:off x="2199770" y="3116899"/>
            <a:ext cx="3383345" cy="1623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39A78B-3F43-4747-9F3B-9BAE23DADCE7}"/>
              </a:ext>
            </a:extLst>
          </p:cNvPr>
          <p:cNvSpPr txBox="1"/>
          <p:nvPr/>
        </p:nvSpPr>
        <p:spPr>
          <a:xfrm>
            <a:off x="5356025" y="2201368"/>
            <a:ext cx="39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no</a:t>
            </a:r>
            <a:r>
              <a:rPr lang="ko-KR" altLang="en-US" b="1" dirty="0">
                <a:solidFill>
                  <a:schemeClr val="accent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컬럼 값이 </a:t>
            </a:r>
            <a:r>
              <a:rPr lang="en-US" altLang="ko-KR" b="1" dirty="0">
                <a:solidFill>
                  <a:schemeClr val="accent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</a:t>
            </a:r>
            <a:r>
              <a:rPr lang="ko-KR" altLang="en-US" b="1" dirty="0">
                <a:solidFill>
                  <a:schemeClr val="accent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인 행만 선택하였다</a:t>
            </a:r>
            <a:r>
              <a:rPr lang="en-US" altLang="ko-KR" b="1" dirty="0">
                <a:solidFill>
                  <a:schemeClr val="accent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endParaRPr lang="ko-KR" altLang="en-US" b="1" dirty="0">
              <a:solidFill>
                <a:schemeClr val="accent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1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검색 조건 지정하기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WHERE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4535114"/>
            <a:ext cx="113780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하나의 조건만이 아닌 다양한 조건을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걸고 싶을 때에는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논리연산자를 사용하면 됩니다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!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Ex. 18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년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6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월에 가입하고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(AND)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로그인 횟수가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100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 넘는 유저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Ex.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로그인 횟수가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100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 넘거나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(OR) 18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년 이전에 가입한 유저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Ex. id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100, 200, 300, 400, 500, 600, 700, 800, 900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중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개인 유저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(OR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을 쓰거나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IN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을 사용할 수 있다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456" y="2679227"/>
            <a:ext cx="11570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AND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정한 조건에 모두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맞아야 해요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OR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정한 조건 중 맞는게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하나라도 있으면 돼요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NOT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저 조건만 아니면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돼요</a:t>
            </a:r>
            <a:endParaRPr lang="en-US" altLang="ko-KR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IN                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정한 조건 중 맞는게 하나라도 있으면 돼요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(OR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과 비슷하지만 식을 쓰는 게 더 편할 때가 있어요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NOT IN         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정한 조건에 맞는게 없으면 돼요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(NOT (~~ AND ~~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와 비슷하지만 식을 쓰는 게 더 편할 때가 있어요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endParaRPr lang="en-US" altLang="ko-KR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5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검색 조건 지정하기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WHERE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15" y="2769550"/>
            <a:ext cx="350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sample24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테이블로 연습을 해보자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46301" y="5873349"/>
            <a:ext cx="462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그렇다면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3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행을 제외한 나머지를 뽑고 싶다면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? 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11695" y="2597069"/>
            <a:ext cx="8269698" cy="2917445"/>
            <a:chOff x="1428217" y="2463446"/>
            <a:chExt cx="9748282" cy="3488547"/>
          </a:xfrm>
        </p:grpSpPr>
        <p:grpSp>
          <p:nvGrpSpPr>
            <p:cNvPr id="13" name="그룹 12"/>
            <p:cNvGrpSpPr/>
            <p:nvPr/>
          </p:nvGrpSpPr>
          <p:grpSpPr>
            <a:xfrm>
              <a:off x="1428217" y="2463446"/>
              <a:ext cx="9748282" cy="3488547"/>
              <a:chOff x="698456" y="2190884"/>
              <a:chExt cx="10778924" cy="397254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D224CC8-14D4-4757-8887-7A2061782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27764" y="2190884"/>
                <a:ext cx="5349616" cy="3693782"/>
              </a:xfrm>
              <a:prstGeom prst="rect">
                <a:avLst/>
              </a:prstGeom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862CC88-632C-46C4-91D1-97CC06AC592F}"/>
                  </a:ext>
                </a:extLst>
              </p:cNvPr>
              <p:cNvSpPr/>
              <p:nvPr/>
            </p:nvSpPr>
            <p:spPr>
              <a:xfrm>
                <a:off x="698456" y="3138881"/>
                <a:ext cx="3014506" cy="3024551"/>
              </a:xfrm>
              <a:prstGeom prst="ellipse">
                <a:avLst/>
              </a:prstGeom>
              <a:solidFill>
                <a:schemeClr val="tx1">
                  <a:alpha val="4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6C00E72-7CED-40B1-94E9-B2E1CA7F4651}"/>
                  </a:ext>
                </a:extLst>
              </p:cNvPr>
              <p:cNvSpPr/>
              <p:nvPr/>
            </p:nvSpPr>
            <p:spPr>
              <a:xfrm>
                <a:off x="2604253" y="3138882"/>
                <a:ext cx="3014506" cy="3024551"/>
              </a:xfrm>
              <a:prstGeom prst="ellipse">
                <a:avLst/>
              </a:prstGeom>
              <a:solidFill>
                <a:schemeClr val="tx1">
                  <a:alpha val="4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7836D23-68B5-4075-8D11-607D44710891}"/>
                  </a:ext>
                </a:extLst>
              </p:cNvPr>
              <p:cNvSpPr/>
              <p:nvPr/>
            </p:nvSpPr>
            <p:spPr>
              <a:xfrm>
                <a:off x="6199941" y="4068948"/>
                <a:ext cx="3356264" cy="369381"/>
              </a:xfrm>
              <a:prstGeom prst="rect">
                <a:avLst/>
              </a:prstGeom>
              <a:noFill/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6B907BE4-4E47-4EC2-B483-E4E80FC35445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 flipV="1">
                <a:off x="3257893" y="4253638"/>
                <a:ext cx="2942048" cy="1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9E2B902-D961-4EB5-970C-AA79BFF6AD8D}"/>
                  </a:ext>
                </a:extLst>
              </p:cNvPr>
              <p:cNvSpPr/>
              <p:nvPr/>
            </p:nvSpPr>
            <p:spPr>
              <a:xfrm>
                <a:off x="9628382" y="2571930"/>
                <a:ext cx="1038633" cy="2557531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EFEC33-30FF-449C-9816-7F59E4501E29}"/>
                </a:ext>
              </a:extLst>
            </p:cNvPr>
            <p:cNvSpPr txBox="1"/>
            <p:nvPr/>
          </p:nvSpPr>
          <p:spPr>
            <a:xfrm>
              <a:off x="2168410" y="3518979"/>
              <a:ext cx="1055622" cy="390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 </a:t>
              </a:r>
              <a:r>
                <a:rPr lang="en-US" altLang="ko-KR" sz="16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!= </a:t>
              </a:r>
              <a:r>
                <a:rPr lang="en-US" altLang="ko-KR" sz="16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endPara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93AB83-C3DD-4D7B-8DE3-42943E8BFF02}"/>
                </a:ext>
              </a:extLst>
            </p:cNvPr>
            <p:cNvSpPr txBox="1"/>
            <p:nvPr/>
          </p:nvSpPr>
          <p:spPr>
            <a:xfrm>
              <a:off x="4074704" y="3518979"/>
              <a:ext cx="1055622" cy="390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b &lt;&gt; 0</a:t>
              </a:r>
              <a:endPara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76433" y="5695259"/>
            <a:ext cx="6290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* FROM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sample21 WHERE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a != 0 AND b &lt;&gt; 0 ;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0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검색 조건 지정하기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WHERE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716796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정답은 </a:t>
            </a:r>
            <a:r>
              <a:rPr lang="ko-KR" altLang="en-US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몇번일까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?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8456" y="3346888"/>
            <a:ext cx="111975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FROM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sample24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WHERE	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&lt;&gt; 0  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OR  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 != 0 ;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FROM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sample24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WHERE	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&lt;&gt; 0  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AND 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 != 0 ;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FROM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sample24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WHERE	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= 0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OR 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  = 0 ;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FROM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sample24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WHERE	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= 0   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AND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  = 0 ;</a:t>
            </a:r>
          </a:p>
        </p:txBody>
      </p:sp>
    </p:spTree>
    <p:extLst>
      <p:ext uri="{BB962C8B-B14F-4D97-AF65-F5344CB8AC3E}">
        <p14:creationId xmlns:p14="http://schemas.microsoft.com/office/powerpoint/2010/main" val="30663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검색 조건 지정하기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연산자의 우선 순위 및 주의할 점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8456" y="4411370"/>
            <a:ext cx="748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FROM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sample24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WHERE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= 1 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OR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 = 2 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AND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 = 1 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OR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 = 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8456" y="29040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연산자를 실행할 때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OR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보다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AND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쪽이 우선순위가 높다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예시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어떤 순서로 실행이 될까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86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검색 조건 지정하기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연산자의 우선 순위 및 주의할 점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8456" y="4411370"/>
            <a:ext cx="748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FROM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sample24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WHERE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= 1 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OR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 = 2 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AND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 = 1 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OR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 = 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EA70C1-60B7-46EC-9092-0079361947E1}"/>
              </a:ext>
            </a:extLst>
          </p:cNvPr>
          <p:cNvSpPr/>
          <p:nvPr/>
        </p:nvSpPr>
        <p:spPr>
          <a:xfrm>
            <a:off x="5080356" y="4411370"/>
            <a:ext cx="179522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250B22-2BD1-42A7-A97A-AB06D08EF92F}"/>
              </a:ext>
            </a:extLst>
          </p:cNvPr>
          <p:cNvCxnSpPr/>
          <p:nvPr/>
        </p:nvCxnSpPr>
        <p:spPr>
          <a:xfrm flipV="1">
            <a:off x="6229750" y="4910455"/>
            <a:ext cx="0" cy="607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7E8041-896C-4AB1-8E53-F50C53855600}"/>
              </a:ext>
            </a:extLst>
          </p:cNvPr>
          <p:cNvSpPr txBox="1"/>
          <p:nvPr/>
        </p:nvSpPr>
        <p:spPr>
          <a:xfrm>
            <a:off x="5325742" y="5598605"/>
            <a:ext cx="18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AND </a:t>
            </a:r>
            <a:r>
              <a:rPr lang="ko-KR" altLang="en-US" dirty="0"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먼저 실행</a:t>
            </a:r>
            <a:r>
              <a:rPr lang="en-US" altLang="ko-KR" dirty="0"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8456" y="29040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연산자를 실행할 때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OR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보다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AND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쪽이 우선순위가 높다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예시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어떤 순서로 실행이 될까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2A9F38-CFF2-423E-A0B0-8176B949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5" y="4914296"/>
            <a:ext cx="4602243" cy="13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검색 조건 지정하기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연산자의 우선 순위 및 주의할 점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8456" y="4411370"/>
            <a:ext cx="10845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FROM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sample24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WHERE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u="sng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1 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OR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 = </a:t>
            </a:r>
            <a:r>
              <a:rPr lang="en-US" altLang="ko-KR" u="sng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2) 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AND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u="sng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 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1 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OR</a:t>
            </a:r>
            <a:r>
              <a:rPr lang="en-US" altLang="ko-KR" u="sng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 = </a:t>
            </a:r>
            <a:r>
              <a:rPr lang="en-US" altLang="ko-KR" u="sng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2)</a:t>
            </a:r>
            <a:endParaRPr lang="en-US" altLang="ko-KR" u="sng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456" y="29040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연산자를 실행할 때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OR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보다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AND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쪽이 우선순위가 높다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예시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 OR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부분을 먼저 실행시키고 싶다면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?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괄호를 사용한다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!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DC5134-6A29-4DCD-B0B9-FF122398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4877417"/>
            <a:ext cx="6096000" cy="13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검색 조건 지정하기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WHERE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실습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8456" y="2817228"/>
            <a:ext cx="691888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기본 문법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SELECT [</a:t>
            </a:r>
            <a:r>
              <a:rPr lang="ko-KR" altLang="en-US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칼럼명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1],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[</a:t>
            </a:r>
            <a:r>
              <a:rPr lang="ko-KR" altLang="en-US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칼럼명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2] FROM [</a:t>
            </a:r>
            <a:r>
              <a:rPr lang="ko-KR" altLang="en-US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테이블명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] WHERE [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원하는 조건식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];</a:t>
            </a:r>
          </a:p>
          <a:p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sample24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테이블에서 </a:t>
            </a:r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비교연산자와 논리연산자를 적절히 사용하여</a:t>
            </a:r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1, 4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ko-KR" altLang="en-US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행만을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읽어오는 </a:t>
            </a:r>
            <a:r>
              <a:rPr lang="ko-KR" altLang="en-US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쿼리문을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2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개 이상 짜보세요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!</a:t>
            </a: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+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그 중에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a, b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열만 읽어오는 </a:t>
            </a:r>
            <a:r>
              <a:rPr lang="ko-KR" altLang="en-US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쿼리문도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짜보세요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224CC8-14D4-4757-8887-7A206178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441" y="2817228"/>
            <a:ext cx="3881574" cy="26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패턴 매칭에 의한 검색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패턴 매칭 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부분 검색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701141"/>
            <a:ext cx="8445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연산자로 검색하는 경우는 셀의 데이터 값이 완전히 동일한지를 비교합니다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하지만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‘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특정문자나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문자열이 포함되어 있는지를 검색하고 싶은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’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경우에는 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패턴 매칭 방법을 사용한다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단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패턴은 문자열로 한정되어 지정할 수 있다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수치형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상수는 지정할 수 없다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패턴을 정의할 때는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메타문자를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사용한다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메타문자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와일드카드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예시는 아래와 같다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%		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임의의 문자열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		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임의의 문자 하나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EFCF3-0116-4A8A-B1A6-CE9DF26593B1}"/>
              </a:ext>
            </a:extLst>
          </p:cNvPr>
          <p:cNvSpPr txBox="1"/>
          <p:nvPr/>
        </p:nvSpPr>
        <p:spPr>
          <a:xfrm>
            <a:off x="4601306" y="4736646"/>
            <a:ext cx="5258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패턴 매칭 시 </a:t>
            </a:r>
            <a:r>
              <a:rPr lang="en-US" altLang="ko-KR" sz="16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‘</a:t>
            </a:r>
            <a:r>
              <a:rPr lang="ko-KR" altLang="en-US" sz="16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임의의 문자 또는 문자</a:t>
            </a:r>
            <a:r>
              <a:rPr lang="en-US" altLang="ko-KR" sz="16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’</a:t>
            </a:r>
            <a:r>
              <a:rPr lang="ko-KR" altLang="en-US" sz="16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 </a:t>
            </a:r>
            <a:r>
              <a:rPr lang="en-US" altLang="ko-KR" sz="16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/>
            </a:r>
            <a:br>
              <a:rPr lang="en-US" altLang="ko-KR" sz="16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ko-KR" altLang="en-US" sz="16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매치하는 부분을 지정하기 위해 쓰이는 특수문자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4F762A-4A26-43B7-9F69-C47F5E464C1E}"/>
              </a:ext>
            </a:extLst>
          </p:cNvPr>
          <p:cNvCxnSpPr/>
          <p:nvPr/>
        </p:nvCxnSpPr>
        <p:spPr>
          <a:xfrm>
            <a:off x="4695092" y="4736646"/>
            <a:ext cx="2532185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2D5BE7-276F-4542-8586-E9EAAFA9A7C9}"/>
              </a:ext>
            </a:extLst>
          </p:cNvPr>
          <p:cNvSpPr txBox="1"/>
          <p:nvPr/>
        </p:nvSpPr>
        <p:spPr>
          <a:xfrm>
            <a:off x="4598243" y="5424546"/>
            <a:ext cx="525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highlight>
                  <a:srgbClr val="F2F2F2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단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F2F2F2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2F2F2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* 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F2F2F2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는 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F2F2F2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LIKE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F2F2F2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에서는 사용할 수 없다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F2F2F2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highlight>
                <a:srgbClr val="F2F2F2"/>
              </a:highlight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8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3751BD-D31E-4670-A2E5-203C1BBE28C0}"/>
              </a:ext>
            </a:extLst>
          </p:cNvPr>
          <p:cNvSpPr txBox="1"/>
          <p:nvPr/>
        </p:nvSpPr>
        <p:spPr>
          <a:xfrm>
            <a:off x="0" y="2361049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Chapter 2</a:t>
            </a:r>
            <a:endParaRPr lang="en-US" altLang="ko-KR" sz="7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데이터베이스와 </a:t>
            </a:r>
            <a:r>
              <a:rPr lang="en-US" altLang="ko-KR" sz="4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  <a:endParaRPr lang="en-US" altLang="ko-KR" sz="48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LIKE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패턴 매칭에 의한 검색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4" y="2817726"/>
            <a:ext cx="9192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연산자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로 검색할 경우에는 열 값이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완전히 일치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해야 참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LIKE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을 사용하면 열 값이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부분적으로 일치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하는 경우에도 참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98455" y="3750915"/>
            <a:ext cx="8825878" cy="1976907"/>
            <a:chOff x="698455" y="3575069"/>
            <a:chExt cx="8825878" cy="1976907"/>
          </a:xfrm>
        </p:grpSpPr>
        <p:sp>
          <p:nvSpPr>
            <p:cNvPr id="7" name="직사각형 6"/>
            <p:cNvSpPr/>
            <p:nvPr/>
          </p:nvSpPr>
          <p:spPr>
            <a:xfrm>
              <a:off x="698455" y="3575069"/>
              <a:ext cx="75575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SELECT * FROM sample25 WHERE text =</a:t>
              </a:r>
              <a:r>
                <a:rPr lang="en-US" altLang="ko-KR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‘</a:t>
              </a:r>
              <a:r>
                <a:rPr lang="en-US" altLang="ko-KR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SQL’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endPara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SELECT * FROM sample25 WHERE text LIKE ‘SQL%’ ;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2C39E77-9369-4022-A450-B6F8F348D6FA}"/>
                </a:ext>
              </a:extLst>
            </p:cNvPr>
            <p:cNvCxnSpPr>
              <a:cxnSpLocks/>
            </p:cNvCxnSpPr>
            <p:nvPr/>
          </p:nvCxnSpPr>
          <p:spPr>
            <a:xfrm>
              <a:off x="4846160" y="4443153"/>
              <a:ext cx="606209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00F80D6-1AAE-4BEB-9017-6F882794CB1F}"/>
                </a:ext>
              </a:extLst>
            </p:cNvPr>
            <p:cNvCxnSpPr>
              <a:cxnSpLocks/>
            </p:cNvCxnSpPr>
            <p:nvPr/>
          </p:nvCxnSpPr>
          <p:spPr>
            <a:xfrm>
              <a:off x="6050439" y="4443153"/>
              <a:ext cx="655693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102E159-2784-49A3-8CA6-9030635AB61A}"/>
                </a:ext>
              </a:extLst>
            </p:cNvPr>
            <p:cNvCxnSpPr/>
            <p:nvPr/>
          </p:nvCxnSpPr>
          <p:spPr>
            <a:xfrm flipV="1">
              <a:off x="5137105" y="4534591"/>
              <a:ext cx="0" cy="6078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344D51-DD4C-4844-8488-7ACD34FA39C0}"/>
                </a:ext>
              </a:extLst>
            </p:cNvPr>
            <p:cNvSpPr txBox="1"/>
            <p:nvPr/>
          </p:nvSpPr>
          <p:spPr>
            <a:xfrm>
              <a:off x="2096034" y="5182644"/>
              <a:ext cx="3518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text</a:t>
              </a:r>
              <a:r>
                <a:rPr lang="ko-KR" altLang="en-US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열에 있는 데이터</a:t>
              </a:r>
              <a:r>
                <a:rPr lang="en-US" altLang="ko-KR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(</a:t>
              </a:r>
              <a:r>
                <a:rPr lang="ko-KR" altLang="en-US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문자열</a:t>
              </a:r>
              <a:r>
                <a:rPr lang="en-US" altLang="ko-KR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) </a:t>
              </a:r>
              <a:r>
                <a:rPr lang="ko-KR" altLang="en-US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중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3979201-F011-40F1-A46E-50A8F5FC9E7C}"/>
                </a:ext>
              </a:extLst>
            </p:cNvPr>
            <p:cNvCxnSpPr/>
            <p:nvPr/>
          </p:nvCxnSpPr>
          <p:spPr>
            <a:xfrm flipV="1">
              <a:off x="6495117" y="4476375"/>
              <a:ext cx="0" cy="6078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1D73EE-A98A-4E12-9467-057374FC625D}"/>
                </a:ext>
              </a:extLst>
            </p:cNvPr>
            <p:cNvSpPr txBox="1"/>
            <p:nvPr/>
          </p:nvSpPr>
          <p:spPr>
            <a:xfrm>
              <a:off x="5615015" y="5161446"/>
              <a:ext cx="390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SQL</a:t>
              </a:r>
              <a:r>
                <a:rPr lang="ko-KR" altLang="en-US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로 시작하는 데이터를 가져온다</a:t>
              </a:r>
              <a:r>
                <a:rPr lang="en-US" altLang="ko-KR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.</a:t>
              </a:r>
              <a:endPara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LIKE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패턴 매칭에 의한 검색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6486" y="2732606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* FROM sample25 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8456" y="4631053"/>
            <a:ext cx="711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* FROM sample25 WHERE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LIKE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‘SQL%’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9AD804-7738-4397-8EFD-E335F145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86" y="3101938"/>
            <a:ext cx="4874055" cy="15291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479B43-EE0E-431F-B79A-81829967A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86" y="5000385"/>
            <a:ext cx="54387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LIKE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패턴 매칭에 의한 검색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813300"/>
            <a:ext cx="6096000" cy="32008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[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전방일치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	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은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RDBMS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를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……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		SQL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%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[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중간일치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	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LIKE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는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에서 사용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……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			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%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SQL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%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[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후방일치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	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입문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		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%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SQL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03CD3E-F883-4D2E-B53A-E86567E4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67" y="2487250"/>
            <a:ext cx="5638800" cy="1581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453099-624F-4FCF-BD76-909F63A19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267" y="4528738"/>
            <a:ext cx="5638800" cy="14854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E5FA1D3-EB27-4C3C-A3B3-51D8E682E307}"/>
              </a:ext>
            </a:extLst>
          </p:cNvPr>
          <p:cNvSpPr/>
          <p:nvPr/>
        </p:nvSpPr>
        <p:spPr>
          <a:xfrm>
            <a:off x="601215" y="3786684"/>
            <a:ext cx="4779818" cy="1160696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04C347-1847-4E88-8563-4D386C05130D}"/>
              </a:ext>
            </a:extLst>
          </p:cNvPr>
          <p:cNvCxnSpPr>
            <a:cxnSpLocks/>
          </p:cNvCxnSpPr>
          <p:nvPr/>
        </p:nvCxnSpPr>
        <p:spPr>
          <a:xfrm flipV="1">
            <a:off x="5381033" y="3417891"/>
            <a:ext cx="483436" cy="924898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368B54-175B-4748-B0E6-54EF08D79421}"/>
              </a:ext>
            </a:extLst>
          </p:cNvPr>
          <p:cNvSpPr txBox="1"/>
          <p:nvPr/>
        </p:nvSpPr>
        <p:spPr>
          <a:xfrm>
            <a:off x="5993267" y="6045741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 </a:t>
            </a:r>
            <a:r>
              <a:rPr lang="ko-KR" altLang="en-US" b="1" dirty="0"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문자 </a:t>
            </a:r>
            <a:r>
              <a:rPr lang="en-US" altLang="ko-KR" b="1" dirty="0"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‘%’</a:t>
            </a:r>
            <a:r>
              <a:rPr lang="ko-KR" altLang="en-US" b="1" dirty="0"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를 검색하기 위해서는 </a:t>
            </a:r>
            <a:r>
              <a:rPr lang="en-US" altLang="ko-KR" b="1" dirty="0"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\% </a:t>
            </a:r>
            <a:r>
              <a:rPr lang="ko-KR" altLang="en-US" b="1" dirty="0"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로 검색하면 된다</a:t>
            </a:r>
            <a:r>
              <a:rPr lang="en-US" altLang="ko-KR" b="1" dirty="0"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7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정렬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824233"/>
            <a:ext cx="101052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구문을 사용하여 검색결과의 행 순서를 바꿀 수 있습니다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만일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구문을 따로 사용하지 않을 경우에는 데이터베이스 내부에 저장된 순서로 반환됩니다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쿼리문을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작성할 때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구문이 들어가는 위치는 다음과 같다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열명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FROM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테이블명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WHERE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조건식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열명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highlight>
                <a:srgbClr val="FFFF00"/>
              </a:highlight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 SELECT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열명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FROM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테이블명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highlight>
                  <a:srgbClr val="FFFF00"/>
                </a:highligh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열명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highlight>
                <a:srgbClr val="FFFF00"/>
              </a:highlight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1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정렬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8456" y="2652805"/>
            <a:ext cx="9773181" cy="3408077"/>
            <a:chOff x="696332" y="2597069"/>
            <a:chExt cx="11037553" cy="401557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7266B4E-C5F0-4B3E-8054-1FB6847CE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93"/>
            <a:stretch/>
          </p:blipFill>
          <p:spPr>
            <a:xfrm>
              <a:off x="698456" y="2990241"/>
              <a:ext cx="3989473" cy="163541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2426B2A-5E38-4DE8-B50A-536C01B31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315"/>
            <a:stretch/>
          </p:blipFill>
          <p:spPr>
            <a:xfrm>
              <a:off x="696332" y="5048900"/>
              <a:ext cx="3991598" cy="156374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0E7CA1B-2DBD-40FA-915E-5979191BF153}"/>
                </a:ext>
              </a:extLst>
            </p:cNvPr>
            <p:cNvSpPr/>
            <p:nvPr/>
          </p:nvSpPr>
          <p:spPr>
            <a:xfrm>
              <a:off x="1327750" y="3288299"/>
              <a:ext cx="685800" cy="990991"/>
            </a:xfrm>
            <a:prstGeom prst="rect">
              <a:avLst/>
            </a:prstGeom>
            <a:noFill/>
            <a:ln w="1111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A349A7-141B-48FF-AE24-9D6FA4997A73}"/>
                </a:ext>
              </a:extLst>
            </p:cNvPr>
            <p:cNvSpPr/>
            <p:nvPr/>
          </p:nvSpPr>
          <p:spPr>
            <a:xfrm>
              <a:off x="1327750" y="5339569"/>
              <a:ext cx="556591" cy="990487"/>
            </a:xfrm>
            <a:prstGeom prst="rect">
              <a:avLst/>
            </a:prstGeom>
            <a:noFill/>
            <a:ln w="1111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5317A2B-9FA5-4030-8FD2-48EB7CA532FA}"/>
                </a:ext>
              </a:extLst>
            </p:cNvPr>
            <p:cNvCxnSpPr/>
            <p:nvPr/>
          </p:nvCxnSpPr>
          <p:spPr>
            <a:xfrm>
              <a:off x="4649092" y="4995068"/>
              <a:ext cx="1704109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6D83B5C-E97C-4D6C-B854-DBFC39C09962}"/>
                </a:ext>
              </a:extLst>
            </p:cNvPr>
            <p:cNvCxnSpPr/>
            <p:nvPr/>
          </p:nvCxnSpPr>
          <p:spPr>
            <a:xfrm>
              <a:off x="5825674" y="4995068"/>
              <a:ext cx="0" cy="507045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698456" y="2597069"/>
              <a:ext cx="37625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SELECT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FROM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sample31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98456" y="4611732"/>
              <a:ext cx="11035429" cy="4351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&gt; SELECT * FROM sample31 ORDER BY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0066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age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;  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# 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오름차순이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default 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값이다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333029" y="5523818"/>
              <a:ext cx="5211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age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열의 데이터 정렬 순서에 따라서 행 순서가 바뀐다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9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2F8F709-AAA9-4FF2-B056-8CE566C5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4728229"/>
            <a:ext cx="3724075" cy="13754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16AB22-3EB0-433C-AECB-87C7DBB9A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56" y="2981055"/>
            <a:ext cx="3724075" cy="142544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정렬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0337" y="2652805"/>
            <a:ext cx="9771300" cy="3168240"/>
            <a:chOff x="698456" y="2597069"/>
            <a:chExt cx="11035429" cy="3732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0E7CA1B-2DBD-40FA-915E-5979191BF153}"/>
                </a:ext>
              </a:extLst>
            </p:cNvPr>
            <p:cNvSpPr/>
            <p:nvPr/>
          </p:nvSpPr>
          <p:spPr>
            <a:xfrm>
              <a:off x="1327750" y="3288299"/>
              <a:ext cx="685800" cy="990991"/>
            </a:xfrm>
            <a:prstGeom prst="rect">
              <a:avLst/>
            </a:prstGeom>
            <a:noFill/>
            <a:ln w="1111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A349A7-141B-48FF-AE24-9D6FA4997A73}"/>
                </a:ext>
              </a:extLst>
            </p:cNvPr>
            <p:cNvSpPr/>
            <p:nvPr/>
          </p:nvSpPr>
          <p:spPr>
            <a:xfrm>
              <a:off x="1327750" y="5339569"/>
              <a:ext cx="556591" cy="990487"/>
            </a:xfrm>
            <a:prstGeom prst="rect">
              <a:avLst/>
            </a:prstGeom>
            <a:noFill/>
            <a:ln w="1111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98456" y="2597069"/>
              <a:ext cx="7899076" cy="4351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SELECT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FROM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sample31 ORDER BY age ASC</a:t>
              </a:r>
              <a:r>
                <a:rPr lang="ko-KR" altLang="en-US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 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오름차순</a:t>
              </a:r>
              <a:endPara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98456" y="4611732"/>
              <a:ext cx="11035429" cy="4351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&gt; SELECT * FROM sample31 ORDER BY age </a:t>
              </a:r>
              <a:r>
                <a:rPr lang="en-US" altLang="ko-KR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DESC</a:t>
              </a:r>
              <a:r>
                <a:rPr lang="ko-KR" altLang="en-US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 </a:t>
              </a:r>
              <a:r>
                <a:rPr lang="ko-KR" altLang="en-US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내림차순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9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정렬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8456" y="2859650"/>
            <a:ext cx="7555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&gt; SELECT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sample31 ORDER BY address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23637" y="3974031"/>
            <a:ext cx="44811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문자열 데이터의 </a:t>
            </a:r>
            <a:r>
              <a:rPr lang="ko-KR" altLang="en-US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대소관계는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FF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사전식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순서에 의해 결정된다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84F3B0C-68A5-48AB-912B-F458DB8F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429000"/>
            <a:ext cx="6451667" cy="24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복수의 열로 정렬하기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정렬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936521"/>
            <a:ext cx="9762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&gt; SELECT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열명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테이블명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ORDER BY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[ASC|DESC]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[ASC|DESC]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예시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sample32 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79652" y="3343145"/>
            <a:ext cx="1823470" cy="1133157"/>
            <a:chOff x="6774873" y="3127664"/>
            <a:chExt cx="2109354" cy="1128976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8D051D-4F0D-41E5-A0F2-60C28F37CB65}"/>
                </a:ext>
              </a:extLst>
            </p:cNvPr>
            <p:cNvCxnSpPr/>
            <p:nvPr/>
          </p:nvCxnSpPr>
          <p:spPr>
            <a:xfrm>
              <a:off x="6774873" y="3127664"/>
              <a:ext cx="2109354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92287D1-20A5-4A5F-AF9A-1A143B34A05D}"/>
                </a:ext>
              </a:extLst>
            </p:cNvPr>
            <p:cNvCxnSpPr/>
            <p:nvPr/>
          </p:nvCxnSpPr>
          <p:spPr>
            <a:xfrm>
              <a:off x="7840360" y="3127664"/>
              <a:ext cx="0" cy="71697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82798D-99E5-48AE-ADF4-D8F0ADB7A4DD}"/>
                </a:ext>
              </a:extLst>
            </p:cNvPr>
            <p:cNvSpPr txBox="1"/>
            <p:nvPr/>
          </p:nvSpPr>
          <p:spPr>
            <a:xfrm>
              <a:off x="6805634" y="3934817"/>
              <a:ext cx="2047831" cy="321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첫 번째 정렬 기준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716183" y="3343144"/>
            <a:ext cx="1823470" cy="1148696"/>
            <a:chOff x="6774873" y="3127664"/>
            <a:chExt cx="2109354" cy="114445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E8D051D-4F0D-41E5-A0F2-60C28F37CB65}"/>
                </a:ext>
              </a:extLst>
            </p:cNvPr>
            <p:cNvCxnSpPr/>
            <p:nvPr/>
          </p:nvCxnSpPr>
          <p:spPr>
            <a:xfrm>
              <a:off x="6774873" y="3127664"/>
              <a:ext cx="2109354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92287D1-20A5-4A5F-AF9A-1A143B34A05D}"/>
                </a:ext>
              </a:extLst>
            </p:cNvPr>
            <p:cNvCxnSpPr/>
            <p:nvPr/>
          </p:nvCxnSpPr>
          <p:spPr>
            <a:xfrm>
              <a:off x="7840360" y="3127664"/>
              <a:ext cx="0" cy="71697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2798D-99E5-48AE-ADF4-D8F0ADB7A4DD}"/>
                </a:ext>
              </a:extLst>
            </p:cNvPr>
            <p:cNvSpPr txBox="1"/>
            <p:nvPr/>
          </p:nvSpPr>
          <p:spPr>
            <a:xfrm>
              <a:off x="6805634" y="3934817"/>
              <a:ext cx="2047831" cy="337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두</a:t>
              </a:r>
              <a:r>
                <a:rPr lang="ko-KR" altLang="en-US" sz="1600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ko-KR" altLang="en-US" sz="16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번째 정렬 기준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B3CBA4F-9297-4986-8639-C31A884B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4153286"/>
            <a:ext cx="3082236" cy="20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복수의 열로 정렬하기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정렬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866265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&gt; SELECT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sample32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ORDER BY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98456" y="3382721"/>
            <a:ext cx="6959644" cy="2868609"/>
            <a:chOff x="698456" y="3417891"/>
            <a:chExt cx="7645634" cy="297258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C9A51BC-521E-40AF-BBD8-3ABFF911B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456" y="3417891"/>
              <a:ext cx="7645634" cy="297258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0752005-8AEF-4F58-BE34-111BAB698058}"/>
                </a:ext>
              </a:extLst>
            </p:cNvPr>
            <p:cNvSpPr/>
            <p:nvPr/>
          </p:nvSpPr>
          <p:spPr>
            <a:xfrm>
              <a:off x="780494" y="3784148"/>
              <a:ext cx="904009" cy="2135600"/>
            </a:xfrm>
            <a:prstGeom prst="rect">
              <a:avLst/>
            </a:prstGeom>
            <a:noFill/>
            <a:ln w="603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7C8F760-A3A1-4F09-9B16-E079A88758F3}"/>
                </a:ext>
              </a:extLst>
            </p:cNvPr>
            <p:cNvCxnSpPr/>
            <p:nvPr/>
          </p:nvCxnSpPr>
          <p:spPr>
            <a:xfrm>
              <a:off x="957141" y="4501121"/>
              <a:ext cx="0" cy="120534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0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복수의 열로 정렬하기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정렬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456" y="2866265"/>
            <a:ext cx="5955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&gt; SELECT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sample32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ORDER BY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a, b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98456" y="3417891"/>
            <a:ext cx="7366866" cy="2781621"/>
            <a:chOff x="1258388" y="3161979"/>
            <a:chExt cx="8384376" cy="317738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39E5CCD-2E10-45B1-951E-D9270FA49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388" y="3161979"/>
              <a:ext cx="8384376" cy="317738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953E9E-B874-4492-813E-93FBE14FDF83}"/>
                </a:ext>
              </a:extLst>
            </p:cNvPr>
            <p:cNvSpPr/>
            <p:nvPr/>
          </p:nvSpPr>
          <p:spPr>
            <a:xfrm>
              <a:off x="1340426" y="3595254"/>
              <a:ext cx="987138" cy="2254827"/>
            </a:xfrm>
            <a:prstGeom prst="rect">
              <a:avLst/>
            </a:prstGeom>
            <a:noFill/>
            <a:ln w="603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80891D9-47B2-4FFC-B6D1-1B6DBFDCBCC9}"/>
                </a:ext>
              </a:extLst>
            </p:cNvPr>
            <p:cNvCxnSpPr>
              <a:cxnSpLocks/>
            </p:cNvCxnSpPr>
            <p:nvPr/>
          </p:nvCxnSpPr>
          <p:spPr>
            <a:xfrm>
              <a:off x="1517073" y="4285070"/>
              <a:ext cx="0" cy="1272638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24DA5F-4F58-45C5-B6C3-8243C0C9B501}"/>
                </a:ext>
              </a:extLst>
            </p:cNvPr>
            <p:cNvSpPr/>
            <p:nvPr/>
          </p:nvSpPr>
          <p:spPr>
            <a:xfrm>
              <a:off x="1340426" y="4156364"/>
              <a:ext cx="1953492" cy="986783"/>
            </a:xfrm>
            <a:prstGeom prst="rect">
              <a:avLst/>
            </a:prstGeom>
            <a:noFill/>
            <a:ln w="603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9C79C30-C406-4268-9D7F-F5E651E769E7}"/>
                </a:ext>
              </a:extLst>
            </p:cNvPr>
            <p:cNvCxnSpPr>
              <a:cxnSpLocks/>
            </p:cNvCxnSpPr>
            <p:nvPr/>
          </p:nvCxnSpPr>
          <p:spPr>
            <a:xfrm>
              <a:off x="2649682" y="4285070"/>
              <a:ext cx="0" cy="71295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3AA7F9-1A6D-4ED1-9FE6-9D79FCDEE314}"/>
                </a:ext>
              </a:extLst>
            </p:cNvPr>
            <p:cNvSpPr txBox="1"/>
            <p:nvPr/>
          </p:nvSpPr>
          <p:spPr>
            <a:xfrm>
              <a:off x="4447309" y="4464463"/>
              <a:ext cx="5001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# </a:t>
              </a:r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먼저</a:t>
              </a:r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en-US" altLang="ko-KR" sz="2000" b="1" dirty="0">
                  <a:solidFill>
                    <a:srgbClr val="00B0F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</a:t>
              </a:r>
              <a:r>
                <a:rPr lang="ko-KR" altLang="en-US" sz="2000" b="1" dirty="0">
                  <a:solidFill>
                    <a:srgbClr val="00B0F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열</a:t>
              </a:r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로 정렬한 뒤</a:t>
              </a:r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,</a:t>
              </a: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en-US" altLang="ko-KR" sz="2000" b="1" dirty="0">
                  <a:solidFill>
                    <a:srgbClr val="FFC00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b</a:t>
              </a:r>
              <a:r>
                <a:rPr lang="ko-KR" altLang="en-US" sz="2000" b="1" dirty="0">
                  <a:solidFill>
                    <a:srgbClr val="FFC00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열</a:t>
              </a:r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로 정렬한다</a:t>
              </a:r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.</a:t>
              </a:r>
              <a:endParaRPr lang="ko-KR" altLang="en-US" sz="2000" b="1" dirty="0">
                <a:solidFill>
                  <a:schemeClr val="bg1">
                    <a:lumMod val="9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AA2800C-9218-4C9E-BCF3-58B517C9E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2655" y="3595254"/>
              <a:ext cx="1072539" cy="844110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1641875-5C3D-40A7-8ABC-0862859DA340}"/>
                </a:ext>
              </a:extLst>
            </p:cNvPr>
            <p:cNvCxnSpPr>
              <a:cxnSpLocks/>
            </p:cNvCxnSpPr>
            <p:nvPr/>
          </p:nvCxnSpPr>
          <p:spPr>
            <a:xfrm>
              <a:off x="7303028" y="3622921"/>
              <a:ext cx="251163" cy="807048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0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2.1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관계형 데이터베이스와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SQL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57199" y="2012294"/>
            <a:ext cx="11174868" cy="4539704"/>
            <a:chOff x="989224" y="1783694"/>
            <a:chExt cx="11174868" cy="45397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5F2AC53-E276-497B-B496-26B81EBAFAAF}"/>
                </a:ext>
              </a:extLst>
            </p:cNvPr>
            <p:cNvSpPr/>
            <p:nvPr/>
          </p:nvSpPr>
          <p:spPr>
            <a:xfrm>
              <a:off x="989224" y="1828944"/>
              <a:ext cx="144016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084528-D375-4D07-8B4C-18355B5927E8}"/>
                </a:ext>
              </a:extLst>
            </p:cNvPr>
            <p:cNvSpPr/>
            <p:nvPr/>
          </p:nvSpPr>
          <p:spPr>
            <a:xfrm>
              <a:off x="1230481" y="1783694"/>
              <a:ext cx="10933611" cy="45397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데이터베이스 </a:t>
              </a:r>
              <a:r>
                <a:rPr lang="en-US" altLang="ko-KR" sz="32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(</a:t>
              </a:r>
              <a:r>
                <a:rPr lang="en-US" altLang="ko-KR" sz="3200" spc="-15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0066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D</a:t>
              </a:r>
              <a:r>
                <a:rPr lang="en-US" altLang="ko-KR" sz="3200" spc="-15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ata</a:t>
              </a:r>
              <a:r>
                <a:rPr lang="en-US" altLang="ko-KR" sz="3200" spc="-15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0066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B</a:t>
              </a:r>
              <a:r>
                <a:rPr lang="en-US" altLang="ko-KR" sz="3200" spc="-15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ase</a:t>
              </a:r>
              <a:r>
                <a:rPr lang="en-US" altLang="ko-KR" sz="32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)</a:t>
              </a:r>
            </a:p>
            <a:p>
              <a:endParaRPr lang="en-US" altLang="ko-KR" sz="15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endParaRPr lang="en-US" altLang="ko-KR" sz="15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endParaRPr lang="en-US" altLang="ko-KR" sz="15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r>
                <a:rPr lang="ko-KR" altLang="en-US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데이터란 의미 있는 정보를 가진 모든 값</a:t>
              </a:r>
              <a:r>
                <a:rPr lang="en-US" altLang="ko-KR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, </a:t>
              </a:r>
              <a:r>
                <a:rPr lang="ko-KR" altLang="en-US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사람이나 자동 기기가 생성 또는 처리하는 형태로 표시 된 것</a:t>
              </a:r>
              <a:r>
                <a:rPr lang="en-US" altLang="ko-KR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.</a:t>
              </a:r>
            </a:p>
            <a:p>
              <a:r>
                <a:rPr lang="ko-KR" altLang="en-US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여기에 특정한 의미가 부여될 때</a:t>
              </a:r>
              <a:r>
                <a:rPr lang="en-US" altLang="ko-KR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, ‘</a:t>
              </a:r>
              <a:r>
                <a:rPr lang="ko-KR" altLang="en-US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정보</a:t>
              </a:r>
              <a:r>
                <a:rPr lang="en-US" altLang="ko-KR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’</a:t>
              </a:r>
              <a:r>
                <a:rPr lang="ko-KR" altLang="en-US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가 된다</a:t>
              </a:r>
              <a:r>
                <a:rPr lang="en-US" altLang="ko-KR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.</a:t>
              </a:r>
            </a:p>
            <a:p>
              <a:r>
                <a:rPr lang="ko-KR" altLang="en-US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데이터베이스란 </a:t>
              </a:r>
              <a:r>
                <a:rPr lang="en-US" altLang="ko-KR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ko-KR" altLang="en-US" sz="2000" b="1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여러 사람에 의해 공유되어 사용될 목적으로 통합되어 관리되는 데이터의 집합</a:t>
              </a:r>
              <a:r>
                <a:rPr lang="ko-KR" altLang="en-US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을 말한다</a:t>
              </a:r>
              <a:r>
                <a:rPr lang="en-US" altLang="ko-KR" sz="2000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.</a:t>
              </a:r>
              <a:endParaRPr lang="en-US" altLang="ko-KR" sz="1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endPara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r>
                <a:rPr lang="ko-KR" altLang="en-US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데이터베이스를 효율적으로 관리하는 소프트웨어</a:t>
              </a:r>
              <a:r>
                <a:rPr lang="en-US" altLang="ko-KR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en-US" altLang="ko-KR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  <a:sym typeface="Wingdings" panose="05000000000000000000" pitchFamily="2" charset="2"/>
                </a:rPr>
                <a:t> DBMS (</a:t>
              </a:r>
              <a:r>
                <a:rPr lang="ko-KR" altLang="en-US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  <a:sym typeface="Wingdings" panose="05000000000000000000" pitchFamily="2" charset="2"/>
                </a:rPr>
                <a:t>데이터베이스 관리 시스템</a:t>
              </a:r>
              <a:r>
                <a:rPr lang="en-US" altLang="ko-KR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  <a:sym typeface="Wingdings" panose="05000000000000000000" pitchFamily="2" charset="2"/>
                </a:rPr>
                <a:t>; Database Management System)</a:t>
              </a:r>
              <a:endPara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endPara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r>
                <a:rPr lang="ko-KR" altLang="en-US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데이터베이스는 다양한 종류가 있다</a:t>
              </a:r>
              <a:r>
                <a:rPr lang="en-US" altLang="ko-KR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. </a:t>
              </a:r>
              <a:r>
                <a:rPr lang="ko-KR" altLang="en-US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계층형 데이터베이스</a:t>
              </a:r>
              <a:r>
                <a:rPr lang="en-US" altLang="ko-KR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, </a:t>
              </a:r>
              <a:r>
                <a:rPr lang="ko-KR" altLang="en-US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관계형 데이터베이스</a:t>
              </a:r>
              <a:r>
                <a:rPr lang="en-US" altLang="ko-KR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, </a:t>
              </a:r>
              <a:r>
                <a:rPr lang="ko-KR" altLang="en-US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키</a:t>
              </a:r>
              <a:r>
                <a:rPr lang="en-US" altLang="ko-KR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-</a:t>
              </a:r>
              <a:r>
                <a:rPr lang="ko-KR" altLang="en-US" sz="2000" spc="-15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벨류</a:t>
              </a:r>
              <a:r>
                <a:rPr lang="ko-KR" altLang="en-US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스토어 등</a:t>
              </a:r>
              <a:r>
                <a:rPr lang="en-US" altLang="ko-KR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…</a:t>
              </a:r>
              <a:br>
                <a:rPr lang="en-US" altLang="ko-KR" sz="2000" spc="-15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endPara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endPara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endPara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0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이해하기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복수의 열로 정렬하기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정렬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456" y="2866265"/>
            <a:ext cx="5955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&gt; SELECT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sample32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ORDER BY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98457" y="3417892"/>
            <a:ext cx="7575106" cy="2771894"/>
            <a:chOff x="1278080" y="3230100"/>
            <a:chExt cx="8485504" cy="320624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CB7AD7B-2017-49BC-8121-BEDBC569B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80" y="3230100"/>
              <a:ext cx="8485504" cy="320624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953E9E-B874-4492-813E-93FBE14FDF83}"/>
                </a:ext>
              </a:extLst>
            </p:cNvPr>
            <p:cNvSpPr/>
            <p:nvPr/>
          </p:nvSpPr>
          <p:spPr>
            <a:xfrm>
              <a:off x="2326472" y="3595254"/>
              <a:ext cx="987138" cy="2254827"/>
            </a:xfrm>
            <a:prstGeom prst="rect">
              <a:avLst/>
            </a:prstGeom>
            <a:noFill/>
            <a:ln w="603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80891D9-47B2-4FFC-B6D1-1B6DBFDCBCC9}"/>
                </a:ext>
              </a:extLst>
            </p:cNvPr>
            <p:cNvCxnSpPr>
              <a:cxnSpLocks/>
            </p:cNvCxnSpPr>
            <p:nvPr/>
          </p:nvCxnSpPr>
          <p:spPr>
            <a:xfrm>
              <a:off x="2649682" y="4285070"/>
              <a:ext cx="0" cy="1272638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24DA5F-4F58-45C5-B6C3-8243C0C9B501}"/>
                </a:ext>
              </a:extLst>
            </p:cNvPr>
            <p:cNvSpPr/>
            <p:nvPr/>
          </p:nvSpPr>
          <p:spPr>
            <a:xfrm>
              <a:off x="1340426" y="4156364"/>
              <a:ext cx="1953493" cy="708209"/>
            </a:xfrm>
            <a:prstGeom prst="rect">
              <a:avLst/>
            </a:prstGeom>
            <a:noFill/>
            <a:ln w="603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9C79C30-C406-4268-9D7F-F5E651E769E7}"/>
                </a:ext>
              </a:extLst>
            </p:cNvPr>
            <p:cNvCxnSpPr>
              <a:cxnSpLocks/>
            </p:cNvCxnSpPr>
            <p:nvPr/>
          </p:nvCxnSpPr>
          <p:spPr>
            <a:xfrm>
              <a:off x="1662545" y="4285070"/>
              <a:ext cx="0" cy="47396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3AA7F9-1A6D-4ED1-9FE6-9D79FCDEE314}"/>
                </a:ext>
              </a:extLst>
            </p:cNvPr>
            <p:cNvSpPr txBox="1"/>
            <p:nvPr/>
          </p:nvSpPr>
          <p:spPr>
            <a:xfrm>
              <a:off x="4447309" y="4464463"/>
              <a:ext cx="5001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# </a:t>
              </a:r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먼저</a:t>
              </a:r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en-US" altLang="ko-KR" sz="2000" b="1" dirty="0">
                  <a:solidFill>
                    <a:srgbClr val="00B0F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b</a:t>
              </a:r>
              <a:r>
                <a:rPr lang="ko-KR" altLang="en-US" sz="2000" b="1" dirty="0">
                  <a:solidFill>
                    <a:srgbClr val="00B0F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열</a:t>
              </a:r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로 정렬한 뒤</a:t>
              </a:r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,</a:t>
              </a: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en-US" altLang="ko-KR" sz="2000" b="1" dirty="0">
                  <a:solidFill>
                    <a:srgbClr val="FFC00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</a:t>
              </a:r>
              <a:r>
                <a:rPr lang="ko-KR" altLang="en-US" sz="2000" b="1" dirty="0">
                  <a:solidFill>
                    <a:srgbClr val="FFC00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열</a:t>
              </a:r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로 정렬한다</a:t>
              </a:r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.</a:t>
              </a:r>
              <a:endParaRPr lang="ko-KR" altLang="en-US" sz="2000" b="1" dirty="0">
                <a:solidFill>
                  <a:schemeClr val="bg1">
                    <a:lumMod val="9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AA2800C-9218-4C9E-BCF3-58B517C9E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2655" y="3595254"/>
              <a:ext cx="1072539" cy="844110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1641875-5C3D-40A7-8ABC-0862859DA340}"/>
                </a:ext>
              </a:extLst>
            </p:cNvPr>
            <p:cNvCxnSpPr>
              <a:cxnSpLocks/>
            </p:cNvCxnSpPr>
            <p:nvPr/>
          </p:nvCxnSpPr>
          <p:spPr>
            <a:xfrm>
              <a:off x="7303028" y="3622921"/>
              <a:ext cx="251163" cy="807048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4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사용 시 주의사항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정렬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3189237"/>
            <a:ext cx="11179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# MySQL</a:t>
            </a:r>
            <a:r>
              <a:rPr lang="ko-KR" altLang="en-US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에서는 오름차순이 </a:t>
            </a:r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default </a:t>
            </a:r>
            <a:r>
              <a:rPr lang="ko-KR" altLang="en-US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값이지만 다른 </a:t>
            </a:r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DBMS</a:t>
            </a:r>
            <a:r>
              <a:rPr lang="ko-KR" altLang="en-US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에서는 기본값이 다를 수도 있다</a:t>
            </a:r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</a:t>
            </a:r>
          </a:p>
          <a:p>
            <a:endParaRPr lang="en-US" altLang="ko-KR" sz="21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# ORDER BY</a:t>
            </a:r>
            <a:r>
              <a:rPr lang="ko-KR" altLang="en-US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지정한 열에서 </a:t>
            </a:r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NULL </a:t>
            </a:r>
            <a:r>
              <a:rPr lang="ko-KR" altLang="en-US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값을 가지는 행은 가장 먼저 표시되거나 가장 나중에 표시된다</a:t>
            </a:r>
            <a:r>
              <a:rPr lang="en-US" altLang="ko-KR" sz="21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endParaRPr lang="en-US" altLang="ko-KR" sz="21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# MySQL</a:t>
            </a:r>
            <a:r>
              <a:rPr lang="ko-KR" altLang="en-US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에서는 </a:t>
            </a:r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NULL </a:t>
            </a:r>
            <a:r>
              <a:rPr lang="ko-KR" altLang="en-US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값을 가장 작은 값으로 취급하기 때문에 </a:t>
            </a:r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ASC(</a:t>
            </a:r>
            <a:r>
              <a:rPr lang="ko-KR" altLang="en-US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오름차순</a:t>
            </a:r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에서는</a:t>
            </a:r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가정 먼저</a:t>
            </a:r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DESC(</a:t>
            </a:r>
            <a:r>
              <a:rPr lang="ko-KR" altLang="en-US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내림차순</a:t>
            </a:r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에서는</a:t>
            </a:r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가장 나중에 표시합니다</a:t>
            </a:r>
            <a:r>
              <a:rPr lang="en-US" altLang="ko-KR" sz="21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3751BD-D31E-4670-A2E5-203C1BBE28C0}"/>
              </a:ext>
            </a:extLst>
          </p:cNvPr>
          <p:cNvSpPr txBox="1"/>
          <p:nvPr/>
        </p:nvSpPr>
        <p:spPr>
          <a:xfrm>
            <a:off x="0" y="2361049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Chapter 4</a:t>
            </a:r>
            <a:endParaRPr lang="en-US" altLang="ko-KR" sz="7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변환하기</a:t>
            </a:r>
            <a:endParaRPr lang="en-US" altLang="ko-KR" sz="48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사칙연산 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 SELECT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숫자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208" y="2694648"/>
            <a:ext cx="108181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 문법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[</a:t>
            </a:r>
            <a:r>
              <a:rPr lang="ko-KR" altLang="en-US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칼럼명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1] ( +, -, *, / ) [</a:t>
            </a:r>
            <a:r>
              <a:rPr lang="ko-KR" altLang="en-US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칼럼명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2] 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FROM [</a:t>
            </a:r>
            <a:r>
              <a:rPr lang="ko-KR" altLang="en-US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테이블명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];</a:t>
            </a: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숫자 데이터가 입력되어 있는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문자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날짜 제외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칼럼들을 사칙연산을 통해 계산한 결과를 불러올 수 있다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Ex. SELECT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KoPub돋움체 Medium" panose="02020603020101020101"/>
              </a:rPr>
              <a:t>no, a, b, c, a + b * c FROM sample24;</a:t>
            </a:r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22717" y="2057544"/>
            <a:ext cx="3406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</a:t>
            </a:r>
            <a:r>
              <a:rPr lang="ko-KR" altLang="en-US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산술연산자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우선 순위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1000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순위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: * / %	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순위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: +  -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112" y="4018086"/>
            <a:ext cx="4172232" cy="18631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753BCA-7D84-450B-A234-B2B9B69FE23F}"/>
              </a:ext>
            </a:extLst>
          </p:cNvPr>
          <p:cNvSpPr/>
          <p:nvPr/>
        </p:nvSpPr>
        <p:spPr>
          <a:xfrm>
            <a:off x="7476762" y="5363307"/>
            <a:ext cx="3113523" cy="172799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8456" y="5527314"/>
            <a:ext cx="7038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이러한 사칙연산은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WHERE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뒤의 </a:t>
            </a:r>
            <a:r>
              <a:rPr lang="ko-KR" altLang="en-US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조건절에도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사용이 가능하다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4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Ex. SELECT no, a, b, c, a + b * c FROM sample24 WHERE a + b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KoPub돋움체 Medium" panose="02020603020101020101"/>
              </a:rPr>
              <a:t>* c &gt;= 2 ;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5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사칙연산 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 SELECT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숫자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727462"/>
            <a:ext cx="1081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 문법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[</a:t>
            </a:r>
            <a:r>
              <a:rPr lang="ko-KR" altLang="en-US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칼럼명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1] ( +, -, *, / ) [</a:t>
            </a:r>
            <a:r>
              <a:rPr lang="ko-KR" altLang="en-US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칼럼명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2] 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FROM [</a:t>
            </a:r>
            <a:r>
              <a:rPr lang="ko-KR" altLang="en-US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테이블명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];</a:t>
            </a:r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565741"/>
            <a:ext cx="3813284" cy="205330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74545" y="3565741"/>
            <a:ext cx="73174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Q: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 테이블의 정보에 더해서 각 상품의 총 </a:t>
            </a:r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재고액도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함께 구하려면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?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쿼리 한번 짜보세요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!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</a:t>
            </a:r>
            <a:r>
              <a:rPr lang="en-US" altLang="ko-KR" sz="1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14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재고액</a:t>
            </a:r>
            <a:r>
              <a:rPr lang="ko-KR" altLang="en-US" sz="1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= </a:t>
            </a:r>
            <a:r>
              <a:rPr lang="ko-KR" altLang="en-US" sz="1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가격 </a:t>
            </a:r>
            <a:r>
              <a:rPr lang="en-US" altLang="ko-KR" sz="1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* </a:t>
            </a:r>
            <a:r>
              <a:rPr lang="ko-KR" altLang="en-US" sz="14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재고수량</a:t>
            </a:r>
            <a:r>
              <a:rPr lang="en-US" altLang="ko-KR" sz="1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endParaRPr lang="en-US" altLang="ko-KR" sz="14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1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숫자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822303"/>
            <a:ext cx="478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*,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price * quantity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sample34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;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96A8CF-4AE3-4C3D-8550-232A5FFC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417891"/>
            <a:ext cx="7529652" cy="27520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4823E-30D3-4C8F-883B-653D6B76D5EE}"/>
              </a:ext>
            </a:extLst>
          </p:cNvPr>
          <p:cNvSpPr/>
          <p:nvPr/>
        </p:nvSpPr>
        <p:spPr>
          <a:xfrm>
            <a:off x="4449172" y="3861759"/>
            <a:ext cx="2343587" cy="16618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819A02-9188-4970-B4F8-3E8F9AED9E82}"/>
              </a:ext>
            </a:extLst>
          </p:cNvPr>
          <p:cNvCxnSpPr>
            <a:cxnSpLocks/>
          </p:cNvCxnSpPr>
          <p:nvPr/>
        </p:nvCxnSpPr>
        <p:spPr>
          <a:xfrm>
            <a:off x="6971306" y="4694688"/>
            <a:ext cx="1655955" cy="2377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545B3F-EBB3-4CBB-83BF-C0A6895566F8}"/>
              </a:ext>
            </a:extLst>
          </p:cNvPr>
          <p:cNvSpPr txBox="1"/>
          <p:nvPr/>
        </p:nvSpPr>
        <p:spPr>
          <a:xfrm>
            <a:off x="8627261" y="4769495"/>
            <a:ext cx="27148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66F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price</a:t>
            </a:r>
            <a:r>
              <a:rPr lang="ko-KR" altLang="en-US" dirty="0">
                <a:solidFill>
                  <a:srgbClr val="0066F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solidFill>
                  <a:srgbClr val="0066F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*</a:t>
            </a:r>
            <a:r>
              <a:rPr lang="ko-KR" altLang="en-US" dirty="0">
                <a:solidFill>
                  <a:srgbClr val="0066F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solidFill>
                  <a:srgbClr val="0066F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quantity</a:t>
            </a:r>
            <a:r>
              <a:rPr lang="ko-KR" altLang="en-US" dirty="0">
                <a:solidFill>
                  <a:srgbClr val="0066F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계산결과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27636" y="2135404"/>
            <a:ext cx="3314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*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뒤에 식을 덧붙이면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해당 테이블의 모든 정보 뒤에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추가되어서 출력된다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!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사칙연산 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 SELECT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0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사칙연산 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 </a:t>
            </a:r>
            <a:r>
              <a:rPr lang="ko-KR" altLang="en-US" sz="32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계산결과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열 이름에 별명 붙이기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숫자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456" y="2822303"/>
            <a:ext cx="5981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*,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price * quantity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 amount FROM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sample34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;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409F71-63E3-40F0-BA64-4A9676DDC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352907"/>
            <a:ext cx="8849990" cy="28225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AE4823E-30D3-4C8F-883B-653D6B76D5EE}"/>
              </a:ext>
            </a:extLst>
          </p:cNvPr>
          <p:cNvSpPr/>
          <p:nvPr/>
        </p:nvSpPr>
        <p:spPr>
          <a:xfrm>
            <a:off x="3033698" y="3379284"/>
            <a:ext cx="3769790" cy="3134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0819A02-9188-4970-B4F8-3E8F9AED9E82}"/>
              </a:ext>
            </a:extLst>
          </p:cNvPr>
          <p:cNvCxnSpPr>
            <a:cxnSpLocks/>
          </p:cNvCxnSpPr>
          <p:nvPr/>
        </p:nvCxnSpPr>
        <p:spPr>
          <a:xfrm>
            <a:off x="6427177" y="3771900"/>
            <a:ext cx="609246" cy="3499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45B3F-EBB3-4CBB-83BF-C0A6895566F8}"/>
              </a:ext>
            </a:extLst>
          </p:cNvPr>
          <p:cNvSpPr txBox="1"/>
          <p:nvPr/>
        </p:nvSpPr>
        <p:spPr>
          <a:xfrm>
            <a:off x="6337494" y="4200961"/>
            <a:ext cx="354505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price</a:t>
            </a:r>
            <a:r>
              <a:rPr lang="ko-KR" altLang="en-US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*</a:t>
            </a:r>
            <a:r>
              <a:rPr lang="ko-KR" altLang="en-US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quantity</a:t>
            </a:r>
            <a:r>
              <a:rPr lang="ko-KR" altLang="en-US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계산결과가</a:t>
            </a:r>
            <a:endParaRPr lang="en-US" altLang="ko-KR" dirty="0">
              <a:solidFill>
                <a:srgbClr val="0066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amount</a:t>
            </a:r>
            <a:r>
              <a:rPr lang="ko-KR" altLang="en-US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라는 이름으로 반환되었다</a:t>
            </a:r>
            <a:r>
              <a:rPr lang="en-US" altLang="ko-KR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endParaRPr lang="ko-KR" altLang="en-US" dirty="0">
              <a:solidFill>
                <a:srgbClr val="0066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8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숫자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사칙연산 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 </a:t>
            </a:r>
            <a:r>
              <a:rPr lang="ko-KR" altLang="en-US" sz="32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계산결과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열 이름에 별명 붙이기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8456" y="2816521"/>
            <a:ext cx="1093361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mysql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&gt;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SELECT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*,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highlight>
                  <a:srgbClr val="FFFF00"/>
                </a:highlight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price * quantity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AS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highlight>
                  <a:srgbClr val="FFFF00"/>
                </a:highlight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amount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FROM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sample34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;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SELECT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구문에서 콤마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(,)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로 구분하여 복수의 식에 별명을 지정할 수 있습니다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별명은 사칙연산을 거치지 않는 개별적인 열에도 적용할 수 있고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키워드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AS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는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생략이 가능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합니다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 SELECT quantity as </a:t>
            </a:r>
            <a:r>
              <a:rPr lang="en-US" altLang="ko-KR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how_many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,  price * quantity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AS amount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FROM sample34;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 SELECT quantity as </a:t>
            </a:r>
            <a:r>
              <a:rPr lang="en-US" altLang="ko-KR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how_many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,  price * quantity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     amount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FROM sample34;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r>
              <a:rPr lang="ko-KR" altLang="en-US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에일리어스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(alias)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라고도 불리는 별명은 영어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숫자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한글 등으로 지정할 수 있습니다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단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별명을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한글로 지정하는 경우에는 여러 가지로 오작동하는 경우가 많으므로 </a:t>
            </a:r>
            <a:r>
              <a:rPr lang="ko-KR" altLang="en-US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쌍따옴표로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 둘러싸서 지정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해야 합니다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(+</a:t>
            </a:r>
            <a:r>
              <a:rPr lang="ko-KR" altLang="en-US" sz="1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중복해서 지정도 할 수 있지만</a:t>
            </a:r>
            <a:r>
              <a:rPr lang="en-US" altLang="ko-KR" sz="1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헷갈리니 안하는게 좋아요</a:t>
            </a:r>
            <a:r>
              <a:rPr lang="en-US" altLang="ko-KR" sz="1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)</a:t>
            </a:r>
          </a:p>
          <a:p>
            <a:endParaRPr lang="en-US" altLang="ko-KR" sz="4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SELECT price * quantity “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금액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  <a:sym typeface="Wingdings" panose="05000000000000000000" pitchFamily="2" charset="2"/>
              </a:rPr>
              <a:t>” FROM sample34 ;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사칙연산 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 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WHERE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구문에서 연산하기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숫자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753977"/>
            <a:ext cx="85840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*, price * quantity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amount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FROM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sample34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WHERE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price * quantity &gt;= 2000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;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*, price * quantity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amount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FROM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sample34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WHERE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amount &gt;= 2000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;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74BC36-9680-4A42-927B-7A3B0A32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198526"/>
            <a:ext cx="8277225" cy="1419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8456" y="5062300"/>
            <a:ext cx="101316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b="1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오류가 나는 구문 </a:t>
            </a:r>
            <a:r>
              <a:rPr lang="en-US" altLang="ko-KR" sz="2000" b="1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(amount</a:t>
            </a:r>
            <a:r>
              <a:rPr lang="ko-KR" altLang="en-US" sz="2000" b="1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라는 열은 존재하지 않는다는 에러가 발생한다</a:t>
            </a:r>
            <a:r>
              <a:rPr lang="en-US" altLang="ko-KR" sz="2000" b="1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)</a:t>
            </a:r>
            <a:endParaRPr lang="en-US" altLang="ko-KR" sz="2000" b="1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FF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이는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쿼리 구문 처리 순서가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WHERE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 SELECT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구문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으로 처리되기 때문이다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즉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별명을 붙이는 것은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SELECT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구문에서 이루어지기 때문에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WHERE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구문에서는 아직 별명이 안 지어진 상태이다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!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1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사칙연산 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 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구문에서 연산하기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숫자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8456" y="2850691"/>
            <a:ext cx="9806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*, price * quantity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amount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FROM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sample34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ORDER BY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price * quantity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;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*, price * quantity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amount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FROM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sample34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ORDER BY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amount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;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586865"/>
            <a:ext cx="7296150" cy="17621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8456" y="5438833"/>
            <a:ext cx="1020200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b="1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ORDER</a:t>
            </a:r>
            <a:r>
              <a:rPr lang="ko-KR" altLang="en-US" b="1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b="1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BY</a:t>
            </a:r>
            <a:r>
              <a:rPr lang="ko-KR" altLang="en-US" b="1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 구문에서는 따로 설정한 별명으로도 실행이 된다</a:t>
            </a:r>
            <a:r>
              <a:rPr lang="en-US" altLang="ko-KR" b="1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b="1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이는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쿼리 구문 처리 순서가 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WHERE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구문 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 SELECT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구문 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 ORDER BY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구문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으로 처리되기 때문이다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54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2.1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관계형 데이터베이스와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SQL</a:t>
            </a:r>
          </a:p>
        </p:txBody>
      </p:sp>
      <p:pic>
        <p:nvPicPr>
          <p:cNvPr id="3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271" y="2162042"/>
            <a:ext cx="5658325" cy="40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98456" y="2837126"/>
            <a:ext cx="53892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계층형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데이터베이스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: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탐색기같이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..?</a:t>
            </a: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현재 현업에서 종종 사용되는 데이터베이스는</a:t>
            </a:r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관계형 데이터베이스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!</a:t>
            </a:r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관계형 데이터베이스를 관리하는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소프트웨어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RDBMS)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를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조작할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때 사용하는 언어가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입니다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그리고 이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에도 다양한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소프트웨어 제품이 있습니다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그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중 하나가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입니다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(MYSQL, PostgreSQL, Amazon Redshift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등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…)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 </a:t>
            </a:r>
            <a:r>
              <a:rPr lang="en-US" altLang="ko-KR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en-US" altLang="ko-KR" sz="32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</a:t>
            </a:r>
            <a:r>
              <a:rPr lang="en-US" altLang="ko-KR" sz="32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ata</a:t>
            </a:r>
            <a:r>
              <a:rPr lang="en-US" altLang="ko-KR" sz="32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</a:t>
            </a:r>
            <a:r>
              <a:rPr lang="en-US" altLang="ko-KR" sz="32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ase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사칙연산 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_ 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NULL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의 처리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숫자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3338707"/>
            <a:ext cx="11250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에서는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NULL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값이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으로 처리되지 않습니다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즉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NULL + 1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의 결과값은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 아닌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NULL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입니다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이외 모든 사칙연산이 동일한 방식으로 적용됩니다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통상적인 연산에서는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으로 나눌 경우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division by zero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에러가 발생합니다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하지만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 / NULL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을 계산하는 경우에는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NULL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으로 처리되지 않기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때문에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에러가 발생하지 않고 결과는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NULL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 됩니다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1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CASE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구문으로 데이터 변환하기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4.2 CASE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구문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456" y="2679182"/>
            <a:ext cx="108311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파이썬에서의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if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구문과 유사한 역할을 하는 구문이다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NULL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값을 처리할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때 종종 사용할 수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있다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</a:t>
            </a:r>
            <a:r>
              <a:rPr lang="en-US" altLang="ko-KR" sz="1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(NULL </a:t>
            </a:r>
            <a:r>
              <a:rPr lang="ko-KR" altLang="en-US" sz="1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값으로 연산한 결과는 모두 </a:t>
            </a:r>
            <a:r>
              <a:rPr lang="en-US" altLang="ko-KR" sz="1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NULL</a:t>
            </a:r>
            <a:r>
              <a:rPr lang="ko-KR" altLang="en-US" sz="1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이므로</a:t>
            </a:r>
            <a:r>
              <a:rPr lang="en-US" altLang="ko-KR" sz="1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1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적절한 연산을 위해선 데이터를 다듬어 주어야 한다</a:t>
            </a:r>
            <a:r>
              <a:rPr lang="en-US" altLang="ko-KR" sz="1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r>
              <a:rPr lang="en-US" altLang="ko-KR" sz="1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기본 문법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B0F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CASE WHEN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조건식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B0F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THEN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식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[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B0F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WHEN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조건식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B0F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THEN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식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…]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[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B0F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ELSE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식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3]</a:t>
            </a: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END (AS) [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지정 칼럼 명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];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→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차례대로 적용이 된다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해당 칼럼의 이름을 무엇으로 할 것인지를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END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뒤에 지정할 수 있다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다른 칼럼에 별칭을 붙이는 경우와 동일하게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AS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는 생략할 수 있다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6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CASE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구문으로 데이터 변환하기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4.2 CASE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구문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769714"/>
            <a:ext cx="8118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a, CASE WHEN a IS NULL THEN O </a:t>
            </a: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              ELSE a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    END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AS “a(null=0)” FROM SAMPLE37;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5" y="3760181"/>
            <a:ext cx="6854136" cy="152783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73156" y="5459996"/>
            <a:ext cx="5704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* NULL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값을 가진 값이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0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 바뀐 결과를 확인할 수 있다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조건을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 IS NULL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 아닌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a=0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 했다면 바뀌지 않았을 것이다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8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COALESCE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구문으로 데이터 변환하기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4.2 CASE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구문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800281"/>
            <a:ext cx="9535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COALESCE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함수는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NULL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값을 다른 값으로 변환해 주는 과정을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CASE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구문을 사용하지 않고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보다 편하게 구현해주는 함수이다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588278"/>
            <a:ext cx="5864307" cy="23905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02022" y="4308285"/>
            <a:ext cx="5500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COALESCE( [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열 이름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], [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바꿀 값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 ) :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해당 열에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NULL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값이 있으면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지정해준 값으로 바꾸어준다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CASE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구문으로 데이터 변환하기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4.2 CASE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구문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8456" y="2923471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CASE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구문은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NULL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값을 제외할 때가 아니어도</a:t>
            </a:r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다음과 같이 활용할 수 있다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a AS “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코드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”,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CASE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  WHEN a=1 THEN 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남자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’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  WHEN a=2 THEN 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여자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’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  ELSE ‘</a:t>
            </a:r>
            <a:r>
              <a:rPr lang="ko-KR" altLang="en-US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미지정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’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END AS “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성별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“ FROM sample37;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393" y="2802473"/>
            <a:ext cx="4095362" cy="31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CASE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구문으로 데이터 변환하기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4.2 CASE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구문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456" y="305579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조건식에 들어가는 칼럼이 동일한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가지라면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같은 구문을 이렇게 사용할 수도 있다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 AS “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코드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”,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CASE a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  WHEN 1 THEN 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남자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’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  WHEN 2 THEN 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여자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’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  ELSE ‘</a:t>
            </a:r>
            <a:r>
              <a:rPr lang="ko-KR" altLang="en-US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미지정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’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END AS “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성별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“ FROM sample37;</a:t>
            </a:r>
            <a:endParaRPr lang="ko-KR" altLang="en-US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369" y="3055792"/>
            <a:ext cx="3542009" cy="28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CASE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구문으로 데이터 변환하기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4.2 CASE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구문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885964"/>
            <a:ext cx="10318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주의점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WHERE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구나 조건식의 일부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ORDER BY, SELECT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구에서도 사용할 수 있다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ELSE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구문을 생략 시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지정해 주지 않은 조건의 값들은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NULL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값이 부여된다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43078" y="45586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a AS “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코드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”,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CASE a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  WHEN 1 THEN 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남자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  WHEN 2 THEN 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여자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END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AS “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성별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“ FROM sample37;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418" y="3980989"/>
            <a:ext cx="3074522" cy="219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CASE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구문으로 데이터 변환하기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4.2 CASE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구문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456" y="2966442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조건식에서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IS NULL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= NULL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구분하기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a AS “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코드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”,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CASE a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 WHEN 1 THEN 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남자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 WHEN 2 THEN 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여자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 WHEN NULL THEN 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데이터 없음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 ELSE ‘</a:t>
            </a:r>
            <a:r>
              <a:rPr lang="ko-KR" altLang="en-US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미지정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END AS “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성별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“ FROM sample37;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61" y="2796099"/>
            <a:ext cx="3881134" cy="33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CASE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구문으로 데이터 변환하기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4.2 CASE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구문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456" y="2966442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조건식에서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IS NULL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= NULL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구분하기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a AS “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코드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”,</a:t>
            </a: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WHEN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a =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1 THEN 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남자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 WHEN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a = 2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THEN 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여자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 WHEN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a IS NULL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THEN ‘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데이터 없음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 ELSE ‘</a:t>
            </a:r>
            <a:r>
              <a:rPr lang="ko-KR" altLang="en-US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미지정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END AS “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성별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“ FROM sample37;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42" y="2966442"/>
            <a:ext cx="4204195" cy="31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3751BD-D31E-4670-A2E5-203C1BBE28C0}"/>
              </a:ext>
            </a:extLst>
          </p:cNvPr>
          <p:cNvSpPr txBox="1"/>
          <p:nvPr/>
        </p:nvSpPr>
        <p:spPr>
          <a:xfrm>
            <a:off x="0" y="23698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Chapter </a:t>
            </a:r>
            <a:r>
              <a:rPr lang="en-US" altLang="ko-KR" sz="7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</a:p>
          <a:p>
            <a:pPr algn="ctr"/>
            <a:endParaRPr lang="en-US" altLang="ko-KR" sz="4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데이터 다루기</a:t>
            </a:r>
            <a:endParaRPr lang="en-US" altLang="ko-KR" sz="48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7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2.1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관계형 데이터베이스와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SQL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데이터베이스의 본질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36029FF-CB23-44C4-9077-7CA351B423C4}"/>
              </a:ext>
            </a:extLst>
          </p:cNvPr>
          <p:cNvCxnSpPr/>
          <p:nvPr/>
        </p:nvCxnSpPr>
        <p:spPr>
          <a:xfrm>
            <a:off x="610243" y="6825952"/>
            <a:ext cx="77699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F61FF7E-ECA9-48D9-B836-48637138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10" y="2796633"/>
            <a:ext cx="2152650" cy="3590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D4DFCE-52D7-4630-B6CC-8A819FC4E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66" y="2880992"/>
            <a:ext cx="6153150" cy="2971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0307A5C-3EFF-4698-83EF-35A7A96B3E74}"/>
              </a:ext>
            </a:extLst>
          </p:cNvPr>
          <p:cNvCxnSpPr>
            <a:cxnSpLocks/>
          </p:cNvCxnSpPr>
          <p:nvPr/>
        </p:nvCxnSpPr>
        <p:spPr>
          <a:xfrm>
            <a:off x="3552960" y="3353637"/>
            <a:ext cx="2050251" cy="64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5D3A91-1612-467F-AE4C-BC5D102403F2}"/>
              </a:ext>
            </a:extLst>
          </p:cNvPr>
          <p:cNvCxnSpPr>
            <a:cxnSpLocks/>
          </p:cNvCxnSpPr>
          <p:nvPr/>
        </p:nvCxnSpPr>
        <p:spPr>
          <a:xfrm flipV="1">
            <a:off x="3724170" y="4366893"/>
            <a:ext cx="1879041" cy="65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588A1C-E8A8-46D7-B767-9490CBA05091}"/>
              </a:ext>
            </a:extLst>
          </p:cNvPr>
          <p:cNvCxnSpPr>
            <a:cxnSpLocks/>
          </p:cNvCxnSpPr>
          <p:nvPr/>
        </p:nvCxnSpPr>
        <p:spPr>
          <a:xfrm flipV="1">
            <a:off x="3794508" y="4784373"/>
            <a:ext cx="1808703" cy="106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6A8D0C-4E5B-4F33-AB15-3CC73C921178}"/>
              </a:ext>
            </a:extLst>
          </p:cNvPr>
          <p:cNvCxnSpPr/>
          <p:nvPr/>
        </p:nvCxnSpPr>
        <p:spPr>
          <a:xfrm>
            <a:off x="3552960" y="4097215"/>
            <a:ext cx="5465942" cy="2696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LIMIT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제한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0791" y="2874974"/>
            <a:ext cx="95865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열명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FROM </a:t>
            </a:r>
            <a:r>
              <a:rPr lang="ko-KR" altLang="en-US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테이블명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LIMIT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행수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[OFFSET </a:t>
            </a:r>
            <a:r>
              <a:rPr lang="ko-KR" altLang="en-US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시작행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&gt; SELECT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열명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FROM </a:t>
            </a:r>
            <a:r>
              <a:rPr lang="ko-KR" altLang="en-US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테이블명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WHERE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조건식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ORDER BY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열명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LIMIT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행수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456" y="4076210"/>
            <a:ext cx="11188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2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번째 쿼리에서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WHERE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구문으로 검색한 후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로 정렬된 뒤 최종적으로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LIMIT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구문이 처리된다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모든 구문에서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LIMIT, OFFSET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 맨 마지막이고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그 전은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ORDER BY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이다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(</a:t>
            </a:r>
            <a:r>
              <a:rPr lang="ko-KR" altLang="en-US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실행순서와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위치 모두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LIMIT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는 정렬과 무관하게 상위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건의 데이터를 가져오는 기능이다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LIMIT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로 지정하는 것은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‘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최대 행수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‘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이므로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LIMIT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을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으로 지정하여도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  테이블에 데이터가 하나의 행만 있다면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개의 행이 반환된다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LIMIT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구문은 표준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은 아니며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과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PostgreSQL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에서 사용되는 문법이다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2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LIMIT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제한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2196A8-FE4E-4A5C-918C-316AFEDE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95" y="3030276"/>
            <a:ext cx="9509845" cy="259359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98455" y="5733912"/>
            <a:ext cx="10485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Sample33 table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을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no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기준으로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‘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내림차순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’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으로 정렬한 뒤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처음부터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개의 행만 </a:t>
            </a:r>
            <a:r>
              <a:rPr lang="ko-KR" altLang="en-US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꺼내오는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쿼리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!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1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OFFSET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제한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0791" y="2874974"/>
            <a:ext cx="9586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SELECT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열명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FROM </a:t>
            </a:r>
            <a:r>
              <a:rPr lang="ko-KR" altLang="en-US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테이블명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LIMIT 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행수</a:t>
            </a:r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[OFFSET </a:t>
            </a:r>
            <a:r>
              <a:rPr lang="ko-KR" altLang="en-US" sz="20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시작행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3552989"/>
            <a:ext cx="10202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웹에서는 대량의 데이터를 하나의 페이지에 표시하는 것은 기능적으로나 속도적으로나 효율적이지 못하므로 일반적으로 페이지를 나누어 표시합니다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이는 쿼리 구문을 통해서 데이터를 불러올 때에도 마찬가지 입니다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LIMIT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와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OFFSET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구문은 이러한 페이지 나눔 기능을 구현 가능하게 해줍니다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LIMIT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구문의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OFFSET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은 생략 가능하며 기본값은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입니다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OFFSET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의 시작 위치 지정은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부터 시작합니다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(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파이썬의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인덱싱 순서와 같음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C0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C00000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0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OFFSET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구문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5.1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제한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36CD83-5BC6-4F01-A053-E746A30B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2836775"/>
            <a:ext cx="10594798" cy="31733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E4823E-30D3-4C8F-883B-653D6B76D5EE}"/>
              </a:ext>
            </a:extLst>
          </p:cNvPr>
          <p:cNvSpPr/>
          <p:nvPr/>
        </p:nvSpPr>
        <p:spPr>
          <a:xfrm>
            <a:off x="7157203" y="2836775"/>
            <a:ext cx="1517301" cy="3347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0819A02-9188-4970-B4F8-3E8F9AED9E82}"/>
              </a:ext>
            </a:extLst>
          </p:cNvPr>
          <p:cNvCxnSpPr>
            <a:cxnSpLocks/>
          </p:cNvCxnSpPr>
          <p:nvPr/>
        </p:nvCxnSpPr>
        <p:spPr>
          <a:xfrm flipH="1">
            <a:off x="1791382" y="3171511"/>
            <a:ext cx="5365822" cy="11656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545B3F-EBB3-4CBB-83BF-C0A6895566F8}"/>
              </a:ext>
            </a:extLst>
          </p:cNvPr>
          <p:cNvSpPr txBox="1"/>
          <p:nvPr/>
        </p:nvSpPr>
        <p:spPr>
          <a:xfrm>
            <a:off x="2829711" y="3585835"/>
            <a:ext cx="319202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</a:t>
            </a:r>
            <a:r>
              <a:rPr lang="ko-KR" altLang="en-US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번째 행에 있는 </a:t>
            </a:r>
            <a:r>
              <a:rPr lang="en-US" altLang="ko-KR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 </a:t>
            </a:r>
            <a:r>
              <a:rPr lang="ko-KR" altLang="en-US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부터 시작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23A0FD-500B-48F6-BCEE-3DAA1F9B2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435" y="4206382"/>
            <a:ext cx="4848219" cy="16127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19BBE6-9B42-498E-BFAA-C55D47CF02A5}"/>
              </a:ext>
            </a:extLst>
          </p:cNvPr>
          <p:cNvSpPr txBox="1"/>
          <p:nvPr/>
        </p:nvSpPr>
        <p:spPr>
          <a:xfrm>
            <a:off x="7832281" y="5449825"/>
            <a:ext cx="319202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OFFSET</a:t>
            </a:r>
            <a:r>
              <a:rPr lang="ko-KR" altLang="en-US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 </a:t>
            </a:r>
            <a:r>
              <a:rPr lang="en-US" altLang="ko-KR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</a:t>
            </a:r>
            <a:r>
              <a:rPr lang="ko-KR" altLang="en-US" dirty="0"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인 경우 예시</a:t>
            </a:r>
          </a:p>
        </p:txBody>
      </p:sp>
    </p:spTree>
    <p:extLst>
      <p:ext uri="{BB962C8B-B14F-4D97-AF65-F5344CB8AC3E}">
        <p14:creationId xmlns:p14="http://schemas.microsoft.com/office/powerpoint/2010/main" val="10437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문자열 결합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문자열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93760"/>
              </p:ext>
            </p:extLst>
          </p:nvPr>
        </p:nvGraphicFramePr>
        <p:xfrm>
          <a:off x="5712012" y="3101468"/>
          <a:ext cx="5901864" cy="164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027">
                  <a:extLst>
                    <a:ext uri="{9D8B030D-6E8A-4147-A177-3AD203B41FA5}">
                      <a16:colId xmlns:a16="http://schemas.microsoft.com/office/drawing/2014/main" val="3358753657"/>
                    </a:ext>
                  </a:extLst>
                </a:gridCol>
                <a:gridCol w="1393159">
                  <a:extLst>
                    <a:ext uri="{9D8B030D-6E8A-4147-A177-3AD203B41FA5}">
                      <a16:colId xmlns:a16="http://schemas.microsoft.com/office/drawing/2014/main" val="1265028087"/>
                    </a:ext>
                  </a:extLst>
                </a:gridCol>
                <a:gridCol w="3286678">
                  <a:extLst>
                    <a:ext uri="{9D8B030D-6E8A-4147-A177-3AD203B41FA5}">
                      <a16:colId xmlns:a16="http://schemas.microsoft.com/office/drawing/2014/main" val="693124202"/>
                    </a:ext>
                  </a:extLst>
                </a:gridCol>
              </a:tblGrid>
              <a:tr h="5154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연산자</a:t>
                      </a:r>
                      <a:r>
                        <a:rPr lang="en-US" altLang="ko-KR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함수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연산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데이터베이스</a:t>
                      </a:r>
                      <a:endParaRPr lang="en-US" altLang="ko-KR" sz="1600" dirty="0" smtClean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707923"/>
                  </a:ext>
                </a:extLst>
              </a:tr>
              <a:tr h="371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문자열 결합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SQL</a:t>
                      </a:r>
                      <a:r>
                        <a:rPr lang="en-US" altLang="ko-KR" sz="1600" baseline="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Server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131832"/>
                  </a:ext>
                </a:extLst>
              </a:tr>
              <a:tr h="3821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|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문자열 결합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Oracle,</a:t>
                      </a:r>
                      <a:r>
                        <a:rPr lang="en-US" altLang="ko-KR" sz="1600" baseline="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DB2, PostgreSQL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604275"/>
                  </a:ext>
                </a:extLst>
              </a:tr>
              <a:tr h="371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CONCAT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문자열 결합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MySQL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39211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527799" y="49693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위 경우처럼 사용하는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SQL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언어에 따라 함수가 다르다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헷갈릴 때는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?   </a:t>
            </a:r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구글링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!!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8456" y="283551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기본 문법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SELECT </a:t>
            </a:r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함수명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</a:t>
            </a:r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칼럼명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 FROM 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</a:t>
            </a:r>
            <a:r>
              <a:rPr lang="ko-KR" altLang="en-US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테이블명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];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 문법 형식을 통해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문자열과 날짜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&amp;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시간을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다루는 함수를 사용할 수 있다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우선 문자열을 다루는 함수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가지에 대해 알아보자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CONCAT, SUBSTRING, CHARACTER_LENGTH</a:t>
            </a:r>
          </a:p>
        </p:txBody>
      </p:sp>
    </p:spTree>
    <p:extLst>
      <p:ext uri="{BB962C8B-B14F-4D97-AF65-F5344CB8AC3E}">
        <p14:creationId xmlns:p14="http://schemas.microsoft.com/office/powerpoint/2010/main" val="12352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CONCAT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함수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문자열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052969"/>
            <a:ext cx="7343132" cy="2398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8183619" y="3790435"/>
            <a:ext cx="4238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결합 시 문자열형으로 변한다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7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SUBSTRING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함수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문자열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88589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앞 </a:t>
            </a:r>
            <a:r>
              <a:rPr lang="en-US" altLang="ko-KR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4</a:t>
            </a:r>
            <a:r>
              <a:rPr lang="ko-KR" altLang="en-US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자리</a:t>
            </a:r>
            <a:r>
              <a:rPr lang="en-US" altLang="ko-KR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년</a:t>
            </a:r>
            <a:r>
              <a:rPr lang="en-US" altLang="ko-KR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 </a:t>
            </a:r>
            <a:r>
              <a:rPr lang="ko-KR" altLang="en-US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추출</a:t>
            </a:r>
            <a:endParaRPr lang="en-US" altLang="ko-KR" sz="2400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SUBSTRING(‘20140125001’, 1, 4)  → ‘2014’</a:t>
            </a: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5</a:t>
            </a:r>
            <a:r>
              <a:rPr lang="ko-KR" altLang="en-US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째 자리부터 </a:t>
            </a:r>
            <a:r>
              <a:rPr lang="en-US" altLang="ko-KR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</a:t>
            </a:r>
            <a:r>
              <a:rPr lang="ko-KR" altLang="en-US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자리</a:t>
            </a:r>
            <a:r>
              <a:rPr lang="en-US" altLang="ko-KR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월</a:t>
            </a:r>
            <a:r>
              <a:rPr lang="en-US" altLang="ko-KR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 </a:t>
            </a:r>
            <a:r>
              <a:rPr lang="ko-KR" altLang="en-US" sz="24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66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추출</a:t>
            </a:r>
            <a:endParaRPr lang="en-US" altLang="ko-KR" sz="2400" spc="-15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66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SUBSTRING(‘201401125001’, 5, 2) → ‘01’</a:t>
            </a:r>
          </a:p>
        </p:txBody>
      </p:sp>
    </p:spTree>
    <p:extLst>
      <p:ext uri="{BB962C8B-B14F-4D97-AF65-F5344CB8AC3E}">
        <p14:creationId xmlns:p14="http://schemas.microsoft.com/office/powerpoint/2010/main" val="15284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SUBSTRING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함수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문자열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0" y="3007176"/>
            <a:ext cx="5312701" cy="24674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39" y="3007174"/>
            <a:ext cx="5852707" cy="24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CHARACTER_LENGTH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함수 이해하기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5.2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문자열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2956226"/>
            <a:ext cx="4006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문자열의 길이를 숫자로 반환해준다</a:t>
            </a:r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534491"/>
            <a:ext cx="8521052" cy="23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날짜 연산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날짜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597069"/>
            <a:ext cx="113780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 문법</a:t>
            </a:r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[</a:t>
            </a:r>
            <a:r>
              <a:rPr lang="ko-KR" altLang="en-US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함수명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][</a:t>
            </a:r>
            <a:r>
              <a:rPr lang="ko-KR" altLang="en-US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칼럼명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1]  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FROM [</a:t>
            </a:r>
            <a:r>
              <a:rPr lang="ko-KR" altLang="en-US" sz="1600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테이블명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];</a:t>
            </a:r>
          </a:p>
          <a:p>
            <a:endParaRPr lang="en-US" altLang="ko-KR" sz="16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날짜 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&amp;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시간 형식으로 저장된 데이터를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다룰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때도 역시 문자나 숫자를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다룰 때와는 다른 함수들을 사용해야 한다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endParaRPr lang="en-US" altLang="ko-KR" sz="16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대표적인 함수들을 살펴보자</a:t>
            </a:r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DATE( ):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날짜 부분을 추출해준다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(Ex. DATE( ‘2014-1-16 10:55:27’ )  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 ‘2014-1-16’ )</a:t>
            </a:r>
          </a:p>
          <a:p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YEAR( ), MONTH( ), DAY( ):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연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월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일 의 정보를 추출해준다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DAYNAME( ), DAYOFYEAR( ):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요일 이름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해당 연도 기준 일 수를 추출해준다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. (Ex. DAYOFYEAR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(＇2018-2-1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)  32)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 </a:t>
            </a:r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DATEDIFF(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칼럼 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1,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칼럼 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2):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두 칼럼 사이의 일 수 차이를 추출해준다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칼럼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에서 칼럼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2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를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뺀다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Ex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. DATEDIFF(</a:t>
            </a:r>
            <a:r>
              <a:rPr lang="en-US" altLang="ko-KR" sz="16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‘2018-5-24 10:55:23’, ‘2018-5-21 19:23:12’)</a:t>
            </a:r>
            <a:r>
              <a:rPr lang="ko-KR" altLang="en-US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3</a:t>
            </a:r>
          </a:p>
          <a:p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   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   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DATEDIFF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(</a:t>
            </a:r>
            <a:r>
              <a:rPr lang="en-US" altLang="ko-KR" sz="16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＇2018-5-21 </a:t>
            </a:r>
            <a:r>
              <a:rPr lang="en-US" altLang="ko-KR" sz="16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19:23:12‘, </a:t>
            </a:r>
            <a:r>
              <a:rPr lang="en-US" altLang="ko-KR" sz="16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＇2018-5-24 10:55:23＇)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-</a:t>
            </a:r>
            <a:r>
              <a:rPr lang="en-US" altLang="ko-KR" sz="1600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3</a:t>
            </a:r>
          </a:p>
          <a:p>
            <a:endParaRPr lang="en-US" altLang="ko-KR" sz="16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hlinkClick r:id="rId2"/>
              </a:rPr>
              <a:t>https://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  <a:hlinkClick r:id="rId2"/>
              </a:rPr>
              <a:t>dev.mysql.com/doc/refman/8.0/en/date-and-time-functions.html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 날짜 함수의 목록이 소개되어 있다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47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2.1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관계형 데이터베이스와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SQL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7199" y="2012294"/>
            <a:ext cx="11174868" cy="584775"/>
            <a:chOff x="457199" y="2012294"/>
            <a:chExt cx="11174868" cy="5847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5F2AC53-E276-497B-B496-26B81EBAFAAF}"/>
                </a:ext>
              </a:extLst>
            </p:cNvPr>
            <p:cNvSpPr/>
            <p:nvPr/>
          </p:nvSpPr>
          <p:spPr>
            <a:xfrm>
              <a:off x="457199" y="2057544"/>
              <a:ext cx="144016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084528-D375-4D07-8B4C-18355B5927E8}"/>
                </a:ext>
              </a:extLst>
            </p:cNvPr>
            <p:cNvSpPr/>
            <p:nvPr/>
          </p:nvSpPr>
          <p:spPr>
            <a:xfrm>
              <a:off x="698456" y="2012294"/>
              <a:ext cx="1093361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spc="-15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관계형 데이터베이스 구조</a:t>
              </a:r>
              <a:endParaRPr lang="en-US" altLang="ko-KR" sz="32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49040" y="2737009"/>
            <a:ext cx="109336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스키마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: 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데이터베이스의 구조와 제약조건을 정의하는 가장 큰 틀</a:t>
            </a:r>
            <a:endParaRPr lang="en-US" altLang="ko-KR" sz="24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: 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스키마에 적합하게 만들어진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데이터가 저장되는 작은 틀</a:t>
            </a:r>
            <a:endParaRPr lang="en-US" altLang="ko-KR" sz="24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보통 특정 주제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기능에 맞는 데이터들이 저장된다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user, order, production table…)</a:t>
            </a:r>
          </a:p>
          <a:p>
            <a:endParaRPr lang="en-US" altLang="ko-KR" sz="24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행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열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24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기본키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24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외래키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: </a:t>
            </a:r>
            <a:r>
              <a:rPr lang="ko-KR" altLang="en-US" sz="24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테이블속의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‘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실직적인 데이터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’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를 구성하는 요소들</a:t>
            </a:r>
            <a:endParaRPr lang="en-US" altLang="ko-KR" sz="24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에서의 날짜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날짜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610561"/>
            <a:ext cx="5399086" cy="25282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495426" y="3617936"/>
            <a:ext cx="48201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에서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FROM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은 생략가능하지만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</a:t>
            </a: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생략이 불가능한 언어도 존재한다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8456" y="2710005"/>
            <a:ext cx="6374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시스템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현재 일시</a:t>
            </a:r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20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CURRENT_TIMESTAMP;</a:t>
            </a:r>
          </a:p>
        </p:txBody>
      </p:sp>
    </p:spTree>
    <p:extLst>
      <p:ext uri="{BB962C8B-B14F-4D97-AF65-F5344CB8AC3E}">
        <p14:creationId xmlns:p14="http://schemas.microsoft.com/office/powerpoint/2010/main" val="7172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에서의 날짜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날짜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7342" y="2692066"/>
            <a:ext cx="106170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현재 시각은 기존의 테이블에 붙여서도 출력이 가능하며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다른 날짜 함수도 적용가능하다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*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CURRENT_TIMESTAMP, MONTH(CURRENT_TIMESTAMP) FROM sample 21;</a:t>
            </a: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0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20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기존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sample21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의 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no, name, birth, address </a:t>
            </a:r>
            <a:r>
              <a:rPr lang="ko-KR" altLang="en-US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칼럼에 두 개의 열이 추가되어서 출력된 것을 볼 수 있다</a:t>
            </a:r>
            <a:r>
              <a:rPr lang="en-US" altLang="ko-KR" sz="20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837895"/>
            <a:ext cx="96297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날짜의 덧셈과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뺄셈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날짜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456" y="2687975"/>
            <a:ext cx="106170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날짜의 덧셈과 뺄셈도 가능하며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다음과 같은 구문을 사용하면 된다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CURRENT_TIMESTAMP, CURRENT_TIMESTAMP + INTERVAL 1 DAY,</a:t>
            </a: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CURRENT_TIMESTAMP – INTERVAL 3 YEAR;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INTERVAL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뒤에는 수치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+ (SECOND, MINUTE, HOUR, DAY, MONTH, YEAR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등이 가능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3968020"/>
            <a:ext cx="9601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날짜의 덧셈과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뺄셈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5.3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날짜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 다루기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456" y="2661598"/>
            <a:ext cx="1061709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날짜형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자료들 사이의 뺄셈도 가능하다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즉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서로 다른 두 시점 사이의 기간 차이를 구할 수 있다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바로 사칙연산을 사용하면 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(ex. '2018-2-3' - '2018-1-1')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오류가 나고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DATEDIFF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와 같은 함수를</a:t>
            </a:r>
            <a:r>
              <a:rPr lang="en-US" altLang="ko-KR" sz="1600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사용하거나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endParaRPr lang="en-US" altLang="ko-KR" sz="16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날짜함수를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사용한 뒤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사칙연산을 수행해야 한다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z="16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SELECT birthday, CURRENT_TIMESTAMP, DATEDIFF(CURRENT_TIMESTAMP, birthday), </a:t>
            </a:r>
          </a:p>
          <a:p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	            YEAR(CURRENT_TIMESTAMP) - YEAR(birthday) FROM sample21;</a:t>
            </a:r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16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16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16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sz="16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DATEDIFF( a, b)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는 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부터 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까지 얼마만큼의 날짜가 </a:t>
            </a:r>
            <a:r>
              <a:rPr lang="ko-KR" altLang="en-US" sz="16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지났는지를</a:t>
            </a:r>
            <a:r>
              <a:rPr lang="ko-KR" altLang="en-US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알려주는 함수이다</a:t>
            </a:r>
            <a:r>
              <a:rPr lang="en-US" altLang="ko-KR" sz="16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6" y="4276598"/>
            <a:ext cx="9622176" cy="16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3751BD-D31E-4670-A2E5-203C1BBE28C0}"/>
              </a:ext>
            </a:extLst>
          </p:cNvPr>
          <p:cNvSpPr txBox="1"/>
          <p:nvPr/>
        </p:nvSpPr>
        <p:spPr>
          <a:xfrm>
            <a:off x="0" y="23698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Chapter 6</a:t>
            </a:r>
            <a:endParaRPr lang="en-US" altLang="ko-KR" sz="7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QUEST</a:t>
            </a:r>
            <a:endParaRPr lang="en-US" altLang="ko-KR" sz="48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퀘스트용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데이터 추가하기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6.0 </a:t>
            </a:r>
            <a:r>
              <a:rPr lang="ko-KR" altLang="en-US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추가하기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456" y="3285951"/>
            <a:ext cx="106084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퀘스트용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테이블 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quest1, quest2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를 </a:t>
            </a:r>
            <a:r>
              <a:rPr lang="ko-KR" altLang="en-US" sz="24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만들거에요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!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MySQL 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설치할 때 참고했던 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read me 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파일 다시 열어보세요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+ </a:t>
            </a:r>
            <a:r>
              <a:rPr lang="ko-KR" altLang="en-US" sz="24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복붙복붙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endParaRPr lang="en-US" altLang="ko-KR" sz="24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9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Quest 1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6.1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QUEST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456" y="2861916"/>
            <a:ext cx="11332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QUEST 1. quest1 table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이용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10,000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원 이상이거나 </a:t>
            </a:r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재고액이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200,000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이상인 제품들의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	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  no,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가격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재고수량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재고액을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구해보세요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 (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열 이름 별칭 사용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)</a:t>
            </a:r>
          </a:p>
          <a:p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오른쪽처럼 결과가 나오게 해주세요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!</a:t>
            </a: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Hint: Where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구문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사칙연산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AS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사용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408" y="4009162"/>
            <a:ext cx="5961812" cy="20033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7" y="4616242"/>
            <a:ext cx="2934298" cy="19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Quest 2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Chapter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6.1 </a:t>
            </a:r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QUEST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456" y="2561544"/>
            <a:ext cx="11332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QUEST 2. sample2 table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이용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사람들의 이름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나이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성인 여부를 구해보세요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열 이름 별칭 사용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)</a:t>
            </a:r>
          </a:p>
          <a:p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*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나이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: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올해 년도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–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태어난 해 년도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+1 (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한국 나이 기준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)</a:t>
            </a: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* </a:t>
            </a:r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성인여부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: 2000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년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1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월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1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일 이전 </a:t>
            </a:r>
            <a:r>
              <a:rPr lang="ko-KR" altLang="en-US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출생자는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yes, 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아니면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no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4" y="4325708"/>
            <a:ext cx="2437342" cy="19498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52615" y="434704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오른쪽처럼 결과가 나오게 해주세요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!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Hint: </a:t>
            </a:r>
            <a:r>
              <a:rPr lang="ko-KR" altLang="en-US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사칙연산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</a:t>
            </a:r>
            <a:r>
              <a:rPr lang="ko-KR" altLang="en-US" spc="-15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날짜함수</a:t>
            </a:r>
            <a:r>
              <a:rPr lang="en-US" altLang="ko-KR" spc="-1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(YEAR), CASE, 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AS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사용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* 올해 년도를 구할 때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, 2018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을 입력하지 말고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CURRENT_TIMESTAMP( )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을 사용해서도</a:t>
            </a:r>
            <a:endParaRPr lang="en-US" altLang="ko-KR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한번 구해 보세요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!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필수는 아닙니다</a:t>
            </a:r>
            <a:r>
              <a:rPr lang="en-US" altLang="ko-KR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)</a:t>
            </a:r>
            <a:endParaRPr lang="en-US" altLang="ko-KR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727" y="4374238"/>
            <a:ext cx="2537776" cy="19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7582B-2ABF-40CF-AE7E-9463DC073D51}"/>
              </a:ext>
            </a:extLst>
          </p:cNvPr>
          <p:cNvSpPr txBox="1"/>
          <p:nvPr/>
        </p:nvSpPr>
        <p:spPr>
          <a:xfrm>
            <a:off x="457199" y="422031"/>
            <a:ext cx="100144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References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F2AC53-E276-497B-B496-26B81EBAFAAF}"/>
              </a:ext>
            </a:extLst>
          </p:cNvPr>
          <p:cNvSpPr/>
          <p:nvPr/>
        </p:nvSpPr>
        <p:spPr>
          <a:xfrm>
            <a:off x="457199" y="20575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6" y="2012294"/>
            <a:ext cx="1093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참고 문헌</a:t>
            </a:r>
            <a:r>
              <a:rPr lang="en-US" altLang="ko-KR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32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자료</a:t>
            </a:r>
            <a:endParaRPr lang="en-US" altLang="ko-KR" sz="32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84528-D375-4D07-8B4C-18355B5927E8}"/>
              </a:ext>
            </a:extLst>
          </p:cNvPr>
          <p:cNvSpPr/>
          <p:nvPr/>
        </p:nvSpPr>
        <p:spPr>
          <a:xfrm>
            <a:off x="698455" y="3012418"/>
            <a:ext cx="109336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칼퇴족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김대리는 알고 나만 모르는 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 &lt;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김지훈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 분석을 위한 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SQL 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레시피 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&lt;</a:t>
            </a:r>
            <a:r>
              <a:rPr lang="ko-KR" altLang="en-US" sz="24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가사키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z="2400" spc="-15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나가토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다미야 나오토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서울대학교 동아리 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Growth Hackers 18-1 SQL Session 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자료 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&lt;</a:t>
            </a:r>
            <a:r>
              <a:rPr lang="ko-KR" altLang="en-US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김재훈</a:t>
            </a:r>
            <a:r>
              <a:rPr lang="en-US" altLang="ko-KR" sz="2400" spc="-15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&gt;</a:t>
            </a:r>
            <a:endParaRPr lang="en-US" altLang="ko-KR" sz="24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4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1428</TotalTime>
  <Words>5038</Words>
  <Application>Microsoft Office PowerPoint</Application>
  <PresentationFormat>와이드스크린</PresentationFormat>
  <Paragraphs>1001</Paragraphs>
  <Slides>98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111" baseType="lpstr">
      <vt:lpstr>08서울남산체 EB</vt:lpstr>
      <vt:lpstr>08서울남산체 M</vt:lpstr>
      <vt:lpstr>08서울한강체 M</vt:lpstr>
      <vt:lpstr>KoPub돋움체 Medium</vt:lpstr>
      <vt:lpstr>배달의민족 주아</vt:lpstr>
      <vt:lpstr>배달의민족 한나는 열한살</vt:lpstr>
      <vt:lpstr>08서울남산체 L</vt:lpstr>
      <vt:lpstr>08서울한강체 L</vt:lpstr>
      <vt:lpstr>Arial</vt:lpstr>
      <vt:lpstr>D2Coding</vt:lpstr>
      <vt:lpstr>Wingdings</vt:lpstr>
      <vt:lpstr>맑은 고딕</vt:lpstr>
      <vt:lpstr>Office 테마</vt:lpstr>
      <vt:lpstr>sql 1   -SQL 기본 개념과 기초 SELECT 구문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Lee Woo Il</cp:lastModifiedBy>
  <cp:revision>39</cp:revision>
  <dcterms:created xsi:type="dcterms:W3CDTF">2018-08-30T15:29:40Z</dcterms:created>
  <dcterms:modified xsi:type="dcterms:W3CDTF">2018-10-04T20:11:38Z</dcterms:modified>
</cp:coreProperties>
</file>