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725" r:id="rId1"/>
  </p:sldMasterIdLst>
  <p:notesMasterIdLst>
    <p:notesMasterId r:id="rId14"/>
  </p:notesMasterIdLst>
  <p:handoutMasterIdLst>
    <p:handoutMasterId r:id="rId15"/>
  </p:handoutMasterIdLst>
  <p:sldIdLst>
    <p:sldId id="345" r:id="rId2"/>
    <p:sldId id="2019" r:id="rId3"/>
    <p:sldId id="2020" r:id="rId4"/>
    <p:sldId id="2024" r:id="rId5"/>
    <p:sldId id="2021" r:id="rId6"/>
    <p:sldId id="2022" r:id="rId7"/>
    <p:sldId id="2013" r:id="rId8"/>
    <p:sldId id="2016" r:id="rId9"/>
    <p:sldId id="2027" r:id="rId10"/>
    <p:sldId id="2014" r:id="rId11"/>
    <p:sldId id="2015" r:id="rId12"/>
    <p:sldId id="2028" r:id="rId13"/>
  </p:sldIdLst>
  <p:sldSz cx="9906000" cy="6858000" type="A4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산돌고딕 M" pitchFamily="18" charset="-127"/>
        <a:ea typeface="산돌고딕 M" pitchFamily="18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산돌고딕 M" pitchFamily="18" charset="-127"/>
        <a:ea typeface="산돌고딕 M" pitchFamily="18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산돌고딕 M" pitchFamily="18" charset="-127"/>
        <a:ea typeface="산돌고딕 M" pitchFamily="18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산돌고딕 M" pitchFamily="18" charset="-127"/>
        <a:ea typeface="산돌고딕 M" pitchFamily="18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산돌고딕 M" pitchFamily="18" charset="-127"/>
        <a:ea typeface="산돌고딕 M" pitchFamily="18" charset="-127"/>
        <a:cs typeface="+mn-cs"/>
      </a:defRPr>
    </a:lvl5pPr>
    <a:lvl6pPr marL="2286000" algn="l" defTabSz="914400" rtl="0" eaLnBrk="1" latinLnBrk="1" hangingPunct="1">
      <a:defRPr kumimoji="1" sz="1000" kern="1200">
        <a:solidFill>
          <a:schemeClr val="tx1"/>
        </a:solidFill>
        <a:latin typeface="산돌고딕 M" pitchFamily="18" charset="-127"/>
        <a:ea typeface="산돌고딕 M" pitchFamily="18" charset="-127"/>
        <a:cs typeface="+mn-cs"/>
      </a:defRPr>
    </a:lvl6pPr>
    <a:lvl7pPr marL="2743200" algn="l" defTabSz="914400" rtl="0" eaLnBrk="1" latinLnBrk="1" hangingPunct="1">
      <a:defRPr kumimoji="1" sz="1000" kern="1200">
        <a:solidFill>
          <a:schemeClr val="tx1"/>
        </a:solidFill>
        <a:latin typeface="산돌고딕 M" pitchFamily="18" charset="-127"/>
        <a:ea typeface="산돌고딕 M" pitchFamily="18" charset="-127"/>
        <a:cs typeface="+mn-cs"/>
      </a:defRPr>
    </a:lvl7pPr>
    <a:lvl8pPr marL="3200400" algn="l" defTabSz="914400" rtl="0" eaLnBrk="1" latinLnBrk="1" hangingPunct="1">
      <a:defRPr kumimoji="1" sz="1000" kern="1200">
        <a:solidFill>
          <a:schemeClr val="tx1"/>
        </a:solidFill>
        <a:latin typeface="산돌고딕 M" pitchFamily="18" charset="-127"/>
        <a:ea typeface="산돌고딕 M" pitchFamily="18" charset="-127"/>
        <a:cs typeface="+mn-cs"/>
      </a:defRPr>
    </a:lvl8pPr>
    <a:lvl9pPr marL="3657600" algn="l" defTabSz="914400" rtl="0" eaLnBrk="1" latinLnBrk="1" hangingPunct="1">
      <a:defRPr kumimoji="1" sz="1000" kern="1200">
        <a:solidFill>
          <a:schemeClr val="tx1"/>
        </a:solidFill>
        <a:latin typeface="산돌고딕 M" pitchFamily="18" charset="-127"/>
        <a:ea typeface="산돌고딕 M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18">
          <p15:clr>
            <a:srgbClr val="A4A3A4"/>
          </p15:clr>
        </p15:guide>
        <p15:guide id="2" orient="horz" pos="346">
          <p15:clr>
            <a:srgbClr val="A4A3A4"/>
          </p15:clr>
        </p15:guide>
        <p15:guide id="3" orient="horz" pos="4110">
          <p15:clr>
            <a:srgbClr val="A4A3A4"/>
          </p15:clr>
        </p15:guide>
        <p15:guide id="4" orient="horz" pos="4020">
          <p15:clr>
            <a:srgbClr val="A4A3A4"/>
          </p15:clr>
        </p15:guide>
        <p15:guide id="5" pos="3120">
          <p15:clr>
            <a:srgbClr val="A4A3A4"/>
          </p15:clr>
        </p15:guide>
        <p15:guide id="6" pos="126">
          <p15:clr>
            <a:srgbClr val="A4A3A4"/>
          </p15:clr>
        </p15:guide>
        <p15:guide id="7" pos="611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6624"/>
    <a:srgbClr val="FF6600"/>
    <a:srgbClr val="EDEDED"/>
    <a:srgbClr val="000000"/>
    <a:srgbClr val="B5D9F9"/>
    <a:srgbClr val="F2FCF6"/>
    <a:srgbClr val="F3F7FB"/>
    <a:srgbClr val="E0E5EC"/>
    <a:srgbClr val="CC3300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269D01E-BC32-4049-B463-5C60D7B0CCD2}" styleName="테마 스타일 2 - 강조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896" autoAdjust="0"/>
    <p:restoredTop sz="96429" autoAdjust="0"/>
  </p:normalViewPr>
  <p:slideViewPr>
    <p:cSldViewPr showGuides="1">
      <p:cViewPr varScale="1">
        <p:scale>
          <a:sx n="116" d="100"/>
          <a:sy n="116" d="100"/>
        </p:scale>
        <p:origin x="1056" y="96"/>
      </p:cViewPr>
      <p:guideLst>
        <p:guide orient="horz" pos="618"/>
        <p:guide orient="horz" pos="346"/>
        <p:guide orient="horz" pos="4110"/>
        <p:guide orient="horz" pos="4020"/>
        <p:guide pos="3120"/>
        <p:guide pos="126"/>
        <p:guide pos="611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8884"/>
    </p:cViewPr>
  </p:sorterViewPr>
  <p:notesViewPr>
    <p:cSldViewPr showGuides="1">
      <p:cViewPr varScale="1">
        <p:scale>
          <a:sx n="81" d="100"/>
          <a:sy n="81" d="100"/>
        </p:scale>
        <p:origin x="3006" y="114"/>
      </p:cViewPr>
      <p:guideLst>
        <p:guide orient="horz" pos="3126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211970-A673-4B54-892C-B6E9BCE96C33}" type="datetimeFigureOut">
              <a:rPr lang="ko-KR" altLang="en-US" smtClean="0"/>
              <a:pPr/>
              <a:t>2018-03-12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1FF2E5-3098-4CEE-9C34-BFE7FF5D7CB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37344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endParaRPr lang="en-GB" altLang="ko-KR" dirty="0"/>
          </a:p>
        </p:txBody>
      </p:sp>
      <p:sp>
        <p:nvSpPr>
          <p:cNvPr id="141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endParaRPr lang="en-GB" altLang="ko-KR" dirty="0"/>
          </a:p>
        </p:txBody>
      </p:sp>
      <p:sp>
        <p:nvSpPr>
          <p:cNvPr id="3123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1200" y="744538"/>
            <a:ext cx="537527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1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GB" noProof="0" smtClean="0"/>
              <a:t>마스터 텍스트 스타일을 편집합니다</a:t>
            </a:r>
          </a:p>
          <a:p>
            <a:pPr lvl="1"/>
            <a:r>
              <a:rPr lang="ko-KR" altLang="en-GB" noProof="0" smtClean="0"/>
              <a:t>둘째 수준</a:t>
            </a:r>
          </a:p>
          <a:p>
            <a:pPr lvl="2"/>
            <a:r>
              <a:rPr lang="ko-KR" altLang="en-GB" noProof="0" smtClean="0"/>
              <a:t>셋째 수준</a:t>
            </a:r>
          </a:p>
          <a:p>
            <a:pPr lvl="3"/>
            <a:r>
              <a:rPr lang="ko-KR" altLang="en-GB" noProof="0" smtClean="0"/>
              <a:t>넷째 수준</a:t>
            </a:r>
          </a:p>
          <a:p>
            <a:pPr lvl="4"/>
            <a:r>
              <a:rPr lang="ko-KR" altLang="en-GB" noProof="0" smtClean="0"/>
              <a:t>다섯째 수준</a:t>
            </a:r>
          </a:p>
        </p:txBody>
      </p:sp>
      <p:sp>
        <p:nvSpPr>
          <p:cNvPr id="141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endParaRPr lang="en-GB" altLang="ko-KR" dirty="0"/>
          </a:p>
        </p:txBody>
      </p:sp>
      <p:sp>
        <p:nvSpPr>
          <p:cNvPr id="141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EC94EA2C-0278-4967-9160-D666E7610469}" type="slidenum">
              <a:rPr lang="en-GB" altLang="ko-KR" smtClean="0"/>
              <a:pPr>
                <a:defRPr/>
              </a:pPr>
              <a:t>‹#›</a:t>
            </a:fld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29686194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0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9pPr>
          </a:lstStyle>
          <a:p>
            <a:pPr eaLnBrk="1" hangingPunct="1"/>
            <a:fld id="{F944DC56-18FF-470F-92D5-299EFC41C19B}" type="slidenum">
              <a:rPr lang="en-GB" altLang="ko-KR" sz="1200" smtClean="0">
                <a:latin typeface="맑은 고딕" pitchFamily="50" charset="-127"/>
                <a:ea typeface="맑은 고딕" pitchFamily="50" charset="-127"/>
              </a:rPr>
              <a:pPr eaLnBrk="1" hangingPunct="1"/>
              <a:t>1</a:t>
            </a:fld>
            <a:endParaRPr lang="en-GB" altLang="ko-KR" sz="12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3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2788" y="746125"/>
            <a:ext cx="5375275" cy="3721100"/>
          </a:xfrm>
          <a:ln/>
        </p:spPr>
      </p:sp>
      <p:sp>
        <p:nvSpPr>
          <p:cNvPr id="3133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4875" y="4714875"/>
            <a:ext cx="4987925" cy="44656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97806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</p:spPr>
        <p:txBody>
          <a:bodyPr anchor="b"/>
          <a:lstStyle>
            <a:lvl1pPr algn="ctr">
              <a:defRPr sz="4875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1950"/>
            </a:lvl1pPr>
            <a:lvl2pPr marL="371475" indent="0" algn="ctr">
              <a:buNone/>
              <a:defRPr sz="1625"/>
            </a:lvl2pPr>
            <a:lvl3pPr marL="742950" indent="0" algn="ctr">
              <a:buNone/>
              <a:defRPr sz="1463"/>
            </a:lvl3pPr>
            <a:lvl4pPr marL="1114425" indent="0" algn="ctr">
              <a:buNone/>
              <a:defRPr sz="1300"/>
            </a:lvl4pPr>
            <a:lvl5pPr marL="1485900" indent="0" algn="ctr">
              <a:buNone/>
              <a:defRPr sz="1300"/>
            </a:lvl5pPr>
            <a:lvl6pPr marL="1857375" indent="0" algn="ctr">
              <a:buNone/>
              <a:defRPr sz="1300"/>
            </a:lvl6pPr>
            <a:lvl7pPr marL="2228850" indent="0" algn="ctr">
              <a:buNone/>
              <a:defRPr sz="1300"/>
            </a:lvl7pPr>
            <a:lvl8pPr marL="2600325" indent="0" algn="ctr">
              <a:buNone/>
              <a:defRPr sz="1300"/>
            </a:lvl8pPr>
            <a:lvl9pPr marL="2971800" indent="0" algn="ctr">
              <a:buNone/>
              <a:defRPr sz="13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32520" y="6356351"/>
            <a:ext cx="2228850" cy="365125"/>
          </a:xfrm>
          <a:prstGeom prst="rect">
            <a:avLst/>
          </a:prstGeom>
        </p:spPr>
        <p:txBody>
          <a:bodyPr/>
          <a:lstStyle/>
          <a:p>
            <a:fld id="{EA06BAAB-5801-49D7-9AF8-8FD32F5BB887}" type="datetimeFigureOut">
              <a:rPr lang="ko-KR" altLang="en-US" smtClean="0"/>
              <a:pPr/>
              <a:t>2018-03-12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281363" y="6356351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96113" y="6356351"/>
            <a:ext cx="2228850" cy="365125"/>
          </a:xfrm>
          <a:prstGeom prst="rect">
            <a:avLst/>
          </a:prstGeom>
        </p:spPr>
        <p:txBody>
          <a:bodyPr/>
          <a:lstStyle/>
          <a:p>
            <a:fld id="{4B34FB2B-7458-45CE-B56C-47A18700A48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8460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32520" y="6356351"/>
            <a:ext cx="2228850" cy="365125"/>
          </a:xfrm>
          <a:prstGeom prst="rect">
            <a:avLst/>
          </a:prstGeom>
        </p:spPr>
        <p:txBody>
          <a:bodyPr/>
          <a:lstStyle/>
          <a:p>
            <a:fld id="{EA06BAAB-5801-49D7-9AF8-8FD32F5BB887}" type="datetimeFigureOut">
              <a:rPr lang="ko-KR" altLang="en-US" smtClean="0"/>
              <a:pPr/>
              <a:t>2018-03-12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281363" y="6356351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96113" y="6356351"/>
            <a:ext cx="2228850" cy="365125"/>
          </a:xfrm>
          <a:prstGeom prst="rect">
            <a:avLst/>
          </a:prstGeom>
        </p:spPr>
        <p:txBody>
          <a:bodyPr/>
          <a:lstStyle/>
          <a:p>
            <a:fld id="{4B34FB2B-7458-45CE-B56C-47A18700A48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1173720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088981" y="365125"/>
            <a:ext cx="2135981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1037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32520" y="6356351"/>
            <a:ext cx="2228850" cy="365125"/>
          </a:xfrm>
          <a:prstGeom prst="rect">
            <a:avLst/>
          </a:prstGeom>
        </p:spPr>
        <p:txBody>
          <a:bodyPr/>
          <a:lstStyle/>
          <a:p>
            <a:fld id="{EA06BAAB-5801-49D7-9AF8-8FD32F5BB887}" type="datetimeFigureOut">
              <a:rPr lang="ko-KR" altLang="en-US" smtClean="0"/>
              <a:pPr/>
              <a:t>2018-03-12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281363" y="6356351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96113" y="6356351"/>
            <a:ext cx="2228850" cy="365125"/>
          </a:xfrm>
          <a:prstGeom prst="rect">
            <a:avLst/>
          </a:prstGeom>
        </p:spPr>
        <p:txBody>
          <a:bodyPr/>
          <a:lstStyle/>
          <a:p>
            <a:fld id="{4B34FB2B-7458-45CE-B56C-47A18700A48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3823559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32520" y="6356351"/>
            <a:ext cx="2228850" cy="365125"/>
          </a:xfrm>
          <a:prstGeom prst="rect">
            <a:avLst/>
          </a:prstGeom>
        </p:spPr>
        <p:txBody>
          <a:bodyPr/>
          <a:lstStyle/>
          <a:p>
            <a:fld id="{EA06BAAB-5801-49D7-9AF8-8FD32F5BB887}" type="datetimeFigureOut">
              <a:rPr lang="ko-KR" altLang="en-US" smtClean="0"/>
              <a:pPr/>
              <a:t>2018-03-12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281363" y="6356351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96113" y="6356351"/>
            <a:ext cx="2228850" cy="365125"/>
          </a:xfrm>
          <a:prstGeom prst="rect">
            <a:avLst/>
          </a:prstGeom>
        </p:spPr>
        <p:txBody>
          <a:bodyPr/>
          <a:lstStyle/>
          <a:p>
            <a:fld id="{4B34FB2B-7458-45CE-B56C-47A18700A48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005450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5878" y="1709739"/>
            <a:ext cx="8543925" cy="2852737"/>
          </a:xfrm>
        </p:spPr>
        <p:txBody>
          <a:bodyPr anchor="b"/>
          <a:lstStyle>
            <a:lvl1pPr>
              <a:defRPr sz="4875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75878" y="4589464"/>
            <a:ext cx="8543925" cy="1500187"/>
          </a:xfrm>
        </p:spPr>
        <p:txBody>
          <a:bodyPr/>
          <a:lstStyle>
            <a:lvl1pPr marL="0" indent="0">
              <a:buNone/>
              <a:defRPr sz="1950">
                <a:solidFill>
                  <a:schemeClr val="tx1">
                    <a:tint val="75000"/>
                  </a:schemeClr>
                </a:solidFill>
              </a:defRPr>
            </a:lvl1pPr>
            <a:lvl2pPr marL="371475" indent="0">
              <a:buNone/>
              <a:defRPr sz="1625">
                <a:solidFill>
                  <a:schemeClr val="tx1">
                    <a:tint val="75000"/>
                  </a:schemeClr>
                </a:solidFill>
              </a:defRPr>
            </a:lvl2pPr>
            <a:lvl3pPr marL="742950" indent="0">
              <a:buNone/>
              <a:defRPr sz="1463">
                <a:solidFill>
                  <a:schemeClr val="tx1">
                    <a:tint val="75000"/>
                  </a:schemeClr>
                </a:solidFill>
              </a:defRPr>
            </a:lvl3pPr>
            <a:lvl4pPr marL="111442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48590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185737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22885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60032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297180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32520" y="6356351"/>
            <a:ext cx="2228850" cy="365125"/>
          </a:xfrm>
          <a:prstGeom prst="rect">
            <a:avLst/>
          </a:prstGeom>
        </p:spPr>
        <p:txBody>
          <a:bodyPr/>
          <a:lstStyle/>
          <a:p>
            <a:fld id="{EA06BAAB-5801-49D7-9AF8-8FD32F5BB887}" type="datetimeFigureOut">
              <a:rPr lang="ko-KR" altLang="en-US" smtClean="0"/>
              <a:pPr/>
              <a:t>2018-03-12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96113" y="6356351"/>
            <a:ext cx="2228850" cy="365125"/>
          </a:xfrm>
          <a:prstGeom prst="rect">
            <a:avLst/>
          </a:prstGeom>
        </p:spPr>
        <p:txBody>
          <a:bodyPr/>
          <a:lstStyle/>
          <a:p>
            <a:fld id="{4B34FB2B-7458-45CE-B56C-47A18700A48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8008864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32520" y="6356351"/>
            <a:ext cx="2228850" cy="365125"/>
          </a:xfrm>
          <a:prstGeom prst="rect">
            <a:avLst/>
          </a:prstGeom>
        </p:spPr>
        <p:txBody>
          <a:bodyPr/>
          <a:lstStyle/>
          <a:p>
            <a:fld id="{EA06BAAB-5801-49D7-9AF8-8FD32F5BB887}" type="datetimeFigureOut">
              <a:rPr lang="ko-KR" altLang="en-US" smtClean="0"/>
              <a:pPr/>
              <a:t>2018-03-12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281363" y="6356351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996113" y="6356351"/>
            <a:ext cx="2228850" cy="365125"/>
          </a:xfrm>
          <a:prstGeom prst="rect">
            <a:avLst/>
          </a:prstGeom>
        </p:spPr>
        <p:txBody>
          <a:bodyPr/>
          <a:lstStyle/>
          <a:p>
            <a:fld id="{4B34FB2B-7458-45CE-B56C-47A18700A48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5300583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2328" y="365126"/>
            <a:ext cx="8543925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82328" y="1681163"/>
            <a:ext cx="4190702" cy="823912"/>
          </a:xfrm>
        </p:spPr>
        <p:txBody>
          <a:bodyPr anchor="b"/>
          <a:lstStyle>
            <a:lvl1pPr marL="0" indent="0">
              <a:buNone/>
              <a:defRPr sz="1950" b="1"/>
            </a:lvl1pPr>
            <a:lvl2pPr marL="371475" indent="0">
              <a:buNone/>
              <a:defRPr sz="1625" b="1"/>
            </a:lvl2pPr>
            <a:lvl3pPr marL="742950" indent="0">
              <a:buNone/>
              <a:defRPr sz="1463" b="1"/>
            </a:lvl3pPr>
            <a:lvl4pPr marL="1114425" indent="0">
              <a:buNone/>
              <a:defRPr sz="1300" b="1"/>
            </a:lvl4pPr>
            <a:lvl5pPr marL="1485900" indent="0">
              <a:buNone/>
              <a:defRPr sz="1300" b="1"/>
            </a:lvl5pPr>
            <a:lvl6pPr marL="1857375" indent="0">
              <a:buNone/>
              <a:defRPr sz="1300" b="1"/>
            </a:lvl6pPr>
            <a:lvl7pPr marL="2228850" indent="0">
              <a:buNone/>
              <a:defRPr sz="1300" b="1"/>
            </a:lvl7pPr>
            <a:lvl8pPr marL="2600325" indent="0">
              <a:buNone/>
              <a:defRPr sz="1300" b="1"/>
            </a:lvl8pPr>
            <a:lvl9pPr marL="2971800" indent="0">
              <a:buNone/>
              <a:defRPr sz="13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82328" y="2505075"/>
            <a:ext cx="4190702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1950" b="1"/>
            </a:lvl1pPr>
            <a:lvl2pPr marL="371475" indent="0">
              <a:buNone/>
              <a:defRPr sz="1625" b="1"/>
            </a:lvl2pPr>
            <a:lvl3pPr marL="742950" indent="0">
              <a:buNone/>
              <a:defRPr sz="1463" b="1"/>
            </a:lvl3pPr>
            <a:lvl4pPr marL="1114425" indent="0">
              <a:buNone/>
              <a:defRPr sz="1300" b="1"/>
            </a:lvl4pPr>
            <a:lvl5pPr marL="1485900" indent="0">
              <a:buNone/>
              <a:defRPr sz="1300" b="1"/>
            </a:lvl5pPr>
            <a:lvl6pPr marL="1857375" indent="0">
              <a:buNone/>
              <a:defRPr sz="1300" b="1"/>
            </a:lvl6pPr>
            <a:lvl7pPr marL="2228850" indent="0">
              <a:buNone/>
              <a:defRPr sz="1300" b="1"/>
            </a:lvl7pPr>
            <a:lvl8pPr marL="2600325" indent="0">
              <a:buNone/>
              <a:defRPr sz="1300" b="1"/>
            </a:lvl8pPr>
            <a:lvl9pPr marL="2971800" indent="0">
              <a:buNone/>
              <a:defRPr sz="13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632520" y="6356351"/>
            <a:ext cx="2228850" cy="365125"/>
          </a:xfrm>
          <a:prstGeom prst="rect">
            <a:avLst/>
          </a:prstGeom>
        </p:spPr>
        <p:txBody>
          <a:bodyPr/>
          <a:lstStyle/>
          <a:p>
            <a:fld id="{EA06BAAB-5801-49D7-9AF8-8FD32F5BB887}" type="datetimeFigureOut">
              <a:rPr lang="ko-KR" altLang="en-US" smtClean="0"/>
              <a:pPr/>
              <a:t>2018-03-12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281363" y="6356351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996113" y="6356351"/>
            <a:ext cx="2228850" cy="365125"/>
          </a:xfrm>
          <a:prstGeom prst="rect">
            <a:avLst/>
          </a:prstGeom>
        </p:spPr>
        <p:txBody>
          <a:bodyPr/>
          <a:lstStyle/>
          <a:p>
            <a:fld id="{4B34FB2B-7458-45CE-B56C-47A18700A48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0286634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32520" y="6356351"/>
            <a:ext cx="2228850" cy="365125"/>
          </a:xfrm>
          <a:prstGeom prst="rect">
            <a:avLst/>
          </a:prstGeom>
        </p:spPr>
        <p:txBody>
          <a:bodyPr/>
          <a:lstStyle/>
          <a:p>
            <a:fld id="{EA06BAAB-5801-49D7-9AF8-8FD32F5BB887}" type="datetimeFigureOut">
              <a:rPr lang="ko-KR" altLang="en-US" smtClean="0"/>
              <a:pPr/>
              <a:t>2018-03-12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81363" y="6356351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996113" y="6356351"/>
            <a:ext cx="2228850" cy="365125"/>
          </a:xfrm>
          <a:prstGeom prst="rect">
            <a:avLst/>
          </a:prstGeom>
        </p:spPr>
        <p:txBody>
          <a:bodyPr/>
          <a:lstStyle/>
          <a:p>
            <a:fld id="{4B34FB2B-7458-45CE-B56C-47A18700A48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3239417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83733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26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11340" y="987426"/>
            <a:ext cx="5014913" cy="4873625"/>
          </a:xfrm>
        </p:spPr>
        <p:txBody>
          <a:bodyPr/>
          <a:lstStyle>
            <a:lvl1pPr>
              <a:defRPr sz="2600"/>
            </a:lvl1pPr>
            <a:lvl2pPr>
              <a:defRPr sz="2275"/>
            </a:lvl2pPr>
            <a:lvl3pPr>
              <a:defRPr sz="1950"/>
            </a:lvl3pPr>
            <a:lvl4pPr>
              <a:defRPr sz="1625"/>
            </a:lvl4pPr>
            <a:lvl5pPr>
              <a:defRPr sz="1625"/>
            </a:lvl5pPr>
            <a:lvl6pPr>
              <a:defRPr sz="1625"/>
            </a:lvl6pPr>
            <a:lvl7pPr>
              <a:defRPr sz="1625"/>
            </a:lvl7pPr>
            <a:lvl8pPr>
              <a:defRPr sz="1625"/>
            </a:lvl8pPr>
            <a:lvl9pPr>
              <a:defRPr sz="162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300"/>
            </a:lvl1pPr>
            <a:lvl2pPr marL="371475" indent="0">
              <a:buNone/>
              <a:defRPr sz="1138"/>
            </a:lvl2pPr>
            <a:lvl3pPr marL="742950" indent="0">
              <a:buNone/>
              <a:defRPr sz="975"/>
            </a:lvl3pPr>
            <a:lvl4pPr marL="1114425" indent="0">
              <a:buNone/>
              <a:defRPr sz="813"/>
            </a:lvl4pPr>
            <a:lvl5pPr marL="1485900" indent="0">
              <a:buNone/>
              <a:defRPr sz="813"/>
            </a:lvl5pPr>
            <a:lvl6pPr marL="1857375" indent="0">
              <a:buNone/>
              <a:defRPr sz="813"/>
            </a:lvl6pPr>
            <a:lvl7pPr marL="2228850" indent="0">
              <a:buNone/>
              <a:defRPr sz="813"/>
            </a:lvl7pPr>
            <a:lvl8pPr marL="2600325" indent="0">
              <a:buNone/>
              <a:defRPr sz="813"/>
            </a:lvl8pPr>
            <a:lvl9pPr marL="2971800" indent="0">
              <a:buNone/>
              <a:defRPr sz="813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32520" y="6356351"/>
            <a:ext cx="2228850" cy="365125"/>
          </a:xfrm>
          <a:prstGeom prst="rect">
            <a:avLst/>
          </a:prstGeom>
        </p:spPr>
        <p:txBody>
          <a:bodyPr/>
          <a:lstStyle/>
          <a:p>
            <a:fld id="{EA06BAAB-5801-49D7-9AF8-8FD32F5BB887}" type="datetimeFigureOut">
              <a:rPr lang="ko-KR" altLang="en-US" smtClean="0"/>
              <a:pPr/>
              <a:t>2018-03-12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281363" y="6356351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996113" y="6356351"/>
            <a:ext cx="2228850" cy="365125"/>
          </a:xfrm>
          <a:prstGeom prst="rect">
            <a:avLst/>
          </a:prstGeom>
        </p:spPr>
        <p:txBody>
          <a:bodyPr/>
          <a:lstStyle/>
          <a:p>
            <a:fld id="{4B34FB2B-7458-45CE-B56C-47A18700A48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8265513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26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211340" y="987426"/>
            <a:ext cx="5014913" cy="4873625"/>
          </a:xfrm>
        </p:spPr>
        <p:txBody>
          <a:bodyPr/>
          <a:lstStyle>
            <a:lvl1pPr marL="0" indent="0">
              <a:buNone/>
              <a:defRPr sz="2600"/>
            </a:lvl1pPr>
            <a:lvl2pPr marL="371475" indent="0">
              <a:buNone/>
              <a:defRPr sz="2275"/>
            </a:lvl2pPr>
            <a:lvl3pPr marL="742950" indent="0">
              <a:buNone/>
              <a:defRPr sz="1950"/>
            </a:lvl3pPr>
            <a:lvl4pPr marL="1114425" indent="0">
              <a:buNone/>
              <a:defRPr sz="1625"/>
            </a:lvl4pPr>
            <a:lvl5pPr marL="1485900" indent="0">
              <a:buNone/>
              <a:defRPr sz="1625"/>
            </a:lvl5pPr>
            <a:lvl6pPr marL="1857375" indent="0">
              <a:buNone/>
              <a:defRPr sz="1625"/>
            </a:lvl6pPr>
            <a:lvl7pPr marL="2228850" indent="0">
              <a:buNone/>
              <a:defRPr sz="1625"/>
            </a:lvl7pPr>
            <a:lvl8pPr marL="2600325" indent="0">
              <a:buNone/>
              <a:defRPr sz="1625"/>
            </a:lvl8pPr>
            <a:lvl9pPr marL="2971800" indent="0">
              <a:buNone/>
              <a:defRPr sz="1625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300"/>
            </a:lvl1pPr>
            <a:lvl2pPr marL="371475" indent="0">
              <a:buNone/>
              <a:defRPr sz="1138"/>
            </a:lvl2pPr>
            <a:lvl3pPr marL="742950" indent="0">
              <a:buNone/>
              <a:defRPr sz="975"/>
            </a:lvl3pPr>
            <a:lvl4pPr marL="1114425" indent="0">
              <a:buNone/>
              <a:defRPr sz="813"/>
            </a:lvl4pPr>
            <a:lvl5pPr marL="1485900" indent="0">
              <a:buNone/>
              <a:defRPr sz="813"/>
            </a:lvl5pPr>
            <a:lvl6pPr marL="1857375" indent="0">
              <a:buNone/>
              <a:defRPr sz="813"/>
            </a:lvl6pPr>
            <a:lvl7pPr marL="2228850" indent="0">
              <a:buNone/>
              <a:defRPr sz="813"/>
            </a:lvl7pPr>
            <a:lvl8pPr marL="2600325" indent="0">
              <a:buNone/>
              <a:defRPr sz="813"/>
            </a:lvl8pPr>
            <a:lvl9pPr marL="2971800" indent="0">
              <a:buNone/>
              <a:defRPr sz="813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32520" y="6356351"/>
            <a:ext cx="2228850" cy="365125"/>
          </a:xfrm>
          <a:prstGeom prst="rect">
            <a:avLst/>
          </a:prstGeom>
        </p:spPr>
        <p:txBody>
          <a:bodyPr/>
          <a:lstStyle/>
          <a:p>
            <a:fld id="{EA06BAAB-5801-49D7-9AF8-8FD32F5BB887}" type="datetimeFigureOut">
              <a:rPr lang="ko-KR" altLang="en-US" smtClean="0"/>
              <a:pPr/>
              <a:t>2018-03-12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281363" y="6356351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996113" y="6356351"/>
            <a:ext cx="2228850" cy="365125"/>
          </a:xfrm>
          <a:prstGeom prst="rect">
            <a:avLst/>
          </a:prstGeom>
        </p:spPr>
        <p:txBody>
          <a:bodyPr/>
          <a:lstStyle/>
          <a:p>
            <a:fld id="{4B34FB2B-7458-45CE-B56C-47A18700A48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314877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gif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81038" y="365126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11" name="Text Box 37"/>
          <p:cNvSpPr txBox="1">
            <a:spLocks noChangeArrowheads="1"/>
          </p:cNvSpPr>
          <p:nvPr userDrawn="1"/>
        </p:nvSpPr>
        <p:spPr bwMode="auto">
          <a:xfrm>
            <a:off x="4728521" y="6565900"/>
            <a:ext cx="42832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ko-KR" smtClean="0">
                <a:latin typeface="Arial" charset="0"/>
                <a:ea typeface="맑은 고딕" pitchFamily="50" charset="-127"/>
              </a:rPr>
              <a:t>-</a:t>
            </a:r>
            <a:fld id="{CBBDDC2E-D8E0-4D6A-A3F4-D3AEF3386FEE}" type="slidenum">
              <a:rPr lang="en-US" altLang="ko-KR" smtClean="0">
                <a:latin typeface="Arial" charset="0"/>
                <a:ea typeface="맑은 고딕" pitchFamily="50" charset="-127"/>
              </a:rPr>
              <a:pPr algn="ctr">
                <a:spcBef>
                  <a:spcPct val="50000"/>
                </a:spcBef>
                <a:defRPr/>
              </a:pPr>
              <a:t>‹#›</a:t>
            </a:fld>
            <a:r>
              <a:rPr lang="en-US" altLang="ko-KR" smtClean="0">
                <a:latin typeface="Arial" charset="0"/>
                <a:ea typeface="맑은 고딕" pitchFamily="50" charset="-127"/>
              </a:rPr>
              <a:t>-</a:t>
            </a:r>
            <a:endParaRPr lang="en-US" altLang="ko-KR" dirty="0">
              <a:latin typeface="Arial" charset="0"/>
              <a:ea typeface="맑은 고딕" pitchFamily="50" charset="-127"/>
            </a:endParaRPr>
          </a:p>
        </p:txBody>
      </p:sp>
      <p:sp>
        <p:nvSpPr>
          <p:cNvPr id="12" name="Rectangle 2"/>
          <p:cNvSpPr>
            <a:spLocks noChangeArrowheads="1"/>
          </p:cNvSpPr>
          <p:nvPr userDrawn="1"/>
        </p:nvSpPr>
        <p:spPr bwMode="auto">
          <a:xfrm>
            <a:off x="0" y="105489"/>
            <a:ext cx="18473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3" name="직선 연결선 12"/>
          <p:cNvCxnSpPr/>
          <p:nvPr userDrawn="1"/>
        </p:nvCxnSpPr>
        <p:spPr>
          <a:xfrm>
            <a:off x="199578" y="549275"/>
            <a:ext cx="9506397" cy="0"/>
          </a:xfrm>
          <a:prstGeom prst="line">
            <a:avLst/>
          </a:prstGeom>
          <a:ln w="38100" cmpd="sng">
            <a:solidFill>
              <a:srgbClr val="003399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200472" y="6525344"/>
            <a:ext cx="9506397" cy="0"/>
          </a:xfrm>
          <a:prstGeom prst="line">
            <a:avLst/>
          </a:prstGeom>
          <a:ln w="12700" cmpd="sng">
            <a:solidFill>
              <a:srgbClr val="003399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_x207889208" descr="EMB00000c740175"/>
          <p:cNvPicPr>
            <a:picLocks noChangeAspect="1" noChangeArrowheads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3" y="116632"/>
            <a:ext cx="1519788" cy="397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/>
          <p:cNvPicPr>
            <a:picLocks noChangeAspect="1" noChangeArrowheads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3449" y="6559515"/>
            <a:ext cx="3052079" cy="252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/>
          <p:cNvSpPr txBox="1"/>
          <p:nvPr userDrawn="1"/>
        </p:nvSpPr>
        <p:spPr>
          <a:xfrm>
            <a:off x="108570" y="6537325"/>
            <a:ext cx="36500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eaLnBrk="1" hangingPunct="1">
              <a:lnSpc>
                <a:spcPct val="100000"/>
              </a:lnSpc>
            </a:pPr>
            <a:r>
              <a:rPr kumimoji="1" lang="ko-KR" altLang="en-US" sz="1200" b="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빅데이터 기반 서울형 골목상권 분석서비스 구축</a:t>
            </a:r>
            <a:endParaRPr kumimoji="1" lang="ko-KR" altLang="en-US" sz="1200" b="0" kern="12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grpSp>
        <p:nvGrpSpPr>
          <p:cNvPr id="18" name="그룹 17"/>
          <p:cNvGrpSpPr/>
          <p:nvPr userDrawn="1"/>
        </p:nvGrpSpPr>
        <p:grpSpPr>
          <a:xfrm>
            <a:off x="9452548" y="291168"/>
            <a:ext cx="217488" cy="189362"/>
            <a:chOff x="5387395" y="242015"/>
            <a:chExt cx="217488" cy="189362"/>
          </a:xfrm>
        </p:grpSpPr>
        <p:cxnSp>
          <p:nvCxnSpPr>
            <p:cNvPr id="19" name="직선 연결선 18"/>
            <p:cNvCxnSpPr/>
            <p:nvPr/>
          </p:nvCxnSpPr>
          <p:spPr>
            <a:xfrm>
              <a:off x="5387395" y="242015"/>
              <a:ext cx="21748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5601073" y="242015"/>
              <a:ext cx="0" cy="1893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62192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742950" rtl="0" eaLnBrk="1" latinLnBrk="1" hangingPunct="1">
        <a:lnSpc>
          <a:spcPct val="90000"/>
        </a:lnSpc>
        <a:spcBef>
          <a:spcPct val="0"/>
        </a:spcBef>
        <a:buNone/>
        <a:defRPr sz="35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5738" indent="-185738" algn="l" defTabSz="742950" rtl="0" eaLnBrk="1" latinLnBrk="1" hangingPunct="1">
        <a:lnSpc>
          <a:spcPct val="90000"/>
        </a:lnSpc>
        <a:spcBef>
          <a:spcPts val="813"/>
        </a:spcBef>
        <a:buFont typeface="Arial" panose="020B0604020202020204" pitchFamily="34" charset="0"/>
        <a:buChar char="•"/>
        <a:defRPr sz="2275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928688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625" kern="1200">
          <a:solidFill>
            <a:schemeClr val="tx1"/>
          </a:solidFill>
          <a:latin typeface="+mn-lt"/>
          <a:ea typeface="+mn-ea"/>
          <a:cs typeface="+mn-cs"/>
        </a:defRPr>
      </a:lvl3pPr>
      <a:lvl4pPr marL="1300163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671638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2043113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414588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786063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3157538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1pPr>
      <a:lvl2pPr marL="37147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2pPr>
      <a:lvl3pPr marL="74295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3pPr>
      <a:lvl4pPr marL="111442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48590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185737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60032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297180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0" y="2564904"/>
            <a:ext cx="9906000" cy="692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9pPr>
          </a:lstStyle>
          <a:p>
            <a:pPr algn="ctr" eaLnBrk="1" hangingPunct="1">
              <a:lnSpc>
                <a:spcPct val="130000"/>
              </a:lnSpc>
              <a:spcBef>
                <a:spcPct val="50000"/>
              </a:spcBef>
            </a:pPr>
            <a:r>
              <a:rPr lang="ko-KR" altLang="en-US" sz="3000" b="1" spc="-50" dirty="0" smtClean="0">
                <a:latin typeface="Trebuchet MS" panose="020B0603020202020204" pitchFamily="34" charset="0"/>
                <a:ea typeface="맑은 고딕" pitchFamily="50" charset="-127"/>
              </a:rPr>
              <a:t>지수지표 알고리즘 개요 및 도움말 용어 정의</a:t>
            </a:r>
            <a:endParaRPr lang="en-US" altLang="ko-KR" sz="3000" b="1" spc="-50" dirty="0">
              <a:latin typeface="Trebuchet MS" panose="020B0603020202020204" pitchFamily="34" charset="0"/>
              <a:ea typeface="맑은 고딕" pitchFamily="50" charset="-127"/>
            </a:endParaRPr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200472" y="620688"/>
            <a:ext cx="5256584" cy="87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3000" b="1" spc="-50" dirty="0" smtClean="0">
                <a:latin typeface="Trebuchet MS" panose="020B0603020202020204" pitchFamily="34" charset="0"/>
                <a:ea typeface="맑은 고딕" pitchFamily="50" charset="-127"/>
              </a:rPr>
              <a:t> </a:t>
            </a:r>
            <a:r>
              <a:rPr lang="ko-KR" altLang="en-US" sz="1600" b="1" spc="-50" dirty="0" smtClean="0">
                <a:latin typeface="Trebuchet MS" panose="020B0603020202020204" pitchFamily="34" charset="0"/>
                <a:ea typeface="맑은 고딕" pitchFamily="50" charset="-127"/>
              </a:rPr>
              <a:t>우리마을 가게 상권분석 서비스</a:t>
            </a:r>
            <a:r>
              <a:rPr lang="en-US" altLang="ko-KR" sz="1600" b="1" spc="-50" dirty="0" smtClean="0">
                <a:latin typeface="Trebuchet MS" panose="020B0603020202020204" pitchFamily="34" charset="0"/>
                <a:ea typeface="맑은 고딕" pitchFamily="50" charset="-127"/>
              </a:rPr>
              <a:t>(</a:t>
            </a:r>
            <a:r>
              <a:rPr lang="ko-KR" altLang="en-US" sz="1600" b="1" spc="-50" dirty="0" smtClean="0">
                <a:latin typeface="Trebuchet MS" panose="020B0603020202020204" pitchFamily="34" charset="0"/>
                <a:ea typeface="맑은 고딕" pitchFamily="50" charset="-127"/>
              </a:rPr>
              <a:t>골목상권분석</a:t>
            </a:r>
            <a:r>
              <a:rPr lang="en-US" altLang="ko-KR" sz="1600" b="1" spc="-50" dirty="0" smtClean="0">
                <a:latin typeface="Trebuchet MS" panose="020B0603020202020204" pitchFamily="34" charset="0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ko-KR" sz="1400" b="1" spc="-50" dirty="0" smtClean="0">
                <a:latin typeface="Trebuchet MS" panose="020B0603020202020204" pitchFamily="34" charset="0"/>
                <a:ea typeface="맑은 고딕" pitchFamily="50" charset="-127"/>
              </a:rPr>
              <a:t>   </a:t>
            </a:r>
            <a:r>
              <a:rPr lang="en-US" altLang="ko-KR" sz="1400" b="1" spc="-50" dirty="0" smtClean="0">
                <a:latin typeface="맑은 고딕"/>
                <a:ea typeface="맑은 고딕"/>
              </a:rPr>
              <a:t>※ </a:t>
            </a:r>
            <a:r>
              <a:rPr lang="ko-KR" altLang="en-US" sz="1400" b="1" spc="-50" dirty="0" smtClean="0">
                <a:latin typeface="Trebuchet MS" panose="020B0603020202020204" pitchFamily="34" charset="0"/>
                <a:ea typeface="맑은 고딕" pitchFamily="50" charset="-127"/>
              </a:rPr>
              <a:t>홈페이지 </a:t>
            </a:r>
            <a:r>
              <a:rPr lang="en-US" altLang="ko-KR" sz="1400" b="1" spc="-50" dirty="0" smtClean="0">
                <a:latin typeface="Trebuchet MS" panose="020B0603020202020204" pitchFamily="34" charset="0"/>
                <a:ea typeface="맑은 고딕" pitchFamily="50" charset="-127"/>
              </a:rPr>
              <a:t>– http://golmok.seoul.go.kr</a:t>
            </a:r>
            <a:endParaRPr lang="en-US" altLang="ko-KR" sz="1400" b="1" spc="-50" dirty="0">
              <a:latin typeface="Trebuchet MS" panose="020B0603020202020204" pitchFamily="34" charset="0"/>
              <a:ea typeface="맑은 고딕" pitchFamily="50" charset="-127"/>
            </a:endParaRP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2288704" y="5373216"/>
            <a:ext cx="5256584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3000" b="1" spc="-50" dirty="0" smtClean="0">
                <a:latin typeface="Trebuchet MS" panose="020B0603020202020204" pitchFamily="34" charset="0"/>
                <a:ea typeface="맑은 고딕" pitchFamily="50" charset="-127"/>
              </a:rPr>
              <a:t> </a:t>
            </a:r>
            <a:r>
              <a:rPr lang="ko-KR" altLang="en-US" sz="1600" b="1" spc="-50" dirty="0" smtClean="0">
                <a:latin typeface="Trebuchet MS" panose="020B0603020202020204" pitchFamily="34" charset="0"/>
                <a:ea typeface="맑은 고딕" pitchFamily="50" charset="-127"/>
              </a:rPr>
              <a:t>서울특별시 </a:t>
            </a:r>
            <a:r>
              <a:rPr lang="ko-KR" altLang="en-US" sz="1600" b="1" spc="-50" dirty="0" smtClean="0">
                <a:latin typeface="Trebuchet MS" panose="020B0603020202020204" pitchFamily="34" charset="0"/>
                <a:ea typeface="맑은 고딕" pitchFamily="50" charset="-127"/>
              </a:rPr>
              <a:t>경제진흥본부</a:t>
            </a:r>
            <a:r>
              <a:rPr lang="en-US" altLang="ko-KR" sz="1600" b="1" spc="-50" dirty="0" smtClean="0">
                <a:latin typeface="Trebuchet MS" panose="020B0603020202020204" pitchFamily="34" charset="0"/>
                <a:ea typeface="맑은 고딕" pitchFamily="50" charset="-127"/>
              </a:rPr>
              <a:t>(</a:t>
            </a:r>
            <a:r>
              <a:rPr lang="ko-KR" altLang="en-US" sz="1600" b="1" spc="-50" dirty="0" smtClean="0">
                <a:latin typeface="Trebuchet MS" panose="020B0603020202020204" pitchFamily="34" charset="0"/>
                <a:ea typeface="맑은 고딕" pitchFamily="50" charset="-127"/>
              </a:rPr>
              <a:t>소상공인지원과</a:t>
            </a:r>
            <a:r>
              <a:rPr lang="en-US" altLang="ko-KR" sz="1600" b="1" spc="-50" dirty="0" smtClean="0">
                <a:latin typeface="Trebuchet MS" panose="020B0603020202020204" pitchFamily="34" charset="0"/>
                <a:ea typeface="맑은 고딕" pitchFamily="50" charset="-127"/>
              </a:rPr>
              <a:t>)</a:t>
            </a:r>
            <a:endParaRPr lang="en-US" altLang="ko-KR" sz="1600" b="1" spc="-50" dirty="0" smtClean="0">
              <a:latin typeface="Trebuchet MS" panose="020B0603020202020204" pitchFamily="34" charset="0"/>
              <a:ea typeface="맑은 고딕" pitchFamily="50" charset="-127"/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2288704" y="4077072"/>
            <a:ext cx="525658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1600" b="1" spc="-50" dirty="0" smtClean="0">
                <a:latin typeface="Trebuchet MS" panose="020B0603020202020204" pitchFamily="34" charset="0"/>
                <a:ea typeface="맑은 고딕" pitchFamily="50" charset="-127"/>
              </a:rPr>
              <a:t>2017.12</a:t>
            </a:r>
            <a:endParaRPr lang="en-US" altLang="ko-KR" sz="1050" b="1" spc="-50" dirty="0" smtClean="0">
              <a:latin typeface="Trebuchet MS" panose="020B0603020202020204" pitchFamily="34" charset="0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/>
          <p:cNvGrpSpPr/>
          <p:nvPr/>
        </p:nvGrpSpPr>
        <p:grpSpPr>
          <a:xfrm>
            <a:off x="345856" y="980011"/>
            <a:ext cx="8915400" cy="935387"/>
            <a:chOff x="776444" y="1556792"/>
            <a:chExt cx="8386724" cy="1151246"/>
          </a:xfrm>
        </p:grpSpPr>
        <p:sp>
          <p:nvSpPr>
            <p:cNvPr id="41" name="직사각형 40"/>
            <p:cNvSpPr/>
            <p:nvPr/>
          </p:nvSpPr>
          <p:spPr bwMode="auto">
            <a:xfrm>
              <a:off x="776444" y="1556792"/>
              <a:ext cx="8386724" cy="1151246"/>
            </a:xfrm>
            <a:prstGeom prst="rect">
              <a:avLst/>
            </a:prstGeom>
            <a:noFill/>
            <a:ln w="9525">
              <a:solidFill>
                <a:srgbClr val="A2AFBF"/>
              </a:solidFill>
              <a:miter lim="800000"/>
              <a:headEnd/>
              <a:tailEnd/>
            </a:ln>
          </p:spPr>
          <p:txBody>
            <a:bodyPr wrap="square" rtlCol="0" anchor="ctr">
              <a:noAutofit/>
            </a:bodyPr>
            <a:lstStyle/>
            <a:p>
              <a:pPr algn="ctr">
                <a:spcBef>
                  <a:spcPct val="20000"/>
                </a:spcBef>
              </a:pPr>
              <a:endParaRPr lang="ko-KR" altLang="en-US" sz="731" dirty="0">
                <a:latin typeface="Trebuchet MS" panose="020B0603020202020204" pitchFamily="34" charset="0"/>
                <a:ea typeface="나눔고딕" panose="020D0604000000000000" pitchFamily="50" charset="-127"/>
              </a:endParaRPr>
            </a:p>
          </p:txBody>
        </p:sp>
        <p:sp>
          <p:nvSpPr>
            <p:cNvPr id="42" name="모서리가 둥근 직사각형 41"/>
            <p:cNvSpPr/>
            <p:nvPr/>
          </p:nvSpPr>
          <p:spPr bwMode="auto">
            <a:xfrm>
              <a:off x="1030279" y="1810354"/>
              <a:ext cx="1951666" cy="610534"/>
            </a:xfrm>
            <a:prstGeom prst="roundRect">
              <a:avLst/>
            </a:prstGeom>
            <a:solidFill>
              <a:srgbClr val="F4F4F6"/>
            </a:solidFill>
            <a:ln w="12700">
              <a:solidFill>
                <a:srgbClr val="A2AFBF"/>
              </a:solidFill>
              <a:miter lim="800000"/>
              <a:headEnd/>
              <a:tailEnd/>
            </a:ln>
          </p:spPr>
          <p:txBody>
            <a:bodyPr wrap="none" rtlCol="0" anchor="ctr">
              <a:noAutofit/>
            </a:bodyPr>
            <a:lstStyle/>
            <a:p>
              <a:pPr algn="ctr">
                <a:spcBef>
                  <a:spcPct val="20000"/>
                </a:spcBef>
              </a:pPr>
              <a:r>
                <a:rPr lang="en-US" altLang="ko-KR" sz="975" b="1" spc="-106" dirty="0" smtClean="0">
                  <a:latin typeface="Trebuchet MS" panose="020B0603020202020204" pitchFamily="34" charset="0"/>
                  <a:ea typeface="나눔고딕" panose="020D0604000000000000" pitchFamily="50" charset="-127"/>
                </a:rPr>
                <a:t>4. </a:t>
              </a:r>
              <a:r>
                <a:rPr lang="ko-KR" altLang="en-US" sz="975" b="1" spc="-106" dirty="0">
                  <a:latin typeface="Trebuchet MS" panose="020B0603020202020204" pitchFamily="34" charset="0"/>
                  <a:ea typeface="나눔고딕" panose="020D0604000000000000" pitchFamily="50" charset="-127"/>
                </a:rPr>
                <a:t>평균 매출액</a:t>
              </a:r>
              <a:r>
                <a:rPr lang="en-US" altLang="ko-KR" sz="975" b="1" spc="-106" dirty="0">
                  <a:latin typeface="Trebuchet MS" panose="020B0603020202020204" pitchFamily="34" charset="0"/>
                  <a:ea typeface="나눔고딕" panose="020D0604000000000000" pitchFamily="50" charset="-127"/>
                </a:rPr>
                <a:t>(</a:t>
              </a:r>
              <a:r>
                <a:rPr lang="ko-KR" altLang="en-US" sz="975" b="1" spc="-106" dirty="0">
                  <a:latin typeface="Trebuchet MS" panose="020B0603020202020204" pitchFamily="34" charset="0"/>
                  <a:ea typeface="나눔고딕" panose="020D0604000000000000" pitchFamily="50" charset="-127"/>
                </a:rPr>
                <a:t>추정 매출액</a:t>
              </a:r>
              <a:r>
                <a:rPr lang="en-US" altLang="ko-KR" sz="975" b="1" spc="-106" dirty="0">
                  <a:latin typeface="Trebuchet MS" panose="020B0603020202020204" pitchFamily="34" charset="0"/>
                  <a:ea typeface="나눔고딕" panose="020D0604000000000000" pitchFamily="50" charset="-127"/>
                </a:rPr>
                <a:t>)</a:t>
              </a:r>
              <a:endParaRPr lang="ko-KR" altLang="en-US" sz="975" b="1" spc="-106" dirty="0">
                <a:latin typeface="Trebuchet MS" panose="020B0603020202020204" pitchFamily="34" charset="0"/>
                <a:ea typeface="나눔고딕" panose="020D0604000000000000" pitchFamily="50" charset="-127"/>
              </a:endParaRPr>
            </a:p>
          </p:txBody>
        </p:sp>
        <p:grpSp>
          <p:nvGrpSpPr>
            <p:cNvPr id="43" name="그룹 28"/>
            <p:cNvGrpSpPr/>
            <p:nvPr/>
          </p:nvGrpSpPr>
          <p:grpSpPr>
            <a:xfrm>
              <a:off x="3099458" y="1656032"/>
              <a:ext cx="6063710" cy="933288"/>
              <a:chOff x="200472" y="3032974"/>
              <a:chExt cx="2330781" cy="933288"/>
            </a:xfrm>
          </p:grpSpPr>
          <p:sp>
            <p:nvSpPr>
              <p:cNvPr id="44" name="Text Box 18"/>
              <p:cNvSpPr txBox="1">
                <a:spLocks noChangeArrowheads="1"/>
              </p:cNvSpPr>
              <p:nvPr/>
            </p:nvSpPr>
            <p:spPr bwMode="auto">
              <a:xfrm>
                <a:off x="248569" y="3032974"/>
                <a:ext cx="2282684" cy="933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0" tIns="74295" rIns="73125" bIns="38025" numCol="1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r>
                  <a:rPr lang="ko-KR" altLang="en-US" sz="813" spc="-106">
                    <a:latin typeface="+mj-lt"/>
                    <a:ea typeface="나눔고딕" panose="020D0604000000000000" pitchFamily="50" charset="-127"/>
                  </a:rPr>
                  <a:t>신용카드사 매출액 통계를 기반으로 지역과 업종별 조건에 따라 추정된 정보로서 점포의 시장 환경과 조건</a:t>
                </a:r>
                <a:r>
                  <a:rPr lang="en-US" altLang="ko-KR" sz="813" spc="-106">
                    <a:latin typeface="+mj-lt"/>
                    <a:ea typeface="나눔고딕" panose="020D0604000000000000" pitchFamily="50" charset="-127"/>
                  </a:rPr>
                  <a:t>(</a:t>
                </a:r>
                <a:r>
                  <a:rPr lang="ko-KR" altLang="en-US" sz="813" spc="-106">
                    <a:latin typeface="+mj-lt"/>
                    <a:ea typeface="나눔고딕" panose="020D0604000000000000" pitchFamily="50" charset="-127"/>
                  </a:rPr>
                  <a:t>점포면적</a:t>
                </a:r>
                <a:r>
                  <a:rPr lang="en-US" altLang="ko-KR" sz="813" spc="-106">
                    <a:latin typeface="+mj-lt"/>
                    <a:ea typeface="나눔고딕" panose="020D0604000000000000" pitchFamily="50" charset="-127"/>
                  </a:rPr>
                  <a:t>, </a:t>
                </a:r>
                <a:r>
                  <a:rPr lang="ko-KR" altLang="en-US" sz="813" spc="-106">
                    <a:latin typeface="+mj-lt"/>
                    <a:ea typeface="나눔고딕" panose="020D0604000000000000" pitchFamily="50" charset="-127"/>
                  </a:rPr>
                  <a:t>점포의 입지조건</a:t>
                </a:r>
                <a:r>
                  <a:rPr lang="en-US" altLang="ko-KR" sz="813" spc="-106">
                    <a:latin typeface="+mj-lt"/>
                    <a:ea typeface="나눔고딕" panose="020D0604000000000000" pitchFamily="50" charset="-127"/>
                  </a:rPr>
                  <a:t>, </a:t>
                </a:r>
                <a:r>
                  <a:rPr lang="ko-KR" altLang="en-US" sz="813" spc="-106">
                    <a:latin typeface="+mj-lt"/>
                    <a:ea typeface="나눔고딕" panose="020D0604000000000000" pitchFamily="50" charset="-127"/>
                  </a:rPr>
                  <a:t>서비스 질</a:t>
                </a:r>
                <a:r>
                  <a:rPr lang="en-US" altLang="ko-KR" sz="813" spc="-106">
                    <a:latin typeface="+mj-lt"/>
                    <a:ea typeface="나눔고딕" panose="020D0604000000000000" pitchFamily="50" charset="-127"/>
                  </a:rPr>
                  <a:t>, </a:t>
                </a:r>
                <a:r>
                  <a:rPr lang="ko-KR" altLang="en-US" sz="813" spc="-106">
                    <a:latin typeface="+mj-lt"/>
                    <a:ea typeface="나눔고딕" panose="020D0604000000000000" pitchFamily="50" charset="-127"/>
                  </a:rPr>
                  <a:t>인적 요인 등</a:t>
                </a:r>
                <a:r>
                  <a:rPr lang="en-US" altLang="ko-KR" sz="813" spc="-106">
                    <a:latin typeface="+mj-lt"/>
                    <a:ea typeface="나눔고딕" panose="020D0604000000000000" pitchFamily="50" charset="-127"/>
                  </a:rPr>
                  <a:t>)</a:t>
                </a:r>
                <a:r>
                  <a:rPr lang="ko-KR" altLang="en-US" sz="813" spc="-106">
                    <a:latin typeface="+mj-lt"/>
                    <a:ea typeface="나눔고딕" panose="020D0604000000000000" pitchFamily="50" charset="-127"/>
                  </a:rPr>
                  <a:t>에 따라 달라질 수 있으므로 매출을 가늠하는 참고정보로만 활용하시기 바랍니다</a:t>
                </a:r>
                <a:r>
                  <a:rPr lang="en-US" altLang="ko-KR" sz="813" spc="-106">
                    <a:latin typeface="+mj-lt"/>
                    <a:ea typeface="나눔고딕" panose="020D0604000000000000" pitchFamily="50" charset="-127"/>
                  </a:rPr>
                  <a:t>.</a:t>
                </a:r>
                <a:endParaRPr lang="en-US" altLang="ko-KR" sz="813" spc="-106" dirty="0">
                  <a:solidFill>
                    <a:srgbClr val="7030A0"/>
                  </a:solidFill>
                  <a:latin typeface="+mj-lt"/>
                  <a:ea typeface="나눔고딕" panose="020D0604000000000000" pitchFamily="50" charset="-127"/>
                </a:endParaRPr>
              </a:p>
            </p:txBody>
          </p:sp>
          <p:sp>
            <p:nvSpPr>
              <p:cNvPr id="45" name="직사각형 44"/>
              <p:cNvSpPr/>
              <p:nvPr/>
            </p:nvSpPr>
            <p:spPr bwMode="auto">
              <a:xfrm>
                <a:off x="200472" y="3186001"/>
                <a:ext cx="1296036" cy="608150"/>
              </a:xfrm>
              <a:prstGeom prst="rect">
                <a:avLst/>
              </a:prstGeom>
              <a:noFill/>
              <a:ln w="12700">
                <a:noFill/>
                <a:prstDash val="dash"/>
                <a:miter lim="800000"/>
                <a:headEnd/>
                <a:tailEnd/>
              </a:ln>
            </p:spPr>
            <p:txBody>
              <a:bodyPr wrap="none" rtlCol="0" anchor="ctr">
                <a:noAutofit/>
              </a:bodyPr>
              <a:lstStyle/>
              <a:p>
                <a:pPr>
                  <a:spcBef>
                    <a:spcPct val="20000"/>
                  </a:spcBef>
                </a:pPr>
                <a:endParaRPr lang="ko-KR" altLang="en-US" sz="731" dirty="0">
                  <a:latin typeface="Trebuchet MS" panose="020B0603020202020204" pitchFamily="34" charset="0"/>
                  <a:ea typeface="나눔고딕" panose="020D0604000000000000" pitchFamily="50" charset="-127"/>
                </a:endParaRPr>
              </a:p>
            </p:txBody>
          </p:sp>
        </p:grpSp>
      </p:grpSp>
      <p:grpSp>
        <p:nvGrpSpPr>
          <p:cNvPr id="46" name="그룹 45"/>
          <p:cNvGrpSpPr/>
          <p:nvPr/>
        </p:nvGrpSpPr>
        <p:grpSpPr>
          <a:xfrm>
            <a:off x="345856" y="2132856"/>
            <a:ext cx="8915400" cy="935387"/>
            <a:chOff x="776444" y="1556792"/>
            <a:chExt cx="8386724" cy="1151246"/>
          </a:xfrm>
        </p:grpSpPr>
        <p:sp>
          <p:nvSpPr>
            <p:cNvPr id="47" name="직사각형 46"/>
            <p:cNvSpPr/>
            <p:nvPr/>
          </p:nvSpPr>
          <p:spPr bwMode="auto">
            <a:xfrm>
              <a:off x="776444" y="1556792"/>
              <a:ext cx="8386724" cy="1151246"/>
            </a:xfrm>
            <a:prstGeom prst="rect">
              <a:avLst/>
            </a:prstGeom>
            <a:noFill/>
            <a:ln w="9525">
              <a:solidFill>
                <a:srgbClr val="A2AFBF"/>
              </a:solidFill>
              <a:miter lim="800000"/>
              <a:headEnd/>
              <a:tailEnd/>
            </a:ln>
          </p:spPr>
          <p:txBody>
            <a:bodyPr wrap="square" rtlCol="0" anchor="ctr">
              <a:noAutofit/>
            </a:bodyPr>
            <a:lstStyle/>
            <a:p>
              <a:pPr algn="ctr">
                <a:spcBef>
                  <a:spcPct val="20000"/>
                </a:spcBef>
              </a:pPr>
              <a:endParaRPr lang="ko-KR" altLang="en-US" sz="731" dirty="0">
                <a:latin typeface="Trebuchet MS" panose="020B0603020202020204" pitchFamily="34" charset="0"/>
                <a:ea typeface="나눔고딕" panose="020D0604000000000000" pitchFamily="50" charset="-127"/>
              </a:endParaRPr>
            </a:p>
          </p:txBody>
        </p:sp>
        <p:sp>
          <p:nvSpPr>
            <p:cNvPr id="48" name="모서리가 둥근 직사각형 47"/>
            <p:cNvSpPr/>
            <p:nvPr/>
          </p:nvSpPr>
          <p:spPr bwMode="auto">
            <a:xfrm>
              <a:off x="1030279" y="1810354"/>
              <a:ext cx="1951666" cy="610534"/>
            </a:xfrm>
            <a:prstGeom prst="roundRect">
              <a:avLst/>
            </a:prstGeom>
            <a:solidFill>
              <a:srgbClr val="F4F4F6"/>
            </a:solidFill>
            <a:ln w="12700">
              <a:solidFill>
                <a:srgbClr val="A2AFBF"/>
              </a:solidFill>
              <a:miter lim="800000"/>
              <a:headEnd/>
              <a:tailEnd/>
            </a:ln>
          </p:spPr>
          <p:txBody>
            <a:bodyPr wrap="none" rtlCol="0" anchor="ctr">
              <a:noAutofit/>
            </a:bodyPr>
            <a:lstStyle/>
            <a:p>
              <a:pPr algn="ctr">
                <a:spcBef>
                  <a:spcPct val="20000"/>
                </a:spcBef>
              </a:pPr>
              <a:r>
                <a:rPr lang="en-US" altLang="ko-KR" sz="975" b="1" spc="-106" dirty="0" smtClean="0">
                  <a:latin typeface="Trebuchet MS" panose="020B0603020202020204" pitchFamily="34" charset="0"/>
                  <a:ea typeface="나눔고딕" panose="020D0604000000000000" pitchFamily="50" charset="-127"/>
                </a:rPr>
                <a:t>5. </a:t>
              </a:r>
              <a:r>
                <a:rPr lang="ko-KR" altLang="en-US" sz="975" b="1" spc="-106" dirty="0">
                  <a:latin typeface="Trebuchet MS" panose="020B0603020202020204" pitchFamily="34" charset="0"/>
                  <a:ea typeface="나눔고딕" panose="020D0604000000000000" pitchFamily="50" charset="-127"/>
                </a:rPr>
                <a:t>점포 증가율</a:t>
              </a:r>
            </a:p>
          </p:txBody>
        </p:sp>
        <p:grpSp>
          <p:nvGrpSpPr>
            <p:cNvPr id="49" name="그룹 10"/>
            <p:cNvGrpSpPr/>
            <p:nvPr/>
          </p:nvGrpSpPr>
          <p:grpSpPr>
            <a:xfrm>
              <a:off x="3099458" y="1656032"/>
              <a:ext cx="6063710" cy="933288"/>
              <a:chOff x="200472" y="3032974"/>
              <a:chExt cx="2330781" cy="933288"/>
            </a:xfrm>
          </p:grpSpPr>
          <p:sp>
            <p:nvSpPr>
              <p:cNvPr id="50" name="Text Box 18"/>
              <p:cNvSpPr txBox="1">
                <a:spLocks noChangeArrowheads="1"/>
              </p:cNvSpPr>
              <p:nvPr/>
            </p:nvSpPr>
            <p:spPr bwMode="auto">
              <a:xfrm>
                <a:off x="248569" y="3032974"/>
                <a:ext cx="2282684" cy="933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0" tIns="74295" rIns="73125" bIns="38025" numCol="1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r>
                  <a:rPr lang="ko-KR" altLang="en-US" sz="813" spc="-106" dirty="0">
                    <a:latin typeface="+mj-lt"/>
                    <a:ea typeface="나눔고딕" panose="020D0604000000000000" pitchFamily="50" charset="-127"/>
                  </a:rPr>
                  <a:t>당 기간 내 </a:t>
                </a:r>
                <a:r>
                  <a:rPr lang="ko-KR" altLang="en-US" sz="813" spc="-106" dirty="0" err="1">
                    <a:latin typeface="+mj-lt"/>
                    <a:ea typeface="나눔고딕" panose="020D0604000000000000" pitchFamily="50" charset="-127"/>
                  </a:rPr>
                  <a:t>점포수를</a:t>
                </a:r>
                <a:r>
                  <a:rPr lang="ko-KR" altLang="en-US" sz="813" spc="-106" dirty="0">
                    <a:latin typeface="+mj-lt"/>
                    <a:ea typeface="나눔고딕" panose="020D0604000000000000" pitchFamily="50" charset="-127"/>
                  </a:rPr>
                  <a:t> 전년 동 기간과 비교하여 </a:t>
                </a:r>
                <a:r>
                  <a:rPr lang="ko-KR" altLang="en-US" sz="813" spc="-106" dirty="0" err="1">
                    <a:latin typeface="+mj-lt"/>
                    <a:ea typeface="나눔고딕" panose="020D0604000000000000" pitchFamily="50" charset="-127"/>
                  </a:rPr>
                  <a:t>증감율을</a:t>
                </a:r>
                <a:r>
                  <a:rPr lang="ko-KR" altLang="en-US" sz="813" spc="-106" dirty="0">
                    <a:latin typeface="+mj-lt"/>
                    <a:ea typeface="나눔고딕" panose="020D0604000000000000" pitchFamily="50" charset="-127"/>
                  </a:rPr>
                  <a:t> 산출한 정보입니다</a:t>
                </a:r>
                <a:r>
                  <a:rPr lang="en-US" altLang="ko-KR" sz="813" spc="-106" dirty="0">
                    <a:latin typeface="+mj-lt"/>
                    <a:ea typeface="나눔고딕" panose="020D0604000000000000" pitchFamily="50" charset="-127"/>
                  </a:rPr>
                  <a:t>.</a:t>
                </a:r>
              </a:p>
              <a:p>
                <a:pPr lvl="0"/>
                <a:r>
                  <a:rPr lang="en-US" altLang="ko-KR" sz="813" spc="-106" dirty="0">
                    <a:latin typeface="+mj-lt"/>
                    <a:ea typeface="나눔고딕" panose="020D0604000000000000" pitchFamily="50" charset="-127"/>
                  </a:rPr>
                  <a:t>(</a:t>
                </a:r>
                <a:r>
                  <a:rPr lang="ko-KR" altLang="en-US" sz="813" spc="-106" dirty="0" err="1">
                    <a:latin typeface="+mj-lt"/>
                    <a:ea typeface="나눔고딕" panose="020D0604000000000000" pitchFamily="50" charset="-127"/>
                  </a:rPr>
                  <a:t>산출식</a:t>
                </a:r>
                <a:r>
                  <a:rPr lang="ko-KR" altLang="en-US" sz="813" spc="-106" dirty="0">
                    <a:latin typeface="+mj-lt"/>
                    <a:ea typeface="나눔고딕" panose="020D0604000000000000" pitchFamily="50" charset="-127"/>
                  </a:rPr>
                  <a:t> </a:t>
                </a:r>
                <a:r>
                  <a:rPr lang="en-US" altLang="ko-KR" sz="813" spc="-106" dirty="0">
                    <a:latin typeface="+mj-lt"/>
                    <a:ea typeface="나눔고딕" panose="020D0604000000000000" pitchFamily="50" charset="-127"/>
                  </a:rPr>
                  <a:t>: (</a:t>
                </a:r>
                <a:r>
                  <a:rPr lang="ko-KR" altLang="en-US" sz="813" spc="-106" dirty="0">
                    <a:latin typeface="+mj-lt"/>
                    <a:ea typeface="나눔고딕" panose="020D0604000000000000" pitchFamily="50" charset="-127"/>
                  </a:rPr>
                  <a:t>전년 동기 </a:t>
                </a:r>
                <a:r>
                  <a:rPr lang="ko-KR" altLang="en-US" sz="813" spc="-106" dirty="0" err="1">
                    <a:latin typeface="+mj-lt"/>
                    <a:ea typeface="나눔고딕" panose="020D0604000000000000" pitchFamily="50" charset="-127"/>
                  </a:rPr>
                  <a:t>점포수</a:t>
                </a:r>
                <a:r>
                  <a:rPr lang="ko-KR" altLang="en-US" sz="813" spc="-106" dirty="0">
                    <a:latin typeface="+mj-lt"/>
                    <a:ea typeface="나눔고딕" panose="020D0604000000000000" pitchFamily="50" charset="-127"/>
                  </a:rPr>
                  <a:t> </a:t>
                </a:r>
                <a:r>
                  <a:rPr lang="en-US" altLang="ko-KR" sz="813" spc="-106" dirty="0">
                    <a:latin typeface="+mj-lt"/>
                    <a:ea typeface="나눔고딕" panose="020D0604000000000000" pitchFamily="50" charset="-127"/>
                  </a:rPr>
                  <a:t>- </a:t>
                </a:r>
                <a:r>
                  <a:rPr lang="ko-KR" altLang="en-US" sz="813" spc="-106" dirty="0">
                    <a:latin typeface="+mj-lt"/>
                    <a:ea typeface="나눔고딕" panose="020D0604000000000000" pitchFamily="50" charset="-127"/>
                  </a:rPr>
                  <a:t>당기 </a:t>
                </a:r>
                <a:r>
                  <a:rPr lang="ko-KR" altLang="en-US" sz="813" spc="-106" dirty="0" err="1">
                    <a:latin typeface="+mj-lt"/>
                    <a:ea typeface="나눔고딕" panose="020D0604000000000000" pitchFamily="50" charset="-127"/>
                  </a:rPr>
                  <a:t>점포수</a:t>
                </a:r>
                <a:r>
                  <a:rPr lang="en-US" altLang="ko-KR" sz="813" spc="-106" dirty="0">
                    <a:latin typeface="+mj-lt"/>
                    <a:ea typeface="나눔고딕" panose="020D0604000000000000" pitchFamily="50" charset="-127"/>
                  </a:rPr>
                  <a:t>) / </a:t>
                </a:r>
                <a:r>
                  <a:rPr lang="ko-KR" altLang="en-US" sz="813" spc="-106" dirty="0">
                    <a:latin typeface="+mj-lt"/>
                    <a:ea typeface="나눔고딕" panose="020D0604000000000000" pitchFamily="50" charset="-127"/>
                  </a:rPr>
                  <a:t>전년 동기 </a:t>
                </a:r>
                <a:r>
                  <a:rPr lang="ko-KR" altLang="en-US" sz="813" spc="-106" dirty="0" err="1">
                    <a:latin typeface="+mj-lt"/>
                    <a:ea typeface="나눔고딕" panose="020D0604000000000000" pitchFamily="50" charset="-127"/>
                  </a:rPr>
                  <a:t>점포수</a:t>
                </a:r>
                <a:r>
                  <a:rPr lang="ko-KR" altLang="en-US" sz="813" spc="-106" dirty="0">
                    <a:latin typeface="+mj-lt"/>
                    <a:ea typeface="나눔고딕" panose="020D0604000000000000" pitchFamily="50" charset="-127"/>
                  </a:rPr>
                  <a:t>*</a:t>
                </a:r>
                <a:r>
                  <a:rPr lang="en-US" altLang="ko-KR" sz="813" spc="-106" dirty="0">
                    <a:latin typeface="+mj-lt"/>
                    <a:ea typeface="나눔고딕" panose="020D0604000000000000" pitchFamily="50" charset="-127"/>
                  </a:rPr>
                  <a:t>100</a:t>
                </a:r>
              </a:p>
              <a:p>
                <a:pPr lvl="0"/>
                <a:r>
                  <a:rPr lang="en-US" altLang="ko-KR" sz="813" spc="-106" dirty="0">
                    <a:latin typeface="+mj-lt"/>
                    <a:ea typeface="나눔고딕" panose="020D0604000000000000" pitchFamily="50" charset="-127"/>
                  </a:rPr>
                  <a:t>* </a:t>
                </a:r>
                <a:r>
                  <a:rPr lang="ko-KR" altLang="en-US" sz="813" spc="-106" dirty="0">
                    <a:latin typeface="+mj-lt"/>
                    <a:ea typeface="나눔고딕" panose="020D0604000000000000" pitchFamily="50" charset="-127"/>
                  </a:rPr>
                  <a:t>상가업소 </a:t>
                </a:r>
                <a:r>
                  <a:rPr lang="ko-KR" altLang="en-US" sz="813" spc="-106" dirty="0" smtClean="0">
                    <a:latin typeface="+mj-lt"/>
                    <a:ea typeface="나눔고딕" panose="020D0604000000000000" pitchFamily="50" charset="-127"/>
                  </a:rPr>
                  <a:t>데이터를 </a:t>
                </a:r>
                <a:r>
                  <a:rPr lang="ko-KR" altLang="en-US" sz="813" spc="-106" dirty="0">
                    <a:latin typeface="+mj-lt"/>
                    <a:ea typeface="나눔고딕" panose="020D0604000000000000" pitchFamily="50" charset="-127"/>
                  </a:rPr>
                  <a:t>이용하여 가공된 통계로서 일부 업종과 점포에 한해 한정되어 참고정보로만 활용 하시기 바랍니다</a:t>
                </a:r>
                <a:r>
                  <a:rPr lang="en-US" altLang="ko-KR" sz="813" spc="-106" dirty="0">
                    <a:latin typeface="+mj-lt"/>
                    <a:ea typeface="나눔고딕" panose="020D0604000000000000" pitchFamily="50" charset="-127"/>
                  </a:rPr>
                  <a:t>.</a:t>
                </a:r>
                <a:endParaRPr lang="en-US" altLang="ko-KR" sz="813" spc="-106" dirty="0">
                  <a:solidFill>
                    <a:srgbClr val="7030A0"/>
                  </a:solidFill>
                  <a:latin typeface="+mj-lt"/>
                  <a:ea typeface="나눔고딕" panose="020D0604000000000000" pitchFamily="50" charset="-127"/>
                </a:endParaRPr>
              </a:p>
            </p:txBody>
          </p:sp>
          <p:sp>
            <p:nvSpPr>
              <p:cNvPr id="51" name="직사각형 50"/>
              <p:cNvSpPr/>
              <p:nvPr/>
            </p:nvSpPr>
            <p:spPr bwMode="auto">
              <a:xfrm>
                <a:off x="200472" y="3186001"/>
                <a:ext cx="1296036" cy="608150"/>
              </a:xfrm>
              <a:prstGeom prst="rect">
                <a:avLst/>
              </a:prstGeom>
              <a:noFill/>
              <a:ln w="12700">
                <a:noFill/>
                <a:prstDash val="dash"/>
                <a:miter lim="800000"/>
                <a:headEnd/>
                <a:tailEnd/>
              </a:ln>
            </p:spPr>
            <p:txBody>
              <a:bodyPr wrap="none" rtlCol="0" anchor="ctr">
                <a:noAutofit/>
              </a:bodyPr>
              <a:lstStyle/>
              <a:p>
                <a:pPr>
                  <a:spcBef>
                    <a:spcPct val="20000"/>
                  </a:spcBef>
                </a:pPr>
                <a:endParaRPr lang="ko-KR" altLang="en-US" sz="731" dirty="0">
                  <a:latin typeface="Trebuchet MS" panose="020B0603020202020204" pitchFamily="34" charset="0"/>
                  <a:ea typeface="나눔고딕" panose="020D0604000000000000" pitchFamily="50" charset="-127"/>
                </a:endParaRPr>
              </a:p>
            </p:txBody>
          </p:sp>
        </p:grpSp>
      </p:grpSp>
      <p:grpSp>
        <p:nvGrpSpPr>
          <p:cNvPr id="52" name="그룹 51"/>
          <p:cNvGrpSpPr/>
          <p:nvPr/>
        </p:nvGrpSpPr>
        <p:grpSpPr>
          <a:xfrm>
            <a:off x="352261" y="3357709"/>
            <a:ext cx="8915400" cy="935387"/>
            <a:chOff x="776444" y="1556792"/>
            <a:chExt cx="8386724" cy="1151246"/>
          </a:xfrm>
        </p:grpSpPr>
        <p:sp>
          <p:nvSpPr>
            <p:cNvPr id="53" name="직사각형 52"/>
            <p:cNvSpPr/>
            <p:nvPr/>
          </p:nvSpPr>
          <p:spPr bwMode="auto">
            <a:xfrm>
              <a:off x="776444" y="1556792"/>
              <a:ext cx="8386724" cy="1151246"/>
            </a:xfrm>
            <a:prstGeom prst="rect">
              <a:avLst/>
            </a:prstGeom>
            <a:noFill/>
            <a:ln w="9525">
              <a:solidFill>
                <a:srgbClr val="A2AFBF"/>
              </a:solidFill>
              <a:miter lim="800000"/>
              <a:headEnd/>
              <a:tailEnd/>
            </a:ln>
          </p:spPr>
          <p:txBody>
            <a:bodyPr wrap="square" rtlCol="0" anchor="ctr">
              <a:noAutofit/>
            </a:bodyPr>
            <a:lstStyle/>
            <a:p>
              <a:pPr algn="ctr">
                <a:spcBef>
                  <a:spcPct val="20000"/>
                </a:spcBef>
              </a:pPr>
              <a:endParaRPr lang="ko-KR" altLang="en-US" sz="731" dirty="0">
                <a:latin typeface="Trebuchet MS" panose="020B0603020202020204" pitchFamily="34" charset="0"/>
                <a:ea typeface="나눔고딕" panose="020D0604000000000000" pitchFamily="50" charset="-127"/>
              </a:endParaRPr>
            </a:p>
          </p:txBody>
        </p:sp>
        <p:sp>
          <p:nvSpPr>
            <p:cNvPr id="54" name="모서리가 둥근 직사각형 53"/>
            <p:cNvSpPr/>
            <p:nvPr/>
          </p:nvSpPr>
          <p:spPr bwMode="auto">
            <a:xfrm>
              <a:off x="1030279" y="1810354"/>
              <a:ext cx="1951666" cy="610534"/>
            </a:xfrm>
            <a:prstGeom prst="roundRect">
              <a:avLst/>
            </a:prstGeom>
            <a:solidFill>
              <a:srgbClr val="F4F4F6"/>
            </a:solidFill>
            <a:ln w="12700">
              <a:solidFill>
                <a:srgbClr val="A2AFBF"/>
              </a:solidFill>
              <a:miter lim="800000"/>
              <a:headEnd/>
              <a:tailEnd/>
            </a:ln>
          </p:spPr>
          <p:txBody>
            <a:bodyPr wrap="none" rtlCol="0" anchor="ctr">
              <a:noAutofit/>
            </a:bodyPr>
            <a:lstStyle/>
            <a:p>
              <a:pPr algn="ctr">
                <a:spcBef>
                  <a:spcPct val="20000"/>
                </a:spcBef>
              </a:pPr>
              <a:r>
                <a:rPr lang="en-US" altLang="ko-KR" sz="975" b="1" spc="-106" dirty="0" smtClean="0">
                  <a:latin typeface="Trebuchet MS" panose="020B0603020202020204" pitchFamily="34" charset="0"/>
                  <a:ea typeface="나눔고딕" panose="020D0604000000000000" pitchFamily="50" charset="-127"/>
                </a:rPr>
                <a:t>6. </a:t>
              </a:r>
              <a:r>
                <a:rPr lang="ko-KR" altLang="en-US" sz="975" b="1" spc="-106" dirty="0">
                  <a:latin typeface="Trebuchet MS" panose="020B0603020202020204" pitchFamily="34" charset="0"/>
                  <a:ea typeface="나눔고딕" panose="020D0604000000000000" pitchFamily="50" charset="-127"/>
                </a:rPr>
                <a:t>임대시세</a:t>
              </a:r>
            </a:p>
          </p:txBody>
        </p:sp>
        <p:grpSp>
          <p:nvGrpSpPr>
            <p:cNvPr id="55" name="그룹 11"/>
            <p:cNvGrpSpPr/>
            <p:nvPr/>
          </p:nvGrpSpPr>
          <p:grpSpPr>
            <a:xfrm>
              <a:off x="3099458" y="1656032"/>
              <a:ext cx="6063710" cy="933288"/>
              <a:chOff x="200472" y="3032974"/>
              <a:chExt cx="2330781" cy="933288"/>
            </a:xfrm>
          </p:grpSpPr>
          <p:sp>
            <p:nvSpPr>
              <p:cNvPr id="56" name="Text Box 18"/>
              <p:cNvSpPr txBox="1">
                <a:spLocks noChangeArrowheads="1"/>
              </p:cNvSpPr>
              <p:nvPr/>
            </p:nvSpPr>
            <p:spPr bwMode="auto">
              <a:xfrm>
                <a:off x="248569" y="3032974"/>
                <a:ext cx="2282684" cy="933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0" tIns="74295" rIns="73125" bIns="38025" numCol="1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r>
                  <a:rPr lang="ko-KR" altLang="en-US" sz="813" spc="-106" dirty="0" err="1">
                    <a:latin typeface="+mj-lt"/>
                    <a:ea typeface="나눔고딕" panose="020D0604000000000000" pitchFamily="50" charset="-127"/>
                  </a:rPr>
                  <a:t>한국감정원에서</a:t>
                </a:r>
                <a:r>
                  <a:rPr lang="ko-KR" altLang="en-US" sz="813" spc="-106" dirty="0">
                    <a:latin typeface="+mj-lt"/>
                    <a:ea typeface="나눔고딕" panose="020D0604000000000000" pitchFamily="50" charset="-127"/>
                  </a:rPr>
                  <a:t> 매 분기별 </a:t>
                </a:r>
                <a:r>
                  <a:rPr lang="en-US" altLang="ko-KR" sz="813" spc="-106" dirty="0">
                    <a:latin typeface="+mj-lt"/>
                    <a:ea typeface="나눔고딕" panose="020D0604000000000000" pitchFamily="50" charset="-127"/>
                  </a:rPr>
                  <a:t>1</a:t>
                </a:r>
                <a:r>
                  <a:rPr lang="ko-KR" altLang="en-US" sz="813" spc="-106" dirty="0">
                    <a:latin typeface="+mj-lt"/>
                    <a:ea typeface="나눔고딕" panose="020D0604000000000000" pitchFamily="50" charset="-127"/>
                  </a:rPr>
                  <a:t>만 여건의 임대 시세를 표본 조사하여 상급지와 하급지로 구분하여 정보를 제공합니다</a:t>
                </a:r>
                <a:r>
                  <a:rPr lang="en-US" altLang="ko-KR" sz="813" spc="-106" dirty="0">
                    <a:latin typeface="+mj-lt"/>
                    <a:ea typeface="나눔고딕" panose="020D0604000000000000" pitchFamily="50" charset="-127"/>
                  </a:rPr>
                  <a:t>.</a:t>
                </a:r>
              </a:p>
              <a:p>
                <a:pPr lvl="0"/>
                <a:r>
                  <a:rPr lang="en-US" altLang="ko-KR" sz="813" spc="-106" dirty="0">
                    <a:latin typeface="+mj-lt"/>
                    <a:ea typeface="나눔고딕" panose="020D0604000000000000" pitchFamily="50" charset="-127"/>
                  </a:rPr>
                  <a:t>*</a:t>
                </a:r>
                <a:r>
                  <a:rPr lang="ko-KR" altLang="en-US" sz="813" spc="-106" dirty="0">
                    <a:latin typeface="+mj-lt"/>
                    <a:ea typeface="나눔고딕" panose="020D0604000000000000" pitchFamily="50" charset="-127"/>
                  </a:rPr>
                  <a:t>서울시 내 전체 건물의 임대시세를 표준화여 대표성을 갖는 정보를 제공하는 것으로서 입지조건에 따른 편차가 발생할 수 있으며</a:t>
                </a:r>
                <a:r>
                  <a:rPr lang="en-US" altLang="ko-KR" sz="813" spc="-106" dirty="0">
                    <a:latin typeface="+mj-lt"/>
                    <a:ea typeface="나눔고딕" panose="020D0604000000000000" pitchFamily="50" charset="-127"/>
                  </a:rPr>
                  <a:t>, </a:t>
                </a:r>
                <a:r>
                  <a:rPr lang="ko-KR" altLang="en-US" sz="813" spc="-106" dirty="0">
                    <a:latin typeface="+mj-lt"/>
                    <a:ea typeface="나눔고딕" panose="020D0604000000000000" pitchFamily="50" charset="-127"/>
                  </a:rPr>
                  <a:t>일부 지역에 대해 제공되지 않을 수 있습니다</a:t>
                </a:r>
                <a:r>
                  <a:rPr lang="en-US" altLang="ko-KR" sz="813" spc="-106" dirty="0">
                    <a:latin typeface="+mj-lt"/>
                    <a:ea typeface="나눔고딕" panose="020D0604000000000000" pitchFamily="50" charset="-127"/>
                  </a:rPr>
                  <a:t>. </a:t>
                </a:r>
              </a:p>
              <a:p>
                <a:pPr lvl="0"/>
                <a:r>
                  <a:rPr lang="ko-KR" altLang="en-US" sz="813" spc="-106" dirty="0">
                    <a:latin typeface="+mj-lt"/>
                    <a:ea typeface="나눔고딕" panose="020D0604000000000000" pitchFamily="50" charset="-127"/>
                  </a:rPr>
                  <a:t>평균 매출액</a:t>
                </a:r>
                <a:r>
                  <a:rPr lang="en-US" altLang="ko-KR" sz="813" spc="-106" dirty="0">
                    <a:latin typeface="+mj-lt"/>
                    <a:ea typeface="나눔고딕" panose="020D0604000000000000" pitchFamily="50" charset="-127"/>
                  </a:rPr>
                  <a:t>(</a:t>
                </a:r>
                <a:r>
                  <a:rPr lang="ko-KR" altLang="en-US" sz="813" spc="-106" dirty="0">
                    <a:latin typeface="+mj-lt"/>
                    <a:ea typeface="나눔고딕" panose="020D0604000000000000" pitchFamily="50" charset="-127"/>
                  </a:rPr>
                  <a:t>추정 매출액</a:t>
                </a:r>
                <a:r>
                  <a:rPr lang="en-US" altLang="ko-KR" sz="813" spc="-106" dirty="0">
                    <a:latin typeface="+mj-lt"/>
                    <a:ea typeface="나눔고딕" panose="020D0604000000000000" pitchFamily="50" charset="-127"/>
                  </a:rPr>
                  <a:t>)</a:t>
                </a:r>
              </a:p>
              <a:p>
                <a:pPr lvl="0"/>
                <a:r>
                  <a:rPr lang="ko-KR" altLang="en-US" sz="813" spc="-106" dirty="0">
                    <a:latin typeface="+mj-lt"/>
                    <a:ea typeface="나눔고딕" panose="020D0604000000000000" pitchFamily="50" charset="-127"/>
                  </a:rPr>
                  <a:t>신용카드사 매출액 통계를 기반으로 지역과 업종별 조건에 따라 추정된 정보로서 점포의 시장 환경과 조건</a:t>
                </a:r>
                <a:r>
                  <a:rPr lang="en-US" altLang="ko-KR" sz="813" spc="-106" dirty="0">
                    <a:latin typeface="+mj-lt"/>
                    <a:ea typeface="나눔고딕" panose="020D0604000000000000" pitchFamily="50" charset="-127"/>
                  </a:rPr>
                  <a:t>(</a:t>
                </a:r>
                <a:r>
                  <a:rPr lang="ko-KR" altLang="en-US" sz="813" spc="-106" dirty="0">
                    <a:latin typeface="+mj-lt"/>
                    <a:ea typeface="나눔고딕" panose="020D0604000000000000" pitchFamily="50" charset="-127"/>
                  </a:rPr>
                  <a:t>점포면적</a:t>
                </a:r>
                <a:r>
                  <a:rPr lang="en-US" altLang="ko-KR" sz="813" spc="-106" dirty="0">
                    <a:latin typeface="+mj-lt"/>
                    <a:ea typeface="나눔고딕" panose="020D0604000000000000" pitchFamily="50" charset="-127"/>
                  </a:rPr>
                  <a:t>, </a:t>
                </a:r>
                <a:r>
                  <a:rPr lang="ko-KR" altLang="en-US" sz="813" spc="-106" dirty="0">
                    <a:latin typeface="+mj-lt"/>
                    <a:ea typeface="나눔고딕" panose="020D0604000000000000" pitchFamily="50" charset="-127"/>
                  </a:rPr>
                  <a:t>점포의 입지조건</a:t>
                </a:r>
                <a:r>
                  <a:rPr lang="en-US" altLang="ko-KR" sz="813" spc="-106" dirty="0">
                    <a:latin typeface="+mj-lt"/>
                    <a:ea typeface="나눔고딕" panose="020D0604000000000000" pitchFamily="50" charset="-127"/>
                  </a:rPr>
                  <a:t>, </a:t>
                </a:r>
                <a:r>
                  <a:rPr lang="ko-KR" altLang="en-US" sz="813" spc="-106" dirty="0">
                    <a:latin typeface="+mj-lt"/>
                    <a:ea typeface="나눔고딕" panose="020D0604000000000000" pitchFamily="50" charset="-127"/>
                  </a:rPr>
                  <a:t>서비스 질</a:t>
                </a:r>
                <a:r>
                  <a:rPr lang="en-US" altLang="ko-KR" sz="813" spc="-106" dirty="0">
                    <a:latin typeface="+mj-lt"/>
                    <a:ea typeface="나눔고딕" panose="020D0604000000000000" pitchFamily="50" charset="-127"/>
                  </a:rPr>
                  <a:t>, </a:t>
                </a:r>
                <a:r>
                  <a:rPr lang="ko-KR" altLang="en-US" sz="813" spc="-106" dirty="0">
                    <a:latin typeface="+mj-lt"/>
                    <a:ea typeface="나눔고딕" panose="020D0604000000000000" pitchFamily="50" charset="-127"/>
                  </a:rPr>
                  <a:t>인적 요인 등</a:t>
                </a:r>
                <a:r>
                  <a:rPr lang="en-US" altLang="ko-KR" sz="813" spc="-106" dirty="0">
                    <a:latin typeface="+mj-lt"/>
                    <a:ea typeface="나눔고딕" panose="020D0604000000000000" pitchFamily="50" charset="-127"/>
                  </a:rPr>
                  <a:t>)</a:t>
                </a:r>
                <a:r>
                  <a:rPr lang="ko-KR" altLang="en-US" sz="813" spc="-106" dirty="0">
                    <a:latin typeface="+mj-lt"/>
                    <a:ea typeface="나눔고딕" panose="020D0604000000000000" pitchFamily="50" charset="-127"/>
                  </a:rPr>
                  <a:t>에 따라 달라질 수 있으므로 매출을 가늠하는 참고정보로만 활용하시기 바랍니다</a:t>
                </a:r>
                <a:r>
                  <a:rPr lang="en-US" altLang="ko-KR" sz="813" spc="-106" dirty="0">
                    <a:latin typeface="+mj-lt"/>
                    <a:ea typeface="나눔고딕" panose="020D0604000000000000" pitchFamily="50" charset="-127"/>
                  </a:rPr>
                  <a:t>.</a:t>
                </a:r>
                <a:endParaRPr lang="en-US" altLang="ko-KR" sz="813" spc="-106" dirty="0">
                  <a:solidFill>
                    <a:srgbClr val="7030A0"/>
                  </a:solidFill>
                  <a:latin typeface="+mj-lt"/>
                  <a:ea typeface="나눔고딕" panose="020D0604000000000000" pitchFamily="50" charset="-127"/>
                </a:endParaRPr>
              </a:p>
            </p:txBody>
          </p:sp>
          <p:sp>
            <p:nvSpPr>
              <p:cNvPr id="57" name="직사각형 56"/>
              <p:cNvSpPr/>
              <p:nvPr/>
            </p:nvSpPr>
            <p:spPr bwMode="auto">
              <a:xfrm>
                <a:off x="200472" y="3186001"/>
                <a:ext cx="1296036" cy="608150"/>
              </a:xfrm>
              <a:prstGeom prst="rect">
                <a:avLst/>
              </a:prstGeom>
              <a:noFill/>
              <a:ln w="12700">
                <a:noFill/>
                <a:prstDash val="dash"/>
                <a:miter lim="800000"/>
                <a:headEnd/>
                <a:tailEnd/>
              </a:ln>
            </p:spPr>
            <p:txBody>
              <a:bodyPr wrap="none" rtlCol="0" anchor="ctr">
                <a:noAutofit/>
              </a:bodyPr>
              <a:lstStyle/>
              <a:p>
                <a:pPr>
                  <a:spcBef>
                    <a:spcPct val="20000"/>
                  </a:spcBef>
                </a:pPr>
                <a:endParaRPr lang="ko-KR" altLang="en-US" sz="731" dirty="0">
                  <a:latin typeface="Trebuchet MS" panose="020B0603020202020204" pitchFamily="34" charset="0"/>
                  <a:ea typeface="나눔고딕" panose="020D0604000000000000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741118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그룹 65"/>
          <p:cNvGrpSpPr/>
          <p:nvPr/>
        </p:nvGrpSpPr>
        <p:grpSpPr>
          <a:xfrm>
            <a:off x="352498" y="764705"/>
            <a:ext cx="8915400" cy="792088"/>
            <a:chOff x="776444" y="1556792"/>
            <a:chExt cx="8386724" cy="1151246"/>
          </a:xfrm>
        </p:grpSpPr>
        <p:sp>
          <p:nvSpPr>
            <p:cNvPr id="67" name="직사각형 66"/>
            <p:cNvSpPr/>
            <p:nvPr/>
          </p:nvSpPr>
          <p:spPr bwMode="auto">
            <a:xfrm>
              <a:off x="776444" y="1556792"/>
              <a:ext cx="8386724" cy="1151246"/>
            </a:xfrm>
            <a:prstGeom prst="rect">
              <a:avLst/>
            </a:prstGeom>
            <a:noFill/>
            <a:ln w="9525">
              <a:solidFill>
                <a:srgbClr val="A2AFBF"/>
              </a:solidFill>
              <a:miter lim="800000"/>
              <a:headEnd/>
              <a:tailEnd/>
            </a:ln>
          </p:spPr>
          <p:txBody>
            <a:bodyPr wrap="square" rtlCol="0" anchor="ctr">
              <a:noAutofit/>
            </a:bodyPr>
            <a:lstStyle/>
            <a:p>
              <a:pPr algn="ctr">
                <a:spcBef>
                  <a:spcPct val="20000"/>
                </a:spcBef>
              </a:pPr>
              <a:endParaRPr lang="ko-KR" altLang="en-US" sz="731" dirty="0">
                <a:latin typeface="Trebuchet MS" panose="020B0603020202020204" pitchFamily="34" charset="0"/>
                <a:ea typeface="나눔고딕" panose="020D0604000000000000" pitchFamily="50" charset="-127"/>
              </a:endParaRPr>
            </a:p>
          </p:txBody>
        </p:sp>
        <p:sp>
          <p:nvSpPr>
            <p:cNvPr id="68" name="모서리가 둥근 직사각형 67"/>
            <p:cNvSpPr/>
            <p:nvPr/>
          </p:nvSpPr>
          <p:spPr bwMode="auto">
            <a:xfrm>
              <a:off x="1030279" y="1810354"/>
              <a:ext cx="1951666" cy="610534"/>
            </a:xfrm>
            <a:prstGeom prst="roundRect">
              <a:avLst/>
            </a:prstGeom>
            <a:solidFill>
              <a:srgbClr val="F4F4F6"/>
            </a:solidFill>
            <a:ln w="12700">
              <a:solidFill>
                <a:srgbClr val="A2AFBF"/>
              </a:solidFill>
              <a:miter lim="800000"/>
              <a:headEnd/>
              <a:tailEnd/>
            </a:ln>
          </p:spPr>
          <p:txBody>
            <a:bodyPr wrap="none" rtlCol="0" anchor="ctr">
              <a:noAutofit/>
            </a:bodyPr>
            <a:lstStyle/>
            <a:p>
              <a:pPr algn="ctr">
                <a:spcBef>
                  <a:spcPct val="20000"/>
                </a:spcBef>
              </a:pPr>
              <a:r>
                <a:rPr lang="en-US" altLang="ko-KR" sz="975" b="1" spc="-106" dirty="0" smtClean="0">
                  <a:latin typeface="Trebuchet MS" panose="020B0603020202020204" pitchFamily="34" charset="0"/>
                  <a:ea typeface="나눔고딕" panose="020D0604000000000000" pitchFamily="50" charset="-127"/>
                </a:rPr>
                <a:t>8.  </a:t>
              </a:r>
              <a:r>
                <a:rPr lang="ko-KR" altLang="en-US" sz="975" b="1" spc="-106" dirty="0" err="1" smtClean="0">
                  <a:latin typeface="Trebuchet MS" panose="020B0603020202020204" pitchFamily="34" charset="0"/>
                  <a:ea typeface="나눔고딕" panose="020D0604000000000000" pitchFamily="50" charset="-127"/>
                </a:rPr>
                <a:t>개업율</a:t>
              </a:r>
              <a:r>
                <a:rPr lang="en-US" altLang="ko-KR" sz="975" b="1" spc="-106" dirty="0" smtClean="0">
                  <a:latin typeface="Trebuchet MS" panose="020B0603020202020204" pitchFamily="34" charset="0"/>
                  <a:ea typeface="나눔고딕" panose="020D0604000000000000" pitchFamily="50" charset="-127"/>
                </a:rPr>
                <a:t>/</a:t>
              </a:r>
              <a:r>
                <a:rPr lang="ko-KR" altLang="en-US" sz="975" b="1" spc="-106" dirty="0" err="1" smtClean="0">
                  <a:latin typeface="Trebuchet MS" panose="020B0603020202020204" pitchFamily="34" charset="0"/>
                  <a:ea typeface="나눔고딕" panose="020D0604000000000000" pitchFamily="50" charset="-127"/>
                </a:rPr>
                <a:t>폐업율</a:t>
              </a:r>
              <a:r>
                <a:rPr lang="en-US" altLang="ko-KR" sz="975" b="1" spc="-106" dirty="0" smtClean="0">
                  <a:latin typeface="Trebuchet MS" panose="020B0603020202020204" pitchFamily="34" charset="0"/>
                  <a:ea typeface="나눔고딕" panose="020D0604000000000000" pitchFamily="50" charset="-127"/>
                </a:rPr>
                <a:t>/</a:t>
              </a:r>
              <a:r>
                <a:rPr lang="ko-KR" altLang="en-US" sz="975" b="1" spc="-106" dirty="0" smtClean="0">
                  <a:latin typeface="Trebuchet MS" panose="020B0603020202020204" pitchFamily="34" charset="0"/>
                  <a:ea typeface="나눔고딕" panose="020D0604000000000000" pitchFamily="50" charset="-127"/>
                </a:rPr>
                <a:t>생존율</a:t>
              </a:r>
              <a:endParaRPr lang="ko-KR" altLang="en-US" sz="975" b="1" spc="-106" dirty="0">
                <a:latin typeface="Trebuchet MS" panose="020B0603020202020204" pitchFamily="34" charset="0"/>
                <a:ea typeface="나눔고딕" panose="020D0604000000000000" pitchFamily="50" charset="-127"/>
              </a:endParaRPr>
            </a:p>
          </p:txBody>
        </p:sp>
        <p:grpSp>
          <p:nvGrpSpPr>
            <p:cNvPr id="69" name="그룹 22"/>
            <p:cNvGrpSpPr/>
            <p:nvPr/>
          </p:nvGrpSpPr>
          <p:grpSpPr>
            <a:xfrm>
              <a:off x="3099458" y="1656032"/>
              <a:ext cx="6063710" cy="933288"/>
              <a:chOff x="200472" y="3032974"/>
              <a:chExt cx="2330781" cy="933288"/>
            </a:xfrm>
          </p:grpSpPr>
          <p:sp>
            <p:nvSpPr>
              <p:cNvPr id="70" name="Text Box 18"/>
              <p:cNvSpPr txBox="1">
                <a:spLocks noChangeArrowheads="1"/>
              </p:cNvSpPr>
              <p:nvPr/>
            </p:nvSpPr>
            <p:spPr bwMode="auto">
              <a:xfrm>
                <a:off x="248569" y="3032974"/>
                <a:ext cx="2282684" cy="933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0" tIns="74295" rIns="73125" bIns="38025" numCol="1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 altLang="ko-KR" sz="813" spc="-106" dirty="0">
                  <a:solidFill>
                    <a:srgbClr val="7030A0"/>
                  </a:solidFill>
                  <a:latin typeface="+mj-lt"/>
                  <a:ea typeface="나눔고딕" panose="020D0604000000000000" pitchFamily="50" charset="-127"/>
                </a:endParaRPr>
              </a:p>
            </p:txBody>
          </p:sp>
          <p:sp>
            <p:nvSpPr>
              <p:cNvPr id="71" name="직사각형 70"/>
              <p:cNvSpPr/>
              <p:nvPr/>
            </p:nvSpPr>
            <p:spPr bwMode="auto">
              <a:xfrm>
                <a:off x="200472" y="3186001"/>
                <a:ext cx="1296036" cy="608150"/>
              </a:xfrm>
              <a:prstGeom prst="rect">
                <a:avLst/>
              </a:prstGeom>
              <a:noFill/>
              <a:ln w="12700">
                <a:noFill/>
                <a:prstDash val="dash"/>
                <a:miter lim="800000"/>
                <a:headEnd/>
                <a:tailEnd/>
              </a:ln>
            </p:spPr>
            <p:txBody>
              <a:bodyPr wrap="none" rtlCol="0" anchor="ctr">
                <a:noAutofit/>
              </a:bodyPr>
              <a:lstStyle/>
              <a:p>
                <a:pPr>
                  <a:spcBef>
                    <a:spcPct val="20000"/>
                  </a:spcBef>
                </a:pPr>
                <a:endParaRPr lang="ko-KR" altLang="en-US" sz="731" dirty="0">
                  <a:latin typeface="Trebuchet MS" panose="020B0603020202020204" pitchFamily="34" charset="0"/>
                  <a:ea typeface="나눔고딕" panose="020D0604000000000000" pitchFamily="50" charset="-127"/>
                </a:endParaRPr>
              </a:p>
            </p:txBody>
          </p:sp>
        </p:grpSp>
      </p:grpSp>
      <p:cxnSp>
        <p:nvCxnSpPr>
          <p:cNvPr id="10" name="직선 연결선 9"/>
          <p:cNvCxnSpPr/>
          <p:nvPr/>
        </p:nvCxnSpPr>
        <p:spPr>
          <a:xfrm>
            <a:off x="344488" y="1556792"/>
            <a:ext cx="89289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46"/>
          <p:cNvGrpSpPr/>
          <p:nvPr/>
        </p:nvGrpSpPr>
        <p:grpSpPr>
          <a:xfrm>
            <a:off x="352261" y="1700808"/>
            <a:ext cx="8915400" cy="935387"/>
            <a:chOff x="776444" y="1556792"/>
            <a:chExt cx="8386724" cy="1151246"/>
          </a:xfrm>
        </p:grpSpPr>
        <p:sp>
          <p:nvSpPr>
            <p:cNvPr id="12" name="직사각형 11"/>
            <p:cNvSpPr/>
            <p:nvPr/>
          </p:nvSpPr>
          <p:spPr bwMode="auto">
            <a:xfrm>
              <a:off x="776444" y="1556792"/>
              <a:ext cx="8386724" cy="1151246"/>
            </a:xfrm>
            <a:prstGeom prst="rect">
              <a:avLst/>
            </a:prstGeom>
            <a:noFill/>
            <a:ln w="9525">
              <a:solidFill>
                <a:srgbClr val="A2AFBF"/>
              </a:solidFill>
              <a:miter lim="800000"/>
              <a:headEnd/>
              <a:tailEnd/>
            </a:ln>
          </p:spPr>
          <p:txBody>
            <a:bodyPr wrap="square" rtlCol="0" anchor="ctr">
              <a:noAutofit/>
            </a:bodyPr>
            <a:lstStyle/>
            <a:p>
              <a:pPr algn="ctr">
                <a:spcBef>
                  <a:spcPct val="20000"/>
                </a:spcBef>
              </a:pPr>
              <a:endParaRPr lang="ko-KR" altLang="en-US" sz="731" dirty="0">
                <a:latin typeface="Trebuchet MS" panose="020B0603020202020204" pitchFamily="34" charset="0"/>
                <a:ea typeface="나눔고딕" panose="020D0604000000000000" pitchFamily="50" charset="-127"/>
              </a:endParaRPr>
            </a:p>
          </p:txBody>
        </p:sp>
        <p:sp>
          <p:nvSpPr>
            <p:cNvPr id="13" name="모서리가 둥근 직사각형 12"/>
            <p:cNvSpPr/>
            <p:nvPr/>
          </p:nvSpPr>
          <p:spPr bwMode="auto">
            <a:xfrm>
              <a:off x="1030279" y="1810354"/>
              <a:ext cx="1951666" cy="610534"/>
            </a:xfrm>
            <a:prstGeom prst="roundRect">
              <a:avLst/>
            </a:prstGeom>
            <a:solidFill>
              <a:srgbClr val="F4F4F6"/>
            </a:solidFill>
            <a:ln w="12700">
              <a:solidFill>
                <a:srgbClr val="A2AFBF"/>
              </a:solidFill>
              <a:miter lim="800000"/>
              <a:headEnd/>
              <a:tailEnd/>
            </a:ln>
          </p:spPr>
          <p:txBody>
            <a:bodyPr wrap="none" rtlCol="0" anchor="ctr">
              <a:noAutofit/>
            </a:bodyPr>
            <a:lstStyle/>
            <a:p>
              <a:pPr algn="ctr">
                <a:spcBef>
                  <a:spcPct val="20000"/>
                </a:spcBef>
              </a:pPr>
              <a:r>
                <a:rPr lang="en-US" altLang="ko-KR" sz="975" b="1" spc="-106" dirty="0" smtClean="0">
                  <a:latin typeface="Trebuchet MS" panose="020B0603020202020204" pitchFamily="34" charset="0"/>
                  <a:ea typeface="나눔고딕" panose="020D0604000000000000" pitchFamily="50" charset="-127"/>
                </a:rPr>
                <a:t>8-1. </a:t>
              </a:r>
              <a:r>
                <a:rPr lang="ko-KR" altLang="en-US" sz="975" b="1" spc="-106" dirty="0" err="1" smtClean="0">
                  <a:latin typeface="Trebuchet MS" panose="020B0603020202020204" pitchFamily="34" charset="0"/>
                  <a:ea typeface="나눔고딕" panose="020D0604000000000000" pitchFamily="50" charset="-127"/>
                </a:rPr>
                <a:t>개업율</a:t>
              </a:r>
              <a:endParaRPr lang="ko-KR" altLang="en-US" sz="975" b="1" spc="-106" dirty="0">
                <a:latin typeface="Trebuchet MS" panose="020B0603020202020204" pitchFamily="34" charset="0"/>
                <a:ea typeface="나눔고딕" panose="020D0604000000000000" pitchFamily="50" charset="-127"/>
              </a:endParaRPr>
            </a:p>
          </p:txBody>
        </p:sp>
        <p:grpSp>
          <p:nvGrpSpPr>
            <p:cNvPr id="14" name="그룹 17"/>
            <p:cNvGrpSpPr/>
            <p:nvPr/>
          </p:nvGrpSpPr>
          <p:grpSpPr>
            <a:xfrm>
              <a:off x="3099458" y="1656032"/>
              <a:ext cx="6063710" cy="933288"/>
              <a:chOff x="200472" y="3032974"/>
              <a:chExt cx="2330781" cy="933288"/>
            </a:xfrm>
          </p:grpSpPr>
          <p:sp>
            <p:nvSpPr>
              <p:cNvPr id="15" name="Text Box 18"/>
              <p:cNvSpPr txBox="1">
                <a:spLocks noChangeArrowheads="1"/>
              </p:cNvSpPr>
              <p:nvPr/>
            </p:nvSpPr>
            <p:spPr bwMode="auto">
              <a:xfrm>
                <a:off x="248569" y="3032974"/>
                <a:ext cx="2282684" cy="933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0" tIns="74295" rIns="73125" bIns="38025" numCol="1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r>
                  <a:rPr lang="ko-KR" altLang="en-US" sz="813" spc="-106" dirty="0" smtClean="0">
                    <a:latin typeface="+mj-lt"/>
                    <a:ea typeface="나눔고딕" panose="020D0604000000000000" pitchFamily="50" charset="-127"/>
                  </a:rPr>
                  <a:t>상가업소 </a:t>
                </a:r>
                <a:r>
                  <a:rPr lang="ko-KR" altLang="en-US" sz="813" spc="-106" dirty="0">
                    <a:latin typeface="+mj-lt"/>
                    <a:ea typeface="나눔고딕" panose="020D0604000000000000" pitchFamily="50" charset="-127"/>
                  </a:rPr>
                  <a:t>데이터를 기준으로 당 기간 개업신고 </a:t>
                </a:r>
                <a:r>
                  <a:rPr lang="ko-KR" altLang="en-US" sz="813" spc="-106" dirty="0" err="1">
                    <a:latin typeface="+mj-lt"/>
                    <a:ea typeface="나눔고딕" panose="020D0604000000000000" pitchFamily="50" charset="-127"/>
                  </a:rPr>
                  <a:t>점포수를</a:t>
                </a:r>
                <a:r>
                  <a:rPr lang="ko-KR" altLang="en-US" sz="813" spc="-106" dirty="0">
                    <a:latin typeface="+mj-lt"/>
                    <a:ea typeface="나눔고딕" panose="020D0604000000000000" pitchFamily="50" charset="-127"/>
                  </a:rPr>
                  <a:t> 전체 점포수로 나누어 산출한 정보입니다</a:t>
                </a:r>
                <a:r>
                  <a:rPr lang="en-US" altLang="ko-KR" sz="813" spc="-106" dirty="0">
                    <a:latin typeface="+mj-lt"/>
                    <a:ea typeface="나눔고딕" panose="020D0604000000000000" pitchFamily="50" charset="-127"/>
                  </a:rPr>
                  <a:t>. </a:t>
                </a:r>
              </a:p>
              <a:p>
                <a:pPr lvl="0"/>
                <a:r>
                  <a:rPr lang="en-US" altLang="ko-KR" sz="813" spc="-106" dirty="0">
                    <a:latin typeface="+mj-lt"/>
                    <a:ea typeface="나눔고딕" panose="020D0604000000000000" pitchFamily="50" charset="-127"/>
                  </a:rPr>
                  <a:t>(</a:t>
                </a:r>
                <a:r>
                  <a:rPr lang="ko-KR" altLang="en-US" sz="813" spc="-106" dirty="0" err="1">
                    <a:latin typeface="+mj-lt"/>
                    <a:ea typeface="나눔고딕" panose="020D0604000000000000" pitchFamily="50" charset="-127"/>
                  </a:rPr>
                  <a:t>산출식</a:t>
                </a:r>
                <a:r>
                  <a:rPr lang="ko-KR" altLang="en-US" sz="813" spc="-106" dirty="0">
                    <a:latin typeface="+mj-lt"/>
                    <a:ea typeface="나눔고딕" panose="020D0604000000000000" pitchFamily="50" charset="-127"/>
                  </a:rPr>
                  <a:t> </a:t>
                </a:r>
                <a:r>
                  <a:rPr lang="en-US" altLang="ko-KR" sz="813" spc="-106" dirty="0">
                    <a:latin typeface="+mj-lt"/>
                    <a:ea typeface="나눔고딕" panose="020D0604000000000000" pitchFamily="50" charset="-127"/>
                  </a:rPr>
                  <a:t>: </a:t>
                </a:r>
                <a:r>
                  <a:rPr lang="ko-KR" altLang="en-US" sz="813" spc="-106" dirty="0">
                    <a:latin typeface="+mj-lt"/>
                    <a:ea typeface="나눔고딕" panose="020D0604000000000000" pitchFamily="50" charset="-127"/>
                  </a:rPr>
                  <a:t>당 기간 개업신고 </a:t>
                </a:r>
                <a:r>
                  <a:rPr lang="ko-KR" altLang="en-US" sz="813" spc="-106" dirty="0" err="1">
                    <a:latin typeface="+mj-lt"/>
                    <a:ea typeface="나눔고딕" panose="020D0604000000000000" pitchFamily="50" charset="-127"/>
                  </a:rPr>
                  <a:t>점포수</a:t>
                </a:r>
                <a:r>
                  <a:rPr lang="ko-KR" altLang="en-US" sz="813" spc="-106" dirty="0">
                    <a:latin typeface="+mj-lt"/>
                    <a:ea typeface="나눔고딕" panose="020D0604000000000000" pitchFamily="50" charset="-127"/>
                  </a:rPr>
                  <a:t> </a:t>
                </a:r>
                <a:r>
                  <a:rPr lang="en-US" altLang="ko-KR" sz="813" spc="-106" dirty="0">
                    <a:latin typeface="+mj-lt"/>
                    <a:ea typeface="나눔고딕" panose="020D0604000000000000" pitchFamily="50" charset="-127"/>
                  </a:rPr>
                  <a:t>/ </a:t>
                </a:r>
                <a:r>
                  <a:rPr lang="ko-KR" altLang="en-US" sz="813" spc="-106" dirty="0">
                    <a:latin typeface="+mj-lt"/>
                    <a:ea typeface="나눔고딕" panose="020D0604000000000000" pitchFamily="50" charset="-127"/>
                  </a:rPr>
                  <a:t>전체 </a:t>
                </a:r>
                <a:r>
                  <a:rPr lang="ko-KR" altLang="en-US" sz="813" spc="-106" dirty="0" err="1">
                    <a:latin typeface="+mj-lt"/>
                    <a:ea typeface="나눔고딕" panose="020D0604000000000000" pitchFamily="50" charset="-127"/>
                  </a:rPr>
                  <a:t>점포수</a:t>
                </a:r>
                <a:r>
                  <a:rPr lang="en-US" altLang="ko-KR" sz="813" spc="-106" dirty="0">
                    <a:latin typeface="+mj-lt"/>
                    <a:ea typeface="나눔고딕" panose="020D0604000000000000" pitchFamily="50" charset="-127"/>
                  </a:rPr>
                  <a:t>)X100</a:t>
                </a:r>
              </a:p>
              <a:p>
                <a:pPr lvl="0"/>
                <a:r>
                  <a:rPr lang="en-US" altLang="ko-KR" sz="813" spc="-106" dirty="0">
                    <a:latin typeface="+mj-lt"/>
                    <a:ea typeface="나눔고딕" panose="020D0604000000000000" pitchFamily="50" charset="-127"/>
                  </a:rPr>
                  <a:t>* </a:t>
                </a:r>
                <a:r>
                  <a:rPr lang="ko-KR" altLang="en-US" sz="813" spc="-106" dirty="0">
                    <a:latin typeface="+mj-lt"/>
                    <a:ea typeface="나눔고딕" panose="020D0604000000000000" pitchFamily="50" charset="-127"/>
                  </a:rPr>
                  <a:t>전체 </a:t>
                </a:r>
                <a:r>
                  <a:rPr lang="ko-KR" altLang="en-US" sz="813" spc="-106" dirty="0" err="1">
                    <a:latin typeface="+mj-lt"/>
                    <a:ea typeface="나눔고딕" panose="020D0604000000000000" pitchFamily="50" charset="-127"/>
                  </a:rPr>
                  <a:t>점포수</a:t>
                </a:r>
                <a:r>
                  <a:rPr lang="ko-KR" altLang="en-US" sz="813" spc="-106" dirty="0">
                    <a:latin typeface="+mj-lt"/>
                    <a:ea typeface="나눔고딕" panose="020D0604000000000000" pitchFamily="50" charset="-127"/>
                  </a:rPr>
                  <a:t> </a:t>
                </a:r>
                <a:r>
                  <a:rPr lang="en-US" altLang="ko-KR" sz="813" spc="-106" dirty="0">
                    <a:latin typeface="+mj-lt"/>
                    <a:ea typeface="나눔고딕" panose="020D0604000000000000" pitchFamily="50" charset="-127"/>
                  </a:rPr>
                  <a:t>: </a:t>
                </a:r>
                <a:r>
                  <a:rPr lang="ko-KR" altLang="en-US" sz="813" spc="-106" dirty="0">
                    <a:latin typeface="+mj-lt"/>
                    <a:ea typeface="나눔고딕" panose="020D0604000000000000" pitchFamily="50" charset="-127"/>
                  </a:rPr>
                  <a:t>현재 영업중인 전체 점포 수 </a:t>
                </a:r>
                <a:r>
                  <a:rPr lang="en-US" altLang="ko-KR" sz="813" spc="-106" dirty="0">
                    <a:latin typeface="+mj-lt"/>
                    <a:ea typeface="나눔고딕" panose="020D0604000000000000" pitchFamily="50" charset="-127"/>
                  </a:rPr>
                  <a:t>+ </a:t>
                </a:r>
                <a:r>
                  <a:rPr lang="ko-KR" altLang="en-US" sz="813" spc="-106" dirty="0">
                    <a:latin typeface="+mj-lt"/>
                    <a:ea typeface="나눔고딕" panose="020D0604000000000000" pitchFamily="50" charset="-127"/>
                  </a:rPr>
                  <a:t>당 기간 폐업 신고 </a:t>
                </a:r>
                <a:r>
                  <a:rPr lang="ko-KR" altLang="en-US" sz="813" spc="-106" dirty="0" err="1">
                    <a:latin typeface="+mj-lt"/>
                    <a:ea typeface="나눔고딕" panose="020D0604000000000000" pitchFamily="50" charset="-127"/>
                  </a:rPr>
                  <a:t>점포수</a:t>
                </a:r>
                <a:endParaRPr lang="ko-KR" altLang="en-US" sz="813" spc="-106" dirty="0">
                  <a:latin typeface="+mj-lt"/>
                  <a:ea typeface="나눔고딕" panose="020D0604000000000000" pitchFamily="50" charset="-127"/>
                </a:endParaRPr>
              </a:p>
              <a:p>
                <a:pPr lvl="0"/>
                <a:r>
                  <a:rPr lang="ko-KR" altLang="en-US" sz="813" spc="-106" dirty="0" smtClean="0">
                    <a:latin typeface="+mj-lt"/>
                    <a:ea typeface="나눔고딕" panose="020D0604000000000000" pitchFamily="50" charset="-127"/>
                  </a:rPr>
                  <a:t>* 상가업소</a:t>
                </a:r>
                <a:r>
                  <a:rPr lang="en-US" altLang="ko-KR" sz="813" spc="-106" dirty="0" smtClean="0">
                    <a:latin typeface="+mj-lt"/>
                    <a:ea typeface="나눔고딕" panose="020D0604000000000000" pitchFamily="50" charset="-127"/>
                  </a:rPr>
                  <a:t> </a:t>
                </a:r>
                <a:r>
                  <a:rPr lang="ko-KR" altLang="en-US" sz="813" spc="-106" dirty="0">
                    <a:latin typeface="+mj-lt"/>
                    <a:ea typeface="나눔고딕" panose="020D0604000000000000" pitchFamily="50" charset="-127"/>
                  </a:rPr>
                  <a:t>데이터를 이용하여 가공된 통계로서 일부 업종과 점포에 한해 한정되어 참고정보로만 활용 하시기 바랍니다</a:t>
                </a:r>
                <a:r>
                  <a:rPr lang="en-US" altLang="ko-KR" sz="813" spc="-106" dirty="0">
                    <a:latin typeface="+mj-lt"/>
                    <a:ea typeface="나눔고딕" panose="020D0604000000000000" pitchFamily="50" charset="-127"/>
                  </a:rPr>
                  <a:t>.</a:t>
                </a:r>
                <a:endParaRPr lang="en-US" altLang="ko-KR" sz="813" spc="-106" dirty="0">
                  <a:solidFill>
                    <a:srgbClr val="7030A0"/>
                  </a:solidFill>
                  <a:latin typeface="+mj-lt"/>
                  <a:ea typeface="나눔고딕" panose="020D0604000000000000" pitchFamily="50" charset="-127"/>
                </a:endParaRPr>
              </a:p>
            </p:txBody>
          </p:sp>
          <p:sp>
            <p:nvSpPr>
              <p:cNvPr id="16" name="직사각형 15"/>
              <p:cNvSpPr/>
              <p:nvPr/>
            </p:nvSpPr>
            <p:spPr bwMode="auto">
              <a:xfrm>
                <a:off x="200472" y="3186001"/>
                <a:ext cx="1296036" cy="608150"/>
              </a:xfrm>
              <a:prstGeom prst="rect">
                <a:avLst/>
              </a:prstGeom>
              <a:noFill/>
              <a:ln w="12700">
                <a:noFill/>
                <a:prstDash val="dash"/>
                <a:miter lim="800000"/>
                <a:headEnd/>
                <a:tailEnd/>
              </a:ln>
            </p:spPr>
            <p:txBody>
              <a:bodyPr wrap="none" rtlCol="0" anchor="ctr">
                <a:noAutofit/>
              </a:bodyPr>
              <a:lstStyle/>
              <a:p>
                <a:pPr>
                  <a:spcBef>
                    <a:spcPct val="20000"/>
                  </a:spcBef>
                </a:pPr>
                <a:endParaRPr lang="ko-KR" altLang="en-US" sz="731" dirty="0">
                  <a:latin typeface="Trebuchet MS" panose="020B0603020202020204" pitchFamily="34" charset="0"/>
                  <a:ea typeface="나눔고딕" panose="020D0604000000000000" pitchFamily="50" charset="-127"/>
                </a:endParaRPr>
              </a:p>
            </p:txBody>
          </p:sp>
        </p:grpSp>
      </p:grpSp>
      <p:grpSp>
        <p:nvGrpSpPr>
          <p:cNvPr id="17" name="그룹 52"/>
          <p:cNvGrpSpPr/>
          <p:nvPr/>
        </p:nvGrpSpPr>
        <p:grpSpPr>
          <a:xfrm>
            <a:off x="352261" y="2852936"/>
            <a:ext cx="8915400" cy="935387"/>
            <a:chOff x="776444" y="1556792"/>
            <a:chExt cx="8386724" cy="1151246"/>
          </a:xfrm>
        </p:grpSpPr>
        <p:sp>
          <p:nvSpPr>
            <p:cNvPr id="18" name="직사각형 17"/>
            <p:cNvSpPr/>
            <p:nvPr/>
          </p:nvSpPr>
          <p:spPr bwMode="auto">
            <a:xfrm>
              <a:off x="776444" y="1556792"/>
              <a:ext cx="8386724" cy="1151246"/>
            </a:xfrm>
            <a:prstGeom prst="rect">
              <a:avLst/>
            </a:prstGeom>
            <a:noFill/>
            <a:ln w="9525">
              <a:solidFill>
                <a:srgbClr val="A2AFBF"/>
              </a:solidFill>
              <a:miter lim="800000"/>
              <a:headEnd/>
              <a:tailEnd/>
            </a:ln>
          </p:spPr>
          <p:txBody>
            <a:bodyPr wrap="square" rtlCol="0" anchor="ctr">
              <a:noAutofit/>
            </a:bodyPr>
            <a:lstStyle/>
            <a:p>
              <a:pPr algn="ctr">
                <a:spcBef>
                  <a:spcPct val="20000"/>
                </a:spcBef>
              </a:pPr>
              <a:endParaRPr lang="ko-KR" altLang="en-US" sz="731" dirty="0">
                <a:latin typeface="Trebuchet MS" panose="020B0603020202020204" pitchFamily="34" charset="0"/>
                <a:ea typeface="나눔고딕" panose="020D0604000000000000" pitchFamily="50" charset="-127"/>
              </a:endParaRPr>
            </a:p>
          </p:txBody>
        </p:sp>
        <p:sp>
          <p:nvSpPr>
            <p:cNvPr id="19" name="모서리가 둥근 직사각형 18"/>
            <p:cNvSpPr/>
            <p:nvPr/>
          </p:nvSpPr>
          <p:spPr bwMode="auto">
            <a:xfrm>
              <a:off x="1030279" y="1810354"/>
              <a:ext cx="1951666" cy="610534"/>
            </a:xfrm>
            <a:prstGeom prst="roundRect">
              <a:avLst/>
            </a:prstGeom>
            <a:solidFill>
              <a:srgbClr val="F4F4F6"/>
            </a:solidFill>
            <a:ln w="12700">
              <a:solidFill>
                <a:srgbClr val="A2AFBF"/>
              </a:solidFill>
              <a:miter lim="800000"/>
              <a:headEnd/>
              <a:tailEnd/>
            </a:ln>
          </p:spPr>
          <p:txBody>
            <a:bodyPr wrap="none" rtlCol="0" anchor="ctr">
              <a:noAutofit/>
            </a:bodyPr>
            <a:lstStyle/>
            <a:p>
              <a:pPr algn="ctr">
                <a:spcBef>
                  <a:spcPct val="20000"/>
                </a:spcBef>
              </a:pPr>
              <a:r>
                <a:rPr lang="en-US" altLang="ko-KR" sz="975" b="1" spc="-106" dirty="0" smtClean="0">
                  <a:latin typeface="Trebuchet MS" panose="020B0603020202020204" pitchFamily="34" charset="0"/>
                  <a:ea typeface="나눔고딕" panose="020D0604000000000000" pitchFamily="50" charset="-127"/>
                </a:rPr>
                <a:t>8-2. </a:t>
              </a:r>
              <a:r>
                <a:rPr lang="ko-KR" altLang="en-US" sz="975" b="1" spc="-106" dirty="0" err="1" smtClean="0">
                  <a:latin typeface="Trebuchet MS" panose="020B0603020202020204" pitchFamily="34" charset="0"/>
                  <a:ea typeface="나눔고딕" panose="020D0604000000000000" pitchFamily="50" charset="-127"/>
                </a:rPr>
                <a:t>폐업율</a:t>
              </a:r>
              <a:endParaRPr lang="ko-KR" altLang="en-US" sz="975" b="1" spc="-106" dirty="0">
                <a:latin typeface="Trebuchet MS" panose="020B0603020202020204" pitchFamily="34" charset="0"/>
                <a:ea typeface="나눔고딕" panose="020D0604000000000000" pitchFamily="50" charset="-127"/>
              </a:endParaRPr>
            </a:p>
          </p:txBody>
        </p:sp>
        <p:grpSp>
          <p:nvGrpSpPr>
            <p:cNvPr id="20" name="그룹 23"/>
            <p:cNvGrpSpPr/>
            <p:nvPr/>
          </p:nvGrpSpPr>
          <p:grpSpPr>
            <a:xfrm>
              <a:off x="3099458" y="1656032"/>
              <a:ext cx="6063710" cy="933288"/>
              <a:chOff x="200472" y="3032974"/>
              <a:chExt cx="2330781" cy="933288"/>
            </a:xfrm>
          </p:grpSpPr>
          <p:sp>
            <p:nvSpPr>
              <p:cNvPr id="21" name="Text Box 18"/>
              <p:cNvSpPr txBox="1">
                <a:spLocks noChangeArrowheads="1"/>
              </p:cNvSpPr>
              <p:nvPr/>
            </p:nvSpPr>
            <p:spPr bwMode="auto">
              <a:xfrm>
                <a:off x="248569" y="3032974"/>
                <a:ext cx="2282684" cy="933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0" tIns="74295" rIns="73125" bIns="38025" numCol="1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r>
                  <a:rPr lang="ko-KR" altLang="en-US" sz="813" spc="-106" dirty="0" smtClean="0">
                    <a:latin typeface="+mj-lt"/>
                    <a:ea typeface="나눔고딕" panose="020D0604000000000000" pitchFamily="50" charset="-127"/>
                  </a:rPr>
                  <a:t>상가업소 </a:t>
                </a:r>
                <a:r>
                  <a:rPr lang="ko-KR" altLang="en-US" sz="813" spc="-106" dirty="0">
                    <a:latin typeface="+mj-lt"/>
                    <a:ea typeface="나눔고딕" panose="020D0604000000000000" pitchFamily="50" charset="-127"/>
                  </a:rPr>
                  <a:t>데이터를 기준으로 당 기간 폐업신고 </a:t>
                </a:r>
                <a:r>
                  <a:rPr lang="ko-KR" altLang="en-US" sz="813" spc="-106" dirty="0" err="1">
                    <a:latin typeface="+mj-lt"/>
                    <a:ea typeface="나눔고딕" panose="020D0604000000000000" pitchFamily="50" charset="-127"/>
                  </a:rPr>
                  <a:t>점포수를</a:t>
                </a:r>
                <a:r>
                  <a:rPr lang="ko-KR" altLang="en-US" sz="813" spc="-106" dirty="0">
                    <a:latin typeface="+mj-lt"/>
                    <a:ea typeface="나눔고딕" panose="020D0604000000000000" pitchFamily="50" charset="-127"/>
                  </a:rPr>
                  <a:t> 전체 점포수로 나누어 산출한 정보입니다</a:t>
                </a:r>
                <a:r>
                  <a:rPr lang="en-US" altLang="ko-KR" sz="813" spc="-106" dirty="0">
                    <a:latin typeface="+mj-lt"/>
                    <a:ea typeface="나눔고딕" panose="020D0604000000000000" pitchFamily="50" charset="-127"/>
                  </a:rPr>
                  <a:t>. </a:t>
                </a:r>
              </a:p>
              <a:p>
                <a:pPr lvl="0"/>
                <a:r>
                  <a:rPr lang="en-US" altLang="ko-KR" sz="813" spc="-106" dirty="0">
                    <a:latin typeface="+mj-lt"/>
                    <a:ea typeface="나눔고딕" panose="020D0604000000000000" pitchFamily="50" charset="-127"/>
                  </a:rPr>
                  <a:t>(</a:t>
                </a:r>
                <a:r>
                  <a:rPr lang="ko-KR" altLang="en-US" sz="813" spc="-106" dirty="0" err="1">
                    <a:latin typeface="+mj-lt"/>
                    <a:ea typeface="나눔고딕" panose="020D0604000000000000" pitchFamily="50" charset="-127"/>
                  </a:rPr>
                  <a:t>산출식</a:t>
                </a:r>
                <a:r>
                  <a:rPr lang="ko-KR" altLang="en-US" sz="813" spc="-106" dirty="0">
                    <a:latin typeface="+mj-lt"/>
                    <a:ea typeface="나눔고딕" panose="020D0604000000000000" pitchFamily="50" charset="-127"/>
                  </a:rPr>
                  <a:t> </a:t>
                </a:r>
                <a:r>
                  <a:rPr lang="en-US" altLang="ko-KR" sz="813" spc="-106" dirty="0">
                    <a:latin typeface="+mj-lt"/>
                    <a:ea typeface="나눔고딕" panose="020D0604000000000000" pitchFamily="50" charset="-127"/>
                  </a:rPr>
                  <a:t>: </a:t>
                </a:r>
                <a:r>
                  <a:rPr lang="ko-KR" altLang="en-US" sz="813" spc="-106" dirty="0">
                    <a:latin typeface="+mj-lt"/>
                    <a:ea typeface="나눔고딕" panose="020D0604000000000000" pitchFamily="50" charset="-127"/>
                  </a:rPr>
                  <a:t>당 기간 폐업신고 </a:t>
                </a:r>
                <a:r>
                  <a:rPr lang="ko-KR" altLang="en-US" sz="813" spc="-106" dirty="0" err="1">
                    <a:latin typeface="+mj-lt"/>
                    <a:ea typeface="나눔고딕" panose="020D0604000000000000" pitchFamily="50" charset="-127"/>
                  </a:rPr>
                  <a:t>점포수</a:t>
                </a:r>
                <a:r>
                  <a:rPr lang="ko-KR" altLang="en-US" sz="813" spc="-106" dirty="0">
                    <a:latin typeface="+mj-lt"/>
                    <a:ea typeface="나눔고딕" panose="020D0604000000000000" pitchFamily="50" charset="-127"/>
                  </a:rPr>
                  <a:t> </a:t>
                </a:r>
                <a:r>
                  <a:rPr lang="en-US" altLang="ko-KR" sz="813" spc="-106" dirty="0">
                    <a:latin typeface="+mj-lt"/>
                    <a:ea typeface="나눔고딕" panose="020D0604000000000000" pitchFamily="50" charset="-127"/>
                  </a:rPr>
                  <a:t>/ </a:t>
                </a:r>
                <a:r>
                  <a:rPr lang="ko-KR" altLang="en-US" sz="813" spc="-106" dirty="0">
                    <a:latin typeface="+mj-lt"/>
                    <a:ea typeface="나눔고딕" panose="020D0604000000000000" pitchFamily="50" charset="-127"/>
                  </a:rPr>
                  <a:t>전체 </a:t>
                </a:r>
                <a:r>
                  <a:rPr lang="ko-KR" altLang="en-US" sz="813" spc="-106" dirty="0" err="1">
                    <a:latin typeface="+mj-lt"/>
                    <a:ea typeface="나눔고딕" panose="020D0604000000000000" pitchFamily="50" charset="-127"/>
                  </a:rPr>
                  <a:t>점포수</a:t>
                </a:r>
                <a:r>
                  <a:rPr lang="en-US" altLang="ko-KR" sz="813" spc="-106" dirty="0">
                    <a:latin typeface="+mj-lt"/>
                    <a:ea typeface="나눔고딕" panose="020D0604000000000000" pitchFamily="50" charset="-127"/>
                  </a:rPr>
                  <a:t>)X100</a:t>
                </a:r>
              </a:p>
              <a:p>
                <a:pPr lvl="0"/>
                <a:r>
                  <a:rPr lang="en-US" altLang="ko-KR" sz="813" spc="-106" dirty="0">
                    <a:latin typeface="+mj-lt"/>
                    <a:ea typeface="나눔고딕" panose="020D0604000000000000" pitchFamily="50" charset="-127"/>
                  </a:rPr>
                  <a:t>* </a:t>
                </a:r>
                <a:r>
                  <a:rPr lang="ko-KR" altLang="en-US" sz="813" spc="-106" dirty="0">
                    <a:latin typeface="+mj-lt"/>
                    <a:ea typeface="나눔고딕" panose="020D0604000000000000" pitchFamily="50" charset="-127"/>
                  </a:rPr>
                  <a:t>전체 </a:t>
                </a:r>
                <a:r>
                  <a:rPr lang="ko-KR" altLang="en-US" sz="813" spc="-106" dirty="0" err="1">
                    <a:latin typeface="+mj-lt"/>
                    <a:ea typeface="나눔고딕" panose="020D0604000000000000" pitchFamily="50" charset="-127"/>
                  </a:rPr>
                  <a:t>점포수</a:t>
                </a:r>
                <a:r>
                  <a:rPr lang="ko-KR" altLang="en-US" sz="813" spc="-106" dirty="0">
                    <a:latin typeface="+mj-lt"/>
                    <a:ea typeface="나눔고딕" panose="020D0604000000000000" pitchFamily="50" charset="-127"/>
                  </a:rPr>
                  <a:t> </a:t>
                </a:r>
                <a:r>
                  <a:rPr lang="en-US" altLang="ko-KR" sz="813" spc="-106" dirty="0">
                    <a:latin typeface="+mj-lt"/>
                    <a:ea typeface="나눔고딕" panose="020D0604000000000000" pitchFamily="50" charset="-127"/>
                  </a:rPr>
                  <a:t>: </a:t>
                </a:r>
                <a:r>
                  <a:rPr lang="ko-KR" altLang="en-US" sz="813" spc="-106" dirty="0">
                    <a:latin typeface="+mj-lt"/>
                    <a:ea typeface="나눔고딕" panose="020D0604000000000000" pitchFamily="50" charset="-127"/>
                  </a:rPr>
                  <a:t>현재 영업중인 전체 점포 수 </a:t>
                </a:r>
                <a:r>
                  <a:rPr lang="en-US" altLang="ko-KR" sz="813" spc="-106" dirty="0">
                    <a:latin typeface="+mj-lt"/>
                    <a:ea typeface="나눔고딕" panose="020D0604000000000000" pitchFamily="50" charset="-127"/>
                  </a:rPr>
                  <a:t>+ </a:t>
                </a:r>
                <a:r>
                  <a:rPr lang="ko-KR" altLang="en-US" sz="813" spc="-106" dirty="0">
                    <a:latin typeface="+mj-lt"/>
                    <a:ea typeface="나눔고딕" panose="020D0604000000000000" pitchFamily="50" charset="-127"/>
                  </a:rPr>
                  <a:t>당 기간 폐업 신고 </a:t>
                </a:r>
                <a:r>
                  <a:rPr lang="ko-KR" altLang="en-US" sz="813" spc="-106" dirty="0" err="1">
                    <a:latin typeface="+mj-lt"/>
                    <a:ea typeface="나눔고딕" panose="020D0604000000000000" pitchFamily="50" charset="-127"/>
                  </a:rPr>
                  <a:t>점포수</a:t>
                </a:r>
                <a:endParaRPr lang="ko-KR" altLang="en-US" sz="813" spc="-106" dirty="0">
                  <a:latin typeface="+mj-lt"/>
                  <a:ea typeface="나눔고딕" panose="020D0604000000000000" pitchFamily="50" charset="-127"/>
                </a:endParaRPr>
              </a:p>
              <a:p>
                <a:pPr lvl="0"/>
                <a:r>
                  <a:rPr lang="ko-KR" altLang="en-US" sz="813" spc="-106" dirty="0">
                    <a:latin typeface="+mj-lt"/>
                    <a:ea typeface="나눔고딕" panose="020D0604000000000000" pitchFamily="50" charset="-127"/>
                  </a:rPr>
                  <a:t>* </a:t>
                </a:r>
                <a:r>
                  <a:rPr lang="ko-KR" altLang="en-US" sz="813" spc="-106" dirty="0" smtClean="0">
                    <a:latin typeface="+mj-lt"/>
                    <a:ea typeface="나눔고딕" panose="020D0604000000000000" pitchFamily="50" charset="-127"/>
                  </a:rPr>
                  <a:t>상가업소</a:t>
                </a:r>
                <a:r>
                  <a:rPr lang="en-US" altLang="ko-KR" sz="813" spc="-106" dirty="0" smtClean="0">
                    <a:latin typeface="+mj-lt"/>
                    <a:ea typeface="나눔고딕" panose="020D0604000000000000" pitchFamily="50" charset="-127"/>
                  </a:rPr>
                  <a:t> </a:t>
                </a:r>
                <a:r>
                  <a:rPr lang="ko-KR" altLang="en-US" sz="813" spc="-106" dirty="0">
                    <a:latin typeface="+mj-lt"/>
                    <a:ea typeface="나눔고딕" panose="020D0604000000000000" pitchFamily="50" charset="-127"/>
                  </a:rPr>
                  <a:t>데이터를 이용하여 가공된 통계로서 일부 업종과 점포에 한해 한정되어 참고정보로만 활용 하시기 바랍니다</a:t>
                </a:r>
                <a:r>
                  <a:rPr lang="en-US" altLang="ko-KR" sz="813" spc="-106" dirty="0">
                    <a:latin typeface="+mj-lt"/>
                    <a:ea typeface="나눔고딕" panose="020D0604000000000000" pitchFamily="50" charset="-127"/>
                  </a:rPr>
                  <a:t>.</a:t>
                </a:r>
                <a:endParaRPr lang="en-US" altLang="ko-KR" sz="813" spc="-106" dirty="0">
                  <a:solidFill>
                    <a:srgbClr val="7030A0"/>
                  </a:solidFill>
                  <a:latin typeface="+mj-lt"/>
                  <a:ea typeface="나눔고딕" panose="020D0604000000000000" pitchFamily="50" charset="-127"/>
                </a:endParaRPr>
              </a:p>
            </p:txBody>
          </p:sp>
          <p:sp>
            <p:nvSpPr>
              <p:cNvPr id="22" name="직사각형 21"/>
              <p:cNvSpPr/>
              <p:nvPr/>
            </p:nvSpPr>
            <p:spPr bwMode="auto">
              <a:xfrm>
                <a:off x="200472" y="3186001"/>
                <a:ext cx="1296036" cy="608150"/>
              </a:xfrm>
              <a:prstGeom prst="rect">
                <a:avLst/>
              </a:prstGeom>
              <a:noFill/>
              <a:ln w="12700">
                <a:noFill/>
                <a:prstDash val="dash"/>
                <a:miter lim="800000"/>
                <a:headEnd/>
                <a:tailEnd/>
              </a:ln>
            </p:spPr>
            <p:txBody>
              <a:bodyPr wrap="none" rtlCol="0" anchor="ctr">
                <a:noAutofit/>
              </a:bodyPr>
              <a:lstStyle/>
              <a:p>
                <a:pPr>
                  <a:spcBef>
                    <a:spcPct val="20000"/>
                  </a:spcBef>
                </a:pPr>
                <a:endParaRPr lang="ko-KR" altLang="en-US" sz="731" dirty="0">
                  <a:latin typeface="Trebuchet MS" panose="020B0603020202020204" pitchFamily="34" charset="0"/>
                  <a:ea typeface="나눔고딕" panose="020D0604000000000000" pitchFamily="50" charset="-127"/>
                </a:endParaRPr>
              </a:p>
            </p:txBody>
          </p:sp>
        </p:grpSp>
      </p:grpSp>
      <p:grpSp>
        <p:nvGrpSpPr>
          <p:cNvPr id="23" name="그룹 22"/>
          <p:cNvGrpSpPr/>
          <p:nvPr/>
        </p:nvGrpSpPr>
        <p:grpSpPr>
          <a:xfrm>
            <a:off x="344488" y="3933056"/>
            <a:ext cx="8915400" cy="935387"/>
            <a:chOff x="776444" y="1556792"/>
            <a:chExt cx="8386724" cy="1151246"/>
          </a:xfrm>
        </p:grpSpPr>
        <p:sp>
          <p:nvSpPr>
            <p:cNvPr id="24" name="직사각형 23"/>
            <p:cNvSpPr/>
            <p:nvPr/>
          </p:nvSpPr>
          <p:spPr bwMode="auto">
            <a:xfrm>
              <a:off x="776444" y="1556792"/>
              <a:ext cx="8386724" cy="1151246"/>
            </a:xfrm>
            <a:prstGeom prst="rect">
              <a:avLst/>
            </a:prstGeom>
            <a:noFill/>
            <a:ln w="9525">
              <a:solidFill>
                <a:srgbClr val="A2AFBF"/>
              </a:solidFill>
              <a:miter lim="800000"/>
              <a:headEnd/>
              <a:tailEnd/>
            </a:ln>
          </p:spPr>
          <p:txBody>
            <a:bodyPr wrap="square" rtlCol="0" anchor="ctr">
              <a:noAutofit/>
            </a:bodyPr>
            <a:lstStyle/>
            <a:p>
              <a:pPr algn="ctr">
                <a:spcBef>
                  <a:spcPct val="20000"/>
                </a:spcBef>
              </a:pPr>
              <a:endParaRPr lang="ko-KR" altLang="en-US" sz="731" dirty="0">
                <a:latin typeface="Trebuchet MS" panose="020B0603020202020204" pitchFamily="34" charset="0"/>
                <a:ea typeface="나눔고딕" panose="020D0604000000000000" pitchFamily="50" charset="-127"/>
              </a:endParaRPr>
            </a:p>
          </p:txBody>
        </p:sp>
        <p:sp>
          <p:nvSpPr>
            <p:cNvPr id="25" name="모서리가 둥근 직사각형 24"/>
            <p:cNvSpPr/>
            <p:nvPr/>
          </p:nvSpPr>
          <p:spPr bwMode="auto">
            <a:xfrm>
              <a:off x="1030279" y="1810354"/>
              <a:ext cx="1951666" cy="610534"/>
            </a:xfrm>
            <a:prstGeom prst="roundRect">
              <a:avLst/>
            </a:prstGeom>
            <a:solidFill>
              <a:srgbClr val="F4F4F6"/>
            </a:solidFill>
            <a:ln w="12700">
              <a:solidFill>
                <a:srgbClr val="A2AFBF"/>
              </a:solidFill>
              <a:miter lim="800000"/>
              <a:headEnd/>
              <a:tailEnd/>
            </a:ln>
          </p:spPr>
          <p:txBody>
            <a:bodyPr wrap="none" rtlCol="0" anchor="ctr">
              <a:noAutofit/>
            </a:bodyPr>
            <a:lstStyle/>
            <a:p>
              <a:pPr algn="ctr">
                <a:spcBef>
                  <a:spcPct val="20000"/>
                </a:spcBef>
              </a:pPr>
              <a:r>
                <a:rPr lang="en-US" altLang="ko-KR" sz="975" b="1" spc="-106" dirty="0" smtClean="0">
                  <a:latin typeface="Trebuchet MS" panose="020B0603020202020204" pitchFamily="34" charset="0"/>
                  <a:ea typeface="나눔고딕" panose="020D0604000000000000" pitchFamily="50" charset="-127"/>
                </a:rPr>
                <a:t>8-3.</a:t>
              </a:r>
              <a:r>
                <a:rPr lang="ko-KR" altLang="en-US" sz="975" b="1" spc="-106" dirty="0" smtClean="0">
                  <a:latin typeface="Trebuchet MS" panose="020B0603020202020204" pitchFamily="34" charset="0"/>
                  <a:ea typeface="나눔고딕" panose="020D0604000000000000" pitchFamily="50" charset="-127"/>
                </a:rPr>
                <a:t> </a:t>
              </a:r>
              <a:r>
                <a:rPr lang="en-US" altLang="ko-KR" sz="975" b="1" spc="-106" dirty="0">
                  <a:latin typeface="Trebuchet MS" panose="020B0603020202020204" pitchFamily="34" charset="0"/>
                  <a:ea typeface="나눔고딕" panose="020D0604000000000000" pitchFamily="50" charset="-127"/>
                </a:rPr>
                <a:t>3</a:t>
              </a:r>
              <a:r>
                <a:rPr lang="ko-KR" altLang="en-US" sz="975" b="1" spc="-106" dirty="0">
                  <a:latin typeface="Trebuchet MS" panose="020B0603020202020204" pitchFamily="34" charset="0"/>
                  <a:ea typeface="나눔고딕" panose="020D0604000000000000" pitchFamily="50" charset="-127"/>
                </a:rPr>
                <a:t>년 간 개업 대비 </a:t>
              </a:r>
              <a:r>
                <a:rPr lang="ko-KR" altLang="en-US" sz="975" b="1" spc="-106" dirty="0" err="1" smtClean="0">
                  <a:latin typeface="Trebuchet MS" panose="020B0603020202020204" pitchFamily="34" charset="0"/>
                  <a:ea typeface="나눔고딕" panose="020D0604000000000000" pitchFamily="50" charset="-127"/>
                </a:rPr>
                <a:t>폐업율</a:t>
              </a:r>
              <a:endParaRPr lang="ko-KR" altLang="en-US" sz="975" b="1" spc="-106" dirty="0">
                <a:latin typeface="Trebuchet MS" panose="020B0603020202020204" pitchFamily="34" charset="0"/>
                <a:ea typeface="나눔고딕" panose="020D0604000000000000" pitchFamily="50" charset="-127"/>
              </a:endParaRPr>
            </a:p>
          </p:txBody>
        </p:sp>
        <p:grpSp>
          <p:nvGrpSpPr>
            <p:cNvPr id="26" name="그룹 8"/>
            <p:cNvGrpSpPr/>
            <p:nvPr/>
          </p:nvGrpSpPr>
          <p:grpSpPr>
            <a:xfrm>
              <a:off x="3099458" y="1663915"/>
              <a:ext cx="6063710" cy="933288"/>
              <a:chOff x="200472" y="3040857"/>
              <a:chExt cx="2330781" cy="933288"/>
            </a:xfrm>
          </p:grpSpPr>
          <p:sp>
            <p:nvSpPr>
              <p:cNvPr id="27" name="Text Box 18"/>
              <p:cNvSpPr txBox="1">
                <a:spLocks noChangeArrowheads="1"/>
              </p:cNvSpPr>
              <p:nvPr/>
            </p:nvSpPr>
            <p:spPr bwMode="auto">
              <a:xfrm>
                <a:off x="248569" y="3040857"/>
                <a:ext cx="2282684" cy="933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0" tIns="74295" rIns="73125" bIns="38025" numCol="1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r>
                  <a:rPr lang="ko-KR" altLang="en-US" sz="813" spc="-106" dirty="0" smtClean="0">
                    <a:latin typeface="+mj-lt"/>
                    <a:ea typeface="나눔고딕" panose="020D0604000000000000" pitchFamily="50" charset="-127"/>
                  </a:rPr>
                  <a:t>상가업소</a:t>
                </a:r>
                <a:r>
                  <a:rPr lang="ko-KR" altLang="en-US" sz="813" spc="-106" dirty="0" smtClean="0">
                    <a:latin typeface="+mj-lt"/>
                    <a:ea typeface="나눔고딕" panose="020D0604000000000000" pitchFamily="50" charset="-127"/>
                  </a:rPr>
                  <a:t> </a:t>
                </a:r>
                <a:r>
                  <a:rPr lang="ko-KR" altLang="en-US" sz="813" spc="-106" dirty="0">
                    <a:latin typeface="+mj-lt"/>
                    <a:ea typeface="나눔고딕" panose="020D0604000000000000" pitchFamily="50" charset="-127"/>
                  </a:rPr>
                  <a:t>데이터를 기준으로 </a:t>
                </a:r>
                <a:r>
                  <a:rPr lang="en-US" altLang="ko-KR" sz="813" spc="-106" dirty="0">
                    <a:latin typeface="+mj-lt"/>
                    <a:ea typeface="나눔고딕" panose="020D0604000000000000" pitchFamily="50" charset="-127"/>
                  </a:rPr>
                  <a:t>3</a:t>
                </a:r>
                <a:r>
                  <a:rPr lang="ko-KR" altLang="en-US" sz="813" spc="-106" dirty="0">
                    <a:latin typeface="+mj-lt"/>
                    <a:ea typeface="나눔고딕" panose="020D0604000000000000" pitchFamily="50" charset="-127"/>
                  </a:rPr>
                  <a:t>년 간 폐업신고 </a:t>
                </a:r>
                <a:r>
                  <a:rPr lang="ko-KR" altLang="en-US" sz="813" spc="-106" dirty="0" err="1">
                    <a:latin typeface="+mj-lt"/>
                    <a:ea typeface="나눔고딕" panose="020D0604000000000000" pitchFamily="50" charset="-127"/>
                  </a:rPr>
                  <a:t>점포수를</a:t>
                </a:r>
                <a:r>
                  <a:rPr lang="ko-KR" altLang="en-US" sz="813" spc="-106" dirty="0">
                    <a:latin typeface="+mj-lt"/>
                    <a:ea typeface="나눔고딕" panose="020D0604000000000000" pitchFamily="50" charset="-127"/>
                  </a:rPr>
                  <a:t> </a:t>
                </a:r>
                <a:r>
                  <a:rPr lang="en-US" altLang="ko-KR" sz="813" spc="-106" dirty="0">
                    <a:latin typeface="+mj-lt"/>
                    <a:ea typeface="나눔고딕" panose="020D0604000000000000" pitchFamily="50" charset="-127"/>
                  </a:rPr>
                  <a:t>3</a:t>
                </a:r>
                <a:r>
                  <a:rPr lang="ko-KR" altLang="en-US" sz="813" spc="-106" dirty="0">
                    <a:latin typeface="+mj-lt"/>
                    <a:ea typeface="나눔고딕" panose="020D0604000000000000" pitchFamily="50" charset="-127"/>
                  </a:rPr>
                  <a:t>년 간 개업신고 점포수로 나누어 산출한 정보입니다</a:t>
                </a:r>
                <a:r>
                  <a:rPr lang="en-US" altLang="ko-KR" sz="813" spc="-106" dirty="0">
                    <a:latin typeface="+mj-lt"/>
                    <a:ea typeface="나눔고딕" panose="020D0604000000000000" pitchFamily="50" charset="-127"/>
                  </a:rPr>
                  <a:t>. </a:t>
                </a:r>
              </a:p>
              <a:p>
                <a:pPr lvl="0"/>
                <a:r>
                  <a:rPr lang="en-US" altLang="ko-KR" sz="813" spc="-106" dirty="0">
                    <a:latin typeface="+mj-lt"/>
                    <a:ea typeface="나눔고딕" panose="020D0604000000000000" pitchFamily="50" charset="-127"/>
                  </a:rPr>
                  <a:t>(</a:t>
                </a:r>
                <a:r>
                  <a:rPr lang="ko-KR" altLang="en-US" sz="813" spc="-106" dirty="0" err="1">
                    <a:latin typeface="+mj-lt"/>
                    <a:ea typeface="나눔고딕" panose="020D0604000000000000" pitchFamily="50" charset="-127"/>
                  </a:rPr>
                  <a:t>산출식</a:t>
                </a:r>
                <a:r>
                  <a:rPr lang="ko-KR" altLang="en-US" sz="813" spc="-106" dirty="0">
                    <a:latin typeface="+mj-lt"/>
                    <a:ea typeface="나눔고딕" panose="020D0604000000000000" pitchFamily="50" charset="-127"/>
                  </a:rPr>
                  <a:t> </a:t>
                </a:r>
                <a:r>
                  <a:rPr lang="en-US" altLang="ko-KR" sz="813" spc="-106" dirty="0">
                    <a:latin typeface="+mj-lt"/>
                    <a:ea typeface="나눔고딕" panose="020D0604000000000000" pitchFamily="50" charset="-127"/>
                  </a:rPr>
                  <a:t>: 3</a:t>
                </a:r>
                <a:r>
                  <a:rPr lang="ko-KR" altLang="en-US" sz="813" spc="-106" dirty="0">
                    <a:latin typeface="+mj-lt"/>
                    <a:ea typeface="나눔고딕" panose="020D0604000000000000" pitchFamily="50" charset="-127"/>
                  </a:rPr>
                  <a:t>년 간 폐업신고 </a:t>
                </a:r>
                <a:r>
                  <a:rPr lang="ko-KR" altLang="en-US" sz="813" spc="-106" dirty="0" err="1">
                    <a:latin typeface="+mj-lt"/>
                    <a:ea typeface="나눔고딕" panose="020D0604000000000000" pitchFamily="50" charset="-127"/>
                  </a:rPr>
                  <a:t>점포수</a:t>
                </a:r>
                <a:r>
                  <a:rPr lang="ko-KR" altLang="en-US" sz="813" spc="-106" dirty="0">
                    <a:latin typeface="+mj-lt"/>
                    <a:ea typeface="나눔고딕" panose="020D0604000000000000" pitchFamily="50" charset="-127"/>
                  </a:rPr>
                  <a:t> </a:t>
                </a:r>
                <a:r>
                  <a:rPr lang="en-US" altLang="ko-KR" sz="813" spc="-106" dirty="0">
                    <a:latin typeface="+mj-lt"/>
                    <a:ea typeface="나눔고딕" panose="020D0604000000000000" pitchFamily="50" charset="-127"/>
                  </a:rPr>
                  <a:t>/ 3</a:t>
                </a:r>
                <a:r>
                  <a:rPr lang="ko-KR" altLang="en-US" sz="813" spc="-106" dirty="0">
                    <a:latin typeface="+mj-lt"/>
                    <a:ea typeface="나눔고딕" panose="020D0604000000000000" pitchFamily="50" charset="-127"/>
                  </a:rPr>
                  <a:t>년 간 개업신고 </a:t>
                </a:r>
                <a:r>
                  <a:rPr lang="ko-KR" altLang="en-US" sz="813" spc="-106" dirty="0" err="1">
                    <a:latin typeface="+mj-lt"/>
                    <a:ea typeface="나눔고딕" panose="020D0604000000000000" pitchFamily="50" charset="-127"/>
                  </a:rPr>
                  <a:t>점포수</a:t>
                </a:r>
                <a:r>
                  <a:rPr lang="en-US" altLang="ko-KR" sz="813" spc="-106" dirty="0">
                    <a:latin typeface="+mj-lt"/>
                    <a:ea typeface="나눔고딕" panose="020D0604000000000000" pitchFamily="50" charset="-127"/>
                  </a:rPr>
                  <a:t>)X100</a:t>
                </a:r>
              </a:p>
              <a:p>
                <a:pPr lvl="0"/>
                <a:r>
                  <a:rPr lang="en-US" altLang="ko-KR" sz="813" spc="-106" dirty="0">
                    <a:latin typeface="+mj-lt"/>
                    <a:ea typeface="나눔고딕" panose="020D0604000000000000" pitchFamily="50" charset="-127"/>
                  </a:rPr>
                  <a:t>* </a:t>
                </a:r>
                <a:r>
                  <a:rPr lang="ko-KR" altLang="en-US" sz="813" spc="-106" dirty="0" smtClean="0">
                    <a:latin typeface="+mj-lt"/>
                    <a:ea typeface="나눔고딕" panose="020D0604000000000000" pitchFamily="50" charset="-127"/>
                  </a:rPr>
                  <a:t>상가업소</a:t>
                </a:r>
                <a:r>
                  <a:rPr lang="en-US" altLang="ko-KR" sz="813" spc="-106" dirty="0" smtClean="0">
                    <a:latin typeface="+mj-lt"/>
                    <a:ea typeface="나눔고딕" panose="020D0604000000000000" pitchFamily="50" charset="-127"/>
                  </a:rPr>
                  <a:t> </a:t>
                </a:r>
                <a:r>
                  <a:rPr lang="ko-KR" altLang="en-US" sz="813" spc="-106" dirty="0">
                    <a:latin typeface="+mj-lt"/>
                    <a:ea typeface="나눔고딕" panose="020D0604000000000000" pitchFamily="50" charset="-127"/>
                  </a:rPr>
                  <a:t>데이터를 이용하여 가공된 통계로서 일부 업종과 점포에 한해 한정되어 참고정보로만 활용 하시기 바랍니다</a:t>
                </a:r>
                <a:r>
                  <a:rPr lang="en-US" altLang="ko-KR" sz="813" spc="-106" dirty="0">
                    <a:latin typeface="+mj-lt"/>
                    <a:ea typeface="나눔고딕" panose="020D0604000000000000" pitchFamily="50" charset="-127"/>
                  </a:rPr>
                  <a:t>.</a:t>
                </a:r>
              </a:p>
            </p:txBody>
          </p:sp>
          <p:sp>
            <p:nvSpPr>
              <p:cNvPr id="28" name="직사각형 27"/>
              <p:cNvSpPr/>
              <p:nvPr/>
            </p:nvSpPr>
            <p:spPr bwMode="auto">
              <a:xfrm>
                <a:off x="200472" y="3186001"/>
                <a:ext cx="1296036" cy="608150"/>
              </a:xfrm>
              <a:prstGeom prst="rect">
                <a:avLst/>
              </a:prstGeom>
              <a:noFill/>
              <a:ln w="12700">
                <a:noFill/>
                <a:prstDash val="dash"/>
                <a:miter lim="800000"/>
                <a:headEnd/>
                <a:tailEnd/>
              </a:ln>
            </p:spPr>
            <p:txBody>
              <a:bodyPr wrap="none" rtlCol="0" anchor="ctr">
                <a:noAutofit/>
              </a:bodyPr>
              <a:lstStyle/>
              <a:p>
                <a:pPr>
                  <a:spcBef>
                    <a:spcPct val="20000"/>
                  </a:spcBef>
                </a:pPr>
                <a:endParaRPr lang="ko-KR" altLang="en-US" sz="731" dirty="0">
                  <a:latin typeface="Trebuchet MS" panose="020B0603020202020204" pitchFamily="34" charset="0"/>
                  <a:ea typeface="나눔고딕" panose="020D0604000000000000" pitchFamily="50" charset="-127"/>
                </a:endParaRPr>
              </a:p>
            </p:txBody>
          </p:sp>
        </p:grpSp>
      </p:grpSp>
      <p:grpSp>
        <p:nvGrpSpPr>
          <p:cNvPr id="29" name="그룹 28"/>
          <p:cNvGrpSpPr/>
          <p:nvPr/>
        </p:nvGrpSpPr>
        <p:grpSpPr>
          <a:xfrm>
            <a:off x="350717" y="5013893"/>
            <a:ext cx="8915400" cy="935387"/>
            <a:chOff x="776444" y="1556792"/>
            <a:chExt cx="8386724" cy="1151246"/>
          </a:xfrm>
        </p:grpSpPr>
        <p:sp>
          <p:nvSpPr>
            <p:cNvPr id="30" name="직사각형 29"/>
            <p:cNvSpPr/>
            <p:nvPr/>
          </p:nvSpPr>
          <p:spPr bwMode="auto">
            <a:xfrm>
              <a:off x="776444" y="1556792"/>
              <a:ext cx="8386724" cy="1151246"/>
            </a:xfrm>
            <a:prstGeom prst="rect">
              <a:avLst/>
            </a:prstGeom>
            <a:noFill/>
            <a:ln w="9525">
              <a:solidFill>
                <a:srgbClr val="A2AFBF"/>
              </a:solidFill>
              <a:miter lim="800000"/>
              <a:headEnd/>
              <a:tailEnd/>
            </a:ln>
          </p:spPr>
          <p:txBody>
            <a:bodyPr wrap="square" rtlCol="0" anchor="ctr">
              <a:noAutofit/>
            </a:bodyPr>
            <a:lstStyle/>
            <a:p>
              <a:pPr algn="ctr">
                <a:spcBef>
                  <a:spcPct val="20000"/>
                </a:spcBef>
              </a:pPr>
              <a:endParaRPr lang="ko-KR" altLang="en-US" sz="731" dirty="0">
                <a:latin typeface="Trebuchet MS" panose="020B0603020202020204" pitchFamily="34" charset="0"/>
                <a:ea typeface="나눔고딕" panose="020D0604000000000000" pitchFamily="50" charset="-127"/>
              </a:endParaRPr>
            </a:p>
          </p:txBody>
        </p:sp>
        <p:sp>
          <p:nvSpPr>
            <p:cNvPr id="31" name="모서리가 둥근 직사각형 30"/>
            <p:cNvSpPr/>
            <p:nvPr/>
          </p:nvSpPr>
          <p:spPr bwMode="auto">
            <a:xfrm>
              <a:off x="1030279" y="1810354"/>
              <a:ext cx="1951666" cy="610534"/>
            </a:xfrm>
            <a:prstGeom prst="roundRect">
              <a:avLst/>
            </a:prstGeom>
            <a:solidFill>
              <a:srgbClr val="F4F4F6"/>
            </a:solidFill>
            <a:ln w="12700">
              <a:solidFill>
                <a:srgbClr val="A2AFBF"/>
              </a:solidFill>
              <a:miter lim="800000"/>
              <a:headEnd/>
              <a:tailEnd/>
            </a:ln>
          </p:spPr>
          <p:txBody>
            <a:bodyPr wrap="none" rtlCol="0" anchor="ctr">
              <a:noAutofit/>
            </a:bodyPr>
            <a:lstStyle/>
            <a:p>
              <a:pPr algn="ctr">
                <a:spcBef>
                  <a:spcPct val="20000"/>
                </a:spcBef>
              </a:pPr>
              <a:r>
                <a:rPr lang="en-US" altLang="ko-KR" sz="975" b="1" spc="-106" dirty="0" smtClean="0">
                  <a:latin typeface="Trebuchet MS" panose="020B0603020202020204" pitchFamily="34" charset="0"/>
                  <a:ea typeface="나눔고딕" panose="020D0604000000000000" pitchFamily="50" charset="-127"/>
                </a:rPr>
                <a:t>8-4</a:t>
              </a:r>
              <a:r>
                <a:rPr lang="en-US" altLang="ko-KR" sz="975" b="1" spc="-106" dirty="0" smtClean="0">
                  <a:latin typeface="Trebuchet MS" panose="020B0603020202020204" pitchFamily="34" charset="0"/>
                  <a:ea typeface="나눔고딕" panose="020D0604000000000000" pitchFamily="50" charset="-127"/>
                </a:rPr>
                <a:t>.</a:t>
              </a:r>
              <a:r>
                <a:rPr lang="ko-KR" altLang="en-US" sz="975" b="1" spc="-106" dirty="0" smtClean="0">
                  <a:latin typeface="Trebuchet MS" panose="020B0603020202020204" pitchFamily="34" charset="0"/>
                  <a:ea typeface="나눔고딕" panose="020D0604000000000000" pitchFamily="50" charset="-127"/>
                </a:rPr>
                <a:t> </a:t>
              </a:r>
              <a:r>
                <a:rPr lang="ko-KR" altLang="en-US" sz="975" b="1" spc="-106" dirty="0" err="1">
                  <a:latin typeface="Trebuchet MS" panose="020B0603020202020204" pitchFamily="34" charset="0"/>
                  <a:ea typeface="나눔고딕" panose="020D0604000000000000" pitchFamily="50" charset="-127"/>
                </a:rPr>
                <a:t>연차별</a:t>
              </a:r>
              <a:r>
                <a:rPr lang="ko-KR" altLang="en-US" sz="975" b="1" spc="-106" dirty="0">
                  <a:latin typeface="Trebuchet MS" panose="020B0603020202020204" pitchFamily="34" charset="0"/>
                  <a:ea typeface="나눔고딕" panose="020D0604000000000000" pitchFamily="50" charset="-127"/>
                </a:rPr>
                <a:t> </a:t>
              </a:r>
              <a:r>
                <a:rPr lang="ko-KR" altLang="en-US" sz="975" b="1" spc="-106" dirty="0" smtClean="0">
                  <a:latin typeface="Trebuchet MS" panose="020B0603020202020204" pitchFamily="34" charset="0"/>
                  <a:ea typeface="나눔고딕" panose="020D0604000000000000" pitchFamily="50" charset="-127"/>
                </a:rPr>
                <a:t>  생존율</a:t>
              </a:r>
              <a:endParaRPr lang="ko-KR" altLang="en-US" sz="975" b="1" spc="-106" dirty="0">
                <a:latin typeface="Trebuchet MS" panose="020B0603020202020204" pitchFamily="34" charset="0"/>
                <a:ea typeface="나눔고딕" panose="020D0604000000000000" pitchFamily="50" charset="-127"/>
              </a:endParaRPr>
            </a:p>
          </p:txBody>
        </p:sp>
        <p:grpSp>
          <p:nvGrpSpPr>
            <p:cNvPr id="32" name="그룹 40"/>
            <p:cNvGrpSpPr/>
            <p:nvPr/>
          </p:nvGrpSpPr>
          <p:grpSpPr>
            <a:xfrm>
              <a:off x="3099458" y="1663914"/>
              <a:ext cx="6063710" cy="933288"/>
              <a:chOff x="200472" y="3040856"/>
              <a:chExt cx="2330781" cy="933288"/>
            </a:xfrm>
          </p:grpSpPr>
          <p:sp>
            <p:nvSpPr>
              <p:cNvPr id="33" name="Text Box 18"/>
              <p:cNvSpPr txBox="1">
                <a:spLocks noChangeArrowheads="1"/>
              </p:cNvSpPr>
              <p:nvPr/>
            </p:nvSpPr>
            <p:spPr bwMode="auto">
              <a:xfrm>
                <a:off x="248569" y="3040856"/>
                <a:ext cx="2282684" cy="933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0" tIns="74295" rIns="73125" bIns="38025" numCol="1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r>
                  <a:rPr lang="ko-KR" altLang="en-US" sz="813" spc="-106" dirty="0" smtClean="0">
                    <a:latin typeface="+mj-lt"/>
                    <a:ea typeface="나눔고딕" panose="020D0604000000000000" pitchFamily="50" charset="-127"/>
                  </a:rPr>
                  <a:t>상가업소 </a:t>
                </a:r>
                <a:r>
                  <a:rPr lang="ko-KR" altLang="en-US" sz="813" spc="-106" dirty="0" smtClean="0">
                    <a:latin typeface="+mj-lt"/>
                    <a:ea typeface="나눔고딕" panose="020D0604000000000000" pitchFamily="50" charset="-127"/>
                  </a:rPr>
                  <a:t>데이터를 이용하여  </a:t>
                </a:r>
                <a:r>
                  <a:rPr lang="ko-KR" altLang="en-US" sz="813" spc="-106" dirty="0" smtClean="0">
                    <a:latin typeface="+mj-lt"/>
                    <a:ea typeface="나눔고딕" panose="020D0604000000000000" pitchFamily="50" charset="-127"/>
                  </a:rPr>
                  <a:t>기준시점으로 </a:t>
                </a:r>
                <a:r>
                  <a:rPr lang="ko-KR" altLang="en-US" sz="813" spc="-106" dirty="0" err="1" smtClean="0">
                    <a:latin typeface="+mj-lt"/>
                    <a:ea typeface="나눔고딕" panose="020D0604000000000000" pitchFamily="50" charset="-127"/>
                  </a:rPr>
                  <a:t>부터</a:t>
                </a:r>
                <a:r>
                  <a:rPr lang="ko-KR" altLang="en-US" sz="813" spc="-106" dirty="0" smtClean="0">
                    <a:latin typeface="+mj-lt"/>
                    <a:ea typeface="나눔고딕" panose="020D0604000000000000" pitchFamily="50" charset="-127"/>
                  </a:rPr>
                  <a:t> </a:t>
                </a:r>
                <a:r>
                  <a:rPr lang="en-US" altLang="ko-KR" sz="813" spc="-106" dirty="0" smtClean="0">
                    <a:latin typeface="+mj-lt"/>
                    <a:ea typeface="나눔고딕" panose="020D0604000000000000" pitchFamily="50" charset="-127"/>
                  </a:rPr>
                  <a:t>5</a:t>
                </a:r>
                <a:r>
                  <a:rPr lang="ko-KR" altLang="en-US" sz="813" spc="-106" dirty="0" err="1" smtClean="0">
                    <a:latin typeface="+mj-lt"/>
                    <a:ea typeface="나눔고딕" panose="020D0604000000000000" pitchFamily="50" charset="-127"/>
                  </a:rPr>
                  <a:t>년전에</a:t>
                </a:r>
                <a:r>
                  <a:rPr lang="ko-KR" altLang="en-US" sz="813" spc="-106" dirty="0" smtClean="0">
                    <a:latin typeface="+mj-lt"/>
                    <a:ea typeface="나눔고딕" panose="020D0604000000000000" pitchFamily="50" charset="-127"/>
                  </a:rPr>
                  <a:t> 개업한 점포들 중 개업</a:t>
                </a:r>
                <a:r>
                  <a:rPr lang="en-US" altLang="ko-KR" sz="813" spc="-106" dirty="0" smtClean="0">
                    <a:latin typeface="+mj-lt"/>
                    <a:ea typeface="나눔고딕" panose="020D0604000000000000" pitchFamily="50" charset="-127"/>
                  </a:rPr>
                  <a:t>(</a:t>
                </a:r>
                <a:r>
                  <a:rPr lang="ko-KR" altLang="en-US" sz="813" spc="-106" dirty="0" smtClean="0">
                    <a:latin typeface="+mj-lt"/>
                    <a:ea typeface="나눔고딕" panose="020D0604000000000000" pitchFamily="50" charset="-127"/>
                  </a:rPr>
                  <a:t>기준시점의 </a:t>
                </a:r>
                <a:r>
                  <a:rPr lang="en-US" altLang="ko-KR" sz="813" spc="-106" dirty="0" smtClean="0">
                    <a:latin typeface="+mj-lt"/>
                    <a:ea typeface="나눔고딕" panose="020D0604000000000000" pitchFamily="50" charset="-127"/>
                  </a:rPr>
                  <a:t>5</a:t>
                </a:r>
                <a:r>
                  <a:rPr lang="ko-KR" altLang="en-US" sz="813" spc="-106" dirty="0" err="1" smtClean="0">
                    <a:latin typeface="+mj-lt"/>
                    <a:ea typeface="나눔고딕" panose="020D0604000000000000" pitchFamily="50" charset="-127"/>
                  </a:rPr>
                  <a:t>년전</a:t>
                </a:r>
                <a:r>
                  <a:rPr lang="en-US" altLang="ko-KR" sz="813" spc="-106" dirty="0" smtClean="0">
                    <a:latin typeface="+mj-lt"/>
                    <a:ea typeface="나눔고딕" panose="020D0604000000000000" pitchFamily="50" charset="-127"/>
                  </a:rPr>
                  <a:t>) </a:t>
                </a:r>
                <a:r>
                  <a:rPr lang="ko-KR" altLang="en-US" sz="813" spc="-106" dirty="0" smtClean="0">
                    <a:latin typeface="+mj-lt"/>
                    <a:ea typeface="나눔고딕" panose="020D0604000000000000" pitchFamily="50" charset="-127"/>
                  </a:rPr>
                  <a:t>생존한 점포의 비율을 의미합니다</a:t>
                </a:r>
                <a:r>
                  <a:rPr lang="en-US" altLang="ko-KR" sz="813" spc="-106" dirty="0" smtClean="0">
                    <a:latin typeface="+mj-lt"/>
                    <a:ea typeface="나눔고딕" panose="020D0604000000000000" pitchFamily="50" charset="-127"/>
                  </a:rPr>
                  <a:t>.</a:t>
                </a:r>
              </a:p>
              <a:p>
                <a:r>
                  <a:rPr lang="en-US" altLang="ko-KR" sz="800" spc="-106" dirty="0" smtClean="0">
                    <a:latin typeface="Trebuchet MS" pitchFamily="34" charset="0"/>
                    <a:ea typeface="나눔고딕" panose="020D0604000000000000" pitchFamily="50" charset="-127"/>
                  </a:rPr>
                  <a:t>N</a:t>
                </a:r>
                <a:r>
                  <a:rPr lang="ko-KR" altLang="en-US" sz="800" spc="-106" dirty="0" smtClean="0">
                    <a:latin typeface="Trebuchet MS" pitchFamily="34" charset="0"/>
                    <a:ea typeface="나눔고딕" panose="020D0604000000000000" pitchFamily="50" charset="-127"/>
                  </a:rPr>
                  <a:t>년 </a:t>
                </a:r>
                <a:r>
                  <a:rPr lang="ko-KR" altLang="en-US" sz="800" spc="-106" dirty="0" err="1" smtClean="0">
                    <a:latin typeface="Trebuchet MS" pitchFamily="34" charset="0"/>
                    <a:ea typeface="나눔고딕" panose="020D0604000000000000" pitchFamily="50" charset="-127"/>
                  </a:rPr>
                  <a:t>생존률</a:t>
                </a:r>
                <a:r>
                  <a:rPr lang="ko-KR" altLang="en-US" sz="800" spc="-106" dirty="0" smtClean="0">
                    <a:latin typeface="Trebuchet MS" pitchFamily="34" charset="0"/>
                    <a:ea typeface="나눔고딕" panose="020D0604000000000000" pitchFamily="50" charset="-127"/>
                  </a:rPr>
                  <a:t> </a:t>
                </a:r>
                <a:r>
                  <a:rPr lang="ko-KR" altLang="en-US" sz="800" spc="-106" dirty="0" err="1" smtClean="0">
                    <a:latin typeface="Trebuchet MS" pitchFamily="34" charset="0"/>
                    <a:ea typeface="나눔고딕" panose="020D0604000000000000" pitchFamily="50" charset="-127"/>
                  </a:rPr>
                  <a:t>산출식</a:t>
                </a:r>
                <a:r>
                  <a:rPr lang="ko-KR" altLang="en-US" sz="800" spc="-106" dirty="0" smtClean="0">
                    <a:latin typeface="Trebuchet MS" pitchFamily="34" charset="0"/>
                    <a:ea typeface="나눔고딕" panose="020D0604000000000000" pitchFamily="50" charset="-127"/>
                  </a:rPr>
                  <a:t> </a:t>
                </a:r>
                <a:r>
                  <a:rPr lang="en-US" altLang="ko-KR" sz="800" spc="-106" dirty="0" smtClean="0">
                    <a:latin typeface="Trebuchet MS" pitchFamily="34" charset="0"/>
                    <a:ea typeface="나눔고딕" panose="020D0604000000000000" pitchFamily="50" charset="-127"/>
                  </a:rPr>
                  <a:t>: </a:t>
                </a:r>
                <a:r>
                  <a:rPr lang="en-US" altLang="ko-KR" sz="800" spc="-106" dirty="0" smtClean="0">
                    <a:latin typeface="Trebuchet MS" pitchFamily="34" charset="0"/>
                    <a:ea typeface="나눔고딕" panose="020D0604000000000000" pitchFamily="50" charset="-127"/>
                  </a:rPr>
                  <a:t> {5</a:t>
                </a:r>
                <a:r>
                  <a:rPr lang="ko-KR" altLang="en-US" sz="800" spc="-106" dirty="0" err="1" smtClean="0">
                    <a:latin typeface="Trebuchet MS" pitchFamily="34" charset="0"/>
                    <a:ea typeface="나눔고딕" panose="020D0604000000000000" pitchFamily="50" charset="-127"/>
                  </a:rPr>
                  <a:t>년전</a:t>
                </a:r>
                <a:r>
                  <a:rPr lang="ko-KR" altLang="en-US" sz="800" spc="-106" dirty="0" smtClean="0">
                    <a:latin typeface="Trebuchet MS" pitchFamily="34" charset="0"/>
                    <a:ea typeface="나눔고딕" panose="020D0604000000000000" pitchFamily="50" charset="-127"/>
                  </a:rPr>
                  <a:t> 개업 점포 수 </a:t>
                </a:r>
                <a:r>
                  <a:rPr lang="en-US" altLang="ko-KR" sz="800" spc="-106" dirty="0" smtClean="0">
                    <a:latin typeface="Trebuchet MS" pitchFamily="34" charset="0"/>
                    <a:ea typeface="나눔고딕" panose="020D0604000000000000" pitchFamily="50" charset="-127"/>
                  </a:rPr>
                  <a:t>– (</a:t>
                </a:r>
                <a:r>
                  <a:rPr lang="ko-KR" altLang="en-US" sz="800" spc="-106" dirty="0" smtClean="0">
                    <a:latin typeface="Trebuchet MS" pitchFamily="34" charset="0"/>
                    <a:ea typeface="나눔고딕" panose="020D0604000000000000" pitchFamily="50" charset="-127"/>
                  </a:rPr>
                  <a:t>개업 당해 </a:t>
                </a:r>
                <a:r>
                  <a:rPr lang="en-US" altLang="ko-KR" sz="800" spc="-106" dirty="0" smtClean="0">
                    <a:latin typeface="Trebuchet MS" pitchFamily="34" charset="0"/>
                    <a:ea typeface="나눔고딕" panose="020D0604000000000000" pitchFamily="50" charset="-127"/>
                  </a:rPr>
                  <a:t>+ n-1)</a:t>
                </a:r>
                <a:r>
                  <a:rPr lang="ko-KR" altLang="en-US" sz="800" spc="-106" dirty="0" smtClean="0">
                    <a:latin typeface="Trebuchet MS" pitchFamily="34" charset="0"/>
                    <a:ea typeface="나눔고딕" panose="020D0604000000000000" pitchFamily="50" charset="-127"/>
                  </a:rPr>
                  <a:t>년 폐업 점포 수 </a:t>
                </a:r>
                <a:r>
                  <a:rPr lang="en-US" altLang="ko-KR" sz="800" spc="-106" dirty="0" smtClean="0">
                    <a:latin typeface="Trebuchet MS" pitchFamily="34" charset="0"/>
                    <a:ea typeface="나눔고딕" panose="020D0604000000000000" pitchFamily="50" charset="-127"/>
                  </a:rPr>
                  <a:t>/ 5</a:t>
                </a:r>
                <a:r>
                  <a:rPr lang="ko-KR" altLang="en-US" sz="800" spc="-106" dirty="0" err="1" smtClean="0">
                    <a:latin typeface="Trebuchet MS" pitchFamily="34" charset="0"/>
                    <a:ea typeface="나눔고딕" panose="020D0604000000000000" pitchFamily="50" charset="-127"/>
                  </a:rPr>
                  <a:t>년전</a:t>
                </a:r>
                <a:r>
                  <a:rPr lang="ko-KR" altLang="en-US" sz="800" spc="-106" dirty="0" smtClean="0">
                    <a:latin typeface="Trebuchet MS" pitchFamily="34" charset="0"/>
                    <a:ea typeface="나눔고딕" panose="020D0604000000000000" pitchFamily="50" charset="-127"/>
                  </a:rPr>
                  <a:t> 개업점포 수</a:t>
                </a:r>
                <a:r>
                  <a:rPr lang="en-US" altLang="ko-KR" sz="800" spc="-106" dirty="0" smtClean="0">
                    <a:latin typeface="Trebuchet MS" pitchFamily="34" charset="0"/>
                    <a:ea typeface="나눔고딕" panose="020D0604000000000000" pitchFamily="50" charset="-127"/>
                  </a:rPr>
                  <a:t>} </a:t>
                </a:r>
                <a:r>
                  <a:rPr lang="en-US" altLang="ko-KR" sz="813" spc="-106" dirty="0" smtClean="0">
                    <a:ea typeface="나눔고딕" panose="020D0604000000000000" pitchFamily="50" charset="-127"/>
                  </a:rPr>
                  <a:t>X 100</a:t>
                </a:r>
                <a:endParaRPr lang="ko-KR" altLang="en-US" sz="813" spc="-106" dirty="0">
                  <a:latin typeface="+mj-lt"/>
                  <a:ea typeface="나눔고딕" panose="020D0604000000000000" pitchFamily="50" charset="-127"/>
                </a:endParaRPr>
              </a:p>
              <a:p>
                <a:r>
                  <a:rPr lang="en-US" altLang="ko-KR" sz="813" spc="-106" dirty="0" smtClean="0">
                    <a:ea typeface="나눔고딕" panose="020D0604000000000000" pitchFamily="50" charset="-127"/>
                  </a:rPr>
                  <a:t>*</a:t>
                </a:r>
                <a:r>
                  <a:rPr lang="ko-KR" altLang="en-US" sz="813" spc="-106" dirty="0" smtClean="0">
                    <a:ea typeface="나눔고딕" panose="020D0604000000000000" pitchFamily="50" charset="-127"/>
                  </a:rPr>
                  <a:t>  데이터가 연단위로 집계되므로 기준 시점은 서비스 중인 데이터의 </a:t>
                </a:r>
                <a:r>
                  <a:rPr lang="ko-KR" altLang="en-US" sz="813" spc="-106" dirty="0" err="1" smtClean="0">
                    <a:ea typeface="나눔고딕" panose="020D0604000000000000" pitchFamily="50" charset="-127"/>
                  </a:rPr>
                  <a:t>기준년월의</a:t>
                </a:r>
                <a:r>
                  <a:rPr lang="ko-KR" altLang="en-US" sz="813" spc="-106" dirty="0" smtClean="0">
                    <a:ea typeface="나눔고딕" panose="020D0604000000000000" pitchFamily="50" charset="-127"/>
                  </a:rPr>
                  <a:t> </a:t>
                </a:r>
                <a:r>
                  <a:rPr lang="ko-KR" altLang="en-US" sz="813" spc="-106" dirty="0" err="1" smtClean="0">
                    <a:ea typeface="나눔고딕" panose="020D0604000000000000" pitchFamily="50" charset="-127"/>
                  </a:rPr>
                  <a:t>직전년도가</a:t>
                </a:r>
                <a:r>
                  <a:rPr lang="ko-KR" altLang="en-US" sz="813" spc="-106" dirty="0" smtClean="0">
                    <a:ea typeface="나눔고딕" panose="020D0604000000000000" pitchFamily="50" charset="-127"/>
                  </a:rPr>
                  <a:t> 됩니다</a:t>
                </a:r>
                <a:r>
                  <a:rPr lang="en-US" altLang="ko-KR" sz="813" spc="-106" dirty="0" smtClean="0">
                    <a:ea typeface="나눔고딕" panose="020D0604000000000000" pitchFamily="50" charset="-127"/>
                  </a:rPr>
                  <a:t>.</a:t>
                </a:r>
              </a:p>
              <a:p>
                <a:r>
                  <a:rPr lang="ko-KR" altLang="en-US" sz="813" spc="-106" dirty="0" smtClean="0">
                    <a:latin typeface="+mj-lt"/>
                    <a:ea typeface="나눔고딕" panose="020D0604000000000000" pitchFamily="50" charset="-127"/>
                  </a:rPr>
                  <a:t>* 상가업소</a:t>
                </a:r>
                <a:r>
                  <a:rPr lang="en-US" altLang="ko-KR" sz="813" spc="-106" dirty="0" smtClean="0">
                    <a:latin typeface="+mj-lt"/>
                    <a:ea typeface="나눔고딕" panose="020D0604000000000000" pitchFamily="50" charset="-127"/>
                  </a:rPr>
                  <a:t> </a:t>
                </a:r>
                <a:r>
                  <a:rPr lang="ko-KR" altLang="en-US" sz="813" spc="-106" dirty="0" smtClean="0">
                    <a:latin typeface="+mj-lt"/>
                    <a:ea typeface="나눔고딕" panose="020D0604000000000000" pitchFamily="50" charset="-127"/>
                  </a:rPr>
                  <a:t>데이터를 이용하여 가공된 통계로서 일부 업종과 점포에 한해 한정되어 참고정보로만 활용 하시기 바랍니다</a:t>
                </a:r>
                <a:r>
                  <a:rPr lang="en-US" altLang="ko-KR" sz="813" spc="-106" dirty="0" smtClean="0">
                    <a:latin typeface="+mj-lt"/>
                    <a:ea typeface="나눔고딕" panose="020D0604000000000000" pitchFamily="50" charset="-127"/>
                  </a:rPr>
                  <a:t>.</a:t>
                </a:r>
              </a:p>
              <a:p>
                <a:pPr lvl="0"/>
                <a:endParaRPr lang="en-US" altLang="ko-KR" sz="813" spc="-106" dirty="0">
                  <a:latin typeface="+mj-lt"/>
                  <a:ea typeface="나눔고딕" panose="020D0604000000000000" pitchFamily="50" charset="-127"/>
                </a:endParaRPr>
              </a:p>
            </p:txBody>
          </p:sp>
          <p:sp>
            <p:nvSpPr>
              <p:cNvPr id="34" name="직사각형 33"/>
              <p:cNvSpPr/>
              <p:nvPr/>
            </p:nvSpPr>
            <p:spPr bwMode="auto">
              <a:xfrm>
                <a:off x="200472" y="3186001"/>
                <a:ext cx="1296036" cy="608150"/>
              </a:xfrm>
              <a:prstGeom prst="rect">
                <a:avLst/>
              </a:prstGeom>
              <a:noFill/>
              <a:ln w="12700">
                <a:noFill/>
                <a:prstDash val="dash"/>
                <a:miter lim="800000"/>
                <a:headEnd/>
                <a:tailEnd/>
              </a:ln>
            </p:spPr>
            <p:txBody>
              <a:bodyPr wrap="none" rtlCol="0" anchor="ctr">
                <a:noAutofit/>
              </a:bodyPr>
              <a:lstStyle/>
              <a:p>
                <a:pPr>
                  <a:spcBef>
                    <a:spcPct val="20000"/>
                  </a:spcBef>
                </a:pPr>
                <a:endParaRPr lang="ko-KR" altLang="en-US" sz="731" dirty="0">
                  <a:latin typeface="Trebuchet MS" panose="020B0603020202020204" pitchFamily="34" charset="0"/>
                  <a:ea typeface="나눔고딕" panose="020D0604000000000000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149992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 Box 18"/>
          <p:cNvSpPr txBox="1">
            <a:spLocks noChangeArrowheads="1"/>
          </p:cNvSpPr>
          <p:nvPr/>
        </p:nvSpPr>
        <p:spPr bwMode="auto">
          <a:xfrm>
            <a:off x="2864768" y="5445224"/>
            <a:ext cx="6312934" cy="758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74295" rIns="73125" bIns="38025" numCol="1" anchor="ctr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ko-KR" altLang="en-US" sz="813" spc="-106" dirty="0" smtClean="0">
                <a:latin typeface="+mj-lt"/>
                <a:ea typeface="나눔고딕" panose="020D0604000000000000" pitchFamily="50" charset="-127"/>
              </a:rPr>
              <a:t>상가업소 </a:t>
            </a:r>
            <a:r>
              <a:rPr lang="ko-KR" altLang="en-US" sz="813" spc="-106" dirty="0" smtClean="0">
                <a:latin typeface="+mj-lt"/>
                <a:ea typeface="나눔고딕" panose="020D0604000000000000" pitchFamily="50" charset="-127"/>
              </a:rPr>
              <a:t>데이터를 </a:t>
            </a:r>
            <a:r>
              <a:rPr lang="ko-KR" altLang="en-US" sz="813" spc="-106" dirty="0">
                <a:latin typeface="+mj-lt"/>
                <a:ea typeface="나눔고딕" panose="020D0604000000000000" pitchFamily="50" charset="-127"/>
              </a:rPr>
              <a:t>기준으로 </a:t>
            </a:r>
            <a:r>
              <a:rPr lang="en-US" altLang="ko-KR" sz="813" spc="-106" dirty="0" smtClean="0">
                <a:latin typeface="+mj-lt"/>
                <a:ea typeface="나눔고딕" panose="020D0604000000000000" pitchFamily="50" charset="-127"/>
              </a:rPr>
              <a:t> </a:t>
            </a:r>
            <a:r>
              <a:rPr lang="ko-KR" altLang="en-US" sz="813" spc="-106" dirty="0" smtClean="0">
                <a:latin typeface="+mj-lt"/>
                <a:ea typeface="나눔고딕" panose="020D0604000000000000" pitchFamily="50" charset="-127"/>
              </a:rPr>
              <a:t>창업 연도를 기준으로 이후 </a:t>
            </a:r>
            <a:r>
              <a:rPr lang="en-US" altLang="ko-KR" sz="813" spc="-106" dirty="0" smtClean="0">
                <a:latin typeface="+mj-lt"/>
                <a:ea typeface="나눔고딕" panose="020D0604000000000000" pitchFamily="50" charset="-127"/>
              </a:rPr>
              <a:t>n</a:t>
            </a:r>
            <a:r>
              <a:rPr lang="ko-KR" altLang="en-US" sz="813" spc="-106" dirty="0" smtClean="0">
                <a:latin typeface="+mj-lt"/>
                <a:ea typeface="나눔고딕" panose="020D0604000000000000" pitchFamily="50" charset="-127"/>
              </a:rPr>
              <a:t>연 후 생존점포 비율을  산출한 것으로 </a:t>
            </a:r>
            <a:r>
              <a:rPr lang="en-US" altLang="ko-KR" sz="813" spc="-106" dirty="0" smtClean="0">
                <a:latin typeface="+mj-lt"/>
                <a:ea typeface="나눔고딕" panose="020D0604000000000000" pitchFamily="50" charset="-127"/>
              </a:rPr>
              <a:t> </a:t>
            </a:r>
            <a:r>
              <a:rPr lang="ko-KR" altLang="en-US" sz="813" spc="-106" dirty="0" smtClean="0">
                <a:latin typeface="+mj-lt"/>
                <a:ea typeface="나눔고딕" panose="020D0604000000000000" pitchFamily="50" charset="-127"/>
              </a:rPr>
              <a:t>연도별  출생업소의  생존추이를  </a:t>
            </a:r>
            <a:r>
              <a:rPr lang="ko-KR" altLang="en-US" sz="813" spc="-106" dirty="0" err="1" smtClean="0">
                <a:latin typeface="+mj-lt"/>
                <a:ea typeface="나눔고딕" panose="020D0604000000000000" pitchFamily="50" charset="-127"/>
              </a:rPr>
              <a:t>보기위한</a:t>
            </a:r>
            <a:r>
              <a:rPr lang="ko-KR" altLang="en-US" sz="813" spc="-106" dirty="0" smtClean="0">
                <a:latin typeface="+mj-lt"/>
                <a:ea typeface="나눔고딕" panose="020D0604000000000000" pitchFamily="50" charset="-127"/>
              </a:rPr>
              <a:t> 산출입니다</a:t>
            </a:r>
            <a:r>
              <a:rPr lang="en-US" altLang="ko-KR" sz="813" spc="-106" dirty="0" smtClean="0">
                <a:latin typeface="+mj-lt"/>
                <a:ea typeface="나눔고딕" panose="020D0604000000000000" pitchFamily="50" charset="-127"/>
              </a:rPr>
              <a:t>. </a:t>
            </a:r>
            <a:endParaRPr lang="en-US" altLang="ko-KR" sz="813" spc="-106" dirty="0">
              <a:latin typeface="+mj-lt"/>
              <a:ea typeface="나눔고딕" panose="020D0604000000000000" pitchFamily="50" charset="-127"/>
            </a:endParaRPr>
          </a:p>
          <a:p>
            <a:r>
              <a:rPr lang="en-US" altLang="ko-KR" sz="813" spc="-106" dirty="0">
                <a:latin typeface="+mj-lt"/>
                <a:ea typeface="나눔고딕" panose="020D0604000000000000" pitchFamily="50" charset="-127"/>
              </a:rPr>
              <a:t>(</a:t>
            </a:r>
            <a:r>
              <a:rPr lang="ko-KR" altLang="en-US" sz="813" spc="-106" dirty="0" err="1">
                <a:latin typeface="+mj-lt"/>
                <a:ea typeface="나눔고딕" panose="020D0604000000000000" pitchFamily="50" charset="-127"/>
              </a:rPr>
              <a:t>산출식</a:t>
            </a:r>
            <a:r>
              <a:rPr lang="ko-KR" altLang="en-US" sz="813" spc="-106" dirty="0">
                <a:latin typeface="+mj-lt"/>
                <a:ea typeface="나눔고딕" panose="020D0604000000000000" pitchFamily="50" charset="-127"/>
              </a:rPr>
              <a:t> </a:t>
            </a:r>
            <a:r>
              <a:rPr lang="en-US" altLang="ko-KR" sz="813" spc="-106" dirty="0">
                <a:latin typeface="+mj-lt"/>
                <a:ea typeface="나눔고딕" panose="020D0604000000000000" pitchFamily="50" charset="-127"/>
              </a:rPr>
              <a:t>: </a:t>
            </a:r>
            <a:r>
              <a:rPr lang="en-US" altLang="ko-KR" sz="813" spc="-106" dirty="0" smtClean="0">
                <a:latin typeface="+mj-lt"/>
                <a:ea typeface="나눔고딕" panose="020D0604000000000000" pitchFamily="50" charset="-127"/>
              </a:rPr>
              <a:t> </a:t>
            </a:r>
            <a:r>
              <a:rPr lang="en-US" altLang="ko-KR" sz="900" spc="-106" dirty="0" smtClean="0">
                <a:latin typeface="Trebuchet MS" pitchFamily="34" charset="0"/>
                <a:ea typeface="나눔고딕" panose="020D0604000000000000" pitchFamily="50" charset="-127"/>
              </a:rPr>
              <a:t>(</a:t>
            </a:r>
            <a:r>
              <a:rPr lang="ko-KR" altLang="en-US" sz="900" spc="-106" dirty="0" smtClean="0">
                <a:latin typeface="Trebuchet MS" pitchFamily="34" charset="0"/>
                <a:ea typeface="나눔고딕" panose="020D0604000000000000" pitchFamily="50" charset="-127"/>
              </a:rPr>
              <a:t>창업연도</a:t>
            </a:r>
            <a:r>
              <a:rPr lang="en-US" altLang="ko-KR" sz="900" spc="-106" dirty="0" smtClean="0">
                <a:latin typeface="Trebuchet MS" pitchFamily="34" charset="0"/>
                <a:ea typeface="나눔고딕" panose="020D0604000000000000" pitchFamily="50" charset="-127"/>
              </a:rPr>
              <a:t>+n</a:t>
            </a:r>
            <a:r>
              <a:rPr lang="ko-KR" altLang="en-US" sz="900" spc="-106" dirty="0" smtClean="0">
                <a:latin typeface="Trebuchet MS" pitchFamily="34" charset="0"/>
                <a:ea typeface="나눔고딕" panose="020D0604000000000000" pitchFamily="50" charset="-127"/>
              </a:rPr>
              <a:t>년도 생존 </a:t>
            </a:r>
            <a:r>
              <a:rPr lang="ko-KR" altLang="en-US" sz="900" spc="-106" dirty="0" err="1" smtClean="0">
                <a:latin typeface="Trebuchet MS" pitchFamily="34" charset="0"/>
                <a:ea typeface="나눔고딕" panose="020D0604000000000000" pitchFamily="50" charset="-127"/>
              </a:rPr>
              <a:t>점포수</a:t>
            </a:r>
            <a:r>
              <a:rPr lang="ko-KR" altLang="en-US" sz="900" spc="-106" dirty="0" smtClean="0">
                <a:latin typeface="Trebuchet MS" pitchFamily="34" charset="0"/>
                <a:ea typeface="나눔고딕" panose="020D0604000000000000" pitchFamily="50" charset="-127"/>
              </a:rPr>
              <a:t> </a:t>
            </a:r>
            <a:r>
              <a:rPr lang="en-US" altLang="ko-KR" sz="900" spc="-106" dirty="0" smtClean="0">
                <a:latin typeface="Trebuchet MS" pitchFamily="34" charset="0"/>
                <a:ea typeface="나눔고딕" panose="020D0604000000000000" pitchFamily="50" charset="-127"/>
              </a:rPr>
              <a:t>/ </a:t>
            </a:r>
            <a:r>
              <a:rPr lang="ko-KR" altLang="en-US" sz="900" spc="-106" dirty="0" smtClean="0">
                <a:latin typeface="Trebuchet MS" pitchFamily="34" charset="0"/>
                <a:ea typeface="나눔고딕" panose="020D0604000000000000" pitchFamily="50" charset="-127"/>
              </a:rPr>
              <a:t>창업연도별 신생 </a:t>
            </a:r>
            <a:r>
              <a:rPr lang="ko-KR" altLang="en-US" sz="900" spc="-106" dirty="0" err="1" smtClean="0">
                <a:latin typeface="Trebuchet MS" pitchFamily="34" charset="0"/>
                <a:ea typeface="나눔고딕" panose="020D0604000000000000" pitchFamily="50" charset="-127"/>
              </a:rPr>
              <a:t>점포수</a:t>
            </a:r>
            <a:r>
              <a:rPr lang="ko-KR" altLang="en-US" sz="900" spc="-106" dirty="0" smtClean="0">
                <a:latin typeface="Trebuchet MS" pitchFamily="34" charset="0"/>
                <a:ea typeface="나눔고딕" panose="020D0604000000000000" pitchFamily="50" charset="-127"/>
              </a:rPr>
              <a:t> </a:t>
            </a:r>
            <a:r>
              <a:rPr lang="en-US" altLang="ko-KR" sz="900" spc="-106" dirty="0" smtClean="0">
                <a:latin typeface="Trebuchet MS" pitchFamily="34" charset="0"/>
                <a:ea typeface="나눔고딕" panose="020D0604000000000000" pitchFamily="50" charset="-127"/>
              </a:rPr>
              <a:t>)× 100 </a:t>
            </a:r>
            <a:endParaRPr lang="ko-KR" altLang="en-US" sz="900" dirty="0" smtClean="0"/>
          </a:p>
          <a:p>
            <a:pPr lvl="0"/>
            <a:r>
              <a:rPr lang="en-US" altLang="ko-KR" sz="813" spc="-106" dirty="0" smtClean="0">
                <a:latin typeface="+mj-lt"/>
                <a:ea typeface="나눔고딕" panose="020D0604000000000000" pitchFamily="50" charset="-127"/>
              </a:rPr>
              <a:t>* </a:t>
            </a:r>
            <a:r>
              <a:rPr lang="ko-KR" altLang="en-US" sz="813" spc="-106" dirty="0" smtClean="0">
                <a:latin typeface="+mj-lt"/>
                <a:ea typeface="나눔고딕" panose="020D0604000000000000" pitchFamily="50" charset="-127"/>
              </a:rPr>
              <a:t>상가업소</a:t>
            </a:r>
            <a:r>
              <a:rPr lang="en-US" altLang="ko-KR" sz="813" spc="-106" dirty="0" smtClean="0">
                <a:latin typeface="+mj-lt"/>
                <a:ea typeface="나눔고딕" panose="020D0604000000000000" pitchFamily="50" charset="-127"/>
              </a:rPr>
              <a:t> </a:t>
            </a:r>
            <a:r>
              <a:rPr lang="ko-KR" altLang="en-US" sz="813" spc="-106" dirty="0">
                <a:latin typeface="+mj-lt"/>
                <a:ea typeface="나눔고딕" panose="020D0604000000000000" pitchFamily="50" charset="-127"/>
              </a:rPr>
              <a:t>데이터를 이용하여 가공된 통계로서 일부 업종과 점포에 한해 한정되어 참고정보로만 활용 하시기 바랍니다</a:t>
            </a:r>
            <a:r>
              <a:rPr lang="en-US" altLang="ko-KR" sz="813" spc="-106" dirty="0">
                <a:latin typeface="+mj-lt"/>
                <a:ea typeface="나눔고딕" panose="020D0604000000000000" pitchFamily="50" charset="-127"/>
              </a:rPr>
              <a:t>.</a:t>
            </a:r>
          </a:p>
        </p:txBody>
      </p:sp>
      <p:grpSp>
        <p:nvGrpSpPr>
          <p:cNvPr id="33" name="그룹 58"/>
          <p:cNvGrpSpPr/>
          <p:nvPr/>
        </p:nvGrpSpPr>
        <p:grpSpPr>
          <a:xfrm>
            <a:off x="352261" y="1052736"/>
            <a:ext cx="8915400" cy="935387"/>
            <a:chOff x="776444" y="1556792"/>
            <a:chExt cx="8386724" cy="1151246"/>
          </a:xfrm>
        </p:grpSpPr>
        <p:sp>
          <p:nvSpPr>
            <p:cNvPr id="35" name="직사각형 34"/>
            <p:cNvSpPr/>
            <p:nvPr/>
          </p:nvSpPr>
          <p:spPr bwMode="auto">
            <a:xfrm>
              <a:off x="776444" y="1556792"/>
              <a:ext cx="8386724" cy="1151246"/>
            </a:xfrm>
            <a:prstGeom prst="rect">
              <a:avLst/>
            </a:prstGeom>
            <a:noFill/>
            <a:ln w="9525">
              <a:solidFill>
                <a:srgbClr val="A2AFBF"/>
              </a:solidFill>
              <a:miter lim="800000"/>
              <a:headEnd/>
              <a:tailEnd/>
            </a:ln>
          </p:spPr>
          <p:txBody>
            <a:bodyPr wrap="square" rtlCol="0" anchor="ctr">
              <a:noAutofit/>
            </a:bodyPr>
            <a:lstStyle/>
            <a:p>
              <a:pPr algn="ctr">
                <a:spcBef>
                  <a:spcPct val="20000"/>
                </a:spcBef>
              </a:pPr>
              <a:endParaRPr lang="ko-KR" altLang="en-US" sz="731" dirty="0">
                <a:latin typeface="Trebuchet MS" panose="020B0603020202020204" pitchFamily="34" charset="0"/>
                <a:ea typeface="나눔고딕" panose="020D0604000000000000" pitchFamily="50" charset="-127"/>
              </a:endParaRPr>
            </a:p>
          </p:txBody>
        </p:sp>
        <p:sp>
          <p:nvSpPr>
            <p:cNvPr id="36" name="모서리가 둥근 직사각형 35"/>
            <p:cNvSpPr/>
            <p:nvPr/>
          </p:nvSpPr>
          <p:spPr bwMode="auto">
            <a:xfrm>
              <a:off x="1030279" y="1810354"/>
              <a:ext cx="1951666" cy="610534"/>
            </a:xfrm>
            <a:prstGeom prst="roundRect">
              <a:avLst/>
            </a:prstGeom>
            <a:solidFill>
              <a:srgbClr val="F4F4F6"/>
            </a:solidFill>
            <a:ln w="12700">
              <a:solidFill>
                <a:srgbClr val="A2AFBF"/>
              </a:solidFill>
              <a:miter lim="800000"/>
              <a:headEnd/>
              <a:tailEnd/>
            </a:ln>
          </p:spPr>
          <p:txBody>
            <a:bodyPr wrap="none" rtlCol="0" anchor="ctr">
              <a:noAutofit/>
            </a:bodyPr>
            <a:lstStyle/>
            <a:p>
              <a:pPr algn="ctr">
                <a:spcBef>
                  <a:spcPct val="20000"/>
                </a:spcBef>
              </a:pPr>
              <a:r>
                <a:rPr lang="en-US" altLang="ko-KR" sz="975" b="1" spc="-106" dirty="0" smtClean="0">
                  <a:latin typeface="Trebuchet MS" panose="020B0603020202020204" pitchFamily="34" charset="0"/>
                  <a:ea typeface="나눔고딕" panose="020D0604000000000000" pitchFamily="50" charset="-127"/>
                </a:rPr>
                <a:t>8-5. </a:t>
              </a:r>
              <a:r>
                <a:rPr lang="ko-KR" altLang="en-US" sz="975" b="1" spc="-106" dirty="0">
                  <a:latin typeface="Trebuchet MS" panose="020B0603020202020204" pitchFamily="34" charset="0"/>
                  <a:ea typeface="나눔고딕" panose="020D0604000000000000" pitchFamily="50" charset="-127"/>
                </a:rPr>
                <a:t>평균 </a:t>
              </a:r>
              <a:r>
                <a:rPr lang="ko-KR" altLang="en-US" sz="975" b="1" spc="-106" dirty="0" smtClean="0">
                  <a:latin typeface="Trebuchet MS" panose="020B0603020202020204" pitchFamily="34" charset="0"/>
                  <a:ea typeface="나눔고딕" panose="020D0604000000000000" pitchFamily="50" charset="-127"/>
                </a:rPr>
                <a:t>폐업기간</a:t>
              </a:r>
              <a:r>
                <a:rPr lang="en-US" altLang="ko-KR" sz="975" b="1" spc="-106" dirty="0" smtClean="0">
                  <a:latin typeface="Trebuchet MS" panose="020B0603020202020204" pitchFamily="34" charset="0"/>
                  <a:ea typeface="나눔고딕" panose="020D0604000000000000" pitchFamily="50" charset="-127"/>
                </a:rPr>
                <a:t> </a:t>
              </a:r>
              <a:endParaRPr lang="ko-KR" altLang="en-US" sz="975" b="1" spc="-106" dirty="0">
                <a:latin typeface="Trebuchet MS" panose="020B0603020202020204" pitchFamily="34" charset="0"/>
                <a:ea typeface="나눔고딕" panose="020D0604000000000000" pitchFamily="50" charset="-127"/>
              </a:endParaRPr>
            </a:p>
          </p:txBody>
        </p:sp>
        <p:grpSp>
          <p:nvGrpSpPr>
            <p:cNvPr id="37" name="그룹 29"/>
            <p:cNvGrpSpPr/>
            <p:nvPr/>
          </p:nvGrpSpPr>
          <p:grpSpPr>
            <a:xfrm>
              <a:off x="3099458" y="1663915"/>
              <a:ext cx="6063710" cy="933288"/>
              <a:chOff x="200472" y="3040857"/>
              <a:chExt cx="2330781" cy="933288"/>
            </a:xfrm>
          </p:grpSpPr>
          <p:sp>
            <p:nvSpPr>
              <p:cNvPr id="38" name="Text Box 18"/>
              <p:cNvSpPr txBox="1">
                <a:spLocks noChangeArrowheads="1"/>
              </p:cNvSpPr>
              <p:nvPr/>
            </p:nvSpPr>
            <p:spPr bwMode="auto">
              <a:xfrm>
                <a:off x="248569" y="3040857"/>
                <a:ext cx="2282684" cy="933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0" tIns="74295" rIns="73125" bIns="38025" numCol="1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r>
                  <a:rPr lang="en-US" altLang="ko-KR" sz="813" spc="-106" dirty="0">
                    <a:latin typeface="+mj-lt"/>
                    <a:ea typeface="나눔고딕" panose="020D0604000000000000" pitchFamily="50" charset="-127"/>
                  </a:rPr>
                  <a:t>10</a:t>
                </a:r>
                <a:r>
                  <a:rPr lang="ko-KR" altLang="en-US" sz="813" spc="-106" dirty="0">
                    <a:latin typeface="+mj-lt"/>
                    <a:ea typeface="나눔고딕" panose="020D0604000000000000" pitchFamily="50" charset="-127"/>
                  </a:rPr>
                  <a:t>년 간 점포의 개업 신고일과 폐업 신고일을 기준으로 영업 지속 개월 수를 계산하고 평균하여 산출한 정보입니다</a:t>
                </a:r>
                <a:r>
                  <a:rPr lang="en-US" altLang="ko-KR" sz="813" spc="-106" dirty="0">
                    <a:latin typeface="+mj-lt"/>
                    <a:ea typeface="나눔고딕" panose="020D0604000000000000" pitchFamily="50" charset="-127"/>
                  </a:rPr>
                  <a:t>. </a:t>
                </a:r>
              </a:p>
              <a:p>
                <a:pPr lvl="0"/>
                <a:r>
                  <a:rPr lang="en-US" altLang="ko-KR" sz="813" spc="-106" dirty="0">
                    <a:latin typeface="+mj-lt"/>
                    <a:ea typeface="나눔고딕" panose="020D0604000000000000" pitchFamily="50" charset="-127"/>
                  </a:rPr>
                  <a:t>* </a:t>
                </a:r>
                <a:r>
                  <a:rPr lang="ko-KR" altLang="en-US" sz="813" spc="-106" dirty="0" smtClean="0">
                    <a:latin typeface="+mj-lt"/>
                    <a:ea typeface="나눔고딕" panose="020D0604000000000000" pitchFamily="50" charset="-127"/>
                  </a:rPr>
                  <a:t>상가업소</a:t>
                </a:r>
                <a:r>
                  <a:rPr lang="en-US" altLang="ko-KR" sz="813" spc="-106" dirty="0" smtClean="0">
                    <a:latin typeface="+mj-lt"/>
                    <a:ea typeface="나눔고딕" panose="020D0604000000000000" pitchFamily="50" charset="-127"/>
                  </a:rPr>
                  <a:t> </a:t>
                </a:r>
                <a:r>
                  <a:rPr lang="ko-KR" altLang="en-US" sz="813" spc="-106" dirty="0">
                    <a:latin typeface="+mj-lt"/>
                    <a:ea typeface="나눔고딕" panose="020D0604000000000000" pitchFamily="50" charset="-127"/>
                  </a:rPr>
                  <a:t>데이터를 이용하여 가공된 통계로서 일부 업종과 점포에 한해 한정되어 참고정보로만 활용 하시기 바랍니다</a:t>
                </a:r>
                <a:r>
                  <a:rPr lang="en-US" altLang="ko-KR" sz="813" spc="-106" dirty="0">
                    <a:latin typeface="+mj-lt"/>
                    <a:ea typeface="나눔고딕" panose="020D0604000000000000" pitchFamily="50" charset="-127"/>
                  </a:rPr>
                  <a:t>.</a:t>
                </a:r>
              </a:p>
            </p:txBody>
          </p:sp>
          <p:sp>
            <p:nvSpPr>
              <p:cNvPr id="39" name="직사각형 38"/>
              <p:cNvSpPr/>
              <p:nvPr/>
            </p:nvSpPr>
            <p:spPr bwMode="auto">
              <a:xfrm>
                <a:off x="200472" y="3186001"/>
                <a:ext cx="1296036" cy="608150"/>
              </a:xfrm>
              <a:prstGeom prst="rect">
                <a:avLst/>
              </a:prstGeom>
              <a:noFill/>
              <a:ln w="12700">
                <a:noFill/>
                <a:prstDash val="dash"/>
                <a:miter lim="800000"/>
                <a:headEnd/>
                <a:tailEnd/>
              </a:ln>
            </p:spPr>
            <p:txBody>
              <a:bodyPr wrap="none" rtlCol="0" anchor="ctr">
                <a:noAutofit/>
              </a:bodyPr>
              <a:lstStyle/>
              <a:p>
                <a:pPr>
                  <a:spcBef>
                    <a:spcPct val="20000"/>
                  </a:spcBef>
                </a:pPr>
                <a:endParaRPr lang="ko-KR" altLang="en-US" sz="731" dirty="0">
                  <a:latin typeface="Trebuchet MS" panose="020B0603020202020204" pitchFamily="34" charset="0"/>
                  <a:ea typeface="나눔고딕" panose="020D0604000000000000" pitchFamily="50" charset="-127"/>
                </a:endParaRPr>
              </a:p>
            </p:txBody>
          </p:sp>
        </p:grpSp>
      </p:grpSp>
      <p:grpSp>
        <p:nvGrpSpPr>
          <p:cNvPr id="40" name="그룹 58"/>
          <p:cNvGrpSpPr/>
          <p:nvPr/>
        </p:nvGrpSpPr>
        <p:grpSpPr>
          <a:xfrm>
            <a:off x="352261" y="2276872"/>
            <a:ext cx="8915400" cy="935387"/>
            <a:chOff x="776444" y="1556792"/>
            <a:chExt cx="8386724" cy="1151246"/>
          </a:xfrm>
        </p:grpSpPr>
        <p:sp>
          <p:nvSpPr>
            <p:cNvPr id="41" name="직사각형 40"/>
            <p:cNvSpPr/>
            <p:nvPr/>
          </p:nvSpPr>
          <p:spPr bwMode="auto">
            <a:xfrm>
              <a:off x="776444" y="1556792"/>
              <a:ext cx="8386724" cy="1151246"/>
            </a:xfrm>
            <a:prstGeom prst="rect">
              <a:avLst/>
            </a:prstGeom>
            <a:noFill/>
            <a:ln w="9525">
              <a:solidFill>
                <a:srgbClr val="A2AFBF"/>
              </a:solidFill>
              <a:miter lim="800000"/>
              <a:headEnd/>
              <a:tailEnd/>
            </a:ln>
          </p:spPr>
          <p:txBody>
            <a:bodyPr wrap="square" rtlCol="0" anchor="ctr">
              <a:noAutofit/>
            </a:bodyPr>
            <a:lstStyle/>
            <a:p>
              <a:pPr algn="ctr">
                <a:spcBef>
                  <a:spcPct val="20000"/>
                </a:spcBef>
              </a:pPr>
              <a:endParaRPr lang="ko-KR" altLang="en-US" sz="731" dirty="0">
                <a:latin typeface="Trebuchet MS" panose="020B0603020202020204" pitchFamily="34" charset="0"/>
                <a:ea typeface="나눔고딕" panose="020D0604000000000000" pitchFamily="50" charset="-127"/>
              </a:endParaRPr>
            </a:p>
          </p:txBody>
        </p:sp>
        <p:sp>
          <p:nvSpPr>
            <p:cNvPr id="42" name="모서리가 둥근 직사각형 41"/>
            <p:cNvSpPr/>
            <p:nvPr/>
          </p:nvSpPr>
          <p:spPr bwMode="auto">
            <a:xfrm>
              <a:off x="1030279" y="1810354"/>
              <a:ext cx="1951666" cy="610534"/>
            </a:xfrm>
            <a:prstGeom prst="roundRect">
              <a:avLst/>
            </a:prstGeom>
            <a:solidFill>
              <a:srgbClr val="F4F4F6"/>
            </a:solidFill>
            <a:ln w="12700">
              <a:solidFill>
                <a:srgbClr val="A2AFBF"/>
              </a:solidFill>
              <a:miter lim="800000"/>
              <a:headEnd/>
              <a:tailEnd/>
            </a:ln>
          </p:spPr>
          <p:txBody>
            <a:bodyPr wrap="none" rtlCol="0" anchor="ctr">
              <a:noAutofit/>
            </a:bodyPr>
            <a:lstStyle/>
            <a:p>
              <a:pPr algn="ctr">
                <a:spcBef>
                  <a:spcPct val="20000"/>
                </a:spcBef>
              </a:pPr>
              <a:r>
                <a:rPr lang="en-US" altLang="ko-KR" sz="975" b="1" spc="-106" dirty="0" smtClean="0">
                  <a:latin typeface="Trebuchet MS" panose="020B0603020202020204" pitchFamily="34" charset="0"/>
                  <a:ea typeface="나눔고딕" panose="020D0604000000000000" pitchFamily="50" charset="-127"/>
                </a:rPr>
                <a:t>8-6. </a:t>
              </a:r>
              <a:r>
                <a:rPr lang="ko-KR" altLang="en-US" sz="975" b="1" spc="-106" dirty="0">
                  <a:latin typeface="Trebuchet MS" panose="020B0603020202020204" pitchFamily="34" charset="0"/>
                  <a:ea typeface="나눔고딕" panose="020D0604000000000000" pitchFamily="50" charset="-127"/>
                </a:rPr>
                <a:t>평균 </a:t>
              </a:r>
              <a:r>
                <a:rPr lang="ko-KR" altLang="en-US" sz="975" b="1" spc="-106" dirty="0" smtClean="0">
                  <a:latin typeface="Trebuchet MS" panose="020B0603020202020204" pitchFamily="34" charset="0"/>
                  <a:ea typeface="나눔고딕" panose="020D0604000000000000" pitchFamily="50" charset="-127"/>
                </a:rPr>
                <a:t>영업기간</a:t>
              </a:r>
              <a:endParaRPr lang="ko-KR" altLang="en-US" sz="975" b="1" spc="-106" dirty="0">
                <a:latin typeface="Trebuchet MS" panose="020B0603020202020204" pitchFamily="34" charset="0"/>
                <a:ea typeface="나눔고딕" panose="020D0604000000000000" pitchFamily="50" charset="-127"/>
              </a:endParaRPr>
            </a:p>
          </p:txBody>
        </p:sp>
        <p:grpSp>
          <p:nvGrpSpPr>
            <p:cNvPr id="43" name="그룹 29"/>
            <p:cNvGrpSpPr/>
            <p:nvPr/>
          </p:nvGrpSpPr>
          <p:grpSpPr>
            <a:xfrm>
              <a:off x="3099458" y="1663915"/>
              <a:ext cx="6063710" cy="933288"/>
              <a:chOff x="200472" y="3040857"/>
              <a:chExt cx="2330781" cy="933288"/>
            </a:xfrm>
          </p:grpSpPr>
          <p:sp>
            <p:nvSpPr>
              <p:cNvPr id="44" name="Text Box 18"/>
              <p:cNvSpPr txBox="1">
                <a:spLocks noChangeArrowheads="1"/>
              </p:cNvSpPr>
              <p:nvPr/>
            </p:nvSpPr>
            <p:spPr bwMode="auto">
              <a:xfrm>
                <a:off x="248569" y="3040857"/>
                <a:ext cx="2282684" cy="933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0" tIns="74295" rIns="73125" bIns="38025" numCol="1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r>
                  <a:rPr lang="ko-KR" altLang="en-US" sz="813" spc="-106" dirty="0" smtClean="0">
                    <a:ea typeface="나눔고딕" panose="020D0604000000000000" pitchFamily="50" charset="-127"/>
                  </a:rPr>
                  <a:t>현재 상권 내에서</a:t>
                </a:r>
                <a:r>
                  <a:rPr lang="en-US" altLang="ko-KR" sz="813" spc="-106" dirty="0" smtClean="0">
                    <a:ea typeface="나눔고딕" panose="020D0604000000000000" pitchFamily="50" charset="-127"/>
                  </a:rPr>
                  <a:t>, </a:t>
                </a:r>
                <a:r>
                  <a:rPr lang="ko-KR" altLang="en-US" sz="813" spc="-106" dirty="0" smtClean="0">
                    <a:ea typeface="나눔고딕" panose="020D0604000000000000" pitchFamily="50" charset="-127"/>
                  </a:rPr>
                  <a:t> </a:t>
                </a:r>
                <a:r>
                  <a:rPr lang="ko-KR" altLang="en-US" sz="813" spc="-106" dirty="0">
                    <a:ea typeface="나눔고딕" panose="020D0604000000000000" pitchFamily="50" charset="-127"/>
                  </a:rPr>
                  <a:t>현재 영업중인</a:t>
                </a:r>
                <a:r>
                  <a:rPr lang="ko-KR" altLang="en-US" sz="813" spc="-106" dirty="0" smtClean="0">
                    <a:ea typeface="나눔고딕" panose="020D0604000000000000" pitchFamily="50" charset="-127"/>
                  </a:rPr>
                  <a:t> 점포들의 개업 신고일 기준으로</a:t>
                </a:r>
                <a:r>
                  <a:rPr lang="en-US" altLang="ko-KR" sz="813" spc="-106" dirty="0">
                    <a:ea typeface="나눔고딕" panose="020D0604000000000000" pitchFamily="50" charset="-127"/>
                  </a:rPr>
                  <a:t> </a:t>
                </a:r>
                <a:r>
                  <a:rPr lang="ko-KR" altLang="en-US" sz="813" spc="-106" dirty="0" smtClean="0">
                    <a:ea typeface="나눔고딕" panose="020D0604000000000000" pitchFamily="50" charset="-127"/>
                  </a:rPr>
                  <a:t>영업기간을 평균하여 산출한 정보입니다</a:t>
                </a:r>
                <a:r>
                  <a:rPr lang="en-US" altLang="ko-KR" sz="813" spc="-106" dirty="0" smtClean="0">
                    <a:ea typeface="나눔고딕" panose="020D0604000000000000" pitchFamily="50" charset="-127"/>
                  </a:rPr>
                  <a:t>.</a:t>
                </a:r>
              </a:p>
              <a:p>
                <a:pPr lvl="0"/>
                <a:r>
                  <a:rPr lang="ko-KR" altLang="en-US" sz="813" spc="-106" dirty="0" smtClean="0">
                    <a:ea typeface="나눔고딕" panose="020D0604000000000000" pitchFamily="50" charset="-127"/>
                  </a:rPr>
                  <a:t>해당 상권의 신설</a:t>
                </a:r>
                <a:r>
                  <a:rPr lang="en-US" altLang="ko-KR" sz="813" spc="-106" dirty="0" smtClean="0">
                    <a:ea typeface="나눔고딕" panose="020D0604000000000000" pitchFamily="50" charset="-127"/>
                  </a:rPr>
                  <a:t>/</a:t>
                </a:r>
                <a:r>
                  <a:rPr lang="ko-KR" altLang="en-US" sz="813" spc="-106" dirty="0" smtClean="0">
                    <a:ea typeface="나눔고딕" panose="020D0604000000000000" pitchFamily="50" charset="-127"/>
                  </a:rPr>
                  <a:t>노숙 여부에 대한 참고정보로</a:t>
                </a:r>
                <a:r>
                  <a:rPr lang="en-US" altLang="ko-KR" sz="813" spc="-106" dirty="0">
                    <a:ea typeface="나눔고딕" panose="020D0604000000000000" pitchFamily="50" charset="-127"/>
                  </a:rPr>
                  <a:t> </a:t>
                </a:r>
                <a:r>
                  <a:rPr lang="ko-KR" altLang="en-US" sz="813" spc="-106" dirty="0" smtClean="0">
                    <a:ea typeface="나눔고딕" panose="020D0604000000000000" pitchFamily="50" charset="-127"/>
                  </a:rPr>
                  <a:t>이용됩니다</a:t>
                </a:r>
                <a:r>
                  <a:rPr lang="en-US" altLang="ko-KR" sz="813" spc="-106" dirty="0" smtClean="0">
                    <a:ea typeface="나눔고딕" panose="020D0604000000000000" pitchFamily="50" charset="-127"/>
                  </a:rPr>
                  <a:t>.</a:t>
                </a:r>
                <a:endParaRPr lang="en-US" altLang="ko-KR" sz="813" spc="-106" dirty="0">
                  <a:ea typeface="나눔고딕" panose="020D0604000000000000" pitchFamily="50" charset="-127"/>
                </a:endParaRPr>
              </a:p>
            </p:txBody>
          </p:sp>
          <p:sp>
            <p:nvSpPr>
              <p:cNvPr id="45" name="직사각형 44"/>
              <p:cNvSpPr/>
              <p:nvPr/>
            </p:nvSpPr>
            <p:spPr bwMode="auto">
              <a:xfrm>
                <a:off x="200472" y="3186001"/>
                <a:ext cx="1296036" cy="608150"/>
              </a:xfrm>
              <a:prstGeom prst="rect">
                <a:avLst/>
              </a:prstGeom>
              <a:noFill/>
              <a:ln w="12700">
                <a:noFill/>
                <a:prstDash val="dash"/>
                <a:miter lim="800000"/>
                <a:headEnd/>
                <a:tailEnd/>
              </a:ln>
            </p:spPr>
            <p:txBody>
              <a:bodyPr wrap="none" rtlCol="0" anchor="ctr">
                <a:noAutofit/>
              </a:bodyPr>
              <a:lstStyle/>
              <a:p>
                <a:pPr>
                  <a:spcBef>
                    <a:spcPct val="20000"/>
                  </a:spcBef>
                </a:pPr>
                <a:endParaRPr lang="ko-KR" altLang="en-US" sz="731" dirty="0">
                  <a:latin typeface="Trebuchet MS" panose="020B0603020202020204" pitchFamily="34" charset="0"/>
                  <a:ea typeface="나눔고딕" panose="020D0604000000000000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14999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오각형 29"/>
          <p:cNvSpPr/>
          <p:nvPr/>
        </p:nvSpPr>
        <p:spPr bwMode="gray">
          <a:xfrm>
            <a:off x="1077964" y="1237117"/>
            <a:ext cx="7691460" cy="364245"/>
          </a:xfrm>
          <a:prstGeom prst="homePlate">
            <a:avLst/>
          </a:prstGeom>
          <a:solidFill>
            <a:schemeClr val="bg1">
              <a:lumMod val="65000"/>
            </a:schemeClr>
          </a:solidFill>
          <a:ln w="12700" algn="ctr">
            <a:noFill/>
            <a:miter lim="800000"/>
            <a:headEnd/>
            <a:tailEnd/>
          </a:ln>
          <a:effectLst>
            <a:outerShdw dist="25400" dir="5400000" algn="ctr" rotWithShape="0">
              <a:srgbClr val="969696"/>
            </a:outerShdw>
          </a:effectLst>
        </p:spPr>
        <p:txBody>
          <a:bodyPr wrap="square" rtlCol="0" anchor="ctr">
            <a:noAutofit/>
          </a:bodyPr>
          <a:lstStyle/>
          <a:p>
            <a:pPr marL="457200" marR="0" indent="-45720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200" b="1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분석모형 결과서</a:t>
            </a:r>
            <a:endParaRPr kumimoji="0" lang="ko-KR" altLang="en-US" sz="1200" b="1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Rectangle 25"/>
          <p:cNvSpPr>
            <a:spLocks noChangeArrowheads="1"/>
          </p:cNvSpPr>
          <p:nvPr/>
        </p:nvSpPr>
        <p:spPr bwMode="auto">
          <a:xfrm>
            <a:off x="1077965" y="1741174"/>
            <a:ext cx="1160687" cy="536218"/>
          </a:xfrm>
          <a:prstGeom prst="rect">
            <a:avLst/>
          </a:prstGeom>
          <a:solidFill>
            <a:srgbClr val="777777"/>
          </a:solidFill>
          <a:ln w="9525" algn="ctr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square" lIns="72000" rIns="72000" anchor="ctr"/>
          <a:lstStyle/>
          <a:p>
            <a:pPr algn="ctr" fontAlgn="base" latinLnBrk="0">
              <a:spcAft>
                <a:spcPct val="0"/>
              </a:spcAft>
            </a:pPr>
            <a:r>
              <a:rPr lang="ko-KR" altLang="en-US" sz="1200" b="1" dirty="0" smtClea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과밀지수</a:t>
            </a:r>
            <a:endParaRPr lang="en-US" altLang="ko-KR" sz="1200" b="1" dirty="0" smtClean="0">
              <a:solidFill>
                <a:srgbClr val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Rectangle 25"/>
          <p:cNvSpPr>
            <a:spLocks noChangeArrowheads="1"/>
          </p:cNvSpPr>
          <p:nvPr/>
        </p:nvSpPr>
        <p:spPr bwMode="auto">
          <a:xfrm>
            <a:off x="1077964" y="4169722"/>
            <a:ext cx="1160687" cy="536218"/>
          </a:xfrm>
          <a:prstGeom prst="rect">
            <a:avLst/>
          </a:prstGeom>
          <a:solidFill>
            <a:srgbClr val="777777"/>
          </a:solidFill>
          <a:ln w="9525" algn="ctr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square" lIns="72000" rIns="72000" anchor="ctr"/>
          <a:lstStyle/>
          <a:p>
            <a:pPr algn="ctr" fontAlgn="base" latinLnBrk="0">
              <a:spcAft>
                <a:spcPct val="0"/>
              </a:spcAft>
            </a:pPr>
            <a:r>
              <a:rPr lang="ko-KR" altLang="en-US" sz="1200" b="1" dirty="0" smtClea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활성도 지표</a:t>
            </a:r>
            <a:endParaRPr lang="en-US" altLang="ko-KR" sz="1200" b="1" dirty="0" smtClean="0">
              <a:solidFill>
                <a:srgbClr val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 Box 9"/>
          <p:cNvSpPr txBox="1">
            <a:spLocks noChangeArrowheads="1"/>
          </p:cNvSpPr>
          <p:nvPr/>
        </p:nvSpPr>
        <p:spPr bwMode="auto">
          <a:xfrm>
            <a:off x="2238652" y="1741174"/>
            <a:ext cx="6458764" cy="53621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72000" tIns="45720" rIns="72000" bIns="4572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92075" indent="-92075" algn="l">
              <a:spcBef>
                <a:spcPts val="600"/>
              </a:spcBef>
              <a:buFont typeface="Arial" pitchFamily="34" charset="0"/>
              <a:buChar char="•"/>
              <a:defRPr sz="10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defRPr>
            </a:lvl1pPr>
          </a:lstStyle>
          <a:p>
            <a:pPr latinLnBrk="0"/>
            <a:r>
              <a:rPr lang="ko-KR" altLang="en-US" sz="1050" dirty="0" smtClean="0"/>
              <a:t>상권에 해당 업종의 존재여부에 따라 아래 두 가지 지수로 구분되어 산출됨</a:t>
            </a:r>
            <a:endParaRPr lang="en-US" altLang="ko-KR" sz="1050" b="1" dirty="0" smtClean="0">
              <a:solidFill>
                <a:schemeClr val="tx1"/>
              </a:solidFill>
            </a:endParaRPr>
          </a:p>
        </p:txBody>
      </p:sp>
      <p:sp>
        <p:nvSpPr>
          <p:cNvPr id="35" name="Text Box 9"/>
          <p:cNvSpPr txBox="1">
            <a:spLocks noChangeArrowheads="1"/>
          </p:cNvSpPr>
          <p:nvPr/>
        </p:nvSpPr>
        <p:spPr bwMode="auto">
          <a:xfrm>
            <a:off x="2238651" y="4169722"/>
            <a:ext cx="6458765" cy="53621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72000" tIns="45720" rIns="72000" bIns="4572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92075" indent="-92075" algn="l">
              <a:spcBef>
                <a:spcPts val="600"/>
              </a:spcBef>
              <a:buFont typeface="Arial" pitchFamily="34" charset="0"/>
              <a:buChar char="•"/>
              <a:defRPr sz="10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defRPr>
            </a:lvl1pPr>
          </a:lstStyle>
          <a:p>
            <a:pPr latinLnBrk="0"/>
            <a:r>
              <a:rPr lang="ko-KR" altLang="en-US" sz="1050" dirty="0" smtClean="0"/>
              <a:t>해당 상권</a:t>
            </a:r>
            <a:r>
              <a:rPr lang="en-US" altLang="ko-KR" sz="1050" dirty="0" smtClean="0"/>
              <a:t>/</a:t>
            </a:r>
            <a:r>
              <a:rPr lang="ko-KR" altLang="en-US" sz="1050" dirty="0" smtClean="0"/>
              <a:t>업종의 거래량 및 상대매출액</a:t>
            </a:r>
            <a:r>
              <a:rPr lang="en-US" altLang="ko-KR" sz="1050" dirty="0" smtClean="0"/>
              <a:t>(</a:t>
            </a:r>
            <a:r>
              <a:rPr lang="ko-KR" altLang="en-US" sz="1050" dirty="0" smtClean="0"/>
              <a:t>업종상대활성도</a:t>
            </a:r>
            <a:r>
              <a:rPr lang="en-US" altLang="ko-KR" sz="1050" dirty="0" smtClean="0"/>
              <a:t>)</a:t>
            </a:r>
            <a:r>
              <a:rPr lang="ko-KR" altLang="en-US" sz="1050" dirty="0" smtClean="0"/>
              <a:t>의 결합 지표</a:t>
            </a:r>
            <a:endParaRPr lang="en-US" altLang="ko-KR" sz="1050" dirty="0" smtClean="0"/>
          </a:p>
        </p:txBody>
      </p:sp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1626541"/>
              </p:ext>
            </p:extLst>
          </p:nvPr>
        </p:nvGraphicFramePr>
        <p:xfrm>
          <a:off x="1086202" y="2365395"/>
          <a:ext cx="7611214" cy="79248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2817487"/>
                <a:gridCol w="4793727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신규창업위험지수</a:t>
                      </a:r>
                      <a:endParaRPr lang="en-US" altLang="ko-KR" sz="1000" b="1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업종 점포 無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Wingdings" pitchFamily="2" charset="2"/>
                        <a:buChar char="ü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블록 기반 매출액 예측 회귀모형으로 신규창업 시 매력도 평가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매출포화지수</a:t>
                      </a:r>
                      <a:endParaRPr lang="en-US" altLang="ko-KR" sz="1000" b="1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업종 점포 有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Wingdings" pitchFamily="2" charset="2"/>
                        <a:buChar char="ü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수요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경쟁 등의 요인으로 상권 단위 영역 기반 업종 과밀 정도를 종합 평가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7" name="Rectangle 25"/>
          <p:cNvSpPr>
            <a:spLocks noChangeArrowheads="1"/>
          </p:cNvSpPr>
          <p:nvPr/>
        </p:nvSpPr>
        <p:spPr bwMode="auto">
          <a:xfrm>
            <a:off x="1077964" y="4811522"/>
            <a:ext cx="1160687" cy="536218"/>
          </a:xfrm>
          <a:prstGeom prst="rect">
            <a:avLst/>
          </a:prstGeom>
          <a:solidFill>
            <a:srgbClr val="777777"/>
          </a:solidFill>
          <a:ln w="9525" algn="ctr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square" lIns="72000" rIns="72000" anchor="ctr"/>
          <a:lstStyle/>
          <a:p>
            <a:pPr algn="ctr" fontAlgn="base" latinLnBrk="0">
              <a:spcAft>
                <a:spcPct val="0"/>
              </a:spcAft>
            </a:pPr>
            <a:r>
              <a:rPr lang="ko-KR" altLang="en-US" sz="1200" b="1" dirty="0" smtClea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성장성 지표</a:t>
            </a:r>
            <a:endParaRPr lang="en-US" altLang="ko-KR" sz="1200" b="1" dirty="0" smtClean="0">
              <a:solidFill>
                <a:srgbClr val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 Box 9"/>
          <p:cNvSpPr txBox="1">
            <a:spLocks noChangeArrowheads="1"/>
          </p:cNvSpPr>
          <p:nvPr/>
        </p:nvSpPr>
        <p:spPr bwMode="auto">
          <a:xfrm>
            <a:off x="2238651" y="4811522"/>
            <a:ext cx="6458765" cy="53621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72000" tIns="45720" rIns="72000" bIns="4572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92075" indent="-92075" algn="l">
              <a:spcBef>
                <a:spcPts val="600"/>
              </a:spcBef>
              <a:buFont typeface="Arial" pitchFamily="34" charset="0"/>
              <a:buChar char="•"/>
              <a:defRPr sz="10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defRPr>
            </a:lvl1pPr>
          </a:lstStyle>
          <a:p>
            <a:pPr latinLnBrk="0"/>
            <a:r>
              <a:rPr lang="ko-KR" altLang="en-US" sz="1050" dirty="0"/>
              <a:t>해당 상권</a:t>
            </a:r>
            <a:r>
              <a:rPr lang="en-US" altLang="ko-KR" sz="1050" dirty="0"/>
              <a:t>/</a:t>
            </a:r>
            <a:r>
              <a:rPr lang="ko-KR" altLang="en-US" sz="1050" dirty="0" smtClean="0"/>
              <a:t>업종의 매출액증감률 및 점포당 매출액증감률의 결합 지표</a:t>
            </a:r>
            <a:endParaRPr lang="en-US" altLang="ko-KR" sz="1050" dirty="0" smtClean="0"/>
          </a:p>
        </p:txBody>
      </p:sp>
      <p:sp>
        <p:nvSpPr>
          <p:cNvPr id="39" name="Rectangle 25"/>
          <p:cNvSpPr>
            <a:spLocks noChangeArrowheads="1"/>
          </p:cNvSpPr>
          <p:nvPr/>
        </p:nvSpPr>
        <p:spPr bwMode="auto">
          <a:xfrm>
            <a:off x="1077964" y="5445224"/>
            <a:ext cx="1160687" cy="536218"/>
          </a:xfrm>
          <a:prstGeom prst="rect">
            <a:avLst/>
          </a:prstGeom>
          <a:solidFill>
            <a:srgbClr val="777777"/>
          </a:solidFill>
          <a:ln w="9525" algn="ctr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square" lIns="72000" rIns="72000" anchor="ctr"/>
          <a:lstStyle/>
          <a:p>
            <a:pPr algn="ctr" fontAlgn="base" latinLnBrk="0">
              <a:spcAft>
                <a:spcPct val="0"/>
              </a:spcAft>
            </a:pPr>
            <a:r>
              <a:rPr lang="ko-KR" altLang="en-US" sz="1200" b="1" dirty="0" smtClea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안정</a:t>
            </a:r>
            <a:r>
              <a:rPr lang="ko-KR" altLang="en-US" sz="1200" b="1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성</a:t>
            </a:r>
            <a:r>
              <a:rPr lang="ko-KR" altLang="en-US" sz="1200" b="1" dirty="0" smtClea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 지표</a:t>
            </a:r>
            <a:endParaRPr lang="en-US" altLang="ko-KR" sz="1200" b="1" dirty="0" smtClean="0">
              <a:solidFill>
                <a:srgbClr val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Text Box 9"/>
          <p:cNvSpPr txBox="1">
            <a:spLocks noChangeArrowheads="1"/>
          </p:cNvSpPr>
          <p:nvPr/>
        </p:nvSpPr>
        <p:spPr bwMode="auto">
          <a:xfrm>
            <a:off x="2238651" y="5445224"/>
            <a:ext cx="6458765" cy="53621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72000" tIns="45720" rIns="72000" bIns="4572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92075" indent="-92075" algn="l">
              <a:spcBef>
                <a:spcPts val="600"/>
              </a:spcBef>
              <a:buFont typeface="Arial" pitchFamily="34" charset="0"/>
              <a:buChar char="•"/>
              <a:defRPr sz="10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defRPr>
            </a:lvl1pPr>
          </a:lstStyle>
          <a:p>
            <a:pPr latinLnBrk="0"/>
            <a:r>
              <a:rPr lang="ko-KR" altLang="en-US" sz="1050" dirty="0"/>
              <a:t>해당 상권</a:t>
            </a:r>
            <a:r>
              <a:rPr lang="en-US" altLang="ko-KR" sz="1050" dirty="0"/>
              <a:t>/</a:t>
            </a:r>
            <a:r>
              <a:rPr lang="ko-KR" altLang="en-US" sz="1050" dirty="0"/>
              <a:t>업종의 </a:t>
            </a:r>
            <a:r>
              <a:rPr lang="ko-KR" altLang="en-US" sz="1050" dirty="0" err="1" smtClean="0"/>
              <a:t>폐업률</a:t>
            </a:r>
            <a:r>
              <a:rPr lang="ko-KR" altLang="en-US" sz="1050" dirty="0" smtClean="0"/>
              <a:t> 및 </a:t>
            </a:r>
            <a:r>
              <a:rPr lang="ko-KR" altLang="en-US" sz="1050" dirty="0" err="1" smtClean="0"/>
              <a:t>평균영업개월</a:t>
            </a:r>
            <a:r>
              <a:rPr lang="ko-KR" altLang="en-US" sz="1050" dirty="0" smtClean="0"/>
              <a:t> 수의 결합 지표</a:t>
            </a:r>
            <a:endParaRPr lang="en-US" altLang="ko-KR" sz="1050" dirty="0" smtClean="0"/>
          </a:p>
        </p:txBody>
      </p:sp>
      <p:sp>
        <p:nvSpPr>
          <p:cNvPr id="41" name="Rectangle 25"/>
          <p:cNvSpPr>
            <a:spLocks noChangeArrowheads="1"/>
          </p:cNvSpPr>
          <p:nvPr/>
        </p:nvSpPr>
        <p:spPr bwMode="auto">
          <a:xfrm>
            <a:off x="1077964" y="3234129"/>
            <a:ext cx="1160687" cy="863585"/>
          </a:xfrm>
          <a:prstGeom prst="rect">
            <a:avLst/>
          </a:prstGeom>
          <a:solidFill>
            <a:srgbClr val="777777"/>
          </a:solidFill>
          <a:ln w="9525" algn="ctr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square" lIns="72000" rIns="72000" anchor="ctr"/>
          <a:lstStyle/>
          <a:p>
            <a:pPr algn="ctr" fontAlgn="base" latinLnBrk="0">
              <a:spcAft>
                <a:spcPct val="0"/>
              </a:spcAft>
            </a:pPr>
            <a:r>
              <a:rPr lang="ko-KR" altLang="en-US" sz="1200" b="1" dirty="0" smtClea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창업위험도</a:t>
            </a:r>
            <a:endParaRPr lang="en-US" altLang="ko-KR" sz="1200" b="1" dirty="0" smtClean="0">
              <a:solidFill>
                <a:srgbClr val="FFFFFF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fontAlgn="base" latinLnBrk="0">
              <a:spcAft>
                <a:spcPct val="0"/>
              </a:spcAft>
            </a:pPr>
            <a:r>
              <a:rPr lang="en-US" altLang="ko-KR" sz="1200" b="1" dirty="0" smtClea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200" b="1" dirty="0" smtClea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행정구역별</a:t>
            </a:r>
            <a:r>
              <a:rPr lang="en-US" altLang="ko-KR" sz="1200" b="1" dirty="0" smtClea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  <p:sp>
        <p:nvSpPr>
          <p:cNvPr id="42" name="Text Box 9"/>
          <p:cNvSpPr txBox="1">
            <a:spLocks noChangeArrowheads="1"/>
          </p:cNvSpPr>
          <p:nvPr/>
        </p:nvSpPr>
        <p:spPr bwMode="auto">
          <a:xfrm>
            <a:off x="2238652" y="3234129"/>
            <a:ext cx="3722460" cy="86358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72000" tIns="45720" rIns="72000" bIns="4572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92075" indent="-92075" algn="l">
              <a:spcBef>
                <a:spcPts val="600"/>
              </a:spcBef>
              <a:buFont typeface="Arial" pitchFamily="34" charset="0"/>
              <a:buChar char="•"/>
              <a:defRPr sz="10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defRPr>
            </a:lvl1pPr>
          </a:lstStyle>
          <a:p>
            <a:pPr latinLnBrk="0"/>
            <a:r>
              <a:rPr lang="ko-KR" altLang="en-US" sz="1050" dirty="0" smtClean="0"/>
              <a:t>생활밀착형 업종</a:t>
            </a:r>
            <a:r>
              <a:rPr lang="en-US" altLang="ko-KR" sz="1050" dirty="0" smtClean="0"/>
              <a:t>(43</a:t>
            </a:r>
            <a:r>
              <a:rPr lang="ko-KR" altLang="en-US" sz="1050" dirty="0" smtClean="0"/>
              <a:t>개</a:t>
            </a:r>
            <a:r>
              <a:rPr lang="en-US" altLang="ko-KR" sz="1050" dirty="0" smtClean="0"/>
              <a:t>)</a:t>
            </a:r>
            <a:r>
              <a:rPr lang="ko-KR" altLang="en-US" sz="1050" dirty="0" smtClean="0"/>
              <a:t>의 </a:t>
            </a:r>
            <a:r>
              <a:rPr lang="ko-KR" altLang="en-US" sz="1050" dirty="0" err="1" smtClean="0"/>
              <a:t>폐업률</a:t>
            </a:r>
            <a:r>
              <a:rPr lang="ko-KR" altLang="en-US" sz="1050" dirty="0" smtClean="0"/>
              <a:t> 및 </a:t>
            </a:r>
            <a:r>
              <a:rPr lang="en-US" altLang="ko-KR" sz="1050" dirty="0" smtClean="0"/>
              <a:t>3</a:t>
            </a:r>
            <a:r>
              <a:rPr lang="ko-KR" altLang="en-US" sz="1050" dirty="0" smtClean="0"/>
              <a:t>년 생존율의 결합지표로서 자치구</a:t>
            </a:r>
            <a:r>
              <a:rPr lang="en-US" altLang="ko-KR" sz="1050" dirty="0" smtClean="0"/>
              <a:t>/</a:t>
            </a:r>
            <a:r>
              <a:rPr lang="ko-KR" altLang="en-US" sz="1050" dirty="0" err="1" smtClean="0"/>
              <a:t>행정동별</a:t>
            </a:r>
            <a:r>
              <a:rPr lang="ko-KR" altLang="en-US" sz="1050" dirty="0" smtClean="0"/>
              <a:t> 창업 위험도를 산출</a:t>
            </a:r>
            <a:endParaRPr lang="en-US" altLang="ko-KR" sz="1050" dirty="0" smtClean="0"/>
          </a:p>
        </p:txBody>
      </p:sp>
      <p:sp>
        <p:nvSpPr>
          <p:cNvPr id="44" name="Text Box 9"/>
          <p:cNvSpPr txBox="1">
            <a:spLocks noChangeArrowheads="1"/>
          </p:cNvSpPr>
          <p:nvPr/>
        </p:nvSpPr>
        <p:spPr bwMode="auto">
          <a:xfrm>
            <a:off x="6105128" y="3234129"/>
            <a:ext cx="2592289" cy="86358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72000" tIns="45720" rIns="72000" bIns="4572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92075" indent="-92075" algn="l">
              <a:spcBef>
                <a:spcPts val="600"/>
              </a:spcBef>
              <a:buFont typeface="Arial" pitchFamily="34" charset="0"/>
              <a:buChar char="•"/>
              <a:defRPr sz="10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defRPr>
            </a:lvl1pPr>
          </a:lstStyle>
          <a:p>
            <a:pPr latinLnBrk="0"/>
            <a:r>
              <a:rPr lang="ko-KR" altLang="en-US" sz="1050" dirty="0" smtClean="0"/>
              <a:t>상권영역에 한정되어 표</a:t>
            </a:r>
            <a:r>
              <a:rPr lang="ko-KR" altLang="en-US" sz="1050" dirty="0"/>
              <a:t>출</a:t>
            </a:r>
            <a:r>
              <a:rPr lang="ko-KR" altLang="en-US" sz="1050" dirty="0" smtClean="0"/>
              <a:t>되는 과밀지수의 보완을 위해 행정구역별 창업위험도를 </a:t>
            </a:r>
            <a:r>
              <a:rPr lang="ko-KR" altLang="en-US" sz="1050" b="1" u="sng" dirty="0" smtClean="0">
                <a:solidFill>
                  <a:srgbClr val="FF0000"/>
                </a:solidFill>
              </a:rPr>
              <a:t>신규 산출</a:t>
            </a:r>
            <a:endParaRPr lang="en-US" altLang="ko-KR" sz="1050" b="1" u="sng" dirty="0" smtClean="0">
              <a:solidFill>
                <a:srgbClr val="FF0000"/>
              </a:solidFill>
            </a:endParaRPr>
          </a:p>
        </p:txBody>
      </p:sp>
      <p:sp>
        <p:nvSpPr>
          <p:cNvPr id="50" name="Text Box 2"/>
          <p:cNvSpPr txBox="1">
            <a:spLocks noChangeArrowheads="1"/>
          </p:cNvSpPr>
          <p:nvPr/>
        </p:nvSpPr>
        <p:spPr bwMode="auto">
          <a:xfrm>
            <a:off x="361294" y="833813"/>
            <a:ext cx="9217024" cy="332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9pPr>
          </a:lstStyle>
          <a:p>
            <a:pPr algn="just" eaLnBrk="1" hangingPunct="1">
              <a:lnSpc>
                <a:spcPct val="130000"/>
              </a:lnSpc>
              <a:spcBef>
                <a:spcPct val="50000"/>
              </a:spcBef>
            </a:pPr>
            <a:r>
              <a:rPr lang="en-US" altLang="ko-KR" sz="1200" b="1" spc="-50" dirty="0" smtClean="0">
                <a:latin typeface="Trebuchet MS" panose="020B0603020202020204" pitchFamily="34" charset="0"/>
                <a:ea typeface="맑은 고딕" pitchFamily="50" charset="-127"/>
              </a:rPr>
              <a:t>1. </a:t>
            </a:r>
            <a:r>
              <a:rPr lang="ko-KR" altLang="en-US" sz="1200" b="1" spc="-50" dirty="0" smtClean="0">
                <a:latin typeface="Trebuchet MS" panose="020B0603020202020204" pitchFamily="34" charset="0"/>
                <a:ea typeface="맑은 고딕" pitchFamily="50" charset="-127"/>
              </a:rPr>
              <a:t>분석모형 결과서 지수</a:t>
            </a:r>
            <a:r>
              <a:rPr lang="en-US" altLang="ko-KR" sz="1200" b="1" spc="-50" dirty="0" smtClean="0">
                <a:latin typeface="Trebuchet MS" panose="020B0603020202020204" pitchFamily="34" charset="0"/>
                <a:ea typeface="맑은 고딕" pitchFamily="50" charset="-127"/>
              </a:rPr>
              <a:t>/</a:t>
            </a:r>
            <a:r>
              <a:rPr lang="ko-KR" altLang="en-US" sz="1200" b="1" spc="-50" dirty="0" smtClean="0">
                <a:latin typeface="Trebuchet MS" panose="020B0603020202020204" pitchFamily="34" charset="0"/>
                <a:ea typeface="맑은 고딕" pitchFamily="50" charset="-127"/>
              </a:rPr>
              <a:t>지표 목록</a:t>
            </a:r>
            <a:endParaRPr lang="en-US" altLang="ko-KR" sz="1200" b="1" spc="-50" dirty="0" smtClean="0">
              <a:latin typeface="Trebuchet MS" panose="020B0603020202020204" pitchFamily="34" charset="0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0223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Box 2"/>
          <p:cNvSpPr txBox="1">
            <a:spLocks noChangeArrowheads="1"/>
          </p:cNvSpPr>
          <p:nvPr/>
        </p:nvSpPr>
        <p:spPr bwMode="auto">
          <a:xfrm>
            <a:off x="361294" y="833813"/>
            <a:ext cx="9217024" cy="332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9pPr>
          </a:lstStyle>
          <a:p>
            <a:pPr algn="just" eaLnBrk="1" hangingPunct="1">
              <a:lnSpc>
                <a:spcPct val="130000"/>
              </a:lnSpc>
              <a:spcBef>
                <a:spcPct val="50000"/>
              </a:spcBef>
            </a:pPr>
            <a:r>
              <a:rPr lang="ko-KR" altLang="en-US" sz="1200" b="1" spc="-50" dirty="0" err="1" smtClean="0">
                <a:latin typeface="Trebuchet MS" panose="020B0603020202020204" pitchFamily="34" charset="0"/>
                <a:ea typeface="맑은 고딕" pitchFamily="50" charset="-127"/>
              </a:rPr>
              <a:t>ㅇ</a:t>
            </a:r>
            <a:r>
              <a:rPr lang="en-US" altLang="ko-KR" sz="1200" b="1" spc="-50" dirty="0" smtClean="0">
                <a:latin typeface="Trebuchet MS" panose="020B0603020202020204" pitchFamily="34" charset="0"/>
                <a:ea typeface="맑은 고딕" pitchFamily="50" charset="-127"/>
              </a:rPr>
              <a:t> </a:t>
            </a:r>
            <a:r>
              <a:rPr lang="ko-KR" altLang="en-US" sz="1200" b="1" spc="-50" dirty="0" smtClean="0">
                <a:latin typeface="Trebuchet MS" panose="020B0603020202020204" pitchFamily="34" charset="0"/>
                <a:ea typeface="맑은 고딕" pitchFamily="50" charset="-127"/>
              </a:rPr>
              <a:t>지수</a:t>
            </a:r>
            <a:r>
              <a:rPr lang="en-US" altLang="ko-KR" sz="1200" b="1" spc="-50" dirty="0" smtClean="0">
                <a:latin typeface="Trebuchet MS" panose="020B0603020202020204" pitchFamily="34" charset="0"/>
                <a:ea typeface="맑은 고딕" pitchFamily="50" charset="-127"/>
              </a:rPr>
              <a:t>/</a:t>
            </a:r>
            <a:r>
              <a:rPr lang="ko-KR" altLang="en-US" sz="1200" b="1" spc="-50" dirty="0" smtClean="0">
                <a:latin typeface="Trebuchet MS" panose="020B0603020202020204" pitchFamily="34" charset="0"/>
                <a:ea typeface="맑은 고딕" pitchFamily="50" charset="-127"/>
              </a:rPr>
              <a:t>지표 산출 범위</a:t>
            </a:r>
            <a:endParaRPr lang="en-US" altLang="ko-KR" sz="1200" b="1" spc="-50" dirty="0" smtClean="0">
              <a:latin typeface="Trebuchet MS" panose="020B0603020202020204" pitchFamily="34" charset="0"/>
              <a:ea typeface="맑은 고딕" pitchFamily="50" charset="-127"/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6708332"/>
              </p:ext>
            </p:extLst>
          </p:nvPr>
        </p:nvGraphicFramePr>
        <p:xfrm>
          <a:off x="632520" y="1340768"/>
          <a:ext cx="8640961" cy="4092616"/>
        </p:xfrm>
        <a:graphic>
          <a:graphicData uri="http://schemas.openxmlformats.org/drawingml/2006/table">
            <a:tbl>
              <a:tblPr/>
              <a:tblGrid>
                <a:gridCol w="720080"/>
                <a:gridCol w="1008112"/>
                <a:gridCol w="2232248"/>
                <a:gridCol w="576064"/>
                <a:gridCol w="936104"/>
                <a:gridCol w="576064"/>
                <a:gridCol w="1944216"/>
                <a:gridCol w="648073"/>
              </a:tblGrid>
              <a:tr h="286345">
                <a:tc>
                  <a:txBody>
                    <a:bodyPr/>
                    <a:lstStyle>
                      <a:lvl1pPr marL="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37147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74295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11442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48590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185737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22885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260032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297180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fontAlgn="t"/>
                      <a:r>
                        <a:rPr lang="ko-KR" altLang="en-US" sz="9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구분</a:t>
                      </a:r>
                      <a:r>
                        <a:rPr lang="en-US" altLang="ko-KR" sz="9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en-US" sz="900" b="1" i="0" u="none" strike="noStrike" baseline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7148" marR="37148" marT="37148" marB="3714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900" b="1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구분</a:t>
                      </a:r>
                      <a:r>
                        <a:rPr lang="en-US" altLang="ko-KR" sz="900" b="1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2(</a:t>
                      </a:r>
                      <a:r>
                        <a:rPr lang="ko-KR" altLang="en-US" sz="900" b="1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포함 지수</a:t>
                      </a:r>
                      <a:r>
                        <a:rPr lang="en-US" altLang="ko-KR" sz="900" b="1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en-US" sz="900" b="1" i="0" u="none" strike="noStrike" baseline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7148" marR="37148" marT="37148" marB="3714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900" b="1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영역</a:t>
                      </a:r>
                      <a:endParaRPr lang="en-US" sz="900" b="1" i="0" u="none" strike="noStrike" baseline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7148" marR="37148" marT="37148" marB="3714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900" b="1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대상</a:t>
                      </a:r>
                      <a:endParaRPr lang="en-US" sz="900" b="1" i="0" u="none" strike="noStrike" baseline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7148" marR="37148" marT="37148" marB="3714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9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지수 값 범위</a:t>
                      </a:r>
                      <a:endParaRPr lang="en-US" sz="900" b="1" i="0" u="none" strike="noStrike" baseline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7148" marR="37148" marT="37148" marB="3714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lvl1pPr marL="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37147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74295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11442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48590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185737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22885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260032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297180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fontAlgn="t"/>
                      <a:r>
                        <a:rPr lang="ko-KR" altLang="en-US" sz="9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등급</a:t>
                      </a:r>
                      <a:endParaRPr lang="en-US" sz="900" b="1" i="0" u="none" strike="noStrike" baseline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7148" marR="37148" marT="37148" marB="3714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900" b="1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등급구간</a:t>
                      </a:r>
                      <a:endParaRPr lang="en-US" sz="900" b="1" i="0" u="none" strike="noStrike" baseline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7148" marR="37148" marT="37148" marB="3714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900" b="1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본 결과서</a:t>
                      </a:r>
                      <a:endParaRPr lang="en-US" altLang="ko-KR" sz="900" b="1" i="0" u="none" strike="noStrike" baseline="0" dirty="0" smtClean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fontAlgn="t"/>
                      <a:r>
                        <a:rPr lang="ko-KR" altLang="en-US" sz="900" b="1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해당여부</a:t>
                      </a:r>
                      <a:endParaRPr lang="en-US" sz="900" b="1" i="0" u="none" strike="noStrike" baseline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7148" marR="37148" marT="37148" marB="3714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</a:tr>
              <a:tr h="432000">
                <a:tc rowSpan="2">
                  <a:txBody>
                    <a:bodyPr/>
                    <a:lstStyle>
                      <a:lvl1pPr marL="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37147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74295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11442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48590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185737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22885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260032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297180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fontAlgn="t"/>
                      <a:r>
                        <a:rPr lang="ko-KR" altLang="en-US" sz="9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과밀지수</a:t>
                      </a:r>
                      <a:endParaRPr lang="en-US" sz="900" b="1" i="0" u="none" strike="noStrike" baseline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7148" marR="37148" marT="37148" marB="3714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9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신규창업위험지수</a:t>
                      </a:r>
                      <a:r>
                        <a:rPr lang="en-US" altLang="ko-KR" sz="9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9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업종 점포 無</a:t>
                      </a:r>
                      <a:r>
                        <a:rPr lang="en-US" altLang="ko-KR" sz="9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en-US" sz="900" b="0" i="0" u="none" strike="noStrike" baseline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7148" marR="37148" marT="37148" marB="3714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t"/>
                      <a:r>
                        <a:rPr lang="ko-KR" altLang="en-US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자치구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(X),  </a:t>
                      </a:r>
                      <a:r>
                        <a:rPr lang="ko-KR" altLang="en-US" sz="7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행정동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(X), 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상권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(O), 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블록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(X), 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임의영역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(X)</a:t>
                      </a:r>
                    </a:p>
                    <a:p>
                      <a:pPr algn="ctr" fontAlgn="t">
                        <a:lnSpc>
                          <a:spcPct val="150000"/>
                        </a:lnSpc>
                      </a:pPr>
                      <a:r>
                        <a:rPr lang="en-US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→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신규창업위험지수 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골목상권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발달상권 통합 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회귀모델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                  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최종 지수 산출 시 분리</a:t>
                      </a:r>
                      <a:endParaRPr lang="en-US" altLang="ko-KR" sz="7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indent="0" algn="ctr" defTabSz="742950" rtl="0" eaLnBrk="1" fontAlgn="t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→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매출포화지수 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골목상권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발달상권 분리 산출</a:t>
                      </a:r>
                      <a:endParaRPr lang="en-US" sz="700" b="0" i="0" u="none" strike="noStrike" baseline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7148" marR="37148" marT="37148" marB="3714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fontAlgn="t"/>
                      <a:r>
                        <a:rPr lang="ko-KR" altLang="en-US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생활밀접업종 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43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 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업종별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*</a:t>
                      </a:r>
                      <a:endParaRPr lang="en-US" sz="700" b="0" i="0" u="none" strike="noStrike" baseline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7148" marR="37148" marT="37148" marB="3714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7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 ~ 100</a:t>
                      </a:r>
                    </a:p>
                    <a:p>
                      <a:pPr algn="ctr" fontAlgn="t"/>
                      <a:r>
                        <a:rPr lang="en-US" altLang="ko-KR" sz="7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7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실질점수 </a:t>
                      </a:r>
                      <a:r>
                        <a:rPr lang="en-US" altLang="ko-KR" sz="7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20~80)</a:t>
                      </a:r>
                      <a:endParaRPr lang="en-US" altLang="ko-KR" sz="700" b="0" i="0" u="none" strike="noStrike" baseline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7148" marR="37148" marT="37148" marB="3714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37147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74295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11442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48590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185737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22885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260032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297180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fontAlgn="t"/>
                      <a:r>
                        <a:rPr lang="en-US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등급</a:t>
                      </a:r>
                      <a:endParaRPr lang="en-US" sz="700" b="0" i="0" u="none" strike="noStrike" baseline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7148" marR="37148" marT="37148" marB="3714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6">
                  <a:txBody>
                    <a:bodyPr/>
                    <a:lstStyle/>
                    <a:p>
                      <a:pPr marL="0" marR="0" indent="0" algn="l" defTabSz="74295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등급 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높음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 </a:t>
                      </a:r>
                    </a:p>
                    <a:p>
                      <a:pPr marL="0" marR="0" indent="0" algn="l" defTabSz="74295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baseline="0" dirty="0" smtClean="0">
                          <a:solidFill>
                            <a:srgbClr val="FF66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rgbClr val="FF66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등급 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rgbClr val="FF66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rgbClr val="FF66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주의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rgbClr val="FF66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 </a:t>
                      </a:r>
                    </a:p>
                    <a:p>
                      <a:pPr marL="0" marR="0" indent="0" algn="l" defTabSz="74295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baseline="0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등급 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보통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 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</a:p>
                    <a:p>
                      <a:pPr marL="0" marR="0" indent="0" algn="l" defTabSz="74295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baseline="0" dirty="0" smtClean="0">
                          <a:solidFill>
                            <a:srgbClr val="00B0F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rgbClr val="00B0F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등급 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rgbClr val="00B0F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rgbClr val="00B0F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낮음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rgbClr val="00B0F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 </a:t>
                      </a:r>
                    </a:p>
                    <a:p>
                      <a:pPr marL="0" marR="0" indent="0" algn="l" defTabSz="74295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u="none" strike="noStrike" baseline="0" dirty="0" smtClean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7148" marR="37148" marT="37148" marB="3714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74295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0" i="0" u="none" strike="noStrike" baseline="0" dirty="0" smtClean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7148" marR="37148" marT="37148" marB="3714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2000">
                <a:tc vMerge="1">
                  <a:txBody>
                    <a:bodyPr/>
                    <a:lstStyle>
                      <a:lvl1pPr marL="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37147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74295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11442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48590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185737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22885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260032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297180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fontAlgn="t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148" marR="37148" marT="37148" marB="3714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9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매출포화지수</a:t>
                      </a:r>
                      <a:endParaRPr lang="en-US" altLang="ko-KR" sz="900" b="0" i="0" u="none" strike="noStrike" baseline="0" smtClean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fontAlgn="t"/>
                      <a:r>
                        <a:rPr lang="en-US" altLang="ko-KR" sz="9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9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업종 점포 有</a:t>
                      </a:r>
                      <a:r>
                        <a:rPr lang="en-US" altLang="ko-KR" sz="9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en-US" sz="900" b="0" i="0" u="none" strike="noStrike" baseline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7148" marR="37148" marT="37148" marB="3714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t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148" marR="37148" marT="37148" marB="3714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t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148" marR="37148" marT="37148" marB="3714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7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 ~ 100</a:t>
                      </a:r>
                    </a:p>
                    <a:p>
                      <a:pPr algn="ctr" fontAlgn="t"/>
                      <a:r>
                        <a:rPr lang="en-US" altLang="ko-KR" sz="7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7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실질점수 </a:t>
                      </a:r>
                      <a:r>
                        <a:rPr lang="en-US" altLang="ko-KR" sz="7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20~80)</a:t>
                      </a:r>
                      <a:endParaRPr lang="en-US" altLang="ko-KR" sz="700" b="0" i="0" u="none" strike="noStrike" baseline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7148" marR="37148" marT="37148" marB="3714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37147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74295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11442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48590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185737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22885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260032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297180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fontAlgn="t"/>
                      <a:r>
                        <a:rPr lang="en-US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등급</a:t>
                      </a:r>
                      <a:endParaRPr lang="en-US" sz="700" b="0" i="0" u="none" strike="noStrike" baseline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7148" marR="37148" marT="37148" marB="3714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74295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u="none" strike="noStrike" baseline="0" dirty="0" smtClean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7148" marR="37148" marT="37148" marB="3714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74295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baseline="0" dirty="0" smtClean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7148" marR="37148" marT="37148" marB="3714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20000">
                <a:tc>
                  <a:txBody>
                    <a:bodyPr/>
                    <a:lstStyle>
                      <a:lvl1pPr marL="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37147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74295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11442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48590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185737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22885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260032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297180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fontAlgn="t"/>
                      <a:r>
                        <a:rPr lang="ko-KR" altLang="en-US" sz="9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창업위험도</a:t>
                      </a:r>
                      <a:endParaRPr lang="en-US" altLang="ko-KR" sz="900" b="1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fontAlgn="t"/>
                      <a:r>
                        <a:rPr lang="en-US" sz="9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9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행정구역별</a:t>
                      </a:r>
                      <a:r>
                        <a:rPr lang="en-US" altLang="ko-KR" sz="9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en-US" sz="900" b="1" i="0" u="none" strike="noStrike" baseline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7148" marR="37148" marT="37148" marB="3714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800" b="0" i="0" u="none" strike="noStrike" baseline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7148" marR="37148" marT="37148" marB="3714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7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자치구</a:t>
                      </a:r>
                      <a:r>
                        <a:rPr lang="en-US" altLang="ko-KR" sz="7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(O), </a:t>
                      </a:r>
                      <a:r>
                        <a:rPr lang="ko-KR" altLang="en-US" sz="7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행정동</a:t>
                      </a:r>
                      <a:r>
                        <a:rPr lang="en-US" altLang="ko-KR" sz="7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(O), </a:t>
                      </a:r>
                      <a:r>
                        <a:rPr lang="ko-KR" altLang="en-US" sz="7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상권</a:t>
                      </a:r>
                      <a:r>
                        <a:rPr lang="en-US" altLang="ko-KR" sz="7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(X), </a:t>
                      </a:r>
                      <a:r>
                        <a:rPr lang="ko-KR" altLang="en-US" sz="7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블록</a:t>
                      </a:r>
                      <a:r>
                        <a:rPr lang="en-US" altLang="ko-KR" sz="7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(X), </a:t>
                      </a:r>
                      <a:r>
                        <a:rPr lang="ko-KR" altLang="en-US" sz="7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임의영역</a:t>
                      </a:r>
                      <a:r>
                        <a:rPr lang="en-US" altLang="ko-KR" sz="7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(X)</a:t>
                      </a:r>
                      <a:endParaRPr lang="en-US" sz="700" b="0" i="0" u="none" strike="noStrike" baseline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7148" marR="37148" marT="37148" marB="3714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43</a:t>
                      </a:r>
                      <a:r>
                        <a:rPr lang="ko-KR" altLang="en-US" sz="7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 업종 통합</a:t>
                      </a:r>
                      <a:r>
                        <a:rPr lang="en-US" altLang="ko-KR" sz="7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**</a:t>
                      </a:r>
                      <a:endParaRPr lang="en-US" sz="700" b="0" i="0" u="none" strike="noStrike" baseline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7148" marR="37148" marT="37148" marB="3714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7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 ~ 100</a:t>
                      </a:r>
                    </a:p>
                    <a:p>
                      <a:pPr algn="ctr" fontAlgn="t"/>
                      <a:r>
                        <a:rPr lang="en-US" altLang="ko-KR" sz="7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7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실질점수 </a:t>
                      </a:r>
                      <a:r>
                        <a:rPr lang="en-US" altLang="ko-KR" sz="7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20~80)</a:t>
                      </a:r>
                      <a:endParaRPr lang="en-US" altLang="ko-KR" sz="700" b="0" i="0" u="none" strike="noStrike" baseline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7148" marR="37148" marT="37148" marB="3714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37147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74295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11442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48590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185737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22885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260032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297180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ctr" defTabSz="74295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등급</a:t>
                      </a:r>
                      <a:endParaRPr lang="en-US" altLang="ko-KR" sz="7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7148" marR="37148" marT="37148" marB="3714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74295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u="none" strike="noStrike" baseline="0" dirty="0" smtClean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7148" marR="37148" marT="37148" marB="3714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74295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u="none" strike="noStrike" baseline="0" smtClean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7148" marR="37148" marT="37148" marB="3714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20000">
                <a:tc>
                  <a:txBody>
                    <a:bodyPr/>
                    <a:lstStyle>
                      <a:lvl1pPr marL="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37147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74295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11442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48590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185737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22885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260032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297180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fontAlgn="t"/>
                      <a:r>
                        <a:rPr lang="ko-KR" altLang="en-US" sz="900" b="1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활성도 지표</a:t>
                      </a:r>
                      <a:endParaRPr lang="en-US" sz="900" b="1" i="0" u="none" strike="noStrike" baseline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7148" marR="37148" marT="37148" marB="3714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800" b="0" i="0" u="none" strike="noStrike" baseline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7148" marR="37148" marT="37148" marB="3714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7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자치구</a:t>
                      </a:r>
                      <a:r>
                        <a:rPr lang="en-US" altLang="ko-KR" sz="7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(X), </a:t>
                      </a:r>
                      <a:r>
                        <a:rPr lang="ko-KR" altLang="en-US" sz="7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행정동</a:t>
                      </a:r>
                      <a:r>
                        <a:rPr lang="en-US" altLang="ko-KR" sz="7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(X), </a:t>
                      </a:r>
                      <a:r>
                        <a:rPr lang="ko-KR" altLang="en-US" sz="7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상권</a:t>
                      </a:r>
                      <a:r>
                        <a:rPr lang="en-US" altLang="ko-KR" sz="7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(O), </a:t>
                      </a:r>
                      <a:r>
                        <a:rPr lang="ko-KR" altLang="en-US" sz="7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블록</a:t>
                      </a:r>
                      <a:r>
                        <a:rPr lang="en-US" altLang="ko-KR" sz="7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(X), </a:t>
                      </a:r>
                      <a:r>
                        <a:rPr lang="ko-KR" altLang="en-US" sz="7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임의영역</a:t>
                      </a:r>
                      <a:r>
                        <a:rPr lang="en-US" altLang="ko-KR" sz="7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(X)</a:t>
                      </a:r>
                    </a:p>
                    <a:p>
                      <a:pPr marL="0" marR="0" indent="0" algn="ctr" defTabSz="742950" rtl="0" eaLnBrk="1" fontAlgn="t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→</a:t>
                      </a:r>
                      <a:r>
                        <a:rPr lang="ko-KR" altLang="en-US" sz="7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골목상권</a:t>
                      </a:r>
                      <a:r>
                        <a:rPr lang="en-US" altLang="ko-KR" sz="7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발달상권 통합 산출</a:t>
                      </a:r>
                      <a:endParaRPr lang="en-US" altLang="ko-KR" sz="700" b="0" i="0" u="none" strike="noStrike" baseline="0" smtClean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7148" marR="37148" marT="37148" marB="3714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생활밀접업종 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43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 업종별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*</a:t>
                      </a:r>
                      <a:endParaRPr lang="en-US" altLang="ko-KR" sz="700" b="0" i="0" u="none" strike="noStrike" baseline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7148" marR="37148" marT="37148" marB="3714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7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 ~ 100</a:t>
                      </a:r>
                    </a:p>
                    <a:p>
                      <a:pPr algn="ctr" fontAlgn="t"/>
                      <a:r>
                        <a:rPr lang="en-US" altLang="ko-KR" sz="7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7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실질점수 </a:t>
                      </a:r>
                      <a:r>
                        <a:rPr lang="en-US" altLang="ko-KR" sz="7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20~80)</a:t>
                      </a:r>
                      <a:endParaRPr lang="en-US" altLang="ko-KR" sz="700" b="0" i="0" u="none" strike="noStrike" baseline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7148" marR="37148" marT="37148" marB="3714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37147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74295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11442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48590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185737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22885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260032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297180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fontAlgn="t"/>
                      <a:r>
                        <a:rPr lang="en-US" altLang="ko-KR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등급</a:t>
                      </a:r>
                      <a:endParaRPr lang="en-US" altLang="ko-KR" sz="700" b="0" i="0" u="none" strike="noStrike" baseline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7148" marR="37148" marT="37148" marB="3714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74295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u="none" strike="noStrike" baseline="0" dirty="0" smtClean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7148" marR="37148" marT="37148" marB="3714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74295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u="none" strike="noStrike" baseline="0" smtClean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7148" marR="37148" marT="37148" marB="3714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20000">
                <a:tc>
                  <a:txBody>
                    <a:bodyPr/>
                    <a:lstStyle>
                      <a:lvl1pPr marL="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37147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74295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11442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48590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185737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22885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260032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297180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fontAlgn="t"/>
                      <a:r>
                        <a:rPr lang="ko-KR" altLang="en-US" sz="900" b="1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성장성 지표</a:t>
                      </a:r>
                      <a:endParaRPr lang="en-US" sz="900" b="1" i="0" u="none" strike="noStrike" baseline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7148" marR="37148" marT="37148" marB="3714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800" b="0" i="0" u="none" strike="noStrike" baseline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7148" marR="37148" marT="37148" marB="3714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7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자치구</a:t>
                      </a:r>
                      <a:r>
                        <a:rPr lang="en-US" altLang="ko-KR" sz="7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(X), </a:t>
                      </a:r>
                      <a:r>
                        <a:rPr lang="ko-KR" altLang="en-US" sz="7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행정동</a:t>
                      </a:r>
                      <a:r>
                        <a:rPr lang="en-US" altLang="ko-KR" sz="7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(X), </a:t>
                      </a:r>
                      <a:r>
                        <a:rPr lang="ko-KR" altLang="en-US" sz="7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상권</a:t>
                      </a:r>
                      <a:r>
                        <a:rPr lang="en-US" altLang="ko-KR" sz="7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(O), </a:t>
                      </a:r>
                      <a:r>
                        <a:rPr lang="ko-KR" altLang="en-US" sz="7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블록</a:t>
                      </a:r>
                      <a:r>
                        <a:rPr lang="en-US" altLang="ko-KR" sz="7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(X), </a:t>
                      </a:r>
                      <a:r>
                        <a:rPr lang="ko-KR" altLang="en-US" sz="7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임의영역</a:t>
                      </a:r>
                      <a:r>
                        <a:rPr lang="en-US" altLang="ko-KR" sz="7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(X)</a:t>
                      </a:r>
                    </a:p>
                    <a:p>
                      <a:pPr marL="0" marR="0" indent="0" algn="ctr" defTabSz="742950" rtl="0" eaLnBrk="1" fontAlgn="t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→</a:t>
                      </a:r>
                      <a:r>
                        <a:rPr lang="ko-KR" altLang="en-US" sz="7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골목상권</a:t>
                      </a:r>
                      <a:r>
                        <a:rPr lang="en-US" altLang="ko-KR" sz="7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발달상권 통합 산출</a:t>
                      </a:r>
                      <a:endParaRPr lang="en-US" altLang="ko-KR" sz="700" b="0" i="0" u="none" strike="noStrike" baseline="0" smtClean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7148" marR="37148" marT="37148" marB="3714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생활밀접업종 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43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 업종별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*</a:t>
                      </a:r>
                      <a:endParaRPr lang="en-US" altLang="ko-KR" sz="700" b="0" i="0" u="none" strike="noStrike" baseline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7148" marR="37148" marT="37148" marB="3714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7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 ~ 100</a:t>
                      </a:r>
                    </a:p>
                    <a:p>
                      <a:pPr algn="ctr" fontAlgn="t"/>
                      <a:r>
                        <a:rPr lang="en-US" altLang="ko-KR" sz="7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7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실질점수 </a:t>
                      </a:r>
                      <a:r>
                        <a:rPr lang="en-US" altLang="ko-KR" sz="7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20~80)</a:t>
                      </a:r>
                      <a:endParaRPr lang="en-US" altLang="ko-KR" sz="700" b="0" i="0" u="none" strike="noStrike" baseline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7148" marR="37148" marT="37148" marB="3714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37147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74295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11442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48590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185737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22885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260032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297180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fontAlgn="t"/>
                      <a:r>
                        <a:rPr lang="en-US" altLang="ko-KR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등급</a:t>
                      </a:r>
                      <a:endParaRPr lang="en-US" altLang="ko-KR" sz="700" b="0" i="0" u="none" strike="noStrike" baseline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7148" marR="37148" marT="37148" marB="3714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74295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u="none" strike="noStrike" baseline="0" dirty="0" smtClean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7148" marR="37148" marT="37148" marB="3714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74295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u="none" strike="noStrike" baseline="0" smtClean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7148" marR="37148" marT="37148" marB="3714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20000">
                <a:tc>
                  <a:txBody>
                    <a:bodyPr/>
                    <a:lstStyle>
                      <a:lvl1pPr marL="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37147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74295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11442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48590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185737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22885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260032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297180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fontAlgn="t"/>
                      <a:r>
                        <a:rPr lang="ko-KR" altLang="en-US" sz="900" b="1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안정성 지표</a:t>
                      </a:r>
                      <a:endParaRPr lang="en-US" sz="900" b="1" i="0" u="none" strike="noStrike" baseline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7148" marR="37148" marT="37148" marB="3714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800" b="0" i="0" u="none" strike="noStrike" baseline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7148" marR="37148" marT="37148" marB="3714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7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자치구</a:t>
                      </a:r>
                      <a:r>
                        <a:rPr lang="en-US" altLang="ko-KR" sz="7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(X), </a:t>
                      </a:r>
                      <a:r>
                        <a:rPr lang="ko-KR" altLang="en-US" sz="7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행정동</a:t>
                      </a:r>
                      <a:r>
                        <a:rPr lang="en-US" altLang="ko-KR" sz="7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(X), </a:t>
                      </a:r>
                      <a:r>
                        <a:rPr lang="ko-KR" altLang="en-US" sz="7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상권</a:t>
                      </a:r>
                      <a:r>
                        <a:rPr lang="en-US" altLang="ko-KR" sz="7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(O), </a:t>
                      </a:r>
                      <a:r>
                        <a:rPr lang="ko-KR" altLang="en-US" sz="7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블록</a:t>
                      </a:r>
                      <a:r>
                        <a:rPr lang="en-US" altLang="ko-KR" sz="7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(X), </a:t>
                      </a:r>
                      <a:r>
                        <a:rPr lang="ko-KR" altLang="en-US" sz="7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임의영역</a:t>
                      </a:r>
                      <a:r>
                        <a:rPr lang="en-US" altLang="ko-KR" sz="7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(X)</a:t>
                      </a:r>
                    </a:p>
                    <a:p>
                      <a:pPr marL="0" marR="0" indent="0" algn="ctr" defTabSz="742950" rtl="0" eaLnBrk="1" fontAlgn="t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→</a:t>
                      </a:r>
                      <a:r>
                        <a:rPr lang="ko-KR" altLang="en-US" sz="7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골목상권</a:t>
                      </a:r>
                      <a:r>
                        <a:rPr lang="en-US" altLang="ko-KR" sz="7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발달상권 통합 산출</a:t>
                      </a:r>
                      <a:endParaRPr lang="en-US" altLang="ko-KR" sz="700" b="0" i="0" u="none" strike="noStrike" baseline="0" smtClean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7148" marR="37148" marT="37148" marB="3714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생활밀접업종 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43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 업종별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*</a:t>
                      </a:r>
                      <a:endParaRPr lang="en-US" altLang="ko-KR" sz="700" b="0" i="0" u="none" strike="noStrike" baseline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7148" marR="37148" marT="37148" marB="3714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 ~ 100</a:t>
                      </a:r>
                    </a:p>
                    <a:p>
                      <a:pPr algn="ctr" fontAlgn="t"/>
                      <a:r>
                        <a:rPr lang="en-US" altLang="ko-KR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실질점수 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20~80)</a:t>
                      </a:r>
                      <a:endParaRPr lang="en-US" altLang="ko-KR" sz="700" b="0" i="0" u="none" strike="noStrike" baseline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7148" marR="37148" marT="37148" marB="3714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37147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74295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11442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48590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185737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22885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260032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297180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fontAlgn="t"/>
                      <a:r>
                        <a:rPr lang="en-US" altLang="ko-KR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등급</a:t>
                      </a:r>
                      <a:endParaRPr lang="en-US" altLang="ko-KR" sz="700" b="0" i="0" u="none" strike="noStrike" baseline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7148" marR="37148" marT="37148" marB="3714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74295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u="none" strike="noStrike" baseline="0" dirty="0" smtClean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7148" marR="37148" marT="37148" marB="3714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74295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i="0" u="none" strike="noStrike" baseline="0" dirty="0" smtClean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7148" marR="37148" marT="37148" marB="3714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2" name="Text Box 18"/>
          <p:cNvSpPr txBox="1">
            <a:spLocks noChangeArrowheads="1"/>
          </p:cNvSpPr>
          <p:nvPr/>
        </p:nvSpPr>
        <p:spPr bwMode="auto">
          <a:xfrm>
            <a:off x="287161" y="5949280"/>
            <a:ext cx="9287988" cy="5089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91440" rIns="90000" bIns="4680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endParaRPr lang="en-US" altLang="ko-KR" sz="800" spc="-5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 algn="r"/>
            <a:r>
              <a:rPr lang="en-US" altLang="ko-KR" sz="800" spc="-5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*</a:t>
            </a:r>
            <a:r>
              <a:rPr lang="ko-KR" altLang="en-US" sz="800" spc="-5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표준 산업업종 분류의 중분류 수준에서 재분류된 업종분류에 따름</a:t>
            </a:r>
            <a:endParaRPr lang="en-US" altLang="ko-KR" sz="800" spc="-5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 algn="r"/>
            <a:r>
              <a:rPr lang="en-US" altLang="ko-KR" sz="800" spc="-5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**</a:t>
            </a:r>
            <a:r>
              <a:rPr lang="ko-KR" altLang="en-US" sz="8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서울 </a:t>
            </a:r>
            <a:r>
              <a:rPr lang="ko-KR" altLang="en-US" sz="800">
                <a:latin typeface="나눔고딕" panose="020D0604000000000000" pitchFamily="50" charset="-127"/>
                <a:ea typeface="나눔고딕" panose="020D0604000000000000" pitchFamily="50" charset="-127"/>
              </a:rPr>
              <a:t>소상공인 업종지도</a:t>
            </a:r>
            <a:r>
              <a:rPr lang="en-US" altLang="ko-KR" sz="80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800">
                <a:latin typeface="나눔고딕" panose="020D0604000000000000" pitchFamily="50" charset="-127"/>
                <a:ea typeface="나눔고딕" panose="020D0604000000000000" pitchFamily="50" charset="-127"/>
              </a:rPr>
              <a:t>서울신용보증재단</a:t>
            </a:r>
            <a:r>
              <a:rPr lang="en-US" altLang="ko-KR" sz="80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800">
                <a:latin typeface="나눔고딕" panose="020D0604000000000000" pitchFamily="50" charset="-127"/>
                <a:ea typeface="나눔고딕" panose="020D0604000000000000" pitchFamily="50" charset="-127"/>
              </a:rPr>
              <a:t> 생활밀착형 </a:t>
            </a:r>
            <a:r>
              <a:rPr lang="en-US" altLang="ko-KR" sz="8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43</a:t>
            </a:r>
            <a:r>
              <a:rPr lang="ko-KR" altLang="en-US" sz="8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개 </a:t>
            </a:r>
            <a:r>
              <a:rPr lang="ko-KR" altLang="en-US" sz="800">
                <a:latin typeface="나눔고딕" panose="020D0604000000000000" pitchFamily="50" charset="-127"/>
                <a:ea typeface="나눔고딕" panose="020D0604000000000000" pitchFamily="50" charset="-127"/>
              </a:rPr>
              <a:t>업종</a:t>
            </a:r>
            <a:endParaRPr lang="en-US" altLang="ko-KR" sz="800" spc="-5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0223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345856" y="980728"/>
            <a:ext cx="8915400" cy="935387"/>
            <a:chOff x="776444" y="1556792"/>
            <a:chExt cx="8386724" cy="1151246"/>
          </a:xfrm>
        </p:grpSpPr>
        <p:sp>
          <p:nvSpPr>
            <p:cNvPr id="6" name="직사각형 5"/>
            <p:cNvSpPr/>
            <p:nvPr/>
          </p:nvSpPr>
          <p:spPr bwMode="auto">
            <a:xfrm>
              <a:off x="776444" y="1556792"/>
              <a:ext cx="8386724" cy="1151246"/>
            </a:xfrm>
            <a:prstGeom prst="rect">
              <a:avLst/>
            </a:prstGeom>
            <a:noFill/>
            <a:ln w="9525">
              <a:solidFill>
                <a:srgbClr val="A2AFBF"/>
              </a:solidFill>
              <a:miter lim="800000"/>
              <a:headEnd/>
              <a:tailEnd/>
            </a:ln>
          </p:spPr>
          <p:txBody>
            <a:bodyPr wrap="square" rtlCol="0" anchor="ctr">
              <a:noAutofit/>
            </a:bodyPr>
            <a:lstStyle/>
            <a:p>
              <a:pPr algn="ctr">
                <a:spcBef>
                  <a:spcPct val="20000"/>
                </a:spcBef>
              </a:pPr>
              <a:endParaRPr lang="ko-KR" altLang="en-US" sz="731" dirty="0">
                <a:latin typeface="Trebuchet MS" panose="020B0603020202020204" pitchFamily="34" charset="0"/>
                <a:ea typeface="나눔고딕" panose="020D0604000000000000" pitchFamily="50" charset="-127"/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 bwMode="auto">
            <a:xfrm>
              <a:off x="1030279" y="1810354"/>
              <a:ext cx="1951666" cy="610534"/>
            </a:xfrm>
            <a:prstGeom prst="roundRect">
              <a:avLst/>
            </a:prstGeom>
            <a:solidFill>
              <a:srgbClr val="F4F4F6"/>
            </a:solidFill>
            <a:ln w="12700">
              <a:solidFill>
                <a:srgbClr val="A2AFBF"/>
              </a:solidFill>
              <a:miter lim="800000"/>
              <a:headEnd/>
              <a:tailEnd/>
            </a:ln>
          </p:spPr>
          <p:txBody>
            <a:bodyPr wrap="none" rtlCol="0" anchor="ctr">
              <a:noAutofit/>
            </a:bodyPr>
            <a:lstStyle/>
            <a:p>
              <a:pPr algn="ctr">
                <a:spcBef>
                  <a:spcPct val="20000"/>
                </a:spcBef>
              </a:pPr>
              <a:r>
                <a:rPr lang="en-US" altLang="ko-KR" sz="975" b="1" spc="-106" dirty="0" smtClean="0">
                  <a:latin typeface="Trebuchet MS" panose="020B0603020202020204" pitchFamily="34" charset="0"/>
                  <a:ea typeface="나눔고딕" panose="020D0604000000000000" pitchFamily="50" charset="-127"/>
                </a:rPr>
                <a:t>1. </a:t>
              </a:r>
              <a:r>
                <a:rPr lang="ko-KR" altLang="en-US" sz="975" b="1" spc="-106" dirty="0" smtClean="0">
                  <a:latin typeface="Trebuchet MS" panose="020B0603020202020204" pitchFamily="34" charset="0"/>
                  <a:ea typeface="나눔고딕" panose="020D0604000000000000" pitchFamily="50" charset="-127"/>
                </a:rPr>
                <a:t> </a:t>
              </a:r>
              <a:r>
                <a:rPr lang="ko-KR" altLang="en-US" sz="975" b="1" spc="-106" dirty="0">
                  <a:latin typeface="Trebuchet MS" panose="020B0603020202020204" pitchFamily="34" charset="0"/>
                  <a:ea typeface="나눔고딕" panose="020D0604000000000000" pitchFamily="50" charset="-127"/>
                </a:rPr>
                <a:t>업종 과밀지수</a:t>
              </a:r>
            </a:p>
          </p:txBody>
        </p:sp>
        <p:grpSp>
          <p:nvGrpSpPr>
            <p:cNvPr id="8" name="그룹 22"/>
            <p:cNvGrpSpPr/>
            <p:nvPr/>
          </p:nvGrpSpPr>
          <p:grpSpPr>
            <a:xfrm>
              <a:off x="3099458" y="1656032"/>
              <a:ext cx="6063710" cy="933288"/>
              <a:chOff x="200472" y="3032974"/>
              <a:chExt cx="2330781" cy="933288"/>
            </a:xfrm>
          </p:grpSpPr>
          <p:sp>
            <p:nvSpPr>
              <p:cNvPr id="9" name="Text Box 18"/>
              <p:cNvSpPr txBox="1">
                <a:spLocks noChangeArrowheads="1"/>
              </p:cNvSpPr>
              <p:nvPr/>
            </p:nvSpPr>
            <p:spPr bwMode="auto">
              <a:xfrm>
                <a:off x="248569" y="3032974"/>
                <a:ext cx="2282684" cy="933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0" tIns="74295" rIns="73125" bIns="38025" numCol="1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r>
                  <a:rPr lang="ko-KR" altLang="en-US" sz="813" spc="-106" dirty="0">
                    <a:latin typeface="+mj-lt"/>
                    <a:ea typeface="나눔고딕" panose="020D0604000000000000" pitchFamily="50" charset="-127"/>
                  </a:rPr>
                  <a:t>해당 상권 내 업종의 시장구매력과 경쟁 및 매출 영향 요인을 분석하여 시장 대비 경쟁강도를 산출하여 해당 업종을 창업했을 때 위험 정도를 </a:t>
                </a:r>
                <a:r>
                  <a:rPr lang="en-US" altLang="ko-KR" sz="813" spc="-106" dirty="0">
                    <a:latin typeface="+mj-lt"/>
                    <a:ea typeface="나눔고딕" panose="020D0604000000000000" pitchFamily="50" charset="-127"/>
                  </a:rPr>
                  <a:t>4</a:t>
                </a:r>
                <a:r>
                  <a:rPr lang="ko-KR" altLang="en-US" sz="813" spc="-106" dirty="0">
                    <a:latin typeface="+mj-lt"/>
                    <a:ea typeface="나눔고딕" panose="020D0604000000000000" pitchFamily="50" charset="-127"/>
                  </a:rPr>
                  <a:t>개 단계로 나타냅니다</a:t>
                </a:r>
                <a:r>
                  <a:rPr lang="en-US" altLang="ko-KR" sz="813" spc="-106" dirty="0">
                    <a:latin typeface="+mj-lt"/>
                    <a:ea typeface="나눔고딕" panose="020D0604000000000000" pitchFamily="50" charset="-127"/>
                  </a:rPr>
                  <a:t>. </a:t>
                </a:r>
              </a:p>
              <a:p>
                <a:pPr lvl="0"/>
                <a:r>
                  <a:rPr lang="en-US" altLang="ko-KR" sz="813" spc="-106" dirty="0">
                    <a:latin typeface="+mj-lt"/>
                    <a:ea typeface="나눔고딕" panose="020D0604000000000000" pitchFamily="50" charset="-127"/>
                  </a:rPr>
                  <a:t>* </a:t>
                </a:r>
                <a:r>
                  <a:rPr lang="ko-KR" altLang="en-US" sz="813" spc="-106" dirty="0">
                    <a:latin typeface="+mj-lt"/>
                    <a:ea typeface="나눔고딕" panose="020D0604000000000000" pitchFamily="50" charset="-127"/>
                  </a:rPr>
                  <a:t>본 지수는 상권 관련 요인만 한정적으로 적용되었으며</a:t>
                </a:r>
                <a:r>
                  <a:rPr lang="en-US" altLang="ko-KR" sz="813" spc="-106" dirty="0">
                    <a:latin typeface="+mj-lt"/>
                    <a:ea typeface="나눔고딕" panose="020D0604000000000000" pitchFamily="50" charset="-127"/>
                  </a:rPr>
                  <a:t>, </a:t>
                </a:r>
                <a:r>
                  <a:rPr lang="ko-KR" altLang="en-US" sz="813" spc="-106" dirty="0">
                    <a:latin typeface="+mj-lt"/>
                    <a:ea typeface="나눔고딕" panose="020D0604000000000000" pitchFamily="50" charset="-127"/>
                  </a:rPr>
                  <a:t>입지적 요인과 점포의 조건에 따라 다를 수 있으므로 참고정보로만 활용하시기 바랍니다</a:t>
                </a:r>
                <a:r>
                  <a:rPr lang="en-US" altLang="ko-KR" sz="813" spc="-106" dirty="0" smtClean="0">
                    <a:latin typeface="+mj-lt"/>
                    <a:ea typeface="나눔고딕" panose="020D0604000000000000" pitchFamily="50" charset="-127"/>
                  </a:rPr>
                  <a:t>.</a:t>
                </a:r>
                <a:endParaRPr lang="en-US" altLang="ko-KR" sz="813" spc="-106" dirty="0">
                  <a:latin typeface="+mj-lt"/>
                  <a:ea typeface="나눔고딕" panose="020D0604000000000000" pitchFamily="50" charset="-127"/>
                </a:endParaRPr>
              </a:p>
            </p:txBody>
          </p:sp>
          <p:sp>
            <p:nvSpPr>
              <p:cNvPr id="10" name="직사각형 9"/>
              <p:cNvSpPr/>
              <p:nvPr/>
            </p:nvSpPr>
            <p:spPr bwMode="auto">
              <a:xfrm>
                <a:off x="200472" y="3186001"/>
                <a:ext cx="1296036" cy="608150"/>
              </a:xfrm>
              <a:prstGeom prst="rect">
                <a:avLst/>
              </a:prstGeom>
              <a:noFill/>
              <a:ln w="12700">
                <a:noFill/>
                <a:prstDash val="dash"/>
                <a:miter lim="800000"/>
                <a:headEnd/>
                <a:tailEnd/>
              </a:ln>
            </p:spPr>
            <p:txBody>
              <a:bodyPr wrap="none" rtlCol="0" anchor="ctr">
                <a:noAutofit/>
              </a:bodyPr>
              <a:lstStyle/>
              <a:p>
                <a:pPr>
                  <a:spcBef>
                    <a:spcPct val="20000"/>
                  </a:spcBef>
                </a:pPr>
                <a:endParaRPr lang="ko-KR" altLang="en-US" sz="731" dirty="0">
                  <a:latin typeface="Trebuchet MS" panose="020B0603020202020204" pitchFamily="34" charset="0"/>
                  <a:ea typeface="나눔고딕" panose="020D0604000000000000" pitchFamily="50" charset="-127"/>
                </a:endParaRPr>
              </a:p>
            </p:txBody>
          </p:sp>
        </p:grpSp>
      </p:grp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1626541"/>
              </p:ext>
            </p:extLst>
          </p:nvPr>
        </p:nvGraphicFramePr>
        <p:xfrm>
          <a:off x="1136576" y="2636912"/>
          <a:ext cx="7611214" cy="252028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2817487"/>
                <a:gridCol w="4793727"/>
              </a:tblGrid>
              <a:tr h="12601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신규창업위험지수</a:t>
                      </a:r>
                      <a:endParaRPr lang="en-US" altLang="ko-KR" sz="1000" b="1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업종 점포 無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Wingdings" pitchFamily="2" charset="2"/>
                        <a:buChar char="ü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블록 기반 매출액 예측 회귀모형으로 신규창업 시 매력도 평가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601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매출포화지수</a:t>
                      </a:r>
                      <a:endParaRPr lang="en-US" altLang="ko-KR" sz="1000" b="1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업종 점포 有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Wingdings" pitchFamily="2" charset="2"/>
                        <a:buChar char="ü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수요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경쟁 등의 요인으로 상권 단위 영역 기반 업종 과밀 정도를 종합 평가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0223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360000" y="833813"/>
            <a:ext cx="9217024" cy="332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9pPr>
          </a:lstStyle>
          <a:p>
            <a:pPr algn="just" eaLnBrk="1" hangingPunct="1">
              <a:lnSpc>
                <a:spcPct val="130000"/>
              </a:lnSpc>
              <a:spcBef>
                <a:spcPct val="50000"/>
              </a:spcBef>
            </a:pPr>
            <a:r>
              <a:rPr lang="ko-KR" altLang="en-US" sz="1200" b="1" spc="-50" dirty="0" err="1" smtClean="0">
                <a:latin typeface="Trebuchet MS" panose="020B0603020202020204" pitchFamily="34" charset="0"/>
                <a:ea typeface="맑은 고딕" pitchFamily="50" charset="-127"/>
              </a:rPr>
              <a:t>ㅇ</a:t>
            </a:r>
            <a:r>
              <a:rPr lang="ko-KR" altLang="en-US" sz="1200" b="1" spc="-50" dirty="0" smtClean="0">
                <a:latin typeface="Trebuchet MS" panose="020B0603020202020204" pitchFamily="34" charset="0"/>
                <a:ea typeface="맑은 고딕" pitchFamily="50" charset="-127"/>
              </a:rPr>
              <a:t> 과밀지수 </a:t>
            </a:r>
            <a:r>
              <a:rPr lang="en-US" altLang="ko-KR" sz="1200" b="1" spc="-50" dirty="0" smtClean="0">
                <a:latin typeface="Trebuchet MS" panose="020B0603020202020204" pitchFamily="34" charset="0"/>
                <a:ea typeface="맑은 고딕" pitchFamily="50" charset="-127"/>
              </a:rPr>
              <a:t>- </a:t>
            </a:r>
            <a:r>
              <a:rPr lang="ko-KR" altLang="en-US" sz="1200" b="1" spc="-50" dirty="0" smtClean="0">
                <a:latin typeface="Trebuchet MS" panose="020B0603020202020204" pitchFamily="34" charset="0"/>
                <a:ea typeface="맑은 고딕" pitchFamily="50" charset="-127"/>
              </a:rPr>
              <a:t>신규창업위험지수</a:t>
            </a: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 (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업종 점포 無</a:t>
            </a: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200" b="1" spc="-50" dirty="0" smtClean="0">
                <a:latin typeface="Trebuchet MS" panose="020B0603020202020204" pitchFamily="34" charset="0"/>
                <a:ea typeface="맑은 고딕" pitchFamily="50" charset="-127"/>
              </a:rPr>
              <a:t> 개요</a:t>
            </a:r>
            <a:endParaRPr lang="en-US" altLang="ko-KR" sz="1200" b="1" spc="-50" dirty="0" smtClean="0">
              <a:latin typeface="Trebuchet MS" panose="020B0603020202020204" pitchFamily="34" charset="0"/>
              <a:ea typeface="맑은 고딕" pitchFamily="50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776444" y="1268760"/>
            <a:ext cx="8386724" cy="1151246"/>
            <a:chOff x="776444" y="1556792"/>
            <a:chExt cx="8386724" cy="1151246"/>
          </a:xfrm>
        </p:grpSpPr>
        <p:sp>
          <p:nvSpPr>
            <p:cNvPr id="4" name="직사각형 3"/>
            <p:cNvSpPr/>
            <p:nvPr/>
          </p:nvSpPr>
          <p:spPr bwMode="auto">
            <a:xfrm>
              <a:off x="776444" y="1556792"/>
              <a:ext cx="8386724" cy="1151246"/>
            </a:xfrm>
            <a:prstGeom prst="rect">
              <a:avLst/>
            </a:prstGeom>
            <a:noFill/>
            <a:ln w="9525">
              <a:solidFill>
                <a:srgbClr val="A2AFBF"/>
              </a:solidFill>
              <a:miter lim="800000"/>
              <a:headEnd/>
              <a:tailEnd/>
            </a:ln>
          </p:spPr>
          <p:txBody>
            <a:bodyPr wrap="square" rtlCol="0" anchor="ctr">
              <a:noAutofit/>
            </a:bodyPr>
            <a:lstStyle/>
            <a:p>
              <a:pPr algn="ctr">
                <a:spcBef>
                  <a:spcPct val="20000"/>
                </a:spcBef>
              </a:pPr>
              <a:endParaRPr lang="ko-KR" altLang="en-US" sz="900" dirty="0">
                <a:latin typeface="Trebuchet MS" panose="020B0603020202020204" pitchFamily="34" charset="0"/>
                <a:ea typeface="나눔고딕" panose="020D0604000000000000" pitchFamily="50" charset="-127"/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 bwMode="auto">
            <a:xfrm>
              <a:off x="1030279" y="1810354"/>
              <a:ext cx="1951666" cy="610534"/>
            </a:xfrm>
            <a:prstGeom prst="roundRect">
              <a:avLst/>
            </a:prstGeom>
            <a:solidFill>
              <a:srgbClr val="F4F4F6"/>
            </a:solidFill>
            <a:ln w="12700">
              <a:solidFill>
                <a:srgbClr val="A2AFBF"/>
              </a:solidFill>
              <a:miter lim="800000"/>
              <a:headEnd/>
              <a:tailEnd/>
            </a:ln>
          </p:spPr>
          <p:txBody>
            <a:bodyPr wrap="none" rtlCol="0" anchor="ctr">
              <a:noAutofit/>
            </a:bodyPr>
            <a:lstStyle/>
            <a:p>
              <a:pPr algn="ctr">
                <a:spcBef>
                  <a:spcPct val="20000"/>
                </a:spcBef>
              </a:pPr>
              <a:r>
                <a:rPr lang="ko-KR" altLang="en-US" sz="1200" b="1" spc="-130" smtClean="0">
                  <a:latin typeface="Trebuchet MS" panose="020B0603020202020204" pitchFamily="34" charset="0"/>
                  <a:ea typeface="나눔고딕" panose="020D0604000000000000" pitchFamily="50" charset="-127"/>
                </a:rPr>
                <a:t>신규창업위험지수 개념</a:t>
              </a:r>
              <a:endParaRPr lang="ko-KR" altLang="en-US" sz="1200" b="1" spc="-130" dirty="0">
                <a:latin typeface="Trebuchet MS" panose="020B0603020202020204" pitchFamily="34" charset="0"/>
                <a:ea typeface="나눔고딕" panose="020D0604000000000000" pitchFamily="50" charset="-127"/>
              </a:endParaRPr>
            </a:p>
          </p:txBody>
        </p:sp>
        <p:grpSp>
          <p:nvGrpSpPr>
            <p:cNvPr id="6" name="그룹 50"/>
            <p:cNvGrpSpPr/>
            <p:nvPr/>
          </p:nvGrpSpPr>
          <p:grpSpPr>
            <a:xfrm>
              <a:off x="3099458" y="1700808"/>
              <a:ext cx="5453940" cy="716401"/>
              <a:chOff x="200472" y="3077750"/>
              <a:chExt cx="2096396" cy="716401"/>
            </a:xfrm>
          </p:grpSpPr>
          <p:sp>
            <p:nvSpPr>
              <p:cNvPr id="7" name="Text Box 18"/>
              <p:cNvSpPr txBox="1">
                <a:spLocks noChangeArrowheads="1"/>
              </p:cNvSpPr>
              <p:nvPr/>
            </p:nvSpPr>
            <p:spPr bwMode="auto">
              <a:xfrm>
                <a:off x="271978" y="3077750"/>
                <a:ext cx="2024890" cy="6610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0" tIns="91440" rIns="90000" bIns="4680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r>
                  <a:rPr lang="ko-KR" altLang="en-US" sz="1200" b="1" spc="-130" dirty="0">
                    <a:solidFill>
                      <a:prstClr val="black"/>
                    </a:solidFill>
                    <a:latin typeface="Trebuchet MS" panose="020B0603020202020204" pitchFamily="34" charset="0"/>
                    <a:ea typeface="나눔고딕" panose="020D0604000000000000" pitchFamily="50" charset="-127"/>
                  </a:rPr>
                  <a:t>블록 기반 </a:t>
                </a:r>
                <a:r>
                  <a:rPr lang="ko-KR" altLang="en-US" sz="1200" b="1" spc="-130" dirty="0">
                    <a:solidFill>
                      <a:srgbClr val="00B0F0"/>
                    </a:solidFill>
                    <a:latin typeface="Trebuchet MS" panose="020B0603020202020204" pitchFamily="34" charset="0"/>
                    <a:ea typeface="나눔고딕" panose="020D0604000000000000" pitchFamily="50" charset="-127"/>
                  </a:rPr>
                  <a:t>매출액 </a:t>
                </a:r>
                <a:r>
                  <a:rPr lang="ko-KR" altLang="en-US" sz="1200" b="1" spc="-130" dirty="0" smtClean="0">
                    <a:solidFill>
                      <a:srgbClr val="00B0F0"/>
                    </a:solidFill>
                    <a:latin typeface="Trebuchet MS" panose="020B0603020202020204" pitchFamily="34" charset="0"/>
                    <a:ea typeface="나눔고딕" panose="020D0604000000000000" pitchFamily="50" charset="-127"/>
                  </a:rPr>
                  <a:t>예측</a:t>
                </a:r>
                <a:r>
                  <a:rPr lang="en-US" altLang="ko-KR" sz="1200" b="1" spc="-130" dirty="0" smtClean="0">
                    <a:solidFill>
                      <a:srgbClr val="00B0F0"/>
                    </a:solidFill>
                    <a:latin typeface="Trebuchet MS" panose="020B0603020202020204" pitchFamily="34" charset="0"/>
                    <a:ea typeface="나눔고딕" panose="020D0604000000000000" pitchFamily="50" charset="-127"/>
                  </a:rPr>
                  <a:t> </a:t>
                </a:r>
                <a:r>
                  <a:rPr lang="ko-KR" altLang="en-US" sz="1200" b="1" spc="-130" dirty="0" smtClean="0">
                    <a:solidFill>
                      <a:srgbClr val="00B0F0"/>
                    </a:solidFill>
                    <a:latin typeface="Trebuchet MS" panose="020B0603020202020204" pitchFamily="34" charset="0"/>
                    <a:ea typeface="나눔고딕" panose="020D0604000000000000" pitchFamily="50" charset="-127"/>
                  </a:rPr>
                  <a:t>회귀모형</a:t>
                </a:r>
                <a:r>
                  <a:rPr lang="ko-KR" altLang="en-US" sz="1200" b="1" spc="-130" dirty="0" smtClean="0">
                    <a:solidFill>
                      <a:prstClr val="black"/>
                    </a:solidFill>
                    <a:latin typeface="Trebuchet MS" panose="020B0603020202020204" pitchFamily="34" charset="0"/>
                    <a:ea typeface="나눔고딕" panose="020D0604000000000000" pitchFamily="50" charset="-127"/>
                  </a:rPr>
                  <a:t>으로 </a:t>
                </a:r>
                <a:r>
                  <a:rPr lang="ko-KR" altLang="en-US" sz="1200" b="1" spc="-130" dirty="0">
                    <a:solidFill>
                      <a:prstClr val="black"/>
                    </a:solidFill>
                    <a:latin typeface="Trebuchet MS" panose="020B0603020202020204" pitchFamily="34" charset="0"/>
                    <a:ea typeface="나눔고딕" panose="020D0604000000000000" pitchFamily="50" charset="-127"/>
                  </a:rPr>
                  <a:t>신규창업 시 </a:t>
                </a:r>
                <a:r>
                  <a:rPr lang="ko-KR" altLang="en-US" sz="1200" b="1" spc="-130" dirty="0" smtClean="0">
                    <a:solidFill>
                      <a:prstClr val="black"/>
                    </a:solidFill>
                    <a:latin typeface="Trebuchet MS" panose="020B0603020202020204" pitchFamily="34" charset="0"/>
                    <a:ea typeface="나눔고딕" panose="020D0604000000000000" pitchFamily="50" charset="-127"/>
                  </a:rPr>
                  <a:t>매력도 </a:t>
                </a:r>
                <a:r>
                  <a:rPr lang="ko-KR" altLang="en-US" sz="1200" b="1" spc="-130" dirty="0">
                    <a:solidFill>
                      <a:prstClr val="black"/>
                    </a:solidFill>
                    <a:latin typeface="Trebuchet MS" panose="020B0603020202020204" pitchFamily="34" charset="0"/>
                    <a:ea typeface="나눔고딕" panose="020D0604000000000000" pitchFamily="50" charset="-127"/>
                  </a:rPr>
                  <a:t>평가</a:t>
                </a:r>
                <a:endParaRPr lang="en-US" altLang="ko-KR" sz="1200" b="1" spc="-130" dirty="0">
                  <a:solidFill>
                    <a:prstClr val="black"/>
                  </a:solidFill>
                  <a:latin typeface="Trebuchet MS" panose="020B0603020202020204" pitchFamily="34" charset="0"/>
                  <a:ea typeface="나눔고딕" panose="020D0604000000000000" pitchFamily="50" charset="-127"/>
                </a:endParaRPr>
              </a:p>
              <a:p>
                <a:pPr lvl="0">
                  <a:lnSpc>
                    <a:spcPts val="500"/>
                  </a:lnSpc>
                </a:pPr>
                <a:endParaRPr lang="en-US" altLang="ko-KR" sz="900" b="1" spc="-130" dirty="0">
                  <a:solidFill>
                    <a:prstClr val="black"/>
                  </a:solidFill>
                  <a:latin typeface="Trebuchet MS" panose="020B0603020202020204" pitchFamily="34" charset="0"/>
                  <a:ea typeface="나눔고딕" panose="020D0604000000000000" pitchFamily="50" charset="-127"/>
                </a:endParaRPr>
              </a:p>
              <a:p>
                <a:pPr lvl="0"/>
                <a:r>
                  <a:rPr lang="ko-KR" altLang="en-US" sz="1100" spc="-130" dirty="0">
                    <a:solidFill>
                      <a:prstClr val="black"/>
                    </a:solidFill>
                    <a:latin typeface="Trebuchet MS" panose="020B0603020202020204" pitchFamily="34" charset="0"/>
                    <a:ea typeface="나눔고딕" panose="020D0604000000000000" pitchFamily="50" charset="-127"/>
                  </a:rPr>
                  <a:t>블록의 일정 범위 내 </a:t>
                </a:r>
                <a:r>
                  <a:rPr lang="ko-KR" altLang="en-US" sz="1100" spc="-130" dirty="0" smtClean="0">
                    <a:solidFill>
                      <a:prstClr val="black"/>
                    </a:solidFill>
                    <a:latin typeface="Trebuchet MS" panose="020B0603020202020204" pitchFamily="34" charset="0"/>
                    <a:ea typeface="나눔고딕" panose="020D0604000000000000" pitchFamily="50" charset="-127"/>
                  </a:rPr>
                  <a:t> 집적효과</a:t>
                </a:r>
                <a:r>
                  <a:rPr lang="en-US" altLang="ko-KR" sz="1100" spc="-130" dirty="0">
                    <a:solidFill>
                      <a:prstClr val="black"/>
                    </a:solidFill>
                    <a:latin typeface="Trebuchet MS" panose="020B0603020202020204" pitchFamily="34" charset="0"/>
                    <a:ea typeface="나눔고딕" panose="020D0604000000000000" pitchFamily="50" charset="-127"/>
                  </a:rPr>
                  <a:t>(+),  </a:t>
                </a:r>
                <a:r>
                  <a:rPr lang="ko-KR" altLang="en-US" sz="1100" spc="-130" dirty="0">
                    <a:solidFill>
                      <a:prstClr val="black"/>
                    </a:solidFill>
                    <a:latin typeface="Trebuchet MS" panose="020B0603020202020204" pitchFamily="34" charset="0"/>
                    <a:ea typeface="나눔고딕" panose="020D0604000000000000" pitchFamily="50" charset="-127"/>
                  </a:rPr>
                  <a:t>상쇄효과</a:t>
                </a:r>
                <a:r>
                  <a:rPr lang="en-US" altLang="ko-KR" sz="1100" spc="-130" dirty="0">
                    <a:solidFill>
                      <a:prstClr val="black"/>
                    </a:solidFill>
                    <a:latin typeface="Trebuchet MS" panose="020B0603020202020204" pitchFamily="34" charset="0"/>
                    <a:ea typeface="나눔고딕" panose="020D0604000000000000" pitchFamily="50" charset="-127"/>
                  </a:rPr>
                  <a:t>(-), </a:t>
                </a:r>
                <a:r>
                  <a:rPr lang="ko-KR" altLang="en-US" sz="1100" spc="-130" dirty="0">
                    <a:solidFill>
                      <a:prstClr val="black"/>
                    </a:solidFill>
                    <a:latin typeface="Trebuchet MS" panose="020B0603020202020204" pitchFamily="34" charset="0"/>
                    <a:ea typeface="나눔고딕" panose="020D0604000000000000" pitchFamily="50" charset="-127"/>
                  </a:rPr>
                  <a:t>양립효과</a:t>
                </a:r>
                <a:r>
                  <a:rPr lang="en-US" altLang="ko-KR" sz="1100" spc="-130" dirty="0">
                    <a:solidFill>
                      <a:prstClr val="black"/>
                    </a:solidFill>
                    <a:latin typeface="Trebuchet MS" panose="020B0603020202020204" pitchFamily="34" charset="0"/>
                    <a:ea typeface="나눔고딕" panose="020D0604000000000000" pitchFamily="50" charset="-127"/>
                  </a:rPr>
                  <a:t>(+), </a:t>
                </a:r>
                <a:r>
                  <a:rPr lang="ko-KR" altLang="en-US" sz="1100" spc="-130" dirty="0">
                    <a:solidFill>
                      <a:prstClr val="black"/>
                    </a:solidFill>
                    <a:latin typeface="Trebuchet MS" panose="020B0603020202020204" pitchFamily="34" charset="0"/>
                    <a:ea typeface="나눔고딕" panose="020D0604000000000000" pitchFamily="50" charset="-127"/>
                  </a:rPr>
                  <a:t>기타 매출액에 양</a:t>
                </a:r>
                <a:r>
                  <a:rPr lang="en-US" altLang="ko-KR" sz="1100" spc="-130" dirty="0">
                    <a:solidFill>
                      <a:prstClr val="black"/>
                    </a:solidFill>
                    <a:latin typeface="Trebuchet MS" panose="020B0603020202020204" pitchFamily="34" charset="0"/>
                    <a:ea typeface="나눔고딕" panose="020D0604000000000000" pitchFamily="50" charset="-127"/>
                  </a:rPr>
                  <a:t>(+)</a:t>
                </a:r>
                <a:r>
                  <a:rPr lang="ko-KR" altLang="en-US" sz="1100" spc="-130" dirty="0">
                    <a:solidFill>
                      <a:prstClr val="black"/>
                    </a:solidFill>
                    <a:latin typeface="Trebuchet MS" panose="020B0603020202020204" pitchFamily="34" charset="0"/>
                    <a:ea typeface="나눔고딕" panose="020D0604000000000000" pitchFamily="50" charset="-127"/>
                  </a:rPr>
                  <a:t> 또는 부</a:t>
                </a:r>
                <a:r>
                  <a:rPr lang="en-US" altLang="ko-KR" sz="1100" spc="-130" dirty="0">
                    <a:solidFill>
                      <a:prstClr val="black"/>
                    </a:solidFill>
                    <a:latin typeface="Trebuchet MS" panose="020B0603020202020204" pitchFamily="34" charset="0"/>
                    <a:ea typeface="나눔고딕" panose="020D0604000000000000" pitchFamily="50" charset="-127"/>
                  </a:rPr>
                  <a:t>(-)</a:t>
                </a:r>
                <a:r>
                  <a:rPr lang="ko-KR" altLang="en-US" sz="1100" spc="-130" dirty="0">
                    <a:solidFill>
                      <a:prstClr val="black"/>
                    </a:solidFill>
                    <a:latin typeface="Trebuchet MS" panose="020B0603020202020204" pitchFamily="34" charset="0"/>
                    <a:ea typeface="나눔고딕" panose="020D0604000000000000" pitchFamily="50" charset="-127"/>
                  </a:rPr>
                  <a:t>의 영향을 미치는 변수를  </a:t>
                </a:r>
                <a:r>
                  <a:rPr lang="ko-KR" altLang="en-US" sz="1100" spc="-130" dirty="0" smtClean="0">
                    <a:solidFill>
                      <a:prstClr val="black"/>
                    </a:solidFill>
                    <a:latin typeface="Trebuchet MS" panose="020B0603020202020204" pitchFamily="34" charset="0"/>
                    <a:ea typeface="나눔고딕" panose="020D0604000000000000" pitchFamily="50" charset="-127"/>
                  </a:rPr>
                  <a:t>활용해 </a:t>
                </a:r>
                <a:r>
                  <a:rPr lang="ko-KR" altLang="en-US" sz="1100" u="sng" spc="-130" dirty="0">
                    <a:latin typeface="Trebuchet MS" panose="020B0603020202020204" pitchFamily="34" charset="0"/>
                    <a:ea typeface="나눔고딕" panose="020D0604000000000000" pitchFamily="50" charset="-127"/>
                  </a:rPr>
                  <a:t>해당 업종 점포가 없는 상권 영역에서 신규 점포가 입점했을 경우 </a:t>
                </a:r>
                <a:r>
                  <a:rPr lang="ko-KR" altLang="en-US" sz="1100" u="sng" spc="-130" dirty="0" smtClean="0">
                    <a:latin typeface="Trebuchet MS" panose="020B0603020202020204" pitchFamily="34" charset="0"/>
                    <a:ea typeface="나눔고딕" panose="020D0604000000000000" pitchFamily="50" charset="-127"/>
                  </a:rPr>
                  <a:t>예측되는 매출액</a:t>
                </a:r>
                <a:r>
                  <a:rPr lang="ko-KR" altLang="en-US" sz="1100" u="sng" spc="-130" dirty="0" smtClean="0">
                    <a:solidFill>
                      <a:prstClr val="black"/>
                    </a:solidFill>
                    <a:latin typeface="Trebuchet MS" panose="020B0603020202020204" pitchFamily="34" charset="0"/>
                    <a:ea typeface="나눔고딕" panose="020D0604000000000000" pitchFamily="50" charset="-127"/>
                  </a:rPr>
                  <a:t>이 업계평균매출액 보다 얼마나 많은</a:t>
                </a:r>
                <a:r>
                  <a:rPr lang="en-US" altLang="ko-KR" sz="1100" u="sng" spc="-130" dirty="0" smtClean="0">
                    <a:solidFill>
                      <a:prstClr val="black"/>
                    </a:solidFill>
                    <a:latin typeface="Trebuchet MS" panose="020B0603020202020204" pitchFamily="34" charset="0"/>
                    <a:ea typeface="나눔고딕" panose="020D0604000000000000" pitchFamily="50" charset="-127"/>
                  </a:rPr>
                  <a:t>(</a:t>
                </a:r>
                <a:r>
                  <a:rPr lang="ko-KR" altLang="en-US" sz="1100" u="sng" spc="-130" dirty="0" smtClean="0">
                    <a:solidFill>
                      <a:prstClr val="black"/>
                    </a:solidFill>
                    <a:latin typeface="Trebuchet MS" panose="020B0603020202020204" pitchFamily="34" charset="0"/>
                    <a:ea typeface="나눔고딕" panose="020D0604000000000000" pitchFamily="50" charset="-127"/>
                  </a:rPr>
                  <a:t>적은</a:t>
                </a:r>
                <a:r>
                  <a:rPr lang="en-US" altLang="ko-KR" sz="1100" u="sng" spc="-130" dirty="0" smtClean="0">
                    <a:solidFill>
                      <a:prstClr val="black"/>
                    </a:solidFill>
                    <a:latin typeface="Trebuchet MS" panose="020B0603020202020204" pitchFamily="34" charset="0"/>
                    <a:ea typeface="나눔고딕" panose="020D0604000000000000" pitchFamily="50" charset="-127"/>
                  </a:rPr>
                  <a:t>)</a:t>
                </a:r>
                <a:r>
                  <a:rPr lang="ko-KR" altLang="en-US" sz="1100" u="sng" spc="-130" dirty="0" smtClean="0">
                    <a:solidFill>
                      <a:prstClr val="black"/>
                    </a:solidFill>
                    <a:latin typeface="Trebuchet MS" panose="020B0603020202020204" pitchFamily="34" charset="0"/>
                    <a:ea typeface="나눔고딕" panose="020D0604000000000000" pitchFamily="50" charset="-127"/>
                  </a:rPr>
                  <a:t> 가</a:t>
                </a:r>
                <a:r>
                  <a:rPr lang="ko-KR" altLang="en-US" sz="1100" spc="-130" dirty="0" smtClean="0">
                    <a:solidFill>
                      <a:prstClr val="black"/>
                    </a:solidFill>
                    <a:latin typeface="Trebuchet MS" panose="020B0603020202020204" pitchFamily="34" charset="0"/>
                    <a:ea typeface="나눔고딕" panose="020D0604000000000000" pitchFamily="50" charset="-127"/>
                  </a:rPr>
                  <a:t>를 평가</a:t>
                </a:r>
                <a:endParaRPr lang="en-US" altLang="ko-KR" sz="1100" spc="-130" dirty="0">
                  <a:solidFill>
                    <a:prstClr val="black"/>
                  </a:solidFill>
                  <a:latin typeface="Trebuchet MS" panose="020B0603020202020204" pitchFamily="34" charset="0"/>
                  <a:ea typeface="나눔고딕" panose="020D0604000000000000" pitchFamily="50" charset="-127"/>
                </a:endParaRPr>
              </a:p>
            </p:txBody>
          </p:sp>
          <p:sp>
            <p:nvSpPr>
              <p:cNvPr id="8" name="직사각형 7"/>
              <p:cNvSpPr/>
              <p:nvPr/>
            </p:nvSpPr>
            <p:spPr bwMode="auto">
              <a:xfrm>
                <a:off x="200472" y="3186001"/>
                <a:ext cx="1296036" cy="608150"/>
              </a:xfrm>
              <a:prstGeom prst="rect">
                <a:avLst/>
              </a:prstGeom>
              <a:noFill/>
              <a:ln w="12700">
                <a:noFill/>
                <a:prstDash val="dash"/>
                <a:miter lim="800000"/>
                <a:headEnd/>
                <a:tailEnd/>
              </a:ln>
            </p:spPr>
            <p:txBody>
              <a:bodyPr wrap="none" rtlCol="0" anchor="ctr">
                <a:noAutofit/>
              </a:bodyPr>
              <a:lstStyle/>
              <a:p>
                <a:pPr>
                  <a:spcBef>
                    <a:spcPct val="20000"/>
                  </a:spcBef>
                </a:pPr>
                <a:endParaRPr lang="ko-KR" altLang="en-US" sz="900" dirty="0">
                  <a:latin typeface="Trebuchet MS" panose="020B0603020202020204" pitchFamily="34" charset="0"/>
                  <a:ea typeface="나눔고딕" panose="020D0604000000000000" pitchFamily="50" charset="-127"/>
                </a:endParaRPr>
              </a:p>
            </p:txBody>
          </p:sp>
        </p:grpSp>
      </p:grpSp>
      <p:sp>
        <p:nvSpPr>
          <p:cNvPr id="9" name="직사각형 8"/>
          <p:cNvSpPr/>
          <p:nvPr/>
        </p:nvSpPr>
        <p:spPr bwMode="auto">
          <a:xfrm>
            <a:off x="3099058" y="2764444"/>
            <a:ext cx="3371740" cy="551684"/>
          </a:xfrm>
          <a:prstGeom prst="rect">
            <a:avLst/>
          </a:prstGeom>
          <a:noFill/>
          <a:ln w="12700">
            <a:noFill/>
            <a:prstDash val="dash"/>
            <a:miter lim="800000"/>
            <a:headEnd/>
            <a:tailEnd/>
          </a:ln>
        </p:spPr>
        <p:txBody>
          <a:bodyPr wrap="none" rtlCol="0" anchor="ctr">
            <a:noAutofit/>
          </a:bodyPr>
          <a:lstStyle/>
          <a:p>
            <a:pPr>
              <a:spcBef>
                <a:spcPct val="20000"/>
              </a:spcBef>
            </a:pPr>
            <a:endParaRPr lang="ko-KR" altLang="en-US" sz="900" dirty="0">
              <a:latin typeface="Trebuchet MS" panose="020B0603020202020204" pitchFamily="34" charset="0"/>
              <a:ea typeface="나눔고딕" panose="020D0604000000000000" pitchFamily="50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776444" y="2492896"/>
            <a:ext cx="8386724" cy="1044355"/>
            <a:chOff x="776444" y="1556792"/>
            <a:chExt cx="8386724" cy="1151246"/>
          </a:xfrm>
        </p:grpSpPr>
        <p:sp>
          <p:nvSpPr>
            <p:cNvPr id="11" name="직사각형 10"/>
            <p:cNvSpPr/>
            <p:nvPr/>
          </p:nvSpPr>
          <p:spPr bwMode="auto">
            <a:xfrm>
              <a:off x="776444" y="1556792"/>
              <a:ext cx="8386724" cy="1151246"/>
            </a:xfrm>
            <a:prstGeom prst="rect">
              <a:avLst/>
            </a:prstGeom>
            <a:noFill/>
            <a:ln w="9525">
              <a:solidFill>
                <a:srgbClr val="A2AFBF"/>
              </a:solidFill>
              <a:miter lim="800000"/>
              <a:headEnd/>
              <a:tailEnd/>
            </a:ln>
          </p:spPr>
          <p:txBody>
            <a:bodyPr wrap="square" rtlCol="0" anchor="ctr">
              <a:noAutofit/>
            </a:bodyPr>
            <a:lstStyle/>
            <a:p>
              <a:pPr algn="ctr">
                <a:spcBef>
                  <a:spcPct val="20000"/>
                </a:spcBef>
              </a:pPr>
              <a:endParaRPr lang="ko-KR" altLang="en-US" sz="900" dirty="0">
                <a:latin typeface="Trebuchet MS" panose="020B0603020202020204" pitchFamily="34" charset="0"/>
                <a:ea typeface="나눔고딕" panose="020D0604000000000000" pitchFamily="50" charset="-127"/>
              </a:endParaRPr>
            </a:p>
          </p:txBody>
        </p:sp>
        <p:sp>
          <p:nvSpPr>
            <p:cNvPr id="12" name="모서리가 둥근 직사각형 11"/>
            <p:cNvSpPr/>
            <p:nvPr/>
          </p:nvSpPr>
          <p:spPr bwMode="auto">
            <a:xfrm>
              <a:off x="1030279" y="1810354"/>
              <a:ext cx="1951666" cy="610534"/>
            </a:xfrm>
            <a:prstGeom prst="roundRect">
              <a:avLst/>
            </a:prstGeom>
            <a:solidFill>
              <a:srgbClr val="F4F4F6"/>
            </a:solidFill>
            <a:ln w="12700">
              <a:solidFill>
                <a:srgbClr val="A2AFBF"/>
              </a:solidFill>
              <a:miter lim="800000"/>
              <a:headEnd/>
              <a:tailEnd/>
            </a:ln>
          </p:spPr>
          <p:txBody>
            <a:bodyPr wrap="none" rtlCol="0" anchor="ctr">
              <a:noAutofit/>
            </a:bodyPr>
            <a:lstStyle/>
            <a:p>
              <a:pPr algn="ctr">
                <a:spcBef>
                  <a:spcPct val="20000"/>
                </a:spcBef>
              </a:pPr>
              <a:r>
                <a:rPr lang="ko-KR" altLang="en-US" sz="1200" b="1" spc="-130" dirty="0">
                  <a:latin typeface="Trebuchet MS" panose="020B0603020202020204" pitchFamily="34" charset="0"/>
                  <a:ea typeface="나눔고딕" panose="020D0604000000000000" pitchFamily="50" charset="-127"/>
                </a:rPr>
                <a:t>음수</a:t>
              </a:r>
              <a:r>
                <a:rPr lang="en-US" altLang="ko-KR" sz="1200" b="1" spc="-130" dirty="0">
                  <a:latin typeface="Trebuchet MS" panose="020B0603020202020204" pitchFamily="34" charset="0"/>
                  <a:ea typeface="나눔고딕" panose="020D0604000000000000" pitchFamily="50" charset="-127"/>
                </a:rPr>
                <a:t>(-) </a:t>
              </a:r>
              <a:r>
                <a:rPr lang="ko-KR" altLang="en-US" sz="1200" b="1" spc="-130" dirty="0">
                  <a:latin typeface="Trebuchet MS" panose="020B0603020202020204" pitchFamily="34" charset="0"/>
                  <a:ea typeface="나눔고딕" panose="020D0604000000000000" pitchFamily="50" charset="-127"/>
                </a:rPr>
                <a:t>절편 값이 큰 업종 </a:t>
              </a:r>
              <a:endParaRPr lang="en-US" altLang="ko-KR" sz="1200" b="1" spc="-130" dirty="0">
                <a:latin typeface="Trebuchet MS" panose="020B0603020202020204" pitchFamily="34" charset="0"/>
                <a:ea typeface="나눔고딕" panose="020D0604000000000000" pitchFamily="50" charset="-127"/>
              </a:endParaRPr>
            </a:p>
            <a:p>
              <a:pPr algn="ctr">
                <a:spcBef>
                  <a:spcPct val="20000"/>
                </a:spcBef>
              </a:pPr>
              <a:r>
                <a:rPr lang="ko-KR" altLang="en-US" sz="1200" b="1" spc="-130" dirty="0">
                  <a:latin typeface="Trebuchet MS" panose="020B0603020202020204" pitchFamily="34" charset="0"/>
                  <a:ea typeface="나눔고딕" panose="020D0604000000000000" pitchFamily="50" charset="-127"/>
                </a:rPr>
                <a:t> 절편 제외 옵션</a:t>
              </a:r>
              <a:r>
                <a:rPr lang="en-US" altLang="ko-KR" sz="1200" b="1" spc="-130" dirty="0">
                  <a:latin typeface="Trebuchet MS" panose="020B0603020202020204" pitchFamily="34" charset="0"/>
                  <a:ea typeface="나눔고딕" panose="020D0604000000000000" pitchFamily="50" charset="-127"/>
                </a:rPr>
                <a:t>(/</a:t>
              </a:r>
              <a:r>
                <a:rPr lang="en-US" altLang="ko-KR" sz="1200" dirty="0" err="1">
                  <a:latin typeface="Trebuchet MS" panose="020B0603020202020204" pitchFamily="34" charset="0"/>
                  <a:ea typeface="나눔고딕" panose="020D0604000000000000" pitchFamily="50" charset="-127"/>
                </a:rPr>
                <a:t>noint</a:t>
              </a:r>
              <a:r>
                <a:rPr lang="en-US" altLang="ko-KR" sz="1200" dirty="0">
                  <a:latin typeface="Trebuchet MS" panose="020B0603020202020204" pitchFamily="34" charset="0"/>
                  <a:ea typeface="나눔고딕" panose="020D0604000000000000" pitchFamily="50" charset="-127"/>
                </a:rPr>
                <a:t>)</a:t>
              </a:r>
              <a:endParaRPr lang="ko-KR" altLang="en-US" sz="1200" b="1" spc="-130" dirty="0">
                <a:latin typeface="Trebuchet MS" panose="020B0603020202020204" pitchFamily="34" charset="0"/>
                <a:ea typeface="나눔고딕" panose="020D0604000000000000" pitchFamily="50" charset="-127"/>
              </a:endParaRPr>
            </a:p>
          </p:txBody>
        </p:sp>
        <p:grpSp>
          <p:nvGrpSpPr>
            <p:cNvPr id="13" name="그룹 122"/>
            <p:cNvGrpSpPr/>
            <p:nvPr/>
          </p:nvGrpSpPr>
          <p:grpSpPr>
            <a:xfrm>
              <a:off x="3099458" y="1715548"/>
              <a:ext cx="5453940" cy="701661"/>
              <a:chOff x="200472" y="3092490"/>
              <a:chExt cx="2096396" cy="701661"/>
            </a:xfrm>
          </p:grpSpPr>
          <p:sp>
            <p:nvSpPr>
              <p:cNvPr id="14" name="Text Box 18"/>
              <p:cNvSpPr txBox="1">
                <a:spLocks noChangeArrowheads="1"/>
              </p:cNvSpPr>
              <p:nvPr/>
            </p:nvSpPr>
            <p:spPr bwMode="auto">
              <a:xfrm>
                <a:off x="271978" y="3092490"/>
                <a:ext cx="2024890" cy="6610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0" tIns="91440" rIns="90000" bIns="4680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r>
                  <a:rPr lang="ko-KR" altLang="en-US" sz="1200" b="1" spc="-130" dirty="0">
                    <a:solidFill>
                      <a:prstClr val="black"/>
                    </a:solidFill>
                    <a:latin typeface="Trebuchet MS" panose="020B0603020202020204" pitchFamily="34" charset="0"/>
                    <a:ea typeface="나눔고딕" panose="020D0604000000000000" pitchFamily="50" charset="-127"/>
                  </a:rPr>
                  <a:t>음수</a:t>
                </a:r>
                <a:r>
                  <a:rPr lang="en-US" altLang="ko-KR" sz="1200" b="1" spc="-130" dirty="0">
                    <a:solidFill>
                      <a:prstClr val="black"/>
                    </a:solidFill>
                    <a:latin typeface="Trebuchet MS" panose="020B0603020202020204" pitchFamily="34" charset="0"/>
                    <a:ea typeface="나눔고딕" panose="020D0604000000000000" pitchFamily="50" charset="-127"/>
                  </a:rPr>
                  <a:t>(-) </a:t>
                </a:r>
                <a:r>
                  <a:rPr lang="ko-KR" altLang="en-US" sz="1200" b="1" spc="-130" dirty="0">
                    <a:solidFill>
                      <a:prstClr val="black"/>
                    </a:solidFill>
                    <a:latin typeface="Trebuchet MS" panose="020B0603020202020204" pitchFamily="34" charset="0"/>
                    <a:ea typeface="나눔고딕" panose="020D0604000000000000" pitchFamily="50" charset="-127"/>
                  </a:rPr>
                  <a:t>절편 값이 커 음수</a:t>
                </a:r>
                <a:r>
                  <a:rPr lang="en-US" altLang="ko-KR" sz="1200" b="1" spc="-130" dirty="0">
                    <a:solidFill>
                      <a:prstClr val="black"/>
                    </a:solidFill>
                    <a:latin typeface="Trebuchet MS" panose="020B0603020202020204" pitchFamily="34" charset="0"/>
                    <a:ea typeface="나눔고딕" panose="020D0604000000000000" pitchFamily="50" charset="-127"/>
                  </a:rPr>
                  <a:t>(-)</a:t>
                </a:r>
                <a:r>
                  <a:rPr lang="ko-KR" altLang="en-US" sz="1200" b="1" spc="-130" dirty="0">
                    <a:solidFill>
                      <a:prstClr val="black"/>
                    </a:solidFill>
                    <a:latin typeface="Trebuchet MS" panose="020B0603020202020204" pitchFamily="34" charset="0"/>
                    <a:ea typeface="나눔고딕" panose="020D0604000000000000" pitchFamily="50" charset="-127"/>
                  </a:rPr>
                  <a:t> </a:t>
                </a:r>
                <a:r>
                  <a:rPr lang="ko-KR" altLang="en-US" sz="1200" b="1" spc="-130" dirty="0" err="1">
                    <a:solidFill>
                      <a:prstClr val="black"/>
                    </a:solidFill>
                    <a:latin typeface="Trebuchet MS" panose="020B0603020202020204" pitchFamily="34" charset="0"/>
                    <a:ea typeface="나눔고딕" panose="020D0604000000000000" pitchFamily="50" charset="-127"/>
                  </a:rPr>
                  <a:t>예측값이</a:t>
                </a:r>
                <a:r>
                  <a:rPr lang="ko-KR" altLang="en-US" sz="1200" b="1" spc="-130" dirty="0">
                    <a:solidFill>
                      <a:prstClr val="black"/>
                    </a:solidFill>
                    <a:latin typeface="Trebuchet MS" panose="020B0603020202020204" pitchFamily="34" charset="0"/>
                    <a:ea typeface="나눔고딕" panose="020D0604000000000000" pitchFamily="50" charset="-127"/>
                  </a:rPr>
                  <a:t> 많은 경우 </a:t>
                </a:r>
                <a:r>
                  <a:rPr lang="ko-KR" altLang="en-US" sz="1200" b="1" spc="-130" dirty="0">
                    <a:solidFill>
                      <a:srgbClr val="00B0F0"/>
                    </a:solidFill>
                    <a:latin typeface="Trebuchet MS" panose="020B0603020202020204" pitchFamily="34" charset="0"/>
                    <a:ea typeface="나눔고딕" panose="020D0604000000000000" pitchFamily="50" charset="-127"/>
                  </a:rPr>
                  <a:t>절편 제외 옵션</a:t>
                </a:r>
                <a:r>
                  <a:rPr lang="en-US" altLang="ko-KR" sz="1200" b="1" spc="-130" dirty="0">
                    <a:solidFill>
                      <a:srgbClr val="00B0F0"/>
                    </a:solidFill>
                    <a:latin typeface="Trebuchet MS" panose="020B0603020202020204" pitchFamily="34" charset="0"/>
                    <a:ea typeface="나눔고딕" panose="020D0604000000000000" pitchFamily="50" charset="-127"/>
                  </a:rPr>
                  <a:t>(/</a:t>
                </a:r>
                <a:r>
                  <a:rPr lang="en-US" altLang="ko-KR" sz="1200" b="1" spc="-130" dirty="0" err="1">
                    <a:solidFill>
                      <a:srgbClr val="00B0F0"/>
                    </a:solidFill>
                    <a:latin typeface="Trebuchet MS" panose="020B0603020202020204" pitchFamily="34" charset="0"/>
                    <a:ea typeface="나눔고딕" panose="020D0604000000000000" pitchFamily="50" charset="-127"/>
                  </a:rPr>
                  <a:t>noint</a:t>
                </a:r>
                <a:r>
                  <a:rPr lang="en-US" altLang="ko-KR" sz="1200" b="1" spc="-130" dirty="0">
                    <a:solidFill>
                      <a:srgbClr val="00B0F0"/>
                    </a:solidFill>
                    <a:latin typeface="Trebuchet MS" panose="020B0603020202020204" pitchFamily="34" charset="0"/>
                    <a:ea typeface="나눔고딕" panose="020D0604000000000000" pitchFamily="50" charset="-127"/>
                  </a:rPr>
                  <a:t>)</a:t>
                </a:r>
                <a:r>
                  <a:rPr lang="en-US" altLang="ko-KR" sz="1200" b="1" spc="-130" dirty="0">
                    <a:solidFill>
                      <a:prstClr val="black"/>
                    </a:solidFill>
                    <a:latin typeface="Trebuchet MS" panose="020B0603020202020204" pitchFamily="34" charset="0"/>
                    <a:ea typeface="나눔고딕" panose="020D0604000000000000" pitchFamily="50" charset="-127"/>
                  </a:rPr>
                  <a:t> </a:t>
                </a:r>
                <a:r>
                  <a:rPr lang="ko-KR" altLang="en-US" sz="1200" b="1" spc="-130" dirty="0">
                    <a:solidFill>
                      <a:srgbClr val="00B0F0"/>
                    </a:solidFill>
                    <a:latin typeface="Trebuchet MS" panose="020B0603020202020204" pitchFamily="34" charset="0"/>
                    <a:ea typeface="나눔고딕" panose="020D0604000000000000" pitchFamily="50" charset="-127"/>
                  </a:rPr>
                  <a:t>모델 </a:t>
                </a:r>
                <a:r>
                  <a:rPr lang="ko-KR" altLang="en-US" sz="1200" b="1" spc="-130" dirty="0">
                    <a:solidFill>
                      <a:prstClr val="black"/>
                    </a:solidFill>
                    <a:latin typeface="Trebuchet MS" panose="020B0603020202020204" pitchFamily="34" charset="0"/>
                    <a:ea typeface="나눔고딕" panose="020D0604000000000000" pitchFamily="50" charset="-127"/>
                  </a:rPr>
                  <a:t>사용</a:t>
                </a:r>
                <a:endParaRPr lang="en-US" altLang="ko-KR" sz="1200" b="1" spc="-130" dirty="0">
                  <a:solidFill>
                    <a:prstClr val="black"/>
                  </a:solidFill>
                  <a:latin typeface="Trebuchet MS" panose="020B0603020202020204" pitchFamily="34" charset="0"/>
                  <a:ea typeface="나눔고딕" panose="020D0604000000000000" pitchFamily="50" charset="-127"/>
                </a:endParaRPr>
              </a:p>
              <a:p>
                <a:pPr lvl="0">
                  <a:lnSpc>
                    <a:spcPts val="500"/>
                  </a:lnSpc>
                </a:pPr>
                <a:endParaRPr lang="en-US" altLang="ko-KR" sz="900" b="1" spc="-130" dirty="0">
                  <a:solidFill>
                    <a:prstClr val="black"/>
                  </a:solidFill>
                  <a:latin typeface="Trebuchet MS" panose="020B0603020202020204" pitchFamily="34" charset="0"/>
                  <a:ea typeface="나눔고딕" panose="020D0604000000000000" pitchFamily="50" charset="-127"/>
                </a:endParaRPr>
              </a:p>
              <a:p>
                <a:pPr lvl="0"/>
                <a:r>
                  <a:rPr lang="ko-KR" altLang="en-US" sz="1100" spc="-130" dirty="0">
                    <a:solidFill>
                      <a:prstClr val="black"/>
                    </a:solidFill>
                    <a:latin typeface="Trebuchet MS" panose="020B0603020202020204" pitchFamily="34" charset="0"/>
                    <a:ea typeface="나눔고딕" panose="020D0604000000000000" pitchFamily="50" charset="-127"/>
                  </a:rPr>
                  <a:t>회귀모형에서 음수</a:t>
                </a:r>
                <a:r>
                  <a:rPr lang="en-US" altLang="ko-KR" sz="1100" spc="-130" dirty="0">
                    <a:solidFill>
                      <a:prstClr val="black"/>
                    </a:solidFill>
                    <a:latin typeface="Trebuchet MS" panose="020B0603020202020204" pitchFamily="34" charset="0"/>
                    <a:ea typeface="나눔고딕" panose="020D0604000000000000" pitchFamily="50" charset="-127"/>
                  </a:rPr>
                  <a:t>(-) </a:t>
                </a:r>
                <a:r>
                  <a:rPr lang="ko-KR" altLang="en-US" sz="1100" spc="-130" dirty="0">
                    <a:solidFill>
                      <a:prstClr val="black"/>
                    </a:solidFill>
                    <a:latin typeface="Trebuchet MS" panose="020B0603020202020204" pitchFamily="34" charset="0"/>
                    <a:ea typeface="나눔고딕" panose="020D0604000000000000" pitchFamily="50" charset="-127"/>
                  </a:rPr>
                  <a:t>절편 값이 큰 업종인 경우</a:t>
                </a:r>
                <a:r>
                  <a:rPr lang="en-US" altLang="ko-KR" sz="1100" spc="-130" dirty="0">
                    <a:solidFill>
                      <a:prstClr val="black"/>
                    </a:solidFill>
                    <a:latin typeface="Trebuchet MS" panose="020B0603020202020204" pitchFamily="34" charset="0"/>
                    <a:ea typeface="나눔고딕" panose="020D0604000000000000" pitchFamily="50" charset="-127"/>
                  </a:rPr>
                  <a:t>, </a:t>
                </a:r>
                <a:r>
                  <a:rPr lang="ko-KR" altLang="en-US" sz="1100" u="sng" spc="-130" dirty="0">
                    <a:solidFill>
                      <a:prstClr val="black"/>
                    </a:solidFill>
                    <a:latin typeface="Trebuchet MS" panose="020B0603020202020204" pitchFamily="34" charset="0"/>
                    <a:ea typeface="나눔고딕" panose="020D0604000000000000" pitchFamily="50" charset="-127"/>
                  </a:rPr>
                  <a:t>상권 영역 평균 예상매출액의 과소추정을 방지하기 위하여</a:t>
                </a:r>
                <a:r>
                  <a:rPr lang="en-US" altLang="ko-KR" sz="1100" spc="-130" dirty="0">
                    <a:solidFill>
                      <a:prstClr val="black"/>
                    </a:solidFill>
                    <a:latin typeface="Trebuchet MS" panose="020B0603020202020204" pitchFamily="34" charset="0"/>
                    <a:ea typeface="나눔고딕" panose="020D0604000000000000" pitchFamily="50" charset="-127"/>
                  </a:rPr>
                  <a:t> Regression </a:t>
                </a:r>
                <a:r>
                  <a:rPr lang="en-US" altLang="ko-KR" sz="1100" spc="-130" dirty="0" err="1">
                    <a:solidFill>
                      <a:prstClr val="black"/>
                    </a:solidFill>
                    <a:latin typeface="Trebuchet MS" panose="020B0603020202020204" pitchFamily="34" charset="0"/>
                    <a:ea typeface="나눔고딕" panose="020D0604000000000000" pitchFamily="50" charset="-127"/>
                  </a:rPr>
                  <a:t>Anylysis</a:t>
                </a:r>
                <a:r>
                  <a:rPr lang="ko-KR" altLang="en-US" sz="1100" spc="-130" dirty="0">
                    <a:solidFill>
                      <a:prstClr val="black"/>
                    </a:solidFill>
                    <a:latin typeface="Trebuchet MS" panose="020B0603020202020204" pitchFamily="34" charset="0"/>
                    <a:ea typeface="나눔고딕" panose="020D0604000000000000" pitchFamily="50" charset="-127"/>
                  </a:rPr>
                  <a:t>에서 </a:t>
                </a:r>
                <a:r>
                  <a:rPr lang="en-US" altLang="ko-KR" sz="1100" spc="-130" dirty="0">
                    <a:solidFill>
                      <a:prstClr val="black"/>
                    </a:solidFill>
                    <a:latin typeface="Trebuchet MS" panose="020B0603020202020204" pitchFamily="34" charset="0"/>
                    <a:ea typeface="나눔고딕" panose="020D0604000000000000" pitchFamily="50" charset="-127"/>
                  </a:rPr>
                  <a:t>/</a:t>
                </a:r>
                <a:r>
                  <a:rPr lang="en-US" altLang="ko-KR" sz="1100" spc="-130" dirty="0" err="1">
                    <a:solidFill>
                      <a:prstClr val="black"/>
                    </a:solidFill>
                    <a:latin typeface="Trebuchet MS" panose="020B0603020202020204" pitchFamily="34" charset="0"/>
                    <a:ea typeface="나눔고딕" panose="020D0604000000000000" pitchFamily="50" charset="-127"/>
                  </a:rPr>
                  <a:t>noint</a:t>
                </a:r>
                <a:r>
                  <a:rPr lang="en-US" altLang="ko-KR" sz="1100" spc="-130" dirty="0">
                    <a:solidFill>
                      <a:prstClr val="black"/>
                    </a:solidFill>
                    <a:latin typeface="Trebuchet MS" panose="020B0603020202020204" pitchFamily="34" charset="0"/>
                    <a:ea typeface="나눔고딕" panose="020D0604000000000000" pitchFamily="50" charset="-127"/>
                  </a:rPr>
                  <a:t> </a:t>
                </a:r>
                <a:r>
                  <a:rPr lang="ko-KR" altLang="en-US" sz="1100" spc="-130" dirty="0">
                    <a:solidFill>
                      <a:prstClr val="black"/>
                    </a:solidFill>
                    <a:latin typeface="Trebuchet MS" panose="020B0603020202020204" pitchFamily="34" charset="0"/>
                    <a:ea typeface="나눔고딕" panose="020D0604000000000000" pitchFamily="50" charset="-127"/>
                  </a:rPr>
                  <a:t>옵션을 사용하여 </a:t>
                </a:r>
                <a:r>
                  <a:rPr lang="en-US" altLang="ko-KR" sz="1100" spc="-130" dirty="0">
                    <a:solidFill>
                      <a:prstClr val="black"/>
                    </a:solidFill>
                    <a:latin typeface="Trebuchet MS" panose="020B0603020202020204" pitchFamily="34" charset="0"/>
                    <a:ea typeface="나눔고딕" panose="020D0604000000000000" pitchFamily="50" charset="-127"/>
                  </a:rPr>
                  <a:t>no</a:t>
                </a:r>
                <a:r>
                  <a:rPr lang="ko-KR" altLang="en-US" sz="1100" spc="-130" dirty="0">
                    <a:solidFill>
                      <a:prstClr val="black"/>
                    </a:solidFill>
                    <a:latin typeface="Trebuchet MS" panose="020B0603020202020204" pitchFamily="34" charset="0"/>
                    <a:ea typeface="나눔고딕" panose="020D0604000000000000" pitchFamily="50" charset="-127"/>
                  </a:rPr>
                  <a:t> </a:t>
                </a:r>
                <a:r>
                  <a:rPr lang="en-US" altLang="ko-KR" sz="1100" spc="-130" dirty="0">
                    <a:solidFill>
                      <a:prstClr val="black"/>
                    </a:solidFill>
                    <a:latin typeface="Trebuchet MS" panose="020B0603020202020204" pitchFamily="34" charset="0"/>
                    <a:ea typeface="나눔고딕" panose="020D0604000000000000" pitchFamily="50" charset="-127"/>
                  </a:rPr>
                  <a:t>Intercept(</a:t>
                </a:r>
                <a:r>
                  <a:rPr lang="ko-KR" altLang="en-US" sz="1100" spc="-130" dirty="0">
                    <a:solidFill>
                      <a:prstClr val="black"/>
                    </a:solidFill>
                    <a:latin typeface="Trebuchet MS" panose="020B0603020202020204" pitchFamily="34" charset="0"/>
                    <a:ea typeface="나눔고딕" panose="020D0604000000000000" pitchFamily="50" charset="-127"/>
                  </a:rPr>
                  <a:t>절편</a:t>
                </a:r>
                <a:r>
                  <a:rPr lang="en-US" altLang="ko-KR" sz="1100" spc="-130" dirty="0">
                    <a:solidFill>
                      <a:prstClr val="black"/>
                    </a:solidFill>
                    <a:latin typeface="Trebuchet MS" panose="020B0603020202020204" pitchFamily="34" charset="0"/>
                    <a:ea typeface="나눔고딕" panose="020D0604000000000000" pitchFamily="50" charset="-127"/>
                  </a:rPr>
                  <a:t> </a:t>
                </a:r>
                <a:r>
                  <a:rPr lang="ko-KR" altLang="en-US" sz="1100" spc="-130" dirty="0">
                    <a:solidFill>
                      <a:prstClr val="black"/>
                    </a:solidFill>
                    <a:latin typeface="Trebuchet MS" panose="020B0603020202020204" pitchFamily="34" charset="0"/>
                    <a:ea typeface="나눔고딕" panose="020D0604000000000000" pitchFamily="50" charset="-127"/>
                  </a:rPr>
                  <a:t>없음</a:t>
                </a:r>
                <a:r>
                  <a:rPr lang="en-US" altLang="ko-KR" sz="1100" spc="-130" dirty="0">
                    <a:solidFill>
                      <a:prstClr val="black"/>
                    </a:solidFill>
                    <a:latin typeface="Trebuchet MS" panose="020B0603020202020204" pitchFamily="34" charset="0"/>
                    <a:ea typeface="나눔고딕" panose="020D0604000000000000" pitchFamily="50" charset="-127"/>
                  </a:rPr>
                  <a:t>) </a:t>
                </a:r>
                <a:r>
                  <a:rPr lang="ko-KR" altLang="en-US" sz="1100" spc="-130" dirty="0">
                    <a:solidFill>
                      <a:prstClr val="black"/>
                    </a:solidFill>
                    <a:latin typeface="Trebuchet MS" panose="020B0603020202020204" pitchFamily="34" charset="0"/>
                    <a:ea typeface="나눔고딕" panose="020D0604000000000000" pitchFamily="50" charset="-127"/>
                  </a:rPr>
                  <a:t>수정 모델 만듦 </a:t>
                </a:r>
                <a:endParaRPr lang="en-US" altLang="ko-KR" sz="1100" spc="-130" dirty="0">
                  <a:solidFill>
                    <a:prstClr val="black"/>
                  </a:solidFill>
                  <a:latin typeface="Trebuchet MS" panose="020B0603020202020204" pitchFamily="34" charset="0"/>
                  <a:ea typeface="나눔고딕" panose="020D0604000000000000" pitchFamily="50" charset="-127"/>
                </a:endParaRPr>
              </a:p>
              <a:p>
                <a:pPr lvl="0"/>
                <a:endParaRPr lang="en-US" altLang="ko-KR" sz="1100" spc="-130" dirty="0" smtClean="0">
                  <a:latin typeface="Trebuchet MS" panose="020B0603020202020204" pitchFamily="34" charset="0"/>
                  <a:ea typeface="나눔고딕" panose="020D0604000000000000" pitchFamily="50" charset="-127"/>
                </a:endParaRPr>
              </a:p>
            </p:txBody>
          </p:sp>
          <p:sp>
            <p:nvSpPr>
              <p:cNvPr id="15" name="직사각형 14"/>
              <p:cNvSpPr/>
              <p:nvPr/>
            </p:nvSpPr>
            <p:spPr bwMode="auto">
              <a:xfrm>
                <a:off x="200472" y="3186001"/>
                <a:ext cx="1296036" cy="608150"/>
              </a:xfrm>
              <a:prstGeom prst="rect">
                <a:avLst/>
              </a:prstGeom>
              <a:noFill/>
              <a:ln w="12700">
                <a:noFill/>
                <a:prstDash val="dash"/>
                <a:miter lim="800000"/>
                <a:headEnd/>
                <a:tailEnd/>
              </a:ln>
            </p:spPr>
            <p:txBody>
              <a:bodyPr wrap="none" rtlCol="0" anchor="ctr">
                <a:noAutofit/>
              </a:bodyPr>
              <a:lstStyle/>
              <a:p>
                <a:pPr>
                  <a:spcBef>
                    <a:spcPct val="20000"/>
                  </a:spcBef>
                </a:pPr>
                <a:endParaRPr lang="ko-KR" altLang="en-US" sz="900" dirty="0">
                  <a:latin typeface="Trebuchet MS" panose="020B0603020202020204" pitchFamily="34" charset="0"/>
                  <a:ea typeface="나눔고딕" panose="020D0604000000000000" pitchFamily="50" charset="-127"/>
                </a:endParaRPr>
              </a:p>
            </p:txBody>
          </p:sp>
        </p:grpSp>
      </p:grpSp>
      <p:grpSp>
        <p:nvGrpSpPr>
          <p:cNvPr id="16" name="그룹 15"/>
          <p:cNvGrpSpPr/>
          <p:nvPr/>
        </p:nvGrpSpPr>
        <p:grpSpPr>
          <a:xfrm>
            <a:off x="776444" y="4792053"/>
            <a:ext cx="8386725" cy="1445259"/>
            <a:chOff x="776444" y="1556792"/>
            <a:chExt cx="8386725" cy="1193910"/>
          </a:xfrm>
        </p:grpSpPr>
        <p:sp>
          <p:nvSpPr>
            <p:cNvPr id="17" name="직사각형 16"/>
            <p:cNvSpPr/>
            <p:nvPr/>
          </p:nvSpPr>
          <p:spPr bwMode="auto">
            <a:xfrm>
              <a:off x="776444" y="1556792"/>
              <a:ext cx="8386724" cy="1193910"/>
            </a:xfrm>
            <a:prstGeom prst="rect">
              <a:avLst/>
            </a:prstGeom>
            <a:noFill/>
            <a:ln w="9525">
              <a:solidFill>
                <a:srgbClr val="A2AFBF"/>
              </a:solidFill>
              <a:miter lim="800000"/>
              <a:headEnd/>
              <a:tailEnd/>
            </a:ln>
          </p:spPr>
          <p:txBody>
            <a:bodyPr wrap="square" rtlCol="0" anchor="ctr">
              <a:noAutofit/>
            </a:bodyPr>
            <a:lstStyle/>
            <a:p>
              <a:pPr algn="ctr">
                <a:spcBef>
                  <a:spcPct val="20000"/>
                </a:spcBef>
              </a:pPr>
              <a:endParaRPr lang="ko-KR" altLang="en-US" sz="900" dirty="0">
                <a:latin typeface="Trebuchet MS" panose="020B0603020202020204" pitchFamily="34" charset="0"/>
                <a:ea typeface="나눔고딕" panose="020D0604000000000000" pitchFamily="50" charset="-127"/>
              </a:endParaRPr>
            </a:p>
          </p:txBody>
        </p:sp>
        <p:sp>
          <p:nvSpPr>
            <p:cNvPr id="18" name="모서리가 둥근 직사각형 17"/>
            <p:cNvSpPr/>
            <p:nvPr/>
          </p:nvSpPr>
          <p:spPr bwMode="auto">
            <a:xfrm>
              <a:off x="1030279" y="1842744"/>
              <a:ext cx="1951666" cy="610534"/>
            </a:xfrm>
            <a:prstGeom prst="roundRect">
              <a:avLst/>
            </a:prstGeom>
            <a:solidFill>
              <a:srgbClr val="F4F4F6"/>
            </a:solidFill>
            <a:ln w="12700">
              <a:solidFill>
                <a:srgbClr val="A2AFBF"/>
              </a:solidFill>
              <a:miter lim="800000"/>
              <a:headEnd/>
              <a:tailEnd/>
            </a:ln>
          </p:spPr>
          <p:txBody>
            <a:bodyPr wrap="none" rtlCol="0" anchor="ctr">
              <a:noAutofit/>
            </a:bodyPr>
            <a:lstStyle/>
            <a:p>
              <a:pPr algn="ctr">
                <a:spcBef>
                  <a:spcPct val="20000"/>
                </a:spcBef>
              </a:pPr>
              <a:r>
                <a:rPr lang="ko-KR" altLang="en-US" sz="1200" b="1" spc="-130" smtClean="0">
                  <a:latin typeface="Trebuchet MS" panose="020B0603020202020204" pitchFamily="34" charset="0"/>
                  <a:ea typeface="나눔고딕" panose="020D0604000000000000" pitchFamily="50" charset="-127"/>
                </a:rPr>
                <a:t>실현 매출액 평균과 </a:t>
              </a:r>
              <a:endParaRPr lang="en-US" altLang="ko-KR" sz="1200" b="1" spc="-130" smtClean="0">
                <a:latin typeface="Trebuchet MS" panose="020B0603020202020204" pitchFamily="34" charset="0"/>
                <a:ea typeface="나눔고딕" panose="020D0604000000000000" pitchFamily="50" charset="-127"/>
              </a:endParaRPr>
            </a:p>
            <a:p>
              <a:pPr algn="ctr">
                <a:spcBef>
                  <a:spcPct val="20000"/>
                </a:spcBef>
              </a:pPr>
              <a:r>
                <a:rPr lang="ko-KR" altLang="en-US" sz="1200" b="1" spc="-130" smtClean="0">
                  <a:latin typeface="Trebuchet MS" panose="020B0603020202020204" pitchFamily="34" charset="0"/>
                  <a:ea typeface="나눔고딕" panose="020D0604000000000000" pitchFamily="50" charset="-127"/>
                </a:rPr>
                <a:t>비교하여 지수 표준화</a:t>
              </a:r>
              <a:endParaRPr lang="ko-KR" altLang="en-US" sz="1200" b="1" spc="-130" dirty="0">
                <a:latin typeface="Trebuchet MS" panose="020B0603020202020204" pitchFamily="34" charset="0"/>
                <a:ea typeface="나눔고딕" panose="020D0604000000000000" pitchFamily="50" charset="-127"/>
              </a:endParaRPr>
            </a:p>
          </p:txBody>
        </p:sp>
        <p:grpSp>
          <p:nvGrpSpPr>
            <p:cNvPr id="19" name="그룹 128"/>
            <p:cNvGrpSpPr/>
            <p:nvPr/>
          </p:nvGrpSpPr>
          <p:grpSpPr>
            <a:xfrm>
              <a:off x="3099458" y="1561004"/>
              <a:ext cx="6063711" cy="1130213"/>
              <a:chOff x="200472" y="2937946"/>
              <a:chExt cx="2330781" cy="1130213"/>
            </a:xfrm>
          </p:grpSpPr>
          <p:sp>
            <p:nvSpPr>
              <p:cNvPr id="20" name="Text Box 18"/>
              <p:cNvSpPr txBox="1">
                <a:spLocks noChangeArrowheads="1"/>
              </p:cNvSpPr>
              <p:nvPr/>
            </p:nvSpPr>
            <p:spPr bwMode="auto">
              <a:xfrm>
                <a:off x="271978" y="2937946"/>
                <a:ext cx="2259275" cy="11302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0" tIns="91440" rIns="90000" bIns="4680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r>
                  <a:rPr lang="ko-KR" altLang="en-US" sz="1200" b="1" spc="-130" dirty="0" smtClean="0">
                    <a:latin typeface="Trebuchet MS" panose="020B0603020202020204" pitchFamily="34" charset="0"/>
                    <a:ea typeface="나눔고딕" panose="020D0604000000000000" pitchFamily="50" charset="-127"/>
                  </a:rPr>
                  <a:t>상권 영역별 </a:t>
                </a:r>
                <a:r>
                  <a:rPr lang="ko-KR" altLang="en-US" sz="1200" b="1" spc="-130" dirty="0">
                    <a:solidFill>
                      <a:srgbClr val="00B0F0"/>
                    </a:solidFill>
                    <a:latin typeface="Trebuchet MS" panose="020B0603020202020204" pitchFamily="34" charset="0"/>
                    <a:ea typeface="나눔고딕" panose="020D0604000000000000" pitchFamily="50" charset="-127"/>
                  </a:rPr>
                  <a:t>평균 </a:t>
                </a:r>
                <a:r>
                  <a:rPr lang="ko-KR" altLang="en-US" sz="1200" b="1" spc="-130" dirty="0" smtClean="0">
                    <a:solidFill>
                      <a:srgbClr val="00B0F0"/>
                    </a:solidFill>
                    <a:latin typeface="Trebuchet MS" panose="020B0603020202020204" pitchFamily="34" charset="0"/>
                    <a:ea typeface="나눔고딕" panose="020D0604000000000000" pitchFamily="50" charset="-127"/>
                  </a:rPr>
                  <a:t> 블록 </a:t>
                </a:r>
                <a:r>
                  <a:rPr lang="ko-KR" altLang="en-US" sz="1200" b="1" spc="-130" dirty="0">
                    <a:solidFill>
                      <a:srgbClr val="00B0F0"/>
                    </a:solidFill>
                    <a:latin typeface="Trebuchet MS" panose="020B0603020202020204" pitchFamily="34" charset="0"/>
                    <a:ea typeface="나눔고딕" panose="020D0604000000000000" pitchFamily="50" charset="-127"/>
                  </a:rPr>
                  <a:t>예측 </a:t>
                </a:r>
                <a:r>
                  <a:rPr lang="ko-KR" altLang="en-US" sz="1200" b="1" spc="-130" dirty="0" smtClean="0">
                    <a:solidFill>
                      <a:srgbClr val="00B0F0"/>
                    </a:solidFill>
                    <a:latin typeface="Trebuchet MS" panose="020B0603020202020204" pitchFamily="34" charset="0"/>
                    <a:ea typeface="나눔고딕" panose="020D0604000000000000" pitchFamily="50" charset="-127"/>
                  </a:rPr>
                  <a:t>매출액</a:t>
                </a:r>
                <a:r>
                  <a:rPr lang="ko-KR" altLang="en-US" sz="1200" b="1" spc="-130" dirty="0" smtClean="0">
                    <a:latin typeface="Trebuchet MS" panose="020B0603020202020204" pitchFamily="34" charset="0"/>
                    <a:ea typeface="나눔고딕" panose="020D0604000000000000" pitchFamily="50" charset="-127"/>
                  </a:rPr>
                  <a:t>과  상권유형별</a:t>
                </a:r>
                <a:r>
                  <a:rPr lang="en-US" altLang="ko-KR" sz="1200" b="1" spc="-130" dirty="0" smtClean="0">
                    <a:latin typeface="Trebuchet MS" panose="020B0603020202020204" pitchFamily="34" charset="0"/>
                    <a:ea typeface="나눔고딕" panose="020D0604000000000000" pitchFamily="50" charset="-127"/>
                  </a:rPr>
                  <a:t>(</a:t>
                </a:r>
                <a:r>
                  <a:rPr lang="ko-KR" altLang="en-US" sz="1200" b="1" spc="-130" dirty="0">
                    <a:latin typeface="Trebuchet MS" panose="020B0603020202020204" pitchFamily="34" charset="0"/>
                    <a:ea typeface="나눔고딕" panose="020D0604000000000000" pitchFamily="50" charset="-127"/>
                  </a:rPr>
                  <a:t>골목</a:t>
                </a:r>
                <a:r>
                  <a:rPr lang="en-US" altLang="ko-KR" sz="1200" b="1" spc="-130" dirty="0">
                    <a:latin typeface="Trebuchet MS" panose="020B0603020202020204" pitchFamily="34" charset="0"/>
                    <a:ea typeface="나눔고딕" panose="020D0604000000000000" pitchFamily="50" charset="-127"/>
                  </a:rPr>
                  <a:t>/</a:t>
                </a:r>
                <a:r>
                  <a:rPr lang="ko-KR" altLang="en-US" sz="1200" b="1" spc="-130" dirty="0">
                    <a:latin typeface="Trebuchet MS" panose="020B0603020202020204" pitchFamily="34" charset="0"/>
                    <a:ea typeface="나눔고딕" panose="020D0604000000000000" pitchFamily="50" charset="-127"/>
                  </a:rPr>
                  <a:t>발달</a:t>
                </a:r>
                <a:r>
                  <a:rPr lang="en-US" altLang="ko-KR" sz="1200" b="1" spc="-130" dirty="0">
                    <a:latin typeface="Trebuchet MS" panose="020B0603020202020204" pitchFamily="34" charset="0"/>
                    <a:ea typeface="나눔고딕" panose="020D0604000000000000" pitchFamily="50" charset="-127"/>
                  </a:rPr>
                  <a:t>) </a:t>
                </a:r>
                <a:r>
                  <a:rPr lang="ko-KR" altLang="en-US" sz="1200" b="1" spc="-130" dirty="0" smtClean="0">
                    <a:solidFill>
                      <a:srgbClr val="00B0F0"/>
                    </a:solidFill>
                    <a:latin typeface="Trebuchet MS" panose="020B0603020202020204" pitchFamily="34" charset="0"/>
                    <a:ea typeface="나눔고딕" panose="020D0604000000000000" pitchFamily="50" charset="-127"/>
                  </a:rPr>
                  <a:t>실현 </a:t>
                </a:r>
                <a:r>
                  <a:rPr lang="ko-KR" altLang="en-US" sz="1200" b="1" spc="-130" dirty="0">
                    <a:solidFill>
                      <a:srgbClr val="00B0F0"/>
                    </a:solidFill>
                    <a:latin typeface="Trebuchet MS" panose="020B0603020202020204" pitchFamily="34" charset="0"/>
                    <a:ea typeface="나눔고딕" panose="020D0604000000000000" pitchFamily="50" charset="-127"/>
                  </a:rPr>
                  <a:t>매출액 평균 </a:t>
                </a:r>
                <a:r>
                  <a:rPr lang="ko-KR" altLang="en-US" sz="1200" b="1" spc="-130" dirty="0" smtClean="0">
                    <a:latin typeface="Trebuchet MS" panose="020B0603020202020204" pitchFamily="34" charset="0"/>
                    <a:ea typeface="나눔고딕" panose="020D0604000000000000" pitchFamily="50" charset="-127"/>
                  </a:rPr>
                  <a:t>비교</a:t>
                </a:r>
                <a:endParaRPr lang="en-US" altLang="ko-KR" sz="1200" b="1" spc="-130" dirty="0" smtClean="0">
                  <a:latin typeface="Trebuchet MS" panose="020B0603020202020204" pitchFamily="34" charset="0"/>
                  <a:ea typeface="나눔고딕" panose="020D0604000000000000" pitchFamily="50" charset="-127"/>
                </a:endParaRPr>
              </a:p>
              <a:p>
                <a:pPr lvl="0">
                  <a:lnSpc>
                    <a:spcPts val="500"/>
                  </a:lnSpc>
                </a:pPr>
                <a:endParaRPr lang="en-US" altLang="ko-KR" sz="900" b="1" spc="-130" dirty="0" smtClean="0">
                  <a:latin typeface="Trebuchet MS" panose="020B0603020202020204" pitchFamily="34" charset="0"/>
                  <a:ea typeface="나눔고딕" panose="020D0604000000000000" pitchFamily="50" charset="-127"/>
                </a:endParaRPr>
              </a:p>
              <a:p>
                <a:pPr lvl="0"/>
                <a:r>
                  <a:rPr lang="ko-KR" altLang="en-US" sz="1100" spc="-130" dirty="0" smtClean="0">
                    <a:latin typeface="Trebuchet MS" panose="020B0603020202020204" pitchFamily="34" charset="0"/>
                    <a:ea typeface="나눔고딕" panose="020D0604000000000000" pitchFamily="50" charset="-127"/>
                  </a:rPr>
                  <a:t>업계실현매출액 평균과의 매출액 비교를 통해 신규창업위험지수</a:t>
                </a:r>
                <a:r>
                  <a:rPr lang="en-US" altLang="ko-KR" sz="1100" spc="-130" dirty="0" smtClean="0">
                    <a:latin typeface="Trebuchet MS" panose="020B0603020202020204" pitchFamily="34" charset="0"/>
                    <a:ea typeface="나눔고딕" panose="020D0604000000000000" pitchFamily="50" charset="-127"/>
                  </a:rPr>
                  <a:t>(FRI</a:t>
                </a:r>
                <a:r>
                  <a:rPr lang="ko-KR" altLang="en-US" sz="1100" spc="-130" dirty="0" smtClean="0">
                    <a:latin typeface="Trebuchet MS" panose="020B0603020202020204" pitchFamily="34" charset="0"/>
                    <a:ea typeface="나눔고딕" panose="020D0604000000000000" pitchFamily="50" charset="-127"/>
                  </a:rPr>
                  <a:t> </a:t>
                </a:r>
                <a:r>
                  <a:rPr lang="en-US" altLang="ko-KR" sz="1100" spc="-130" dirty="0">
                    <a:latin typeface="Trebuchet MS" panose="020B0603020202020204" pitchFamily="34" charset="0"/>
                    <a:ea typeface="나눔고딕" panose="020D0604000000000000" pitchFamily="50" charset="-127"/>
                  </a:rPr>
                  <a:t>: </a:t>
                </a:r>
                <a:r>
                  <a:rPr lang="en-US" altLang="ko-KR" sz="1100" spc="-130" dirty="0" smtClean="0">
                    <a:latin typeface="Trebuchet MS" panose="020B0603020202020204" pitchFamily="34" charset="0"/>
                    <a:ea typeface="나눔고딕" panose="020D0604000000000000" pitchFamily="50" charset="-127"/>
                  </a:rPr>
                  <a:t>Foundation </a:t>
                </a:r>
                <a:r>
                  <a:rPr lang="en-US" altLang="ko-KR" sz="1100" spc="-130" dirty="0">
                    <a:latin typeface="Trebuchet MS" panose="020B0603020202020204" pitchFamily="34" charset="0"/>
                    <a:ea typeface="나눔고딕" panose="020D0604000000000000" pitchFamily="50" charset="-127"/>
                  </a:rPr>
                  <a:t>Risk Index</a:t>
                </a:r>
                <a:r>
                  <a:rPr lang="en-US" altLang="ko-KR" sz="1100" spc="-130" dirty="0" smtClean="0">
                    <a:latin typeface="Trebuchet MS" panose="020B0603020202020204" pitchFamily="34" charset="0"/>
                    <a:ea typeface="나눔고딕" panose="020D0604000000000000" pitchFamily="50" charset="-127"/>
                  </a:rPr>
                  <a:t>)</a:t>
                </a:r>
                <a:r>
                  <a:rPr lang="ko-KR" altLang="en-US" sz="1100" spc="-130" dirty="0" smtClean="0">
                    <a:latin typeface="Trebuchet MS" panose="020B0603020202020204" pitchFamily="34" charset="0"/>
                    <a:ea typeface="나눔고딕" panose="020D0604000000000000" pitchFamily="50" charset="-127"/>
                  </a:rPr>
                  <a:t>를 산출  </a:t>
                </a:r>
                <a:endParaRPr lang="en-US" altLang="ko-KR" sz="1100" spc="-130" dirty="0" smtClean="0">
                  <a:latin typeface="Trebuchet MS" panose="020B0603020202020204" pitchFamily="34" charset="0"/>
                  <a:ea typeface="나눔고딕" panose="020D0604000000000000" pitchFamily="50" charset="-127"/>
                </a:endParaRPr>
              </a:p>
              <a:p>
                <a:pPr lvl="0">
                  <a:lnSpc>
                    <a:spcPts val="200"/>
                  </a:lnSpc>
                </a:pPr>
                <a:endParaRPr lang="en-US" altLang="ko-KR" sz="1100" spc="-130" dirty="0">
                  <a:latin typeface="Trebuchet MS" panose="020B0603020202020204" pitchFamily="34" charset="0"/>
                  <a:ea typeface="나눔고딕" panose="020D0604000000000000" pitchFamily="50" charset="-127"/>
                </a:endParaRPr>
              </a:p>
              <a:p>
                <a:pPr lvl="0">
                  <a:lnSpc>
                    <a:spcPct val="150000"/>
                  </a:lnSpc>
                </a:pPr>
                <a:r>
                  <a:rPr lang="en-US" altLang="ko-KR" sz="1100" spc="-50" dirty="0" smtClean="0">
                    <a:solidFill>
                      <a:srgbClr val="0070C0"/>
                    </a:solidFill>
                    <a:latin typeface="Trebuchet MS" panose="020B0603020202020204" pitchFamily="34" charset="0"/>
                    <a:ea typeface="나눔고딕" panose="020D0604000000000000" pitchFamily="50" charset="-127"/>
                  </a:rPr>
                  <a:t>FRI=100-t(z=(</a:t>
                </a:r>
                <a:r>
                  <a:rPr lang="en-US" altLang="ko-KR" sz="1100" spc="-200" dirty="0" smtClean="0">
                    <a:solidFill>
                      <a:srgbClr val="0070C0"/>
                    </a:solidFill>
                    <a:latin typeface="Trebuchet MS" panose="020B0603020202020204" pitchFamily="34" charset="0"/>
                    <a:ea typeface="나눔고딕" panose="020D0604000000000000" pitchFamily="50" charset="-127"/>
                  </a:rPr>
                  <a:t>1</a:t>
                </a:r>
                <a:r>
                  <a:rPr lang="ko-KR" altLang="en-US" sz="1100" spc="-200" dirty="0">
                    <a:solidFill>
                      <a:srgbClr val="0070C0"/>
                    </a:solidFill>
                    <a:latin typeface="Trebuchet MS" panose="020B0603020202020204" pitchFamily="34" charset="0"/>
                    <a:ea typeface="나눔고딕" panose="020D0604000000000000" pitchFamily="50" charset="-127"/>
                  </a:rPr>
                  <a:t>단위 추가 예측매출액</a:t>
                </a:r>
                <a:r>
                  <a:rPr lang="en-US" altLang="ko-KR" sz="1100" spc="-200" dirty="0">
                    <a:solidFill>
                      <a:srgbClr val="0070C0"/>
                    </a:solidFill>
                    <a:latin typeface="Trebuchet MS" panose="020B0603020202020204" pitchFamily="34" charset="0"/>
                    <a:ea typeface="나눔고딕" panose="020D0604000000000000" pitchFamily="50" charset="-127"/>
                  </a:rPr>
                  <a:t>(</a:t>
                </a:r>
                <a:r>
                  <a:rPr lang="ko-KR" altLang="en-US" sz="1100" spc="-200" dirty="0">
                    <a:solidFill>
                      <a:srgbClr val="0070C0"/>
                    </a:solidFill>
                    <a:latin typeface="Trebuchet MS" panose="020B0603020202020204" pitchFamily="34" charset="0"/>
                    <a:ea typeface="나눔고딕" panose="020D0604000000000000" pitchFamily="50" charset="-127"/>
                  </a:rPr>
                  <a:t>골목</a:t>
                </a:r>
                <a:r>
                  <a:rPr lang="en-US" altLang="ko-KR" sz="1100" spc="-200" dirty="0">
                    <a:solidFill>
                      <a:srgbClr val="0070C0"/>
                    </a:solidFill>
                    <a:latin typeface="Trebuchet MS" panose="020B0603020202020204" pitchFamily="34" charset="0"/>
                    <a:ea typeface="나눔고딕" panose="020D0604000000000000" pitchFamily="50" charset="-127"/>
                  </a:rPr>
                  <a:t>,</a:t>
                </a:r>
                <a:r>
                  <a:rPr lang="ko-KR" altLang="en-US" sz="1100" spc="-200" dirty="0">
                    <a:solidFill>
                      <a:srgbClr val="0070C0"/>
                    </a:solidFill>
                    <a:latin typeface="Trebuchet MS" panose="020B0603020202020204" pitchFamily="34" charset="0"/>
                    <a:ea typeface="나눔고딕" panose="020D0604000000000000" pitchFamily="50" charset="-127"/>
                  </a:rPr>
                  <a:t>발달</a:t>
                </a:r>
                <a:r>
                  <a:rPr lang="en-US" altLang="ko-KR" sz="1100" spc="-200" dirty="0" smtClean="0">
                    <a:solidFill>
                      <a:srgbClr val="0070C0"/>
                    </a:solidFill>
                    <a:latin typeface="Trebuchet MS" panose="020B0603020202020204" pitchFamily="34" charset="0"/>
                    <a:ea typeface="나눔고딕" panose="020D0604000000000000" pitchFamily="50" charset="-127"/>
                  </a:rPr>
                  <a:t>)  - </a:t>
                </a:r>
                <a:r>
                  <a:rPr lang="ko-KR" altLang="en-US" sz="1100" spc="-200" dirty="0" smtClean="0">
                    <a:solidFill>
                      <a:srgbClr val="0070C0"/>
                    </a:solidFill>
                    <a:latin typeface="Trebuchet MS" panose="020B0603020202020204" pitchFamily="34" charset="0"/>
                    <a:ea typeface="나눔고딕" panose="020D0604000000000000" pitchFamily="50" charset="-127"/>
                  </a:rPr>
                  <a:t>실현매출액 </a:t>
                </a:r>
                <a:r>
                  <a:rPr lang="ko-KR" altLang="en-US" sz="1100" spc="-200" dirty="0">
                    <a:solidFill>
                      <a:srgbClr val="0070C0"/>
                    </a:solidFill>
                    <a:latin typeface="Trebuchet MS" panose="020B0603020202020204" pitchFamily="34" charset="0"/>
                    <a:ea typeface="나눔고딕" panose="020D0604000000000000" pitchFamily="50" charset="-127"/>
                  </a:rPr>
                  <a:t>평균</a:t>
                </a:r>
                <a:r>
                  <a:rPr lang="en-US" altLang="ko-KR" sz="1100" spc="-200" dirty="0">
                    <a:solidFill>
                      <a:srgbClr val="0070C0"/>
                    </a:solidFill>
                    <a:latin typeface="Trebuchet MS" panose="020B0603020202020204" pitchFamily="34" charset="0"/>
                    <a:ea typeface="나눔고딕" panose="020D0604000000000000" pitchFamily="50" charset="-127"/>
                  </a:rPr>
                  <a:t>(</a:t>
                </a:r>
                <a:r>
                  <a:rPr lang="ko-KR" altLang="en-US" sz="1100" spc="-200" dirty="0">
                    <a:solidFill>
                      <a:srgbClr val="0070C0"/>
                    </a:solidFill>
                    <a:latin typeface="Trebuchet MS" panose="020B0603020202020204" pitchFamily="34" charset="0"/>
                    <a:ea typeface="나눔고딕" panose="020D0604000000000000" pitchFamily="50" charset="-127"/>
                  </a:rPr>
                  <a:t>골목</a:t>
                </a:r>
                <a:r>
                  <a:rPr lang="en-US" altLang="ko-KR" sz="1100" spc="-200" dirty="0">
                    <a:solidFill>
                      <a:srgbClr val="0070C0"/>
                    </a:solidFill>
                    <a:latin typeface="Trebuchet MS" panose="020B0603020202020204" pitchFamily="34" charset="0"/>
                    <a:ea typeface="나눔고딕" panose="020D0604000000000000" pitchFamily="50" charset="-127"/>
                  </a:rPr>
                  <a:t>,</a:t>
                </a:r>
                <a:r>
                  <a:rPr lang="ko-KR" altLang="en-US" sz="1100" spc="-200" dirty="0">
                    <a:solidFill>
                      <a:srgbClr val="0070C0"/>
                    </a:solidFill>
                    <a:latin typeface="Trebuchet MS" panose="020B0603020202020204" pitchFamily="34" charset="0"/>
                    <a:ea typeface="나눔고딕" panose="020D0604000000000000" pitchFamily="50" charset="-127"/>
                  </a:rPr>
                  <a:t>발달</a:t>
                </a:r>
                <a:r>
                  <a:rPr lang="en-US" altLang="ko-KR" sz="1100" spc="-200" dirty="0">
                    <a:solidFill>
                      <a:srgbClr val="0070C0"/>
                    </a:solidFill>
                    <a:latin typeface="Trebuchet MS" panose="020B0603020202020204" pitchFamily="34" charset="0"/>
                    <a:ea typeface="나눔고딕" panose="020D0604000000000000" pitchFamily="50" charset="-127"/>
                  </a:rPr>
                  <a:t>) </a:t>
                </a:r>
                <a:r>
                  <a:rPr lang="en-US" altLang="ko-KR" sz="1100" spc="-200" dirty="0" smtClean="0">
                    <a:solidFill>
                      <a:srgbClr val="0070C0"/>
                    </a:solidFill>
                    <a:latin typeface="Trebuchet MS" panose="020B0603020202020204" pitchFamily="34" charset="0"/>
                    <a:ea typeface="나눔고딕" panose="020D0604000000000000" pitchFamily="50" charset="-127"/>
                  </a:rPr>
                  <a:t>)/</a:t>
                </a:r>
                <a:r>
                  <a:rPr lang="ko-KR" altLang="en-US" sz="1100" spc="-200" dirty="0" smtClean="0">
                    <a:solidFill>
                      <a:srgbClr val="0070C0"/>
                    </a:solidFill>
                    <a:latin typeface="Trebuchet MS" panose="020B0603020202020204" pitchFamily="34" charset="0"/>
                    <a:ea typeface="나눔고딕" panose="020D0604000000000000" pitchFamily="50" charset="-127"/>
                  </a:rPr>
                  <a:t>실현매출액 표준편차</a:t>
                </a:r>
                <a:r>
                  <a:rPr lang="en-US" altLang="ko-KR" sz="1100" spc="-200" dirty="0" smtClean="0">
                    <a:solidFill>
                      <a:srgbClr val="0070C0"/>
                    </a:solidFill>
                    <a:latin typeface="Trebuchet MS" panose="020B0603020202020204" pitchFamily="34" charset="0"/>
                    <a:ea typeface="나눔고딕" panose="020D0604000000000000" pitchFamily="50" charset="-127"/>
                  </a:rPr>
                  <a:t>(</a:t>
                </a:r>
                <a:r>
                  <a:rPr lang="ko-KR" altLang="en-US" sz="1100" spc="-200" dirty="0">
                    <a:solidFill>
                      <a:srgbClr val="0070C0"/>
                    </a:solidFill>
                    <a:latin typeface="Trebuchet MS" panose="020B0603020202020204" pitchFamily="34" charset="0"/>
                    <a:ea typeface="나눔고딕" panose="020D0604000000000000" pitchFamily="50" charset="-127"/>
                  </a:rPr>
                  <a:t>골목</a:t>
                </a:r>
                <a:r>
                  <a:rPr lang="en-US" altLang="ko-KR" sz="1100" spc="-200" dirty="0">
                    <a:solidFill>
                      <a:srgbClr val="0070C0"/>
                    </a:solidFill>
                    <a:latin typeface="Trebuchet MS" panose="020B0603020202020204" pitchFamily="34" charset="0"/>
                    <a:ea typeface="나눔고딕" panose="020D0604000000000000" pitchFamily="50" charset="-127"/>
                  </a:rPr>
                  <a:t>,</a:t>
                </a:r>
                <a:r>
                  <a:rPr lang="ko-KR" altLang="en-US" sz="1100" spc="-200" dirty="0">
                    <a:solidFill>
                      <a:srgbClr val="0070C0"/>
                    </a:solidFill>
                    <a:latin typeface="Trebuchet MS" panose="020B0603020202020204" pitchFamily="34" charset="0"/>
                    <a:ea typeface="나눔고딕" panose="020D0604000000000000" pitchFamily="50" charset="-127"/>
                  </a:rPr>
                  <a:t>발달</a:t>
                </a:r>
                <a:r>
                  <a:rPr lang="en-US" altLang="ko-KR" sz="1100" spc="-200" dirty="0">
                    <a:solidFill>
                      <a:srgbClr val="0070C0"/>
                    </a:solidFill>
                    <a:latin typeface="Trebuchet MS" panose="020B0603020202020204" pitchFamily="34" charset="0"/>
                    <a:ea typeface="나눔고딕" panose="020D0604000000000000" pitchFamily="50" charset="-127"/>
                  </a:rPr>
                  <a:t>) </a:t>
                </a:r>
                <a:r>
                  <a:rPr lang="en-US" altLang="ko-KR" sz="1100" spc="-200" dirty="0" smtClean="0">
                    <a:solidFill>
                      <a:srgbClr val="0070C0"/>
                    </a:solidFill>
                    <a:latin typeface="Trebuchet MS" panose="020B0603020202020204" pitchFamily="34" charset="0"/>
                    <a:ea typeface="나눔고딕" panose="020D0604000000000000" pitchFamily="50" charset="-127"/>
                  </a:rPr>
                  <a:t>)</a:t>
                </a:r>
                <a:r>
                  <a:rPr lang="en-US" altLang="ko-KR" sz="1100" spc="-130" dirty="0" smtClean="0">
                    <a:solidFill>
                      <a:srgbClr val="0070C0"/>
                    </a:solidFill>
                    <a:latin typeface="Trebuchet MS" panose="020B0603020202020204" pitchFamily="34" charset="0"/>
                    <a:ea typeface="나눔고딕" panose="020D0604000000000000" pitchFamily="50" charset="-127"/>
                  </a:rPr>
                  <a:t>))</a:t>
                </a:r>
                <a:endParaRPr lang="en-US" altLang="ko-KR" sz="1100" spc="-130" dirty="0">
                  <a:solidFill>
                    <a:srgbClr val="0070C0"/>
                  </a:solidFill>
                  <a:latin typeface="Trebuchet MS" panose="020B0603020202020204" pitchFamily="34" charset="0"/>
                  <a:ea typeface="나눔고딕" panose="020D0604000000000000" pitchFamily="50" charset="-127"/>
                </a:endParaRPr>
              </a:p>
              <a:p>
                <a:pPr lvl="0">
                  <a:lnSpc>
                    <a:spcPts val="500"/>
                  </a:lnSpc>
                </a:pPr>
                <a:endParaRPr lang="en-US" altLang="ko-KR" sz="900" spc="-130" dirty="0" smtClean="0">
                  <a:solidFill>
                    <a:prstClr val="black"/>
                  </a:solidFill>
                  <a:latin typeface="Trebuchet MS" panose="020B0603020202020204" pitchFamily="34" charset="0"/>
                  <a:ea typeface="나눔고딕" panose="020D0604000000000000" pitchFamily="50" charset="-127"/>
                </a:endParaRPr>
              </a:p>
              <a:p>
                <a:pPr>
                  <a:lnSpc>
                    <a:spcPts val="1100"/>
                  </a:lnSpc>
                </a:pPr>
                <a:r>
                  <a:rPr lang="en-US" altLang="ko-KR" sz="900" spc="-130" dirty="0">
                    <a:solidFill>
                      <a:prstClr val="black"/>
                    </a:solidFill>
                    <a:latin typeface="바탕" panose="02030600000101010101" pitchFamily="18" charset="-127"/>
                    <a:ea typeface="바탕" panose="02030600000101010101" pitchFamily="18" charset="-127"/>
                  </a:rPr>
                  <a:t>※ </a:t>
                </a:r>
                <a:r>
                  <a:rPr lang="en-US" altLang="ko-KR" sz="900" spc="-130" dirty="0" smtClean="0">
                    <a:solidFill>
                      <a:prstClr val="black"/>
                    </a:solidFill>
                    <a:latin typeface="Trebuchet MS" panose="020B0603020202020204" pitchFamily="34" charset="0"/>
                    <a:ea typeface="나눔고딕" panose="020D0604000000000000" pitchFamily="50" charset="-127"/>
                  </a:rPr>
                  <a:t>z : 3.0 </a:t>
                </a:r>
                <a:r>
                  <a:rPr lang="ko-KR" altLang="en-US" sz="900" spc="-130" dirty="0">
                    <a:solidFill>
                      <a:prstClr val="black"/>
                    </a:solidFill>
                    <a:latin typeface="Trebuchet MS" panose="020B0603020202020204" pitchFamily="34" charset="0"/>
                    <a:ea typeface="나눔고딕" panose="020D0604000000000000" pitchFamily="50" charset="-127"/>
                  </a:rPr>
                  <a:t>보다 크거나 </a:t>
                </a:r>
                <a:r>
                  <a:rPr lang="en-US" altLang="ko-KR" sz="900" spc="-130" dirty="0">
                    <a:solidFill>
                      <a:prstClr val="black"/>
                    </a:solidFill>
                    <a:latin typeface="Trebuchet MS" panose="020B0603020202020204" pitchFamily="34" charset="0"/>
                    <a:ea typeface="나눔고딕" panose="020D0604000000000000" pitchFamily="50" charset="-127"/>
                  </a:rPr>
                  <a:t>-3.0 </a:t>
                </a:r>
                <a:r>
                  <a:rPr lang="ko-KR" altLang="en-US" sz="900" spc="-130" dirty="0">
                    <a:solidFill>
                      <a:prstClr val="black"/>
                    </a:solidFill>
                    <a:latin typeface="Trebuchet MS" panose="020B0603020202020204" pitchFamily="34" charset="0"/>
                    <a:ea typeface="나눔고딕" panose="020D0604000000000000" pitchFamily="50" charset="-127"/>
                  </a:rPr>
                  <a:t>보다 작을 경우 각각 </a:t>
                </a:r>
                <a:r>
                  <a:rPr lang="en-US" altLang="ko-KR" sz="900" spc="-130" dirty="0">
                    <a:solidFill>
                      <a:prstClr val="black"/>
                    </a:solidFill>
                    <a:latin typeface="Trebuchet MS" panose="020B0603020202020204" pitchFamily="34" charset="0"/>
                    <a:ea typeface="나눔고딕" panose="020D0604000000000000" pitchFamily="50" charset="-127"/>
                  </a:rPr>
                  <a:t>3.0</a:t>
                </a:r>
                <a:r>
                  <a:rPr lang="ko-KR" altLang="en-US" sz="900" spc="-130" dirty="0">
                    <a:solidFill>
                      <a:prstClr val="black"/>
                    </a:solidFill>
                    <a:latin typeface="Trebuchet MS" panose="020B0603020202020204" pitchFamily="34" charset="0"/>
                    <a:ea typeface="나눔고딕" panose="020D0604000000000000" pitchFamily="50" charset="-127"/>
                  </a:rPr>
                  <a:t>과 </a:t>
                </a:r>
                <a:r>
                  <a:rPr lang="en-US" altLang="ko-KR" sz="900" spc="-130" dirty="0">
                    <a:solidFill>
                      <a:prstClr val="black"/>
                    </a:solidFill>
                    <a:latin typeface="Trebuchet MS" panose="020B0603020202020204" pitchFamily="34" charset="0"/>
                    <a:ea typeface="나눔고딕" panose="020D0604000000000000" pitchFamily="50" charset="-127"/>
                  </a:rPr>
                  <a:t>-3.0</a:t>
                </a:r>
                <a:r>
                  <a:rPr lang="ko-KR" altLang="en-US" sz="900" spc="-130" dirty="0">
                    <a:solidFill>
                      <a:prstClr val="black"/>
                    </a:solidFill>
                    <a:latin typeface="Trebuchet MS" panose="020B0603020202020204" pitchFamily="34" charset="0"/>
                    <a:ea typeface="나눔고딕" panose="020D0604000000000000" pitchFamily="50" charset="-127"/>
                  </a:rPr>
                  <a:t>으로 </a:t>
                </a:r>
                <a:r>
                  <a:rPr lang="ko-KR" altLang="en-US" sz="900" spc="-130" dirty="0" smtClean="0">
                    <a:solidFill>
                      <a:prstClr val="black"/>
                    </a:solidFill>
                    <a:latin typeface="Trebuchet MS" panose="020B0603020202020204" pitchFamily="34" charset="0"/>
                    <a:ea typeface="나눔고딕" panose="020D0604000000000000" pitchFamily="50" charset="-127"/>
                  </a:rPr>
                  <a:t>간주 </a:t>
                </a:r>
                <a:r>
                  <a:rPr lang="en-US" altLang="ko-KR" sz="900" spc="-130" dirty="0" smtClean="0">
                    <a:solidFill>
                      <a:prstClr val="black"/>
                    </a:solidFill>
                    <a:latin typeface="Trebuchet MS" panose="020B0603020202020204" pitchFamily="34" charset="0"/>
                    <a:ea typeface="나눔고딕" panose="020D0604000000000000" pitchFamily="50" charset="-127"/>
                  </a:rPr>
                  <a:t>|</a:t>
                </a:r>
                <a:r>
                  <a:rPr lang="en-US" altLang="ko-KR" sz="900" spc="-130" dirty="0" smtClean="0">
                    <a:solidFill>
                      <a:prstClr val="black"/>
                    </a:solidFill>
                    <a:latin typeface="바탕" panose="02030600000101010101" pitchFamily="18" charset="-127"/>
                    <a:ea typeface="바탕" panose="02030600000101010101" pitchFamily="18" charset="-127"/>
                  </a:rPr>
                  <a:t>※ </a:t>
                </a:r>
                <a:r>
                  <a:rPr lang="en-US" altLang="ko-KR" sz="900" spc="-130" dirty="0" smtClean="0">
                    <a:solidFill>
                      <a:prstClr val="black"/>
                    </a:solidFill>
                    <a:latin typeface="Trebuchet MS" panose="020B0603020202020204" pitchFamily="34" charset="0"/>
                    <a:ea typeface="나눔고딕" panose="020D0604000000000000" pitchFamily="50" charset="-127"/>
                  </a:rPr>
                  <a:t>t</a:t>
                </a:r>
                <a:r>
                  <a:rPr lang="en-US" altLang="ko-KR" sz="900" spc="-130" dirty="0">
                    <a:solidFill>
                      <a:prstClr val="black"/>
                    </a:solidFill>
                    <a:latin typeface="Trebuchet MS" panose="020B0603020202020204" pitchFamily="34" charset="0"/>
                    <a:ea typeface="나눔고딕" panose="020D0604000000000000" pitchFamily="50" charset="-127"/>
                  </a:rPr>
                  <a:t>: t</a:t>
                </a:r>
                <a:r>
                  <a:rPr lang="ko-KR" altLang="en-US" sz="900" spc="-130" dirty="0">
                    <a:solidFill>
                      <a:prstClr val="black"/>
                    </a:solidFill>
                    <a:latin typeface="Trebuchet MS" panose="020B0603020202020204" pitchFamily="34" charset="0"/>
                    <a:ea typeface="나눔고딕" panose="020D0604000000000000" pitchFamily="50" charset="-127"/>
                  </a:rPr>
                  <a:t>점수 표준화 </a:t>
                </a:r>
                <a:r>
                  <a:rPr lang="en-US" altLang="ko-KR" sz="900" spc="-130" dirty="0">
                    <a:solidFill>
                      <a:prstClr val="black"/>
                    </a:solidFill>
                    <a:latin typeface="Trebuchet MS" panose="020B0603020202020204" pitchFamily="34" charset="0"/>
                    <a:ea typeface="나눔고딕" panose="020D0604000000000000" pitchFamily="50" charset="-127"/>
                  </a:rPr>
                  <a:t>: z</a:t>
                </a:r>
                <a:r>
                  <a:rPr lang="ko-KR" altLang="en-US" sz="900" spc="-130" dirty="0">
                    <a:solidFill>
                      <a:prstClr val="black"/>
                    </a:solidFill>
                    <a:latin typeface="Trebuchet MS" panose="020B0603020202020204" pitchFamily="34" charset="0"/>
                    <a:ea typeface="나눔고딕" panose="020D0604000000000000" pitchFamily="50" charset="-127"/>
                  </a:rPr>
                  <a:t>점수 </a:t>
                </a:r>
                <a:r>
                  <a:rPr lang="en-US" altLang="ko-KR" sz="900" spc="-130" dirty="0">
                    <a:solidFill>
                      <a:prstClr val="black"/>
                    </a:solidFill>
                    <a:latin typeface="Trebuchet MS" panose="020B0603020202020204" pitchFamily="34" charset="0"/>
                    <a:ea typeface="나눔고딕" panose="020D0604000000000000" pitchFamily="50" charset="-127"/>
                  </a:rPr>
                  <a:t>* 10 +</a:t>
                </a:r>
                <a:r>
                  <a:rPr lang="en-US" altLang="ko-KR" sz="900" spc="-130" dirty="0" smtClean="0">
                    <a:solidFill>
                      <a:prstClr val="black"/>
                    </a:solidFill>
                    <a:latin typeface="Trebuchet MS" panose="020B0603020202020204" pitchFamily="34" charset="0"/>
                    <a:ea typeface="나눔고딕" panose="020D0604000000000000" pitchFamily="50" charset="-127"/>
                  </a:rPr>
                  <a:t>50</a:t>
                </a:r>
              </a:p>
              <a:p>
                <a:pPr>
                  <a:lnSpc>
                    <a:spcPts val="1100"/>
                  </a:lnSpc>
                </a:pPr>
                <a:r>
                  <a:rPr lang="en-US" altLang="ko-KR" sz="900" spc="-130" dirty="0" smtClean="0">
                    <a:solidFill>
                      <a:prstClr val="black"/>
                    </a:solidFill>
                    <a:latin typeface="바탕" panose="02030600000101010101" pitchFamily="18" charset="-127"/>
                    <a:ea typeface="바탕" panose="02030600000101010101" pitchFamily="18" charset="-127"/>
                  </a:rPr>
                  <a:t>※ </a:t>
                </a:r>
                <a:r>
                  <a:rPr lang="ko-KR" altLang="en-US" sz="900" spc="-130" dirty="0" smtClean="0">
                    <a:solidFill>
                      <a:srgbClr val="7030A0"/>
                    </a:solidFill>
                    <a:latin typeface="Trebuchet MS" panose="020B0603020202020204" pitchFamily="34" charset="0"/>
                    <a:ea typeface="나눔고딕" panose="020D0604000000000000" pitchFamily="50" charset="-127"/>
                  </a:rPr>
                  <a:t>실현매출액 평균 </a:t>
                </a:r>
                <a:r>
                  <a:rPr lang="en-US" altLang="ko-KR" sz="900" spc="-130" dirty="0" smtClean="0">
                    <a:solidFill>
                      <a:srgbClr val="7030A0"/>
                    </a:solidFill>
                    <a:latin typeface="Trebuchet MS" panose="020B0603020202020204" pitchFamily="34" charset="0"/>
                    <a:ea typeface="나눔고딕" panose="020D0604000000000000" pitchFamily="50" charset="-127"/>
                  </a:rPr>
                  <a:t>: </a:t>
                </a:r>
                <a:r>
                  <a:rPr lang="ko-KR" altLang="en-US" sz="900" spc="-130" dirty="0" smtClean="0">
                    <a:solidFill>
                      <a:srgbClr val="7030A0"/>
                    </a:solidFill>
                    <a:latin typeface="Trebuchet MS" panose="020B0603020202020204" pitchFamily="34" charset="0"/>
                    <a:ea typeface="나눔고딕" panose="020D0604000000000000" pitchFamily="50" charset="-127"/>
                  </a:rPr>
                  <a:t>상권 내 점포당 매출액 평균의 상권 간 평균</a:t>
                </a:r>
                <a:r>
                  <a:rPr lang="en-US" altLang="ko-KR" sz="900" spc="-130" dirty="0" smtClean="0">
                    <a:solidFill>
                      <a:srgbClr val="7030A0"/>
                    </a:solidFill>
                    <a:latin typeface="Trebuchet MS" panose="020B0603020202020204" pitchFamily="34" charset="0"/>
                    <a:ea typeface="나눔고딕" panose="020D0604000000000000" pitchFamily="50" charset="-127"/>
                  </a:rPr>
                  <a:t>, </a:t>
                </a:r>
                <a:r>
                  <a:rPr lang="ko-KR" altLang="en-US" sz="900" spc="-130" dirty="0" smtClean="0">
                    <a:solidFill>
                      <a:srgbClr val="7030A0"/>
                    </a:solidFill>
                    <a:latin typeface="Trebuchet MS" panose="020B0603020202020204" pitchFamily="34" charset="0"/>
                    <a:ea typeface="나눔고딕" panose="020D0604000000000000" pitchFamily="50" charset="-127"/>
                  </a:rPr>
                  <a:t>실현매출액 표준편차 </a:t>
                </a:r>
                <a:r>
                  <a:rPr lang="en-US" altLang="ko-KR" sz="900" spc="-130" dirty="0" smtClean="0">
                    <a:solidFill>
                      <a:srgbClr val="7030A0"/>
                    </a:solidFill>
                    <a:latin typeface="Trebuchet MS" panose="020B0603020202020204" pitchFamily="34" charset="0"/>
                    <a:ea typeface="나눔고딕" panose="020D0604000000000000" pitchFamily="50" charset="-127"/>
                  </a:rPr>
                  <a:t>: </a:t>
                </a:r>
                <a:r>
                  <a:rPr lang="ko-KR" altLang="en-US" sz="900" spc="-130" dirty="0">
                    <a:solidFill>
                      <a:srgbClr val="7030A0"/>
                    </a:solidFill>
                    <a:latin typeface="Trebuchet MS" panose="020B0603020202020204" pitchFamily="34" charset="0"/>
                    <a:ea typeface="나눔고딕" panose="020D0604000000000000" pitchFamily="50" charset="-127"/>
                  </a:rPr>
                  <a:t>상권 점포당 매출액 </a:t>
                </a:r>
                <a:r>
                  <a:rPr lang="ko-KR" altLang="en-US" sz="900" spc="-130" dirty="0" smtClean="0">
                    <a:solidFill>
                      <a:srgbClr val="7030A0"/>
                    </a:solidFill>
                    <a:latin typeface="Trebuchet MS" panose="020B0603020202020204" pitchFamily="34" charset="0"/>
                    <a:ea typeface="나눔고딕" panose="020D0604000000000000" pitchFamily="50" charset="-127"/>
                  </a:rPr>
                  <a:t>평균의 상권 간 표준편차</a:t>
                </a:r>
                <a:endParaRPr lang="en-US" altLang="ko-KR" sz="900" spc="-130" dirty="0" smtClean="0">
                  <a:solidFill>
                    <a:srgbClr val="7030A0"/>
                  </a:solidFill>
                  <a:latin typeface="Trebuchet MS" panose="020B0603020202020204" pitchFamily="34" charset="0"/>
                  <a:ea typeface="나눔고딕" panose="020D0604000000000000" pitchFamily="50" charset="-127"/>
                </a:endParaRPr>
              </a:p>
              <a:p>
                <a:pPr lvl="0">
                  <a:lnSpc>
                    <a:spcPts val="1100"/>
                  </a:lnSpc>
                </a:pPr>
                <a:r>
                  <a:rPr lang="en-US" altLang="ko-KR" sz="900" spc="-130" dirty="0" smtClean="0">
                    <a:solidFill>
                      <a:prstClr val="black"/>
                    </a:solidFill>
                    <a:latin typeface="바탕" panose="02030600000101010101" pitchFamily="18" charset="-127"/>
                    <a:ea typeface="바탕" panose="02030600000101010101" pitchFamily="18" charset="-127"/>
                  </a:rPr>
                  <a:t>※ </a:t>
                </a:r>
                <a:r>
                  <a:rPr lang="ko-KR" altLang="en-US" sz="900" spc="-130" dirty="0" smtClean="0">
                    <a:solidFill>
                      <a:prstClr val="black"/>
                    </a:solidFill>
                    <a:latin typeface="Trebuchet MS" panose="020B0603020202020204" pitchFamily="34" charset="0"/>
                    <a:ea typeface="나눔고딕" panose="020D0604000000000000" pitchFamily="50" charset="-127"/>
                  </a:rPr>
                  <a:t>단위 추가 예측</a:t>
                </a:r>
                <a:r>
                  <a:rPr lang="ko-KR" altLang="en-US" sz="900" spc="-130" dirty="0" smtClean="0">
                    <a:latin typeface="Trebuchet MS" panose="020B0603020202020204" pitchFamily="34" charset="0"/>
                    <a:ea typeface="나눔고딕" panose="020D0604000000000000" pitchFamily="50" charset="-127"/>
                  </a:rPr>
                  <a:t>매출액</a:t>
                </a:r>
                <a:r>
                  <a:rPr lang="en-US" altLang="ko-KR" sz="900" spc="-130" dirty="0" smtClean="0">
                    <a:latin typeface="Trebuchet MS" panose="020B0603020202020204" pitchFamily="34" charset="0"/>
                    <a:ea typeface="나눔고딕" panose="020D0604000000000000" pitchFamily="50" charset="-127"/>
                  </a:rPr>
                  <a:t>(</a:t>
                </a:r>
                <a:r>
                  <a:rPr lang="ko-KR" altLang="en-US" sz="900" spc="-130" dirty="0" smtClean="0">
                    <a:latin typeface="Trebuchet MS" panose="020B0603020202020204" pitchFamily="34" charset="0"/>
                    <a:ea typeface="나눔고딕" panose="020D0604000000000000" pitchFamily="50" charset="-127"/>
                  </a:rPr>
                  <a:t>회귀모델</a:t>
                </a:r>
                <a:r>
                  <a:rPr lang="en-US" altLang="ko-KR" sz="900" spc="-130" dirty="0" smtClean="0">
                    <a:latin typeface="Trebuchet MS" panose="020B0603020202020204" pitchFamily="34" charset="0"/>
                    <a:ea typeface="나눔고딕" panose="020D0604000000000000" pitchFamily="50" charset="-127"/>
                  </a:rPr>
                  <a:t>)</a:t>
                </a:r>
                <a:r>
                  <a:rPr lang="ko-KR" altLang="en-US" sz="900" spc="-130" dirty="0" smtClean="0">
                    <a:latin typeface="Trebuchet MS" panose="020B0603020202020204" pitchFamily="34" charset="0"/>
                    <a:ea typeface="나눔고딕" panose="020D0604000000000000" pitchFamily="50" charset="-127"/>
                  </a:rPr>
                  <a:t> </a:t>
                </a:r>
                <a:r>
                  <a:rPr lang="en-US" altLang="ko-KR" sz="900" spc="-130" dirty="0" smtClean="0">
                    <a:latin typeface="Trebuchet MS" panose="020B0603020202020204" pitchFamily="34" charset="0"/>
                    <a:ea typeface="나눔고딕" panose="020D0604000000000000" pitchFamily="50" charset="-127"/>
                  </a:rPr>
                  <a:t>: </a:t>
                </a:r>
                <a:r>
                  <a:rPr lang="ko-KR" altLang="en-US" sz="900" spc="-130" dirty="0" smtClean="0">
                    <a:solidFill>
                      <a:srgbClr val="FF0000"/>
                    </a:solidFill>
                    <a:latin typeface="Trebuchet MS" panose="020B0603020202020204" pitchFamily="34" charset="0"/>
                    <a:ea typeface="나눔고딕" panose="020D0604000000000000" pitchFamily="50" charset="-127"/>
                  </a:rPr>
                  <a:t>카드 연간추정매출액</a:t>
                </a:r>
                <a:endParaRPr lang="en-US" altLang="ko-KR" sz="900" spc="-130" dirty="0" smtClean="0">
                  <a:latin typeface="Trebuchet MS" panose="020B0603020202020204" pitchFamily="34" charset="0"/>
                  <a:ea typeface="나눔고딕" panose="020D0604000000000000" pitchFamily="50" charset="-127"/>
                </a:endParaRPr>
              </a:p>
              <a:p>
                <a:pPr>
                  <a:lnSpc>
                    <a:spcPts val="1100"/>
                  </a:lnSpc>
                </a:pPr>
                <a:r>
                  <a:rPr lang="en-US" altLang="ko-KR" sz="900" spc="-130" dirty="0" smtClean="0">
                    <a:solidFill>
                      <a:prstClr val="black"/>
                    </a:solidFill>
                    <a:latin typeface="바탕" panose="02030600000101010101" pitchFamily="18" charset="-127"/>
                    <a:ea typeface="바탕" panose="02030600000101010101" pitchFamily="18" charset="-127"/>
                  </a:rPr>
                  <a:t>※ </a:t>
                </a:r>
                <a:r>
                  <a:rPr lang="ko-KR" altLang="en-US" sz="900" spc="-130" dirty="0" smtClean="0">
                    <a:latin typeface="Trebuchet MS" panose="020B0603020202020204" pitchFamily="34" charset="0"/>
                    <a:ea typeface="나눔고딕" panose="020D0604000000000000" pitchFamily="50" charset="-127"/>
                  </a:rPr>
                  <a:t>실현</a:t>
                </a:r>
                <a:r>
                  <a:rPr lang="en-US" altLang="ko-KR" sz="900" spc="-130" dirty="0" smtClean="0">
                    <a:latin typeface="Trebuchet MS" panose="020B0603020202020204" pitchFamily="34" charset="0"/>
                    <a:ea typeface="나눔고딕" panose="020D0604000000000000" pitchFamily="50" charset="-127"/>
                  </a:rPr>
                  <a:t>(</a:t>
                </a:r>
                <a:r>
                  <a:rPr lang="ko-KR" altLang="en-US" sz="900" spc="-130" dirty="0" smtClean="0">
                    <a:latin typeface="Trebuchet MS" panose="020B0603020202020204" pitchFamily="34" charset="0"/>
                    <a:ea typeface="나눔고딕" panose="020D0604000000000000" pitchFamily="50" charset="-127"/>
                  </a:rPr>
                  <a:t>업계</a:t>
                </a:r>
                <a:r>
                  <a:rPr lang="en-US" altLang="ko-KR" sz="900" spc="-130" dirty="0" smtClean="0">
                    <a:latin typeface="Trebuchet MS" panose="020B0603020202020204" pitchFamily="34" charset="0"/>
                    <a:ea typeface="나눔고딕" panose="020D0604000000000000" pitchFamily="50" charset="-127"/>
                  </a:rPr>
                  <a:t>)</a:t>
                </a:r>
                <a:r>
                  <a:rPr lang="ko-KR" altLang="en-US" sz="900" spc="-130" dirty="0" smtClean="0">
                    <a:latin typeface="Trebuchet MS" panose="020B0603020202020204" pitchFamily="34" charset="0"/>
                    <a:ea typeface="나눔고딕" panose="020D0604000000000000" pitchFamily="50" charset="-127"/>
                  </a:rPr>
                  <a:t>매출액평균 </a:t>
                </a:r>
                <a:r>
                  <a:rPr lang="en-US" altLang="ko-KR" sz="900" spc="-130" dirty="0" smtClean="0">
                    <a:latin typeface="Trebuchet MS" panose="020B0603020202020204" pitchFamily="34" charset="0"/>
                    <a:ea typeface="나눔고딕" panose="020D0604000000000000" pitchFamily="50" charset="-127"/>
                  </a:rPr>
                  <a:t>: </a:t>
                </a:r>
                <a:r>
                  <a:rPr lang="ko-KR" altLang="en-US" sz="900" spc="-130" dirty="0" smtClean="0">
                    <a:solidFill>
                      <a:srgbClr val="FF0000"/>
                    </a:solidFill>
                    <a:latin typeface="Trebuchet MS" panose="020B0603020202020204" pitchFamily="34" charset="0"/>
                    <a:ea typeface="나눔고딕" panose="020D0604000000000000" pitchFamily="50" charset="-127"/>
                  </a:rPr>
                  <a:t>카드 연간추정매출액</a:t>
                </a:r>
                <a:endParaRPr lang="en-US" altLang="ko-KR" sz="1100" spc="-130" dirty="0" smtClean="0">
                  <a:latin typeface="Trebuchet MS" panose="020B0603020202020204" pitchFamily="34" charset="0"/>
                  <a:ea typeface="나눔고딕" panose="020D0604000000000000" pitchFamily="50" charset="-127"/>
                </a:endParaRPr>
              </a:p>
            </p:txBody>
          </p:sp>
          <p:sp>
            <p:nvSpPr>
              <p:cNvPr id="21" name="직사각형 20"/>
              <p:cNvSpPr/>
              <p:nvPr/>
            </p:nvSpPr>
            <p:spPr bwMode="auto">
              <a:xfrm>
                <a:off x="200472" y="3186001"/>
                <a:ext cx="1296036" cy="608150"/>
              </a:xfrm>
              <a:prstGeom prst="rect">
                <a:avLst/>
              </a:prstGeom>
              <a:noFill/>
              <a:ln w="12700">
                <a:noFill/>
                <a:prstDash val="dash"/>
                <a:miter lim="800000"/>
                <a:headEnd/>
                <a:tailEnd/>
              </a:ln>
            </p:spPr>
            <p:txBody>
              <a:bodyPr wrap="none" rtlCol="0" anchor="ctr">
                <a:noAutofit/>
              </a:bodyPr>
              <a:lstStyle/>
              <a:p>
                <a:pPr>
                  <a:spcBef>
                    <a:spcPct val="20000"/>
                  </a:spcBef>
                </a:pPr>
                <a:endParaRPr lang="ko-KR" altLang="en-US" sz="900" dirty="0">
                  <a:latin typeface="Trebuchet MS" panose="020B0603020202020204" pitchFamily="34" charset="0"/>
                  <a:ea typeface="나눔고딕" panose="020D0604000000000000" pitchFamily="50" charset="-127"/>
                </a:endParaRPr>
              </a:p>
            </p:txBody>
          </p:sp>
        </p:grpSp>
      </p:grpSp>
      <p:grpSp>
        <p:nvGrpSpPr>
          <p:cNvPr id="22" name="그룹 21"/>
          <p:cNvGrpSpPr/>
          <p:nvPr/>
        </p:nvGrpSpPr>
        <p:grpSpPr>
          <a:xfrm>
            <a:off x="776536" y="3599392"/>
            <a:ext cx="8386724" cy="1125752"/>
            <a:chOff x="776536" y="3573016"/>
            <a:chExt cx="8386724" cy="1125752"/>
          </a:xfrm>
        </p:grpSpPr>
        <p:sp>
          <p:nvSpPr>
            <p:cNvPr id="23" name="직사각형 22"/>
            <p:cNvSpPr/>
            <p:nvPr/>
          </p:nvSpPr>
          <p:spPr bwMode="auto">
            <a:xfrm>
              <a:off x="3099150" y="3844564"/>
              <a:ext cx="3371740" cy="529845"/>
            </a:xfrm>
            <a:prstGeom prst="rect">
              <a:avLst/>
            </a:prstGeom>
            <a:noFill/>
            <a:ln w="12700">
              <a:noFill/>
              <a:prstDash val="dash"/>
              <a:miter lim="800000"/>
              <a:headEnd/>
              <a:tailEnd/>
            </a:ln>
          </p:spPr>
          <p:txBody>
            <a:bodyPr wrap="none" rtlCol="0" anchor="ctr">
              <a:noAutofit/>
            </a:bodyPr>
            <a:lstStyle/>
            <a:p>
              <a:pPr>
                <a:spcBef>
                  <a:spcPct val="20000"/>
                </a:spcBef>
              </a:pPr>
              <a:endParaRPr lang="ko-KR" altLang="en-US" sz="900" dirty="0">
                <a:latin typeface="Trebuchet MS" panose="020B0603020202020204" pitchFamily="34" charset="0"/>
                <a:ea typeface="나눔고딕" panose="020D0604000000000000" pitchFamily="50" charset="-127"/>
              </a:endParaRPr>
            </a:p>
          </p:txBody>
        </p:sp>
        <p:grpSp>
          <p:nvGrpSpPr>
            <p:cNvPr id="24" name="그룹 23"/>
            <p:cNvGrpSpPr/>
            <p:nvPr/>
          </p:nvGrpSpPr>
          <p:grpSpPr>
            <a:xfrm>
              <a:off x="776536" y="3573016"/>
              <a:ext cx="8386724" cy="1125752"/>
              <a:chOff x="776444" y="1556792"/>
              <a:chExt cx="8386724" cy="1292124"/>
            </a:xfrm>
          </p:grpSpPr>
          <p:sp>
            <p:nvSpPr>
              <p:cNvPr id="25" name="직사각형 24"/>
              <p:cNvSpPr/>
              <p:nvPr/>
            </p:nvSpPr>
            <p:spPr bwMode="auto">
              <a:xfrm>
                <a:off x="776444" y="1556792"/>
                <a:ext cx="8386724" cy="1292124"/>
              </a:xfrm>
              <a:prstGeom prst="rect">
                <a:avLst/>
              </a:prstGeom>
              <a:noFill/>
              <a:ln w="9525">
                <a:solidFill>
                  <a:srgbClr val="A2AFBF"/>
                </a:solidFill>
                <a:miter lim="800000"/>
                <a:headEnd/>
                <a:tailEnd/>
              </a:ln>
            </p:spPr>
            <p:txBody>
              <a:bodyPr wrap="square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</a:pPr>
                <a:endParaRPr lang="ko-KR" altLang="en-US" sz="900" dirty="0">
                  <a:latin typeface="Trebuchet MS" panose="020B0603020202020204" pitchFamily="34" charset="0"/>
                  <a:ea typeface="나눔고딕" panose="020D0604000000000000" pitchFamily="50" charset="-127"/>
                </a:endParaRPr>
              </a:p>
            </p:txBody>
          </p:sp>
          <p:sp>
            <p:nvSpPr>
              <p:cNvPr id="26" name="모서리가 둥근 직사각형 25"/>
              <p:cNvSpPr/>
              <p:nvPr/>
            </p:nvSpPr>
            <p:spPr bwMode="auto">
              <a:xfrm>
                <a:off x="1030279" y="1845094"/>
                <a:ext cx="1951666" cy="610535"/>
              </a:xfrm>
              <a:prstGeom prst="roundRect">
                <a:avLst/>
              </a:prstGeom>
              <a:solidFill>
                <a:srgbClr val="F4F4F6"/>
              </a:solidFill>
              <a:ln w="12700">
                <a:solidFill>
                  <a:srgbClr val="A2AFBF"/>
                </a:solidFill>
                <a:miter lim="800000"/>
                <a:headEnd/>
                <a:tailEnd/>
              </a:ln>
            </p:spPr>
            <p:txBody>
              <a:bodyPr wrap="none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</a:pPr>
                <a:r>
                  <a:rPr lang="ko-KR" altLang="en-US" sz="1200" b="1" spc="-130" dirty="0">
                    <a:latin typeface="Trebuchet MS" panose="020B0603020202020204" pitchFamily="34" charset="0"/>
                    <a:ea typeface="나눔고딕" panose="020D0604000000000000" pitchFamily="50" charset="-127"/>
                  </a:rPr>
                  <a:t>의미 없는 블록 제외</a:t>
                </a:r>
              </a:p>
            </p:txBody>
          </p:sp>
          <p:grpSp>
            <p:nvGrpSpPr>
              <p:cNvPr id="27" name="그룹 26"/>
              <p:cNvGrpSpPr/>
              <p:nvPr/>
            </p:nvGrpSpPr>
            <p:grpSpPr>
              <a:xfrm>
                <a:off x="3099458" y="1722092"/>
                <a:ext cx="5597865" cy="695117"/>
                <a:chOff x="200472" y="3099034"/>
                <a:chExt cx="2151718" cy="695117"/>
              </a:xfrm>
            </p:grpSpPr>
            <p:sp>
              <p:nvSpPr>
                <p:cNvPr id="28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271978" y="3099034"/>
                  <a:ext cx="2080212" cy="66103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0" tIns="91440" rIns="90000" bIns="46800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lvl="0"/>
                  <a:r>
                    <a:rPr lang="ko-KR" altLang="en-US" sz="1200" b="1" spc="-130" dirty="0" err="1">
                      <a:solidFill>
                        <a:srgbClr val="00B0F0"/>
                      </a:solidFill>
                      <a:latin typeface="Trebuchet MS" panose="020B0603020202020204" pitchFamily="34" charset="0"/>
                      <a:ea typeface="나눔고딕" panose="020D0604000000000000" pitchFamily="50" charset="-127"/>
                    </a:rPr>
                    <a:t>블록별</a:t>
                  </a:r>
                  <a:r>
                    <a:rPr lang="ko-KR" altLang="en-US" sz="1200" b="1" spc="-130" dirty="0">
                      <a:solidFill>
                        <a:srgbClr val="00B0F0"/>
                      </a:solidFill>
                      <a:latin typeface="Trebuchet MS" panose="020B0603020202020204" pitchFamily="34" charset="0"/>
                      <a:ea typeface="나눔고딕" panose="020D0604000000000000" pitchFamily="50" charset="-127"/>
                    </a:rPr>
                    <a:t> 예상 매출액의 평균</a:t>
                  </a:r>
                  <a:r>
                    <a:rPr lang="en-US" altLang="ko-KR" sz="1200" b="1" spc="-130" dirty="0">
                      <a:solidFill>
                        <a:prstClr val="black"/>
                      </a:solidFill>
                      <a:latin typeface="Trebuchet MS" panose="020B0603020202020204" pitchFamily="34" charset="0"/>
                      <a:ea typeface="나눔고딕" panose="020D0604000000000000" pitchFamily="50" charset="-127"/>
                    </a:rPr>
                    <a:t>(</a:t>
                  </a:r>
                  <a:r>
                    <a:rPr lang="ko-KR" altLang="en-US" sz="1200" b="1" spc="-130" dirty="0">
                      <a:solidFill>
                        <a:prstClr val="black"/>
                      </a:solidFill>
                      <a:latin typeface="Trebuchet MS" panose="020B0603020202020204" pitchFamily="34" charset="0"/>
                      <a:ea typeface="나눔고딕" panose="020D0604000000000000" pitchFamily="50" charset="-127"/>
                    </a:rPr>
                    <a:t>의미 없는 블록 제외</a:t>
                  </a:r>
                  <a:r>
                    <a:rPr lang="en-US" altLang="ko-KR" sz="1200" b="1" spc="-130" dirty="0">
                      <a:solidFill>
                        <a:prstClr val="black"/>
                      </a:solidFill>
                      <a:latin typeface="Trebuchet MS" panose="020B0603020202020204" pitchFamily="34" charset="0"/>
                      <a:ea typeface="나눔고딕" panose="020D0604000000000000" pitchFamily="50" charset="-127"/>
                    </a:rPr>
                    <a:t>)</a:t>
                  </a:r>
                  <a:r>
                    <a:rPr lang="ko-KR" altLang="en-US" sz="1200" b="1" spc="-130" dirty="0">
                      <a:solidFill>
                        <a:prstClr val="black"/>
                      </a:solidFill>
                      <a:latin typeface="Trebuchet MS" panose="020B0603020202020204" pitchFamily="34" charset="0"/>
                      <a:ea typeface="나눔고딕" panose="020D0604000000000000" pitchFamily="50" charset="-127"/>
                    </a:rPr>
                    <a:t>으로 상권의 점포당 예상 매출액 산출</a:t>
                  </a:r>
                  <a:endParaRPr lang="en-US" altLang="ko-KR" sz="1200" b="1" spc="-130" dirty="0">
                    <a:solidFill>
                      <a:prstClr val="black"/>
                    </a:solidFill>
                    <a:latin typeface="Trebuchet MS" panose="020B0603020202020204" pitchFamily="34" charset="0"/>
                    <a:ea typeface="나눔고딕" panose="020D0604000000000000" pitchFamily="50" charset="-127"/>
                  </a:endParaRPr>
                </a:p>
                <a:p>
                  <a:pPr lvl="0">
                    <a:lnSpc>
                      <a:spcPts val="500"/>
                    </a:lnSpc>
                  </a:pPr>
                  <a:endParaRPr lang="en-US" altLang="ko-KR" sz="900" b="1" spc="-130" dirty="0">
                    <a:solidFill>
                      <a:prstClr val="black"/>
                    </a:solidFill>
                    <a:latin typeface="Trebuchet MS" panose="020B0603020202020204" pitchFamily="34" charset="0"/>
                    <a:ea typeface="나눔고딕" panose="020D0604000000000000" pitchFamily="50" charset="-127"/>
                  </a:endParaRPr>
                </a:p>
                <a:p>
                  <a:pPr lvl="0"/>
                  <a:r>
                    <a:rPr lang="ko-KR" altLang="en-US" sz="1100" spc="-130" dirty="0">
                      <a:solidFill>
                        <a:srgbClr val="7030A0"/>
                      </a:solidFill>
                      <a:latin typeface="Trebuchet MS" panose="020B0603020202020204" pitchFamily="34" charset="0"/>
                      <a:ea typeface="나눔고딕" panose="020D0604000000000000" pitchFamily="50" charset="-127"/>
                    </a:rPr>
                    <a:t>블록 예상매출액이 음수</a:t>
                  </a:r>
                  <a:r>
                    <a:rPr lang="en-US" altLang="ko-KR" sz="1100" spc="-130" dirty="0">
                      <a:solidFill>
                        <a:srgbClr val="7030A0"/>
                      </a:solidFill>
                      <a:latin typeface="Trebuchet MS" panose="020B0603020202020204" pitchFamily="34" charset="0"/>
                      <a:ea typeface="나눔고딕" panose="020D0604000000000000" pitchFamily="50" charset="-127"/>
                    </a:rPr>
                    <a:t>(-)</a:t>
                  </a:r>
                  <a:r>
                    <a:rPr lang="ko-KR" altLang="en-US" sz="1100" spc="-130" dirty="0">
                      <a:solidFill>
                        <a:srgbClr val="7030A0"/>
                      </a:solidFill>
                      <a:latin typeface="Trebuchet MS" panose="020B0603020202020204" pitchFamily="34" charset="0"/>
                      <a:ea typeface="나눔고딕" panose="020D0604000000000000" pitchFamily="50" charset="-127"/>
                    </a:rPr>
                    <a:t>가 나올 경우</a:t>
                  </a:r>
                  <a:r>
                    <a:rPr lang="en-US" altLang="ko-KR" sz="1100" spc="-130" dirty="0">
                      <a:solidFill>
                        <a:srgbClr val="7030A0"/>
                      </a:solidFill>
                      <a:latin typeface="Trebuchet MS" panose="020B0603020202020204" pitchFamily="34" charset="0"/>
                      <a:ea typeface="나눔고딕" panose="020D0604000000000000" pitchFamily="50" charset="-127"/>
                    </a:rPr>
                    <a:t>, </a:t>
                  </a:r>
                  <a:r>
                    <a:rPr lang="ko-KR" altLang="en-US" sz="1100" spc="-130" dirty="0">
                      <a:solidFill>
                        <a:srgbClr val="7030A0"/>
                      </a:solidFill>
                      <a:latin typeface="Trebuchet MS" panose="020B0603020202020204" pitchFamily="34" charset="0"/>
                      <a:ea typeface="나눔고딕" panose="020D0604000000000000" pitchFamily="50" charset="-127"/>
                    </a:rPr>
                    <a:t>해당 블록을 제외</a:t>
                  </a:r>
                  <a:r>
                    <a:rPr lang="ko-KR" altLang="en-US" sz="1100" spc="-130" dirty="0">
                      <a:solidFill>
                        <a:prstClr val="black"/>
                      </a:solidFill>
                      <a:latin typeface="Trebuchet MS" panose="020B0603020202020204" pitchFamily="34" charset="0"/>
                      <a:ea typeface="나눔고딕" panose="020D0604000000000000" pitchFamily="50" charset="-127"/>
                    </a:rPr>
                    <a:t>하고 상권 영역의 평균 산출</a:t>
                  </a:r>
                  <a:endParaRPr lang="en-US" altLang="ko-KR" sz="1100" spc="-130" dirty="0">
                    <a:solidFill>
                      <a:prstClr val="black"/>
                    </a:solidFill>
                    <a:latin typeface="Trebuchet MS" panose="020B0603020202020204" pitchFamily="34" charset="0"/>
                    <a:ea typeface="나눔고딕" panose="020D0604000000000000" pitchFamily="50" charset="-127"/>
                  </a:endParaRPr>
                </a:p>
                <a:p>
                  <a:pPr lvl="0"/>
                  <a:r>
                    <a:rPr lang="ko-KR" altLang="en-US" sz="1100" spc="-130" dirty="0">
                      <a:solidFill>
                        <a:prstClr val="black"/>
                      </a:solidFill>
                      <a:latin typeface="Trebuchet MS" panose="020B0603020202020204" pitchFamily="34" charset="0"/>
                      <a:ea typeface="나눔고딕" panose="020D0604000000000000" pitchFamily="50" charset="-127"/>
                    </a:rPr>
                    <a:t>단</a:t>
                  </a:r>
                  <a:r>
                    <a:rPr lang="en-US" altLang="ko-KR" sz="1100" spc="-130" dirty="0">
                      <a:solidFill>
                        <a:prstClr val="black"/>
                      </a:solidFill>
                      <a:latin typeface="Trebuchet MS" panose="020B0603020202020204" pitchFamily="34" charset="0"/>
                      <a:ea typeface="나눔고딕" panose="020D0604000000000000" pitchFamily="50" charset="-127"/>
                    </a:rPr>
                    <a:t>, </a:t>
                  </a:r>
                  <a:r>
                    <a:rPr lang="ko-KR" altLang="en-US" sz="1100" spc="-130" dirty="0">
                      <a:solidFill>
                        <a:prstClr val="black"/>
                      </a:solidFill>
                      <a:latin typeface="Trebuchet MS" panose="020B0603020202020204" pitchFamily="34" charset="0"/>
                      <a:ea typeface="나눔고딕" panose="020D0604000000000000" pitchFamily="50" charset="-127"/>
                    </a:rPr>
                    <a:t>상권의 모든 블록이 제외되어 </a:t>
                  </a:r>
                  <a:r>
                    <a:rPr lang="ko-KR" altLang="en-US" sz="1100" spc="-130" dirty="0" err="1">
                      <a:solidFill>
                        <a:prstClr val="black"/>
                      </a:solidFill>
                      <a:latin typeface="Trebuchet MS" panose="020B0603020202020204" pitchFamily="34" charset="0"/>
                      <a:ea typeface="나눔고딕" panose="020D0604000000000000" pitchFamily="50" charset="-127"/>
                    </a:rPr>
                    <a:t>결측값이</a:t>
                  </a:r>
                  <a:r>
                    <a:rPr lang="ko-KR" altLang="en-US" sz="1100" spc="-130" dirty="0">
                      <a:solidFill>
                        <a:prstClr val="black"/>
                      </a:solidFill>
                      <a:latin typeface="Trebuchet MS" panose="020B0603020202020204" pitchFamily="34" charset="0"/>
                      <a:ea typeface="나눔고딕" panose="020D0604000000000000" pitchFamily="50" charset="-127"/>
                    </a:rPr>
                    <a:t> 나올 경우 해당 상권 예상 매출액에 </a:t>
                  </a:r>
                  <a:r>
                    <a:rPr lang="en-US" altLang="ko-KR" sz="1100" spc="-130" dirty="0">
                      <a:solidFill>
                        <a:prstClr val="black"/>
                      </a:solidFill>
                      <a:latin typeface="Trebuchet MS" panose="020B0603020202020204" pitchFamily="34" charset="0"/>
                      <a:ea typeface="나눔고딕" panose="020D0604000000000000" pitchFamily="50" charset="-127"/>
                    </a:rPr>
                    <a:t>0</a:t>
                  </a:r>
                  <a:r>
                    <a:rPr lang="ko-KR" altLang="en-US" sz="1100" spc="-130" dirty="0">
                      <a:solidFill>
                        <a:prstClr val="black"/>
                      </a:solidFill>
                      <a:latin typeface="Trebuchet MS" panose="020B0603020202020204" pitchFamily="34" charset="0"/>
                      <a:ea typeface="나눔고딕" panose="020D0604000000000000" pitchFamily="50" charset="-127"/>
                    </a:rPr>
                    <a:t>값 부여</a:t>
                  </a:r>
                  <a:endParaRPr lang="en-US" altLang="ko-KR" sz="1100" spc="-130" dirty="0">
                    <a:solidFill>
                      <a:prstClr val="black"/>
                    </a:solidFill>
                    <a:latin typeface="Trebuchet MS" panose="020B0603020202020204" pitchFamily="34" charset="0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29" name="직사각형 28"/>
                <p:cNvSpPr/>
                <p:nvPr/>
              </p:nvSpPr>
              <p:spPr bwMode="auto">
                <a:xfrm>
                  <a:off x="200472" y="3186001"/>
                  <a:ext cx="1296036" cy="608150"/>
                </a:xfrm>
                <a:prstGeom prst="rect">
                  <a:avLst/>
                </a:prstGeom>
                <a:noFill/>
                <a:ln w="12700">
                  <a:noFill/>
                  <a:prstDash val="dash"/>
                  <a:miter lim="800000"/>
                  <a:headEnd/>
                  <a:tailEnd/>
                </a:ln>
              </p:spPr>
              <p:txBody>
                <a:bodyPr wrap="none" rtlCol="0" anchor="ctr">
                  <a:noAutofit/>
                </a:bodyPr>
                <a:lstStyle/>
                <a:p>
                  <a:pPr>
                    <a:spcBef>
                      <a:spcPct val="20000"/>
                    </a:spcBef>
                  </a:pPr>
                  <a:endParaRPr lang="ko-KR" altLang="en-US" sz="900" dirty="0">
                    <a:latin typeface="Trebuchet MS" panose="020B0603020202020204" pitchFamily="34" charset="0"/>
                    <a:ea typeface="나눔고딕" panose="020D0604000000000000" pitchFamily="50" charset="-127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770223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776444" y="1270525"/>
            <a:ext cx="8386724" cy="900000"/>
            <a:chOff x="776444" y="1556791"/>
            <a:chExt cx="8386724" cy="900000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776444" y="1556791"/>
              <a:ext cx="8386724" cy="900000"/>
            </a:xfrm>
            <a:prstGeom prst="rect">
              <a:avLst/>
            </a:prstGeom>
            <a:noFill/>
            <a:ln w="9525">
              <a:solidFill>
                <a:srgbClr val="A2AFBF"/>
              </a:solidFill>
              <a:miter lim="800000"/>
              <a:headEnd/>
              <a:tailEnd/>
            </a:ln>
          </p:spPr>
          <p:txBody>
            <a:bodyPr wrap="square" rtlCol="0" anchor="ctr">
              <a:noAutofit/>
            </a:bodyPr>
            <a:lstStyle/>
            <a:p>
              <a:pPr algn="ctr">
                <a:spcBef>
                  <a:spcPct val="20000"/>
                </a:spcBef>
              </a:pPr>
              <a:endParaRPr lang="ko-KR" altLang="en-US" sz="900" dirty="0">
                <a:latin typeface="Trebuchet MS" panose="020B0603020202020204" pitchFamily="34" charset="0"/>
                <a:ea typeface="나눔고딕" panose="020D0604000000000000" pitchFamily="50" charset="-127"/>
              </a:endParaRPr>
            </a:p>
          </p:txBody>
        </p:sp>
        <p:sp>
          <p:nvSpPr>
            <p:cNvPr id="4" name="모서리가 둥근 직사각형 3"/>
            <p:cNvSpPr/>
            <p:nvPr/>
          </p:nvSpPr>
          <p:spPr bwMode="auto">
            <a:xfrm>
              <a:off x="1030279" y="1699042"/>
              <a:ext cx="1951666" cy="610534"/>
            </a:xfrm>
            <a:prstGeom prst="roundRect">
              <a:avLst/>
            </a:prstGeom>
            <a:solidFill>
              <a:srgbClr val="F4F4F6"/>
            </a:solidFill>
            <a:ln w="12700">
              <a:solidFill>
                <a:srgbClr val="A2AFBF"/>
              </a:solidFill>
              <a:miter lim="800000"/>
              <a:headEnd/>
              <a:tailEnd/>
            </a:ln>
          </p:spPr>
          <p:txBody>
            <a:bodyPr wrap="none" rtlCol="0" anchor="ctr">
              <a:noAutofit/>
            </a:bodyPr>
            <a:lstStyle/>
            <a:p>
              <a:pPr algn="ctr">
                <a:spcBef>
                  <a:spcPct val="20000"/>
                </a:spcBef>
              </a:pPr>
              <a:r>
                <a:rPr lang="ko-KR" altLang="en-US" sz="1200" b="1" spc="-130" smtClean="0">
                  <a:latin typeface="Trebuchet MS" panose="020B0603020202020204" pitchFamily="34" charset="0"/>
                  <a:ea typeface="나눔고딕" panose="020D0604000000000000" pitchFamily="50" charset="-127"/>
                </a:rPr>
                <a:t>매출포화지수 개념 및 구성</a:t>
              </a:r>
              <a:endParaRPr lang="ko-KR" altLang="en-US" sz="1200" b="1" spc="-130" dirty="0">
                <a:latin typeface="Trebuchet MS" panose="020B0603020202020204" pitchFamily="34" charset="0"/>
                <a:ea typeface="나눔고딕" panose="020D0604000000000000" pitchFamily="50" charset="-127"/>
              </a:endParaRPr>
            </a:p>
          </p:txBody>
        </p:sp>
        <p:grpSp>
          <p:nvGrpSpPr>
            <p:cNvPr id="5" name="그룹 50"/>
            <p:cNvGrpSpPr/>
            <p:nvPr/>
          </p:nvGrpSpPr>
          <p:grpSpPr>
            <a:xfrm>
              <a:off x="3099458" y="1699042"/>
              <a:ext cx="5694753" cy="718167"/>
              <a:chOff x="200472" y="3075984"/>
              <a:chExt cx="2188960" cy="718167"/>
            </a:xfrm>
          </p:grpSpPr>
          <p:sp>
            <p:nvSpPr>
              <p:cNvPr id="6" name="Text Box 18"/>
              <p:cNvSpPr txBox="1">
                <a:spLocks noChangeArrowheads="1"/>
              </p:cNvSpPr>
              <p:nvPr/>
            </p:nvSpPr>
            <p:spPr bwMode="auto">
              <a:xfrm>
                <a:off x="271978" y="3075984"/>
                <a:ext cx="2117454" cy="5844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0" tIns="91440" rIns="90000" bIns="46800" numCol="1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r>
                  <a:rPr lang="ko-KR" altLang="en-US" sz="1200" b="1" spc="-130" dirty="0" smtClean="0">
                    <a:solidFill>
                      <a:srgbClr val="FF0000"/>
                    </a:solidFill>
                    <a:latin typeface="Trebuchet MS" pitchFamily="34" charset="0"/>
                    <a:ea typeface="나눔고딕" panose="020D0604000000000000" pitchFamily="50" charset="-127"/>
                  </a:rPr>
                  <a:t>직접수요</a:t>
                </a:r>
                <a:r>
                  <a:rPr lang="en-US" altLang="ko-KR" sz="1200" b="1" spc="-130" dirty="0" smtClean="0">
                    <a:solidFill>
                      <a:srgbClr val="FF0000"/>
                    </a:solidFill>
                    <a:latin typeface="Trebuchet MS" pitchFamily="34" charset="0"/>
                    <a:ea typeface="나눔고딕" panose="020D0604000000000000" pitchFamily="50" charset="-127"/>
                  </a:rPr>
                  <a:t>(</a:t>
                </a:r>
                <a:r>
                  <a:rPr lang="ko-KR" altLang="en-US" sz="1200" b="1" spc="-130" dirty="0" smtClean="0">
                    <a:solidFill>
                      <a:srgbClr val="FF0000"/>
                    </a:solidFill>
                    <a:latin typeface="Trebuchet MS" pitchFamily="34" charset="0"/>
                    <a:ea typeface="나눔고딕" panose="020D0604000000000000" pitchFamily="50" charset="-127"/>
                  </a:rPr>
                  <a:t>유동인구</a:t>
                </a:r>
                <a:r>
                  <a:rPr lang="en-US" altLang="ko-KR" sz="1200" b="1" spc="-130" dirty="0" smtClean="0">
                    <a:solidFill>
                      <a:srgbClr val="FF0000"/>
                    </a:solidFill>
                    <a:latin typeface="Trebuchet MS" pitchFamily="34" charset="0"/>
                    <a:ea typeface="나눔고딕" panose="020D0604000000000000" pitchFamily="50" charset="-127"/>
                  </a:rPr>
                  <a:t>)</a:t>
                </a:r>
                <a:r>
                  <a:rPr lang="ko-KR" altLang="en-US" sz="1200" b="1" spc="-130" dirty="0" smtClean="0">
                    <a:solidFill>
                      <a:srgbClr val="FF0000"/>
                    </a:solidFill>
                    <a:latin typeface="Trebuchet MS" pitchFamily="34" charset="0"/>
                    <a:ea typeface="나눔고딕" panose="020D0604000000000000" pitchFamily="50" charset="-127"/>
                  </a:rPr>
                  <a:t> 크기 대비 경쟁점포 현황</a:t>
                </a:r>
                <a:r>
                  <a:rPr lang="ko-KR" altLang="en-US" sz="1200" b="1" spc="-130" dirty="0" smtClean="0">
                    <a:latin typeface="Trebuchet MS" pitchFamily="34" charset="0"/>
                    <a:ea typeface="나눔고딕" panose="020D0604000000000000" pitchFamily="50" charset="-127"/>
                  </a:rPr>
                  <a:t>을 </a:t>
                </a:r>
                <a:r>
                  <a:rPr lang="ko-KR" altLang="en-US" sz="1200" b="1" spc="-130" dirty="0" err="1" smtClean="0">
                    <a:latin typeface="Trebuchet MS" pitchFamily="34" charset="0"/>
                    <a:ea typeface="나눔고딕" panose="020D0604000000000000" pitchFamily="50" charset="-127"/>
                  </a:rPr>
                  <a:t>중점하여</a:t>
                </a:r>
                <a:r>
                  <a:rPr lang="en-US" altLang="ko-KR" sz="1200" b="1" spc="-130" dirty="0" smtClean="0">
                    <a:latin typeface="Trebuchet MS" pitchFamily="34" charset="0"/>
                    <a:ea typeface="나눔고딕" panose="020D0604000000000000" pitchFamily="50" charset="-127"/>
                  </a:rPr>
                  <a:t>, </a:t>
                </a:r>
                <a:r>
                  <a:rPr lang="ko-KR" altLang="en-US" sz="1200" b="1" spc="-130" dirty="0" smtClean="0">
                    <a:latin typeface="Trebuchet MS" pitchFamily="34" charset="0"/>
                    <a:ea typeface="나눔고딕" panose="020D0604000000000000" pitchFamily="50" charset="-127"/>
                  </a:rPr>
                  <a:t>시장구매력</a:t>
                </a:r>
                <a:r>
                  <a:rPr lang="en-US" altLang="ko-KR" sz="1200" b="1" spc="-130" dirty="0" smtClean="0">
                    <a:latin typeface="Trebuchet MS" pitchFamily="34" charset="0"/>
                    <a:ea typeface="나눔고딕" panose="020D0604000000000000" pitchFamily="50" charset="-127"/>
                  </a:rPr>
                  <a:t>(</a:t>
                </a:r>
                <a:r>
                  <a:rPr lang="ko-KR" altLang="en-US" sz="1200" b="1" spc="-130" dirty="0" smtClean="0">
                    <a:latin typeface="Trebuchet MS" pitchFamily="34" charset="0"/>
                    <a:ea typeface="나눔고딕" panose="020D0604000000000000" pitchFamily="50" charset="-127"/>
                  </a:rPr>
                  <a:t>수요</a:t>
                </a:r>
                <a:r>
                  <a:rPr lang="en-US" altLang="ko-KR" sz="1200" b="1" spc="-130" dirty="0" smtClean="0">
                    <a:latin typeface="Trebuchet MS" pitchFamily="34" charset="0"/>
                    <a:ea typeface="나눔고딕" panose="020D0604000000000000" pitchFamily="50" charset="-127"/>
                  </a:rPr>
                  <a:t>), </a:t>
                </a:r>
                <a:r>
                  <a:rPr lang="ko-KR" altLang="en-US" sz="1200" b="1" spc="-130" dirty="0">
                    <a:latin typeface="Trebuchet MS" pitchFamily="34" charset="0"/>
                    <a:ea typeface="나눔고딕" panose="020D0604000000000000" pitchFamily="50" charset="-127"/>
                  </a:rPr>
                  <a:t>경쟁 등의 요인이 </a:t>
                </a:r>
                <a:r>
                  <a:rPr lang="ko-KR" altLang="en-US" sz="1200" b="1" spc="-130" dirty="0" smtClean="0">
                    <a:solidFill>
                      <a:srgbClr val="000000"/>
                    </a:solidFill>
                    <a:latin typeface="Trebuchet MS" pitchFamily="34" charset="0"/>
                    <a:ea typeface="나눔고딕" panose="020D0604000000000000" pitchFamily="50" charset="-127"/>
                  </a:rPr>
                  <a:t>반영된 </a:t>
                </a:r>
                <a:r>
                  <a:rPr lang="ko-KR" altLang="en-US" sz="1200" b="1" spc="-130" dirty="0" smtClean="0">
                    <a:solidFill>
                      <a:srgbClr val="FF0000"/>
                    </a:solidFill>
                    <a:latin typeface="Trebuchet MS" pitchFamily="34" charset="0"/>
                    <a:ea typeface="나눔고딕" panose="020D0604000000000000" pitchFamily="50" charset="-127"/>
                  </a:rPr>
                  <a:t>매출액 크기</a:t>
                </a:r>
                <a:r>
                  <a:rPr lang="en-US" altLang="ko-KR" sz="1200" b="1" spc="-130" dirty="0" smtClean="0">
                    <a:latin typeface="Trebuchet MS" pitchFamily="34" charset="0"/>
                    <a:ea typeface="나눔고딕" panose="020D0604000000000000" pitchFamily="50" charset="-127"/>
                  </a:rPr>
                  <a:t>, </a:t>
                </a:r>
                <a:r>
                  <a:rPr lang="ko-KR" altLang="en-US" sz="1200" b="1" spc="-130" dirty="0" smtClean="0">
                    <a:latin typeface="Trebuchet MS" pitchFamily="34" charset="0"/>
                    <a:ea typeface="나눔고딕" panose="020D0604000000000000" pitchFamily="50" charset="-127"/>
                  </a:rPr>
                  <a:t>개별 점포 영업력 차이로 추가 반영될 여지가 있는 </a:t>
                </a:r>
                <a:r>
                  <a:rPr lang="ko-KR" altLang="en-US" sz="1200" b="1" spc="-130" dirty="0" smtClean="0">
                    <a:solidFill>
                      <a:srgbClr val="FF0000"/>
                    </a:solidFill>
                    <a:latin typeface="Trebuchet MS" pitchFamily="34" charset="0"/>
                    <a:ea typeface="나눔고딕" panose="020D0604000000000000" pitchFamily="50" charset="-127"/>
                  </a:rPr>
                  <a:t>기타 주요 수요항목</a:t>
                </a:r>
                <a:r>
                  <a:rPr lang="ko-KR" altLang="en-US" sz="1200" b="1" spc="-130" dirty="0" smtClean="0">
                    <a:latin typeface="Trebuchet MS" pitchFamily="34" charset="0"/>
                    <a:ea typeface="나눔고딕" panose="020D0604000000000000" pitchFamily="50" charset="-127"/>
                  </a:rPr>
                  <a:t>으로 </a:t>
                </a:r>
                <a:r>
                  <a:rPr lang="ko-KR" altLang="en-US" sz="1200" b="1" spc="-130" dirty="0" smtClean="0">
                    <a:latin typeface="Trebuchet MS" pitchFamily="34" charset="0"/>
                    <a:ea typeface="나눔고딕" panose="020D0604000000000000" pitchFamily="50" charset="-127"/>
                  </a:rPr>
                  <a:t> </a:t>
                </a:r>
                <a:r>
                  <a:rPr lang="ko-KR" altLang="en-US" sz="1200" b="1" spc="-130" dirty="0" smtClean="0">
                    <a:solidFill>
                      <a:srgbClr val="0070C0"/>
                    </a:solidFill>
                    <a:latin typeface="Trebuchet MS" pitchFamily="34" charset="0"/>
                    <a:ea typeface="나눔고딕" panose="020D0604000000000000" pitchFamily="50" charset="-127"/>
                  </a:rPr>
                  <a:t>상권 </a:t>
                </a:r>
                <a:r>
                  <a:rPr lang="ko-KR" altLang="en-US" sz="1200" b="1" spc="-130" dirty="0" smtClean="0">
                    <a:solidFill>
                      <a:srgbClr val="0070C0"/>
                    </a:solidFill>
                    <a:latin typeface="Trebuchet MS" pitchFamily="34" charset="0"/>
                    <a:ea typeface="나눔고딕" panose="020D0604000000000000" pitchFamily="50" charset="-127"/>
                  </a:rPr>
                  <a:t>단위 영역 기반</a:t>
                </a:r>
                <a:r>
                  <a:rPr lang="ko-KR" altLang="en-US" sz="1200" b="1" spc="-130" dirty="0" smtClean="0">
                    <a:latin typeface="Trebuchet MS" pitchFamily="34" charset="0"/>
                    <a:ea typeface="나눔고딕" panose="020D0604000000000000" pitchFamily="50" charset="-127"/>
                  </a:rPr>
                  <a:t> 업종 </a:t>
                </a:r>
                <a:r>
                  <a:rPr lang="ko-KR" altLang="en-US" sz="1200" b="1" spc="-130" dirty="0">
                    <a:latin typeface="Trebuchet MS" pitchFamily="34" charset="0"/>
                    <a:ea typeface="나눔고딕" panose="020D0604000000000000" pitchFamily="50" charset="-127"/>
                  </a:rPr>
                  <a:t>과밀 </a:t>
                </a:r>
                <a:r>
                  <a:rPr lang="ko-KR" altLang="en-US" sz="1200" b="1" spc="-130" dirty="0" smtClean="0">
                    <a:latin typeface="Trebuchet MS" pitchFamily="34" charset="0"/>
                    <a:ea typeface="나눔고딕" panose="020D0604000000000000" pitchFamily="50" charset="-127"/>
                  </a:rPr>
                  <a:t>정도를 종합 평가</a:t>
                </a:r>
                <a:endParaRPr lang="en-US" altLang="ko-KR" sz="1100" spc="-130" dirty="0">
                  <a:latin typeface="Trebuchet MS" pitchFamily="34" charset="0"/>
                  <a:ea typeface="나눔고딕" panose="020D0604000000000000" pitchFamily="50" charset="-127"/>
                </a:endParaRPr>
              </a:p>
            </p:txBody>
          </p:sp>
          <p:sp>
            <p:nvSpPr>
              <p:cNvPr id="7" name="직사각형 6"/>
              <p:cNvSpPr/>
              <p:nvPr/>
            </p:nvSpPr>
            <p:spPr bwMode="auto">
              <a:xfrm>
                <a:off x="200472" y="3186001"/>
                <a:ext cx="1296036" cy="608150"/>
              </a:xfrm>
              <a:prstGeom prst="rect">
                <a:avLst/>
              </a:prstGeom>
              <a:noFill/>
              <a:ln w="12700">
                <a:noFill/>
                <a:prstDash val="dash"/>
                <a:miter lim="800000"/>
                <a:headEnd/>
                <a:tailEnd/>
              </a:ln>
            </p:spPr>
            <p:txBody>
              <a:bodyPr wrap="none" rtlCol="0" anchor="ctr">
                <a:noAutofit/>
              </a:bodyPr>
              <a:lstStyle/>
              <a:p>
                <a:pPr>
                  <a:spcBef>
                    <a:spcPct val="20000"/>
                  </a:spcBef>
                </a:pPr>
                <a:endParaRPr lang="ko-KR" altLang="en-US" sz="900" dirty="0">
                  <a:latin typeface="Trebuchet MS" panose="020B0603020202020204" pitchFamily="34" charset="0"/>
                  <a:ea typeface="나눔고딕" panose="020D0604000000000000" pitchFamily="50" charset="-127"/>
                </a:endParaRPr>
              </a:p>
            </p:txBody>
          </p:sp>
        </p:grpSp>
      </p:grpSp>
      <p:grpSp>
        <p:nvGrpSpPr>
          <p:cNvPr id="8" name="그룹 7"/>
          <p:cNvGrpSpPr/>
          <p:nvPr/>
        </p:nvGrpSpPr>
        <p:grpSpPr>
          <a:xfrm>
            <a:off x="776444" y="2251546"/>
            <a:ext cx="8386724" cy="962760"/>
            <a:chOff x="776444" y="2636913"/>
            <a:chExt cx="8386724" cy="962760"/>
          </a:xfrm>
        </p:grpSpPr>
        <p:sp>
          <p:nvSpPr>
            <p:cNvPr id="9" name="직사각형 8"/>
            <p:cNvSpPr/>
            <p:nvPr/>
          </p:nvSpPr>
          <p:spPr bwMode="auto">
            <a:xfrm>
              <a:off x="3099058" y="2908460"/>
              <a:ext cx="3371740" cy="608150"/>
            </a:xfrm>
            <a:prstGeom prst="rect">
              <a:avLst/>
            </a:prstGeom>
            <a:noFill/>
            <a:ln w="12700">
              <a:noFill/>
              <a:prstDash val="dash"/>
              <a:miter lim="800000"/>
              <a:headEnd/>
              <a:tailEnd/>
            </a:ln>
          </p:spPr>
          <p:txBody>
            <a:bodyPr wrap="none" rtlCol="0" anchor="ctr">
              <a:noAutofit/>
            </a:bodyPr>
            <a:lstStyle/>
            <a:p>
              <a:pPr>
                <a:spcBef>
                  <a:spcPct val="20000"/>
                </a:spcBef>
              </a:pPr>
              <a:endParaRPr lang="ko-KR" altLang="en-US" sz="900" dirty="0">
                <a:latin typeface="Trebuchet MS" panose="020B0603020202020204" pitchFamily="34" charset="0"/>
                <a:ea typeface="나눔고딕" panose="020D0604000000000000" pitchFamily="50" charset="-127"/>
              </a:endParaRPr>
            </a:p>
          </p:txBody>
        </p:sp>
        <p:grpSp>
          <p:nvGrpSpPr>
            <p:cNvPr id="10" name="그룹 24"/>
            <p:cNvGrpSpPr/>
            <p:nvPr/>
          </p:nvGrpSpPr>
          <p:grpSpPr>
            <a:xfrm>
              <a:off x="776444" y="2636913"/>
              <a:ext cx="8386724" cy="962760"/>
              <a:chOff x="776444" y="1556793"/>
              <a:chExt cx="8386724" cy="962760"/>
            </a:xfrm>
          </p:grpSpPr>
          <p:sp>
            <p:nvSpPr>
              <p:cNvPr id="11" name="직사각형 10"/>
              <p:cNvSpPr/>
              <p:nvPr/>
            </p:nvSpPr>
            <p:spPr bwMode="auto">
              <a:xfrm>
                <a:off x="776444" y="1556793"/>
                <a:ext cx="8386724" cy="962760"/>
              </a:xfrm>
              <a:prstGeom prst="rect">
                <a:avLst/>
              </a:prstGeom>
              <a:noFill/>
              <a:ln w="9525">
                <a:solidFill>
                  <a:srgbClr val="A2AFBF"/>
                </a:solidFill>
                <a:miter lim="800000"/>
                <a:headEnd/>
                <a:tailEnd/>
              </a:ln>
            </p:spPr>
            <p:txBody>
              <a:bodyPr wrap="square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</a:pPr>
                <a:endParaRPr lang="ko-KR" altLang="en-US" sz="900" dirty="0">
                  <a:latin typeface="Trebuchet MS" panose="020B0603020202020204" pitchFamily="34" charset="0"/>
                  <a:ea typeface="나눔고딕" panose="020D0604000000000000" pitchFamily="50" charset="-127"/>
                </a:endParaRPr>
              </a:p>
            </p:txBody>
          </p:sp>
          <p:sp>
            <p:nvSpPr>
              <p:cNvPr id="12" name="모서리가 둥근 직사각형 11"/>
              <p:cNvSpPr/>
              <p:nvPr/>
            </p:nvSpPr>
            <p:spPr bwMode="auto">
              <a:xfrm>
                <a:off x="1030279" y="1726135"/>
                <a:ext cx="1951666" cy="610534"/>
              </a:xfrm>
              <a:prstGeom prst="roundRect">
                <a:avLst/>
              </a:prstGeom>
              <a:solidFill>
                <a:srgbClr val="F4F4F6"/>
              </a:solidFill>
              <a:ln w="12700">
                <a:solidFill>
                  <a:srgbClr val="A2AFBF"/>
                </a:solidFill>
                <a:miter lim="800000"/>
                <a:headEnd/>
                <a:tailEnd/>
              </a:ln>
            </p:spPr>
            <p:txBody>
              <a:bodyPr wrap="none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</a:pPr>
                <a:r>
                  <a:rPr lang="ko-KR" altLang="en-US" sz="1200" b="1" spc="-130" smtClean="0">
                    <a:latin typeface="Trebuchet MS" panose="020B0603020202020204" pitchFamily="34" charset="0"/>
                    <a:ea typeface="나눔고딕" panose="020D0604000000000000" pitchFamily="50" charset="-127"/>
                  </a:rPr>
                  <a:t>상권구분</a:t>
                </a:r>
                <a:r>
                  <a:rPr lang="en-US" altLang="ko-KR" sz="1200" b="1" spc="-130" smtClean="0">
                    <a:latin typeface="Trebuchet MS" panose="020B0603020202020204" pitchFamily="34" charset="0"/>
                    <a:ea typeface="나눔고딕" panose="020D0604000000000000" pitchFamily="50" charset="-127"/>
                  </a:rPr>
                  <a:t>(</a:t>
                </a:r>
                <a:r>
                  <a:rPr lang="ko-KR" altLang="en-US" sz="1200" b="1" spc="-130" smtClean="0">
                    <a:latin typeface="Trebuchet MS" panose="020B0603020202020204" pitchFamily="34" charset="0"/>
                    <a:ea typeface="나눔고딕" panose="020D0604000000000000" pitchFamily="50" charset="-127"/>
                  </a:rPr>
                  <a:t>골목</a:t>
                </a:r>
                <a:r>
                  <a:rPr lang="en-US" altLang="ko-KR" sz="1200" b="1" spc="-130" smtClean="0">
                    <a:latin typeface="Trebuchet MS" panose="020B0603020202020204" pitchFamily="34" charset="0"/>
                    <a:ea typeface="나눔고딕" panose="020D0604000000000000" pitchFamily="50" charset="-127"/>
                  </a:rPr>
                  <a:t>,</a:t>
                </a:r>
                <a:r>
                  <a:rPr lang="ko-KR" altLang="en-US" sz="1200" b="1" spc="-130" smtClean="0">
                    <a:latin typeface="Trebuchet MS" panose="020B0603020202020204" pitchFamily="34" charset="0"/>
                    <a:ea typeface="나눔고딕" panose="020D0604000000000000" pitchFamily="50" charset="-127"/>
                  </a:rPr>
                  <a:t>발달</a:t>
                </a:r>
                <a:r>
                  <a:rPr lang="en-US" altLang="ko-KR" sz="1200" b="1" spc="-130" smtClean="0">
                    <a:latin typeface="Trebuchet MS" panose="020B0603020202020204" pitchFamily="34" charset="0"/>
                    <a:ea typeface="나눔고딕" panose="020D0604000000000000" pitchFamily="50" charset="-127"/>
                  </a:rPr>
                  <a:t>)</a:t>
                </a:r>
                <a:r>
                  <a:rPr lang="ko-KR" altLang="en-US" sz="1200" b="1" spc="-130" smtClean="0">
                    <a:latin typeface="Trebuchet MS" panose="020B0603020202020204" pitchFamily="34" charset="0"/>
                    <a:ea typeface="나눔고딕" panose="020D0604000000000000" pitchFamily="50" charset="-127"/>
                  </a:rPr>
                  <a:t>별로 </a:t>
                </a:r>
                <a:endParaRPr lang="en-US" altLang="ko-KR" sz="1200" b="1" spc="-130" smtClean="0">
                  <a:latin typeface="Trebuchet MS" panose="020B0603020202020204" pitchFamily="34" charset="0"/>
                  <a:ea typeface="나눔고딕" panose="020D0604000000000000" pitchFamily="50" charset="-127"/>
                </a:endParaRPr>
              </a:p>
              <a:p>
                <a:pPr algn="ctr">
                  <a:spcBef>
                    <a:spcPct val="20000"/>
                  </a:spcBef>
                </a:pPr>
                <a:r>
                  <a:rPr lang="ko-KR" altLang="en-US" sz="1200" b="1" spc="-130" smtClean="0">
                    <a:latin typeface="Trebuchet MS" panose="020B0603020202020204" pitchFamily="34" charset="0"/>
                    <a:ea typeface="나눔고딕" panose="020D0604000000000000" pitchFamily="50" charset="-127"/>
                  </a:rPr>
                  <a:t>분리하여 지수 산출</a:t>
                </a:r>
                <a:endParaRPr lang="ko-KR" altLang="en-US" sz="1200" b="1" spc="-130" dirty="0">
                  <a:latin typeface="Trebuchet MS" panose="020B0603020202020204" pitchFamily="34" charset="0"/>
                  <a:ea typeface="나눔고딕" panose="020D0604000000000000" pitchFamily="50" charset="-127"/>
                </a:endParaRPr>
              </a:p>
            </p:txBody>
          </p:sp>
          <p:grpSp>
            <p:nvGrpSpPr>
              <p:cNvPr id="13" name="그룹 27"/>
              <p:cNvGrpSpPr/>
              <p:nvPr/>
            </p:nvGrpSpPr>
            <p:grpSpPr>
              <a:xfrm>
                <a:off x="3099458" y="1726135"/>
                <a:ext cx="5957998" cy="691074"/>
                <a:chOff x="200472" y="3103077"/>
                <a:chExt cx="2290147" cy="691074"/>
              </a:xfrm>
            </p:grpSpPr>
            <p:sp>
              <p:nvSpPr>
                <p:cNvPr id="14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268333" y="3103077"/>
                  <a:ext cx="2222286" cy="6081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0" tIns="91440" rIns="90000" bIns="46800" numCol="1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lvl="0"/>
                  <a:r>
                    <a:rPr lang="ko-KR" altLang="en-US" sz="1200" b="1" spc="-130" dirty="0">
                      <a:solidFill>
                        <a:srgbClr val="0070C0"/>
                      </a:solidFill>
                      <a:latin typeface="Trebuchet MS" pitchFamily="34" charset="0"/>
                      <a:ea typeface="나눔고딕" panose="020D0604000000000000" pitchFamily="50" charset="-127"/>
                    </a:rPr>
                    <a:t>골목상권 내 상대지수</a:t>
                  </a:r>
                  <a:r>
                    <a:rPr lang="en-US" altLang="ko-KR" sz="1200" b="1" spc="-130" dirty="0">
                      <a:latin typeface="Trebuchet MS" pitchFamily="34" charset="0"/>
                      <a:ea typeface="나눔고딕" panose="020D0604000000000000" pitchFamily="50" charset="-127"/>
                    </a:rPr>
                    <a:t>, </a:t>
                  </a:r>
                  <a:r>
                    <a:rPr lang="ko-KR" altLang="en-US" sz="1200" b="1" spc="-130" dirty="0">
                      <a:solidFill>
                        <a:srgbClr val="0070C0"/>
                      </a:solidFill>
                      <a:latin typeface="Trebuchet MS" pitchFamily="34" charset="0"/>
                      <a:ea typeface="나눔고딕" panose="020D0604000000000000" pitchFamily="50" charset="-127"/>
                    </a:rPr>
                    <a:t>발달상권 내 상대지수</a:t>
                  </a:r>
                  <a:r>
                    <a:rPr lang="ko-KR" altLang="en-US" sz="1200" b="1" spc="-130" dirty="0">
                      <a:latin typeface="Trebuchet MS" pitchFamily="34" charset="0"/>
                      <a:ea typeface="나눔고딕" panose="020D0604000000000000" pitchFamily="50" charset="-127"/>
                    </a:rPr>
                    <a:t>를 산출하여 </a:t>
                  </a:r>
                  <a:r>
                    <a:rPr lang="ko-KR" altLang="en-US" sz="1200" b="1" spc="-130" dirty="0" smtClean="0">
                      <a:latin typeface="Trebuchet MS" pitchFamily="34" charset="0"/>
                      <a:ea typeface="나눔고딕" panose="020D0604000000000000" pitchFamily="50" charset="-127"/>
                    </a:rPr>
                    <a:t>상권구분</a:t>
                  </a:r>
                  <a:r>
                    <a:rPr lang="en-US" altLang="ko-KR" sz="1200" b="1" spc="-130" dirty="0" smtClean="0">
                      <a:latin typeface="Trebuchet MS" pitchFamily="34" charset="0"/>
                      <a:ea typeface="나눔고딕" panose="020D0604000000000000" pitchFamily="50" charset="-127"/>
                    </a:rPr>
                    <a:t>(</a:t>
                  </a:r>
                  <a:r>
                    <a:rPr lang="ko-KR" altLang="en-US" sz="1200" b="1" spc="-130" dirty="0" smtClean="0">
                      <a:latin typeface="Trebuchet MS" pitchFamily="34" charset="0"/>
                      <a:ea typeface="나눔고딕" panose="020D0604000000000000" pitchFamily="50" charset="-127"/>
                    </a:rPr>
                    <a:t>골목</a:t>
                  </a:r>
                  <a:r>
                    <a:rPr lang="en-US" altLang="ko-KR" sz="1200" b="1" spc="-130" dirty="0" smtClean="0">
                      <a:latin typeface="Trebuchet MS" pitchFamily="34" charset="0"/>
                      <a:ea typeface="나눔고딕" panose="020D0604000000000000" pitchFamily="50" charset="-127"/>
                    </a:rPr>
                    <a:t>,</a:t>
                  </a:r>
                  <a:r>
                    <a:rPr lang="ko-KR" altLang="en-US" sz="1200" b="1" spc="-130" dirty="0" smtClean="0">
                      <a:latin typeface="Trebuchet MS" pitchFamily="34" charset="0"/>
                      <a:ea typeface="나눔고딕" panose="020D0604000000000000" pitchFamily="50" charset="-127"/>
                    </a:rPr>
                    <a:t>발달</a:t>
                  </a:r>
                  <a:r>
                    <a:rPr lang="en-US" altLang="ko-KR" sz="1200" b="1" spc="-130" dirty="0" smtClean="0">
                      <a:latin typeface="Trebuchet MS" pitchFamily="34" charset="0"/>
                      <a:ea typeface="나눔고딕" panose="020D0604000000000000" pitchFamily="50" charset="-127"/>
                    </a:rPr>
                    <a:t>)</a:t>
                  </a:r>
                  <a:r>
                    <a:rPr lang="ko-KR" altLang="en-US" sz="1200" b="1" spc="-130" dirty="0" smtClean="0">
                      <a:latin typeface="Trebuchet MS" pitchFamily="34" charset="0"/>
                      <a:ea typeface="나눔고딕" panose="020D0604000000000000" pitchFamily="50" charset="-127"/>
                    </a:rPr>
                    <a:t>별 매출액의 차이</a:t>
                  </a:r>
                  <a:r>
                    <a:rPr lang="en-US" altLang="ko-KR" sz="1200" b="1" spc="-130" dirty="0" smtClean="0">
                      <a:latin typeface="Trebuchet MS" pitchFamily="34" charset="0"/>
                      <a:ea typeface="나눔고딕" panose="020D0604000000000000" pitchFamily="50" charset="-127"/>
                    </a:rPr>
                    <a:t>, </a:t>
                  </a:r>
                  <a:r>
                    <a:rPr lang="ko-KR" altLang="en-US" sz="1200" b="1" spc="-130" dirty="0" smtClean="0">
                      <a:latin typeface="Trebuchet MS" pitchFamily="34" charset="0"/>
                      <a:ea typeface="나눔고딕" panose="020D0604000000000000" pitchFamily="50" charset="-127"/>
                    </a:rPr>
                    <a:t>임대료의 차이의 영향이 해당 </a:t>
                  </a:r>
                  <a:r>
                    <a:rPr lang="ko-KR" altLang="en-US" sz="1200" b="1" spc="-130" dirty="0" err="1" smtClean="0">
                      <a:latin typeface="Trebuchet MS" pitchFamily="34" charset="0"/>
                      <a:ea typeface="나눔고딕" panose="020D0604000000000000" pitchFamily="50" charset="-127"/>
                    </a:rPr>
                    <a:t>그룹내로</a:t>
                  </a:r>
                  <a:r>
                    <a:rPr lang="ko-KR" altLang="en-US" sz="1200" b="1" spc="-130" dirty="0" smtClean="0">
                      <a:latin typeface="Trebuchet MS" pitchFamily="34" charset="0"/>
                      <a:ea typeface="나눔고딕" panose="020D0604000000000000" pitchFamily="50" charset="-127"/>
                    </a:rPr>
                    <a:t> 한정</a:t>
                  </a:r>
                  <a:endParaRPr lang="en-US" altLang="ko-KR" sz="1200" b="1" spc="-130" dirty="0" smtClean="0">
                    <a:latin typeface="Trebuchet MS" pitchFamily="34" charset="0"/>
                    <a:ea typeface="나눔고딕" panose="020D0604000000000000" pitchFamily="50" charset="-127"/>
                  </a:endParaRPr>
                </a:p>
                <a:p>
                  <a:pPr lvl="0">
                    <a:lnSpc>
                      <a:spcPts val="500"/>
                    </a:lnSpc>
                  </a:pPr>
                  <a:endParaRPr lang="en-US" altLang="ko-KR" sz="1200" b="1" spc="-130" dirty="0" smtClean="0">
                    <a:latin typeface="Trebuchet MS" pitchFamily="34" charset="0"/>
                    <a:ea typeface="나눔고딕" panose="020D0604000000000000" pitchFamily="50" charset="-127"/>
                  </a:endParaRPr>
                </a:p>
                <a:p>
                  <a:pPr lvl="0"/>
                  <a:r>
                    <a:rPr lang="en-US" altLang="ko-KR" spc="-130" dirty="0" smtClean="0">
                      <a:solidFill>
                        <a:prstClr val="black"/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※ </a:t>
                  </a:r>
                  <a:r>
                    <a:rPr lang="ko-KR" altLang="en-US" spc="-130" dirty="0" smtClean="0">
                      <a:solidFill>
                        <a:prstClr val="black"/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기</a:t>
                  </a:r>
                  <a:r>
                    <a:rPr lang="en-US" altLang="ko-KR" spc="-130" dirty="0" smtClean="0">
                      <a:solidFill>
                        <a:prstClr val="black"/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(</a:t>
                  </a:r>
                  <a:r>
                    <a:rPr lang="ko-KR" altLang="en-US" spc="-130" dirty="0" smtClean="0">
                      <a:solidFill>
                        <a:prstClr val="black"/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旣</a:t>
                  </a:r>
                  <a:r>
                    <a:rPr lang="en-US" altLang="ko-KR" spc="-130" dirty="0" smtClean="0">
                      <a:solidFill>
                        <a:prstClr val="black"/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) </a:t>
                  </a:r>
                  <a:r>
                    <a:rPr lang="ko-KR" altLang="en-US" spc="-130" dirty="0" smtClean="0">
                      <a:solidFill>
                        <a:prstClr val="black"/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상권지표</a:t>
                  </a:r>
                  <a:r>
                    <a:rPr lang="en-US" altLang="ko-KR" spc="-130" dirty="0" smtClean="0">
                      <a:solidFill>
                        <a:prstClr val="black"/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(</a:t>
                  </a:r>
                  <a:r>
                    <a:rPr lang="ko-KR" altLang="en-US" spc="-130" dirty="0" smtClean="0">
                      <a:solidFill>
                        <a:prstClr val="black"/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활성도</a:t>
                  </a:r>
                  <a:r>
                    <a:rPr lang="en-US" altLang="ko-KR" spc="-130" dirty="0" smtClean="0">
                      <a:solidFill>
                        <a:prstClr val="black"/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/</a:t>
                  </a:r>
                  <a:r>
                    <a:rPr lang="ko-KR" altLang="en-US" spc="-130" dirty="0" smtClean="0">
                      <a:solidFill>
                        <a:prstClr val="black"/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성장성</a:t>
                  </a:r>
                  <a:r>
                    <a:rPr lang="en-US" altLang="ko-KR" spc="-130" dirty="0" smtClean="0">
                      <a:solidFill>
                        <a:prstClr val="black"/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/</a:t>
                  </a:r>
                  <a:r>
                    <a:rPr lang="ko-KR" altLang="en-US" spc="-130" dirty="0" smtClean="0">
                      <a:solidFill>
                        <a:prstClr val="black"/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안정성</a:t>
                  </a:r>
                  <a:r>
                    <a:rPr lang="en-US" altLang="ko-KR" spc="-130" dirty="0" smtClean="0">
                      <a:solidFill>
                        <a:prstClr val="black"/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)</a:t>
                  </a:r>
                  <a:r>
                    <a:rPr lang="ko-KR" altLang="en-US" spc="-130" dirty="0" smtClean="0">
                      <a:solidFill>
                        <a:prstClr val="black"/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는 통합</a:t>
                  </a:r>
                  <a:r>
                    <a:rPr lang="en-US" altLang="ko-KR" spc="-130" dirty="0" smtClean="0">
                      <a:solidFill>
                        <a:prstClr val="black"/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(</a:t>
                  </a:r>
                  <a:r>
                    <a:rPr lang="ko-KR" altLang="en-US" spc="-130" dirty="0" smtClean="0">
                      <a:solidFill>
                        <a:prstClr val="black"/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골목</a:t>
                  </a:r>
                  <a:r>
                    <a:rPr lang="en-US" altLang="ko-KR" spc="-130" dirty="0" smtClean="0">
                      <a:solidFill>
                        <a:prstClr val="black"/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, </a:t>
                  </a:r>
                  <a:r>
                    <a:rPr lang="ko-KR" altLang="en-US" spc="-130" dirty="0" smtClean="0">
                      <a:solidFill>
                        <a:prstClr val="black"/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발달</a:t>
                  </a:r>
                  <a:r>
                    <a:rPr lang="en-US" altLang="ko-KR" spc="-130" dirty="0" smtClean="0">
                      <a:solidFill>
                        <a:prstClr val="black"/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)</a:t>
                  </a:r>
                  <a:r>
                    <a:rPr lang="ko-KR" altLang="en-US" spc="-130" dirty="0" smtClean="0">
                      <a:solidFill>
                        <a:prstClr val="black"/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된 형태로 </a:t>
                  </a:r>
                  <a:r>
                    <a:rPr lang="ko-KR" altLang="en-US" spc="-130" dirty="0" err="1" smtClean="0">
                      <a:solidFill>
                        <a:prstClr val="black"/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산출되었므로</a:t>
                  </a:r>
                  <a:r>
                    <a:rPr lang="ko-KR" altLang="en-US" spc="-130" dirty="0" smtClean="0">
                      <a:solidFill>
                        <a:prstClr val="black"/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 상권구분</a:t>
                  </a:r>
                  <a:r>
                    <a:rPr lang="en-US" altLang="ko-KR" spc="-130" dirty="0" smtClean="0">
                      <a:solidFill>
                        <a:prstClr val="black"/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(</a:t>
                  </a:r>
                  <a:r>
                    <a:rPr lang="ko-KR" altLang="en-US" spc="-130" dirty="0" smtClean="0">
                      <a:solidFill>
                        <a:prstClr val="black"/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골목</a:t>
                  </a:r>
                  <a:r>
                    <a:rPr lang="en-US" altLang="ko-KR" spc="-130" dirty="0" smtClean="0">
                      <a:solidFill>
                        <a:prstClr val="black"/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, </a:t>
                  </a:r>
                  <a:r>
                    <a:rPr lang="ko-KR" altLang="en-US" spc="-130" dirty="0" smtClean="0">
                      <a:solidFill>
                        <a:prstClr val="black"/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발달</a:t>
                  </a:r>
                  <a:r>
                    <a:rPr lang="en-US" altLang="ko-KR" spc="-130" dirty="0" smtClean="0">
                      <a:solidFill>
                        <a:prstClr val="black"/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)</a:t>
                  </a:r>
                  <a:r>
                    <a:rPr lang="ko-KR" altLang="en-US" spc="-130" dirty="0" smtClean="0">
                      <a:solidFill>
                        <a:prstClr val="black"/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별로 각기 상권지표를  </a:t>
                  </a:r>
                  <a:r>
                    <a:rPr lang="ko-KR" altLang="en-US" spc="-130" dirty="0" smtClean="0">
                      <a:solidFill>
                        <a:prstClr val="black"/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추가 </a:t>
                  </a:r>
                  <a:r>
                    <a:rPr lang="ko-KR" altLang="en-US" spc="-130" dirty="0" smtClean="0">
                      <a:solidFill>
                        <a:prstClr val="black"/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산출</a:t>
                  </a:r>
                  <a:endParaRPr lang="en-US" altLang="ko-KR" sz="1100" spc="-130" dirty="0"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15" name="직사각형 14"/>
                <p:cNvSpPr/>
                <p:nvPr/>
              </p:nvSpPr>
              <p:spPr bwMode="auto">
                <a:xfrm>
                  <a:off x="200472" y="3186001"/>
                  <a:ext cx="1296036" cy="608150"/>
                </a:xfrm>
                <a:prstGeom prst="rect">
                  <a:avLst/>
                </a:prstGeom>
                <a:noFill/>
                <a:ln w="12700">
                  <a:noFill/>
                  <a:prstDash val="dash"/>
                  <a:miter lim="800000"/>
                  <a:headEnd/>
                  <a:tailEnd/>
                </a:ln>
              </p:spPr>
              <p:txBody>
                <a:bodyPr wrap="none" rtlCol="0" anchor="ctr">
                  <a:noAutofit/>
                </a:bodyPr>
                <a:lstStyle/>
                <a:p>
                  <a:pPr>
                    <a:spcBef>
                      <a:spcPct val="20000"/>
                    </a:spcBef>
                  </a:pPr>
                  <a:endParaRPr lang="ko-KR" altLang="en-US" sz="900" dirty="0">
                    <a:latin typeface="Trebuchet MS" panose="020B0603020202020204" pitchFamily="34" charset="0"/>
                    <a:ea typeface="나눔고딕" panose="020D0604000000000000" pitchFamily="50" charset="-127"/>
                  </a:endParaRPr>
                </a:p>
              </p:txBody>
            </p:sp>
          </p:grpSp>
        </p:grpSp>
      </p:grpSp>
      <p:sp>
        <p:nvSpPr>
          <p:cNvPr id="16" name="Text Box 2"/>
          <p:cNvSpPr txBox="1">
            <a:spLocks noChangeArrowheads="1"/>
          </p:cNvSpPr>
          <p:nvPr/>
        </p:nvSpPr>
        <p:spPr bwMode="auto">
          <a:xfrm>
            <a:off x="360000" y="833813"/>
            <a:ext cx="9217024" cy="306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9pPr>
          </a:lstStyle>
          <a:p>
            <a:pPr algn="just" eaLnBrk="1" hangingPunct="1">
              <a:lnSpc>
                <a:spcPct val="130000"/>
              </a:lnSpc>
              <a:spcBef>
                <a:spcPct val="50000"/>
              </a:spcBef>
            </a:pPr>
            <a:r>
              <a:rPr lang="ko-KR" altLang="en-US" sz="1200" b="1" spc="-50" dirty="0" err="1" smtClean="0">
                <a:latin typeface="Trebuchet MS" panose="020B0603020202020204" pitchFamily="34" charset="0"/>
                <a:ea typeface="맑은 고딕" pitchFamily="50" charset="-127"/>
              </a:rPr>
              <a:t>ㅇ</a:t>
            </a:r>
            <a:r>
              <a:rPr lang="ko-KR" altLang="en-US" sz="1200" b="1" spc="-50" dirty="0" smtClean="0">
                <a:latin typeface="Trebuchet MS" panose="020B0603020202020204" pitchFamily="34" charset="0"/>
                <a:ea typeface="맑은 고딕" pitchFamily="50" charset="-127"/>
              </a:rPr>
              <a:t> 과밀지수 </a:t>
            </a:r>
            <a:r>
              <a:rPr lang="en-US" altLang="ko-KR" sz="1200" b="1" spc="-50" dirty="0" smtClean="0">
                <a:latin typeface="Trebuchet MS" panose="020B0603020202020204" pitchFamily="34" charset="0"/>
                <a:ea typeface="맑은 고딕" pitchFamily="50" charset="-127"/>
              </a:rPr>
              <a:t>- </a:t>
            </a:r>
            <a:r>
              <a:rPr lang="ko-KR" altLang="en-US" sz="1200" b="1" spc="-50" dirty="0" smtClean="0">
                <a:latin typeface="Trebuchet MS" panose="020B0603020202020204" pitchFamily="34" charset="0"/>
                <a:ea typeface="맑은 고딕" pitchFamily="50" charset="-127"/>
              </a:rPr>
              <a:t>매출포화지수</a:t>
            </a: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 (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업종 점포 有</a:t>
            </a: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200" b="1" spc="-50" dirty="0" smtClean="0">
                <a:latin typeface="Trebuchet MS" panose="020B0603020202020204" pitchFamily="34" charset="0"/>
                <a:ea typeface="맑은 고딕" pitchFamily="50" charset="-127"/>
              </a:rPr>
              <a:t> 개요</a:t>
            </a:r>
            <a:endParaRPr lang="en-US" altLang="ko-KR" sz="1200" b="1" spc="-50" dirty="0" smtClean="0">
              <a:latin typeface="Trebuchet MS" panose="020B0603020202020204" pitchFamily="34" charset="0"/>
              <a:ea typeface="맑은 고딕" pitchFamily="50" charset="-127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775150" y="3284984"/>
            <a:ext cx="8386724" cy="1371532"/>
            <a:chOff x="776444" y="2633380"/>
            <a:chExt cx="8386724" cy="1371532"/>
          </a:xfrm>
        </p:grpSpPr>
        <p:sp>
          <p:nvSpPr>
            <p:cNvPr id="18" name="직사각형 17"/>
            <p:cNvSpPr/>
            <p:nvPr/>
          </p:nvSpPr>
          <p:spPr bwMode="auto">
            <a:xfrm>
              <a:off x="3099058" y="2908460"/>
              <a:ext cx="3371740" cy="608150"/>
            </a:xfrm>
            <a:prstGeom prst="rect">
              <a:avLst/>
            </a:prstGeom>
            <a:noFill/>
            <a:ln w="12700">
              <a:noFill/>
              <a:prstDash val="dash"/>
              <a:miter lim="800000"/>
              <a:headEnd/>
              <a:tailEnd/>
            </a:ln>
          </p:spPr>
          <p:txBody>
            <a:bodyPr wrap="none" rtlCol="0" anchor="ctr">
              <a:noAutofit/>
            </a:bodyPr>
            <a:lstStyle/>
            <a:p>
              <a:pPr>
                <a:spcBef>
                  <a:spcPct val="20000"/>
                </a:spcBef>
              </a:pPr>
              <a:endParaRPr lang="ko-KR" altLang="en-US" sz="900" dirty="0">
                <a:latin typeface="Trebuchet MS" panose="020B0603020202020204" pitchFamily="34" charset="0"/>
                <a:ea typeface="나눔고딕" panose="020D0604000000000000" pitchFamily="50" charset="-127"/>
              </a:endParaRPr>
            </a:p>
          </p:txBody>
        </p:sp>
        <p:grpSp>
          <p:nvGrpSpPr>
            <p:cNvPr id="19" name="그룹 39"/>
            <p:cNvGrpSpPr/>
            <p:nvPr/>
          </p:nvGrpSpPr>
          <p:grpSpPr>
            <a:xfrm>
              <a:off x="776444" y="2633380"/>
              <a:ext cx="8386724" cy="1371532"/>
              <a:chOff x="776444" y="1553260"/>
              <a:chExt cx="8386724" cy="1371532"/>
            </a:xfrm>
          </p:grpSpPr>
          <p:sp>
            <p:nvSpPr>
              <p:cNvPr id="20" name="직사각형 19"/>
              <p:cNvSpPr/>
              <p:nvPr/>
            </p:nvSpPr>
            <p:spPr bwMode="auto">
              <a:xfrm>
                <a:off x="776444" y="1556792"/>
                <a:ext cx="8386724" cy="1368000"/>
              </a:xfrm>
              <a:prstGeom prst="rect">
                <a:avLst/>
              </a:prstGeom>
              <a:noFill/>
              <a:ln w="9525">
                <a:solidFill>
                  <a:srgbClr val="A2AFBF"/>
                </a:solidFill>
                <a:miter lim="800000"/>
                <a:headEnd/>
                <a:tailEnd/>
              </a:ln>
            </p:spPr>
            <p:txBody>
              <a:bodyPr wrap="square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</a:pPr>
                <a:endParaRPr lang="ko-KR" altLang="en-US" sz="900" dirty="0">
                  <a:latin typeface="Trebuchet MS" panose="020B0603020202020204" pitchFamily="34" charset="0"/>
                  <a:ea typeface="나눔고딕" panose="020D0604000000000000" pitchFamily="50" charset="-127"/>
                </a:endParaRPr>
              </a:p>
            </p:txBody>
          </p:sp>
          <p:sp>
            <p:nvSpPr>
              <p:cNvPr id="21" name="모서리가 둥근 직사각형 20"/>
              <p:cNvSpPr/>
              <p:nvPr/>
            </p:nvSpPr>
            <p:spPr bwMode="auto">
              <a:xfrm>
                <a:off x="1030279" y="1904236"/>
                <a:ext cx="1951666" cy="610534"/>
              </a:xfrm>
              <a:prstGeom prst="roundRect">
                <a:avLst/>
              </a:prstGeom>
              <a:solidFill>
                <a:srgbClr val="F4F4F6"/>
              </a:solidFill>
              <a:ln w="12700">
                <a:solidFill>
                  <a:srgbClr val="A2AFBF"/>
                </a:solidFill>
                <a:miter lim="800000"/>
                <a:headEnd/>
                <a:tailEnd/>
              </a:ln>
            </p:spPr>
            <p:txBody>
              <a:bodyPr wrap="none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</a:pPr>
                <a:r>
                  <a:rPr lang="ko-KR" altLang="en-US" sz="1200" b="1" spc="-130" smtClean="0">
                    <a:latin typeface="Trebuchet MS" panose="020B0603020202020204" pitchFamily="34" charset="0"/>
                    <a:ea typeface="나눔고딕" panose="020D0604000000000000" pitchFamily="50" charset="-127"/>
                  </a:rPr>
                  <a:t>지수 산출 기준 데이터 및 </a:t>
                </a:r>
                <a:endParaRPr lang="en-US" altLang="ko-KR" sz="1200" b="1" spc="-130" smtClean="0">
                  <a:latin typeface="Trebuchet MS" panose="020B0603020202020204" pitchFamily="34" charset="0"/>
                  <a:ea typeface="나눔고딕" panose="020D0604000000000000" pitchFamily="50" charset="-127"/>
                </a:endParaRPr>
              </a:p>
              <a:p>
                <a:pPr algn="ctr">
                  <a:spcBef>
                    <a:spcPct val="20000"/>
                  </a:spcBef>
                </a:pPr>
                <a:r>
                  <a:rPr lang="ko-KR" altLang="en-US" sz="1200" b="1" spc="-130" smtClean="0">
                    <a:latin typeface="Trebuchet MS" panose="020B0603020202020204" pitchFamily="34" charset="0"/>
                    <a:ea typeface="나눔고딕" panose="020D0604000000000000" pitchFamily="50" charset="-127"/>
                  </a:rPr>
                  <a:t>매출 결측 데이터 처리 </a:t>
                </a:r>
                <a:endParaRPr lang="ko-KR" altLang="en-US" sz="1200" b="1" spc="-130" dirty="0">
                  <a:latin typeface="Trebuchet MS" panose="020B0603020202020204" pitchFamily="34" charset="0"/>
                  <a:ea typeface="나눔고딕" panose="020D0604000000000000" pitchFamily="50" charset="-127"/>
                </a:endParaRPr>
              </a:p>
            </p:txBody>
          </p:sp>
          <p:grpSp>
            <p:nvGrpSpPr>
              <p:cNvPr id="22" name="그룹 42"/>
              <p:cNvGrpSpPr/>
              <p:nvPr/>
            </p:nvGrpSpPr>
            <p:grpSpPr>
              <a:xfrm>
                <a:off x="3099458" y="1553260"/>
                <a:ext cx="5959293" cy="863949"/>
                <a:chOff x="200472" y="2930202"/>
                <a:chExt cx="2290645" cy="863949"/>
              </a:xfrm>
            </p:grpSpPr>
            <p:sp>
              <p:nvSpPr>
                <p:cNvPr id="23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268334" y="2930202"/>
                  <a:ext cx="2222783" cy="6305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0" tIns="91440" rIns="90000" bIns="46800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lvl="0"/>
                  <a:r>
                    <a:rPr lang="en-US" altLang="ko-KR" sz="1100" b="1" spc="-130" dirty="0" smtClean="0">
                      <a:solidFill>
                        <a:srgbClr val="FF0000"/>
                      </a:solidFill>
                      <a:latin typeface="Trebuchet MS" pitchFamily="34" charset="0"/>
                      <a:ea typeface="나눔고딕" panose="020D0604000000000000" pitchFamily="50" charset="-127"/>
                    </a:rPr>
                    <a:t>“</a:t>
                  </a:r>
                  <a:r>
                    <a:rPr lang="ko-KR" altLang="en-US" sz="1100" b="1" spc="-130" dirty="0" smtClean="0">
                      <a:solidFill>
                        <a:srgbClr val="FF0000"/>
                      </a:solidFill>
                      <a:latin typeface="Trebuchet MS" pitchFamily="34" charset="0"/>
                      <a:ea typeface="나눔고딕" panose="020D0604000000000000" pitchFamily="50" charset="-127"/>
                    </a:rPr>
                    <a:t>상가업소 데이터를 기준</a:t>
                  </a:r>
                  <a:r>
                    <a:rPr lang="en-US" altLang="ko-KR" sz="1100" b="1" spc="-130" dirty="0" smtClean="0">
                      <a:solidFill>
                        <a:srgbClr val="FF0000"/>
                      </a:solidFill>
                      <a:latin typeface="Trebuchet MS" pitchFamily="34" charset="0"/>
                      <a:ea typeface="나눔고딕" panose="020D0604000000000000" pitchFamily="50" charset="-127"/>
                    </a:rPr>
                    <a:t>”[</a:t>
                  </a:r>
                  <a:r>
                    <a:rPr lang="ko-KR" altLang="en-US" sz="1100" b="1" spc="-130" dirty="0" smtClean="0">
                      <a:solidFill>
                        <a:srgbClr val="FF0000"/>
                      </a:solidFill>
                      <a:latin typeface="Trebuchet MS" pitchFamily="34" charset="0"/>
                      <a:ea typeface="나눔고딕" panose="020D0604000000000000" pitchFamily="50" charset="-127"/>
                    </a:rPr>
                    <a:t>업종 점포 존재</a:t>
                  </a:r>
                  <a:r>
                    <a:rPr lang="en-US" altLang="ko-KR" sz="1100" b="1" spc="-130" dirty="0" smtClean="0">
                      <a:solidFill>
                        <a:srgbClr val="FF0000"/>
                      </a:solidFill>
                      <a:latin typeface="Trebuchet MS" pitchFamily="34" charset="0"/>
                      <a:ea typeface="나눔고딕" panose="020D0604000000000000" pitchFamily="50" charset="-127"/>
                    </a:rPr>
                    <a:t>]</a:t>
                  </a:r>
                  <a:r>
                    <a:rPr lang="ko-KR" altLang="en-US" sz="1100" b="1" spc="-130" dirty="0" smtClean="0">
                      <a:latin typeface="Trebuchet MS" pitchFamily="34" charset="0"/>
                      <a:ea typeface="나눔고딕" panose="020D0604000000000000" pitchFamily="50" charset="-127"/>
                    </a:rPr>
                    <a:t>으로 하며</a:t>
                  </a:r>
                  <a:r>
                    <a:rPr lang="en-US" altLang="ko-KR" sz="1100" b="1" spc="-130" dirty="0" smtClean="0">
                      <a:latin typeface="Trebuchet MS" pitchFamily="34" charset="0"/>
                      <a:ea typeface="나눔고딕" panose="020D0604000000000000" pitchFamily="50" charset="-127"/>
                    </a:rPr>
                    <a:t>, </a:t>
                  </a:r>
                  <a:r>
                    <a:rPr lang="ko-KR" altLang="en-US" sz="1100" b="1" spc="-130" dirty="0" smtClean="0">
                      <a:latin typeface="Trebuchet MS" pitchFamily="34" charset="0"/>
                      <a:ea typeface="나눔고딕" panose="020D0604000000000000" pitchFamily="50" charset="-127"/>
                    </a:rPr>
                    <a:t>카드 데이터 매출액이 </a:t>
                  </a:r>
                  <a:r>
                    <a:rPr lang="ko-KR" altLang="en-US" sz="1100" b="1" spc="-130" dirty="0" err="1" smtClean="0">
                      <a:latin typeface="Trebuchet MS" pitchFamily="34" charset="0"/>
                      <a:ea typeface="나눔고딕" panose="020D0604000000000000" pitchFamily="50" charset="-127"/>
                    </a:rPr>
                    <a:t>결측값일</a:t>
                  </a:r>
                  <a:r>
                    <a:rPr lang="ko-KR" altLang="en-US" sz="1100" b="1" spc="-130" dirty="0" smtClean="0">
                      <a:latin typeface="Trebuchet MS" pitchFamily="34" charset="0"/>
                      <a:ea typeface="나눔고딕" panose="020D0604000000000000" pitchFamily="50" charset="-127"/>
                    </a:rPr>
                    <a:t> 경우 신규창업위험지수의 회귀모델을 이용하여 블록 업종 매출액 추정</a:t>
                  </a:r>
                  <a:r>
                    <a:rPr lang="en-US" altLang="ko-KR" sz="1100" b="1" spc="-130" dirty="0" smtClean="0">
                      <a:latin typeface="Trebuchet MS" pitchFamily="34" charset="0"/>
                      <a:ea typeface="나눔고딕" panose="020D0604000000000000" pitchFamily="50" charset="-127"/>
                    </a:rPr>
                    <a:t>,</a:t>
                  </a:r>
                  <a:r>
                    <a:rPr lang="ko-KR" altLang="en-US" sz="1100" b="1" spc="-130" dirty="0" smtClean="0">
                      <a:latin typeface="Trebuchet MS" pitchFamily="34" charset="0"/>
                      <a:ea typeface="나눔고딕" panose="020D0604000000000000" pitchFamily="50" charset="-127"/>
                    </a:rPr>
                    <a:t> 점포 수로 나눈 값을 점포당 매출액 항목에 적용</a:t>
                  </a:r>
                  <a:endParaRPr lang="en-US" altLang="ko-KR" sz="1100" b="1" spc="-130" dirty="0" smtClean="0">
                    <a:latin typeface="Trebuchet MS" pitchFamily="34" charset="0"/>
                    <a:ea typeface="나눔고딕" panose="020D0604000000000000" pitchFamily="50" charset="-127"/>
                  </a:endParaRPr>
                </a:p>
                <a:p>
                  <a:pPr lvl="0"/>
                  <a:endParaRPr lang="en-US" altLang="ko-KR" sz="1200" b="1" spc="-130" dirty="0">
                    <a:solidFill>
                      <a:prstClr val="black"/>
                    </a:solidFill>
                    <a:latin typeface="Trebuchet MS" pitchFamily="34" charset="0"/>
                    <a:ea typeface="나눔고딕" panose="020D0604000000000000" pitchFamily="50" charset="-127"/>
                  </a:endParaRPr>
                </a:p>
                <a:p>
                  <a:pPr lvl="0"/>
                  <a:endParaRPr lang="en-US" altLang="ko-KR" sz="1200" b="1" spc="-130" dirty="0" smtClean="0">
                    <a:solidFill>
                      <a:prstClr val="black"/>
                    </a:solidFill>
                    <a:latin typeface="Trebuchet MS" pitchFamily="34" charset="0"/>
                    <a:ea typeface="나눔고딕" panose="020D0604000000000000" pitchFamily="50" charset="-127"/>
                  </a:endParaRPr>
                </a:p>
                <a:p>
                  <a:pPr lvl="0"/>
                  <a:endParaRPr lang="en-US" altLang="ko-KR" sz="1200" b="1" spc="-130" dirty="0" smtClean="0">
                    <a:solidFill>
                      <a:prstClr val="black"/>
                    </a:solidFill>
                    <a:latin typeface="Trebuchet MS" pitchFamily="34" charset="0"/>
                    <a:ea typeface="나눔고딕" panose="020D0604000000000000" pitchFamily="50" charset="-127"/>
                  </a:endParaRPr>
                </a:p>
                <a:p>
                  <a:pPr lvl="0"/>
                  <a:r>
                    <a:rPr lang="en-US" altLang="ko-KR" sz="900" spc="-130" dirty="0" smtClean="0">
                      <a:solidFill>
                        <a:prstClr val="black"/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※ </a:t>
                  </a:r>
                  <a:r>
                    <a:rPr lang="ko-KR" altLang="en-US" sz="900" spc="-130" dirty="0" smtClean="0">
                      <a:solidFill>
                        <a:prstClr val="black"/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카드 매출액 데이터</a:t>
                  </a:r>
                  <a:r>
                    <a:rPr lang="en-US" altLang="ko-KR" sz="900" spc="-130" dirty="0" smtClean="0">
                      <a:solidFill>
                        <a:prstClr val="black"/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(</a:t>
                  </a:r>
                  <a:r>
                    <a:rPr lang="ko-KR" altLang="en-US" sz="900" spc="-130" dirty="0" smtClean="0">
                      <a:solidFill>
                        <a:prstClr val="black"/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점포당 매출액</a:t>
                  </a:r>
                  <a:r>
                    <a:rPr lang="en-US" altLang="ko-KR" sz="900" spc="-130" dirty="0" smtClean="0">
                      <a:solidFill>
                        <a:prstClr val="black"/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)</a:t>
                  </a:r>
                  <a:r>
                    <a:rPr lang="ko-KR" altLang="en-US" sz="900" spc="-130" dirty="0" smtClean="0">
                      <a:solidFill>
                        <a:prstClr val="black"/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 </a:t>
                  </a:r>
                  <a:r>
                    <a:rPr lang="en-US" altLang="ko-KR" sz="900" spc="-130" dirty="0" smtClean="0">
                      <a:solidFill>
                        <a:prstClr val="black"/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: </a:t>
                  </a:r>
                  <a:r>
                    <a:rPr lang="ko-KR" altLang="en-US" sz="900" spc="-130" dirty="0" smtClean="0">
                      <a:solidFill>
                        <a:srgbClr val="7030A0"/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카드 연간추정매출액</a:t>
                  </a:r>
                  <a:endParaRPr lang="en-US" altLang="ko-KR" sz="900" spc="-130" dirty="0" smtClean="0">
                    <a:solidFill>
                      <a:srgbClr val="7030A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  <a:p>
                  <a:pPr lvl="0"/>
                  <a:r>
                    <a:rPr lang="en-US" altLang="ko-KR" sz="900" spc="-130" dirty="0" smtClean="0">
                      <a:solidFill>
                        <a:srgbClr val="7030A0"/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       =&gt; </a:t>
                  </a:r>
                  <a:r>
                    <a:rPr lang="ko-KR" altLang="en-US" sz="900" spc="-130" dirty="0" smtClean="0">
                      <a:solidFill>
                        <a:srgbClr val="7030A0"/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보정에 사용될 회귀모델로 산출된 값이 연간추정매출액이므로</a:t>
                  </a:r>
                  <a:r>
                    <a:rPr lang="en-US" altLang="ko-KR" sz="900" spc="-130" dirty="0" smtClean="0">
                      <a:solidFill>
                        <a:srgbClr val="7030A0"/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,  </a:t>
                  </a:r>
                  <a:r>
                    <a:rPr lang="ko-KR" altLang="en-US" sz="900" spc="-130" dirty="0" smtClean="0">
                      <a:solidFill>
                        <a:srgbClr val="7030A0"/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동일한 기준의 변수</a:t>
                  </a:r>
                  <a:r>
                    <a:rPr lang="en-US" altLang="ko-KR" sz="900" spc="-130" dirty="0" smtClean="0">
                      <a:solidFill>
                        <a:srgbClr val="7030A0"/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(</a:t>
                  </a:r>
                  <a:r>
                    <a:rPr lang="ko-KR" altLang="en-US" sz="900" spc="-130" dirty="0" smtClean="0">
                      <a:solidFill>
                        <a:srgbClr val="7030A0"/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연간추정매출액</a:t>
                  </a:r>
                  <a:r>
                    <a:rPr lang="en-US" altLang="ko-KR" sz="900" spc="-130" dirty="0" smtClean="0">
                      <a:solidFill>
                        <a:srgbClr val="7030A0"/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)</a:t>
                  </a:r>
                  <a:r>
                    <a:rPr lang="ko-KR" altLang="en-US" sz="900" spc="-130" dirty="0" smtClean="0">
                      <a:solidFill>
                        <a:srgbClr val="7030A0"/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 사용 필수</a:t>
                  </a:r>
                  <a:endParaRPr lang="en-US" altLang="ko-KR" sz="1200" spc="-130" dirty="0">
                    <a:solidFill>
                      <a:prstClr val="black"/>
                    </a:solidFill>
                    <a:latin typeface="Trebuchet MS" pitchFamily="34" charset="0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24" name="직사각형 23"/>
                <p:cNvSpPr/>
                <p:nvPr/>
              </p:nvSpPr>
              <p:spPr bwMode="auto">
                <a:xfrm>
                  <a:off x="200472" y="3186001"/>
                  <a:ext cx="1296036" cy="608150"/>
                </a:xfrm>
                <a:prstGeom prst="rect">
                  <a:avLst/>
                </a:prstGeom>
                <a:noFill/>
                <a:ln w="12700">
                  <a:noFill/>
                  <a:prstDash val="dash"/>
                  <a:miter lim="800000"/>
                  <a:headEnd/>
                  <a:tailEnd/>
                </a:ln>
              </p:spPr>
              <p:txBody>
                <a:bodyPr wrap="none" rtlCol="0" anchor="ctr">
                  <a:noAutofit/>
                </a:bodyPr>
                <a:lstStyle/>
                <a:p>
                  <a:pPr>
                    <a:spcBef>
                      <a:spcPct val="20000"/>
                    </a:spcBef>
                  </a:pPr>
                  <a:endParaRPr lang="ko-KR" altLang="en-US" sz="900" dirty="0">
                    <a:latin typeface="Trebuchet MS" panose="020B0603020202020204" pitchFamily="34" charset="0"/>
                    <a:ea typeface="나눔고딕" panose="020D0604000000000000" pitchFamily="50" charset="-127"/>
                  </a:endParaRPr>
                </a:p>
              </p:txBody>
            </p:sp>
          </p:grpSp>
        </p:grpSp>
      </p:grpSp>
      <p:grpSp>
        <p:nvGrpSpPr>
          <p:cNvPr id="25" name="그룹 24"/>
          <p:cNvGrpSpPr/>
          <p:nvPr/>
        </p:nvGrpSpPr>
        <p:grpSpPr>
          <a:xfrm>
            <a:off x="776536" y="4725144"/>
            <a:ext cx="8386724" cy="1656184"/>
            <a:chOff x="776444" y="2679970"/>
            <a:chExt cx="8386724" cy="1656184"/>
          </a:xfrm>
        </p:grpSpPr>
        <p:sp>
          <p:nvSpPr>
            <p:cNvPr id="26" name="직사각형 25"/>
            <p:cNvSpPr/>
            <p:nvPr/>
          </p:nvSpPr>
          <p:spPr bwMode="auto">
            <a:xfrm>
              <a:off x="3099058" y="2908460"/>
              <a:ext cx="3371740" cy="608150"/>
            </a:xfrm>
            <a:prstGeom prst="rect">
              <a:avLst/>
            </a:prstGeom>
            <a:noFill/>
            <a:ln w="12700">
              <a:noFill/>
              <a:prstDash val="dash"/>
              <a:miter lim="800000"/>
              <a:headEnd/>
              <a:tailEnd/>
            </a:ln>
          </p:spPr>
          <p:txBody>
            <a:bodyPr wrap="none" rtlCol="0" anchor="ctr">
              <a:noAutofit/>
            </a:bodyPr>
            <a:lstStyle/>
            <a:p>
              <a:pPr>
                <a:spcBef>
                  <a:spcPct val="20000"/>
                </a:spcBef>
              </a:pPr>
              <a:endParaRPr lang="ko-KR" altLang="en-US" sz="900" dirty="0">
                <a:latin typeface="Trebuchet MS" panose="020B0603020202020204" pitchFamily="34" charset="0"/>
                <a:ea typeface="나눔고딕" panose="020D0604000000000000" pitchFamily="50" charset="-127"/>
              </a:endParaRPr>
            </a:p>
          </p:txBody>
        </p:sp>
        <p:grpSp>
          <p:nvGrpSpPr>
            <p:cNvPr id="27" name="그룹 49"/>
            <p:cNvGrpSpPr/>
            <p:nvPr/>
          </p:nvGrpSpPr>
          <p:grpSpPr>
            <a:xfrm>
              <a:off x="776444" y="2679970"/>
              <a:ext cx="8386724" cy="1656184"/>
              <a:chOff x="776444" y="1599850"/>
              <a:chExt cx="8386724" cy="1656184"/>
            </a:xfrm>
          </p:grpSpPr>
          <p:sp>
            <p:nvSpPr>
              <p:cNvPr id="28" name="직사각형 27"/>
              <p:cNvSpPr/>
              <p:nvPr/>
            </p:nvSpPr>
            <p:spPr bwMode="auto">
              <a:xfrm>
                <a:off x="776444" y="1626706"/>
                <a:ext cx="8386724" cy="1629328"/>
              </a:xfrm>
              <a:prstGeom prst="rect">
                <a:avLst/>
              </a:prstGeom>
              <a:noFill/>
              <a:ln w="9525">
                <a:solidFill>
                  <a:srgbClr val="A2AFBF"/>
                </a:solidFill>
                <a:miter lim="800000"/>
                <a:headEnd/>
                <a:tailEnd/>
              </a:ln>
            </p:spPr>
            <p:txBody>
              <a:bodyPr wrap="square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</a:pPr>
                <a:endParaRPr lang="ko-KR" altLang="en-US" sz="900" dirty="0">
                  <a:latin typeface="Trebuchet MS" panose="020B0603020202020204" pitchFamily="34" charset="0"/>
                  <a:ea typeface="나눔고딕" panose="020D0604000000000000" pitchFamily="50" charset="-127"/>
                </a:endParaRPr>
              </a:p>
            </p:txBody>
          </p:sp>
          <p:sp>
            <p:nvSpPr>
              <p:cNvPr id="29" name="모서리가 둥근 직사각형 28"/>
              <p:cNvSpPr/>
              <p:nvPr/>
            </p:nvSpPr>
            <p:spPr bwMode="auto">
              <a:xfrm>
                <a:off x="1030279" y="2094706"/>
                <a:ext cx="1951666" cy="610534"/>
              </a:xfrm>
              <a:prstGeom prst="roundRect">
                <a:avLst/>
              </a:prstGeom>
              <a:solidFill>
                <a:srgbClr val="F4F4F6"/>
              </a:solidFill>
              <a:ln w="12700">
                <a:solidFill>
                  <a:srgbClr val="A2AFBF"/>
                </a:solidFill>
                <a:miter lim="800000"/>
                <a:headEnd/>
                <a:tailEnd/>
              </a:ln>
            </p:spPr>
            <p:txBody>
              <a:bodyPr wrap="none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</a:pPr>
                <a:r>
                  <a:rPr lang="ko-KR" altLang="en-US" sz="1200" b="1" spc="-130" smtClean="0">
                    <a:latin typeface="Trebuchet MS" panose="020B0603020202020204" pitchFamily="34" charset="0"/>
                    <a:ea typeface="나눔고딕" panose="020D0604000000000000" pitchFamily="50" charset="-127"/>
                  </a:rPr>
                  <a:t>표준화 방법 및 </a:t>
                </a:r>
                <a:endParaRPr lang="en-US" altLang="ko-KR" sz="1200" b="1" spc="-130" smtClean="0">
                  <a:latin typeface="Trebuchet MS" panose="020B0603020202020204" pitchFamily="34" charset="0"/>
                  <a:ea typeface="나눔고딕" panose="020D0604000000000000" pitchFamily="50" charset="-127"/>
                </a:endParaRPr>
              </a:p>
              <a:p>
                <a:pPr algn="ctr">
                  <a:spcBef>
                    <a:spcPct val="20000"/>
                  </a:spcBef>
                </a:pPr>
                <a:r>
                  <a:rPr lang="ko-KR" altLang="en-US" sz="1200" b="1" spc="-130" smtClean="0">
                    <a:latin typeface="Trebuchet MS" panose="020B0603020202020204" pitchFamily="34" charset="0"/>
                    <a:ea typeface="나눔고딕" panose="020D0604000000000000" pitchFamily="50" charset="-127"/>
                  </a:rPr>
                  <a:t>결합 결측 데이터 처리</a:t>
                </a:r>
                <a:endParaRPr lang="en-US" altLang="ko-KR" sz="1200" b="1" spc="-130" smtClean="0">
                  <a:latin typeface="Trebuchet MS" panose="020B0603020202020204" pitchFamily="34" charset="0"/>
                  <a:ea typeface="나눔고딕" panose="020D0604000000000000" pitchFamily="50" charset="-127"/>
                </a:endParaRPr>
              </a:p>
              <a:p>
                <a:pPr algn="ctr">
                  <a:spcBef>
                    <a:spcPct val="20000"/>
                  </a:spcBef>
                </a:pPr>
                <a:r>
                  <a:rPr lang="en-US" altLang="ko-KR" sz="900" spc="-130" smtClean="0">
                    <a:latin typeface="Trebuchet MS" panose="020B0603020202020204" pitchFamily="34" charset="0"/>
                    <a:ea typeface="나눔고딕" panose="020D0604000000000000" pitchFamily="50" charset="-127"/>
                  </a:rPr>
                  <a:t>(</a:t>
                </a:r>
                <a:r>
                  <a:rPr lang="ko-KR" altLang="en-US" sz="900" spc="-130" smtClean="0">
                    <a:latin typeface="Trebuchet MS" panose="020B0603020202020204" pitchFamily="34" charset="0"/>
                    <a:ea typeface="나눔고딕" panose="020D0604000000000000" pitchFamily="50" charset="-127"/>
                  </a:rPr>
                  <a:t>※</a:t>
                </a:r>
                <a:r>
                  <a:rPr lang="en-US" altLang="ko-KR" sz="900" spc="-130" smtClean="0">
                    <a:latin typeface="Trebuchet MS" panose="020B0603020202020204" pitchFamily="34" charset="0"/>
                    <a:ea typeface="나눔고딕" panose="020D0604000000000000" pitchFamily="50" charset="-127"/>
                  </a:rPr>
                  <a:t>T </a:t>
                </a:r>
                <a:r>
                  <a:rPr lang="ko-KR" altLang="en-US" sz="900" spc="-130" smtClean="0">
                    <a:latin typeface="Trebuchet MS" panose="020B0603020202020204" pitchFamily="34" charset="0"/>
                    <a:ea typeface="나눔고딕" panose="020D0604000000000000" pitchFamily="50" charset="-127"/>
                  </a:rPr>
                  <a:t>점수 표준화 뒤 결측 보정</a:t>
                </a:r>
                <a:r>
                  <a:rPr lang="en-US" altLang="ko-KR" sz="900" spc="-130" smtClean="0">
                    <a:latin typeface="Trebuchet MS" panose="020B0603020202020204" pitchFamily="34" charset="0"/>
                    <a:ea typeface="나눔고딕" panose="020D0604000000000000" pitchFamily="50" charset="-127"/>
                  </a:rPr>
                  <a:t>)</a:t>
                </a:r>
                <a:endParaRPr lang="ko-KR" altLang="en-US" sz="900" spc="-130" dirty="0">
                  <a:latin typeface="Trebuchet MS" panose="020B0603020202020204" pitchFamily="34" charset="0"/>
                  <a:ea typeface="나눔고딕" panose="020D0604000000000000" pitchFamily="50" charset="-127"/>
                </a:endParaRPr>
              </a:p>
            </p:txBody>
          </p:sp>
          <p:grpSp>
            <p:nvGrpSpPr>
              <p:cNvPr id="30" name="그룹 55"/>
              <p:cNvGrpSpPr/>
              <p:nvPr/>
            </p:nvGrpSpPr>
            <p:grpSpPr>
              <a:xfrm>
                <a:off x="3099458" y="1599850"/>
                <a:ext cx="6062324" cy="1488378"/>
                <a:chOff x="200472" y="2976792"/>
                <a:chExt cx="2330248" cy="1488378"/>
              </a:xfrm>
            </p:grpSpPr>
            <p:sp>
              <p:nvSpPr>
                <p:cNvPr id="31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268334" y="2976792"/>
                  <a:ext cx="2262386" cy="148837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0" tIns="91440" rIns="90000" bIns="0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US" altLang="ko-KR" sz="1200" b="1" spc="-130" dirty="0">
                      <a:latin typeface="Trebuchet MS" pitchFamily="34" charset="0"/>
                      <a:ea typeface="나눔고딕" panose="020D0604000000000000" pitchFamily="50" charset="-127"/>
                    </a:rPr>
                    <a:t>T</a:t>
                  </a:r>
                  <a:r>
                    <a:rPr lang="ko-KR" altLang="en-US" sz="1200" b="1" spc="-130" dirty="0">
                      <a:latin typeface="Trebuchet MS" pitchFamily="34" charset="0"/>
                      <a:ea typeface="나눔고딕" panose="020D0604000000000000" pitchFamily="50" charset="-127"/>
                    </a:rPr>
                    <a:t>점수 </a:t>
                  </a:r>
                  <a:r>
                    <a:rPr lang="ko-KR" altLang="en-US" sz="1200" b="1" spc="-130" dirty="0" smtClean="0">
                      <a:latin typeface="Trebuchet MS" pitchFamily="34" charset="0"/>
                      <a:ea typeface="나눔고딕" panose="020D0604000000000000" pitchFamily="50" charset="-127"/>
                    </a:rPr>
                    <a:t>표준화 </a:t>
                  </a:r>
                  <a:r>
                    <a:rPr lang="en-US" altLang="ko-KR" sz="1200" b="1" spc="-130" dirty="0" smtClean="0">
                      <a:latin typeface="Trebuchet MS" pitchFamily="34" charset="0"/>
                      <a:ea typeface="나눔고딕" panose="020D0604000000000000" pitchFamily="50" charset="-127"/>
                    </a:rPr>
                    <a:t>= </a:t>
                  </a:r>
                  <a:r>
                    <a:rPr lang="en-US" altLang="ko-KR" sz="1200" b="1" spc="-130" dirty="0">
                      <a:latin typeface="Trebuchet MS" pitchFamily="34" charset="0"/>
                      <a:ea typeface="나눔고딕" panose="020D0604000000000000" pitchFamily="50" charset="-127"/>
                    </a:rPr>
                    <a:t>Z</a:t>
                  </a:r>
                  <a:r>
                    <a:rPr lang="ko-KR" altLang="en-US" sz="1200" b="1" spc="-130" dirty="0">
                      <a:latin typeface="Trebuchet MS" pitchFamily="34" charset="0"/>
                      <a:ea typeface="나눔고딕" panose="020D0604000000000000" pitchFamily="50" charset="-127"/>
                    </a:rPr>
                    <a:t>점수 </a:t>
                  </a:r>
                  <a:r>
                    <a:rPr lang="en-US" altLang="ko-KR" sz="1200" b="1" spc="-130" dirty="0">
                      <a:latin typeface="Trebuchet MS" pitchFamily="34" charset="0"/>
                      <a:ea typeface="나눔고딕" panose="020D0604000000000000" pitchFamily="50" charset="-127"/>
                    </a:rPr>
                    <a:t>* 10 + </a:t>
                  </a:r>
                  <a:r>
                    <a:rPr lang="en-US" altLang="ko-KR" sz="1200" b="1" spc="-130" dirty="0" smtClean="0">
                      <a:latin typeface="Trebuchet MS" pitchFamily="34" charset="0"/>
                      <a:ea typeface="나눔고딕" panose="020D0604000000000000" pitchFamily="50" charset="-127"/>
                    </a:rPr>
                    <a:t>50, (Z </a:t>
                  </a:r>
                  <a:r>
                    <a:rPr lang="ko-KR" altLang="en-US" sz="1200" b="1" spc="-130" dirty="0" smtClean="0">
                      <a:latin typeface="Trebuchet MS" pitchFamily="34" charset="0"/>
                      <a:ea typeface="나눔고딕" panose="020D0604000000000000" pitchFamily="50" charset="-127"/>
                    </a:rPr>
                    <a:t>점수 </a:t>
                  </a:r>
                  <a:r>
                    <a:rPr lang="en-US" altLang="ko-KR" sz="1200" b="1" spc="-130" dirty="0" smtClean="0">
                      <a:latin typeface="Trebuchet MS" pitchFamily="34" charset="0"/>
                      <a:ea typeface="나눔고딕" panose="020D0604000000000000" pitchFamily="50" charset="-127"/>
                    </a:rPr>
                    <a:t>= (</a:t>
                  </a:r>
                  <a:r>
                    <a:rPr lang="ko-KR" altLang="en-US" sz="1200" b="1" spc="-130" dirty="0" smtClean="0">
                      <a:latin typeface="Trebuchet MS" pitchFamily="34" charset="0"/>
                      <a:ea typeface="나눔고딕" panose="020D0604000000000000" pitchFamily="50" charset="-127"/>
                    </a:rPr>
                    <a:t>원 점수 </a:t>
                  </a:r>
                  <a:r>
                    <a:rPr lang="en-US" altLang="ko-KR" sz="1200" b="1" spc="-130" dirty="0" smtClean="0">
                      <a:latin typeface="Trebuchet MS" pitchFamily="34" charset="0"/>
                      <a:ea typeface="나눔고딕" panose="020D0604000000000000" pitchFamily="50" charset="-127"/>
                    </a:rPr>
                    <a:t>– </a:t>
                  </a:r>
                  <a:r>
                    <a:rPr lang="ko-KR" altLang="en-US" sz="1200" b="1" spc="-130" dirty="0" smtClean="0">
                      <a:latin typeface="Trebuchet MS" pitchFamily="34" charset="0"/>
                      <a:ea typeface="나눔고딕" panose="020D0604000000000000" pitchFamily="50" charset="-127"/>
                    </a:rPr>
                    <a:t>평균</a:t>
                  </a:r>
                  <a:r>
                    <a:rPr lang="en-US" altLang="ko-KR" sz="1200" b="1" spc="-130" dirty="0" smtClean="0">
                      <a:latin typeface="Trebuchet MS" pitchFamily="34" charset="0"/>
                      <a:ea typeface="나눔고딕" panose="020D0604000000000000" pitchFamily="50" charset="-127"/>
                    </a:rPr>
                    <a:t>)/</a:t>
                  </a:r>
                  <a:r>
                    <a:rPr lang="ko-KR" altLang="en-US" sz="1200" b="1" spc="-130" dirty="0" smtClean="0">
                      <a:latin typeface="Trebuchet MS" pitchFamily="34" charset="0"/>
                      <a:ea typeface="나눔고딕" panose="020D0604000000000000" pitchFamily="50" charset="-127"/>
                    </a:rPr>
                    <a:t>표준편차</a:t>
                  </a:r>
                  <a:r>
                    <a:rPr lang="en-US" altLang="ko-KR" sz="1200" b="1" spc="-130" dirty="0" smtClean="0">
                      <a:latin typeface="Trebuchet MS" pitchFamily="34" charset="0"/>
                      <a:ea typeface="나눔고딕" panose="020D0604000000000000" pitchFamily="50" charset="-127"/>
                    </a:rPr>
                    <a:t>)</a:t>
                  </a:r>
                </a:p>
                <a:p>
                  <a:r>
                    <a:rPr lang="ko-KR" altLang="en-US" spc="-130" dirty="0" err="1" smtClean="0">
                      <a:latin typeface="Trebuchet MS" pitchFamily="34" charset="0"/>
                      <a:ea typeface="나눔고딕" panose="020D0604000000000000" pitchFamily="50" charset="-127"/>
                    </a:rPr>
                    <a:t>결측</a:t>
                  </a:r>
                  <a:r>
                    <a:rPr lang="ko-KR" altLang="en-US" spc="-130" dirty="0" smtClean="0">
                      <a:latin typeface="Trebuchet MS" pitchFamily="34" charset="0"/>
                      <a:ea typeface="나눔고딕" panose="020D0604000000000000" pitchFamily="50" charset="-127"/>
                    </a:rPr>
                    <a:t> 유형 </a:t>
                  </a:r>
                  <a:r>
                    <a:rPr lang="en-US" altLang="ko-KR" spc="-130" dirty="0" smtClean="0">
                      <a:latin typeface="Trebuchet MS" pitchFamily="34" charset="0"/>
                      <a:ea typeface="나눔고딕" panose="020D0604000000000000" pitchFamily="50" charset="-127"/>
                    </a:rPr>
                    <a:t>1. </a:t>
                  </a:r>
                  <a:r>
                    <a:rPr lang="ko-KR" altLang="en-US" spc="-130" dirty="0" smtClean="0">
                      <a:latin typeface="Trebuchet MS" pitchFamily="34" charset="0"/>
                      <a:ea typeface="나눔고딕" panose="020D0604000000000000" pitchFamily="50" charset="-127"/>
                    </a:rPr>
                    <a:t>기준 데이터</a:t>
                  </a:r>
                  <a:r>
                    <a:rPr lang="en-US" altLang="ko-KR" spc="-130" dirty="0" smtClean="0">
                      <a:latin typeface="Trebuchet MS" pitchFamily="34" charset="0"/>
                      <a:ea typeface="나눔고딕" panose="020D0604000000000000" pitchFamily="50" charset="-127"/>
                    </a:rPr>
                    <a:t>(</a:t>
                  </a:r>
                  <a:r>
                    <a:rPr lang="ko-KR" altLang="en-US" spc="-130" dirty="0" smtClean="0">
                      <a:latin typeface="Trebuchet MS" pitchFamily="34" charset="0"/>
                      <a:ea typeface="나눔고딕" panose="020D0604000000000000" pitchFamily="50" charset="-127"/>
                    </a:rPr>
                    <a:t>상가업소</a:t>
                  </a:r>
                  <a:r>
                    <a:rPr lang="en-US" altLang="ko-KR" spc="-130" dirty="0" smtClean="0">
                      <a:latin typeface="Trebuchet MS" pitchFamily="34" charset="0"/>
                      <a:ea typeface="나눔고딕" panose="020D0604000000000000" pitchFamily="50" charset="-127"/>
                    </a:rPr>
                    <a:t>)</a:t>
                  </a:r>
                  <a:r>
                    <a:rPr lang="ko-KR" altLang="en-US" spc="-130" dirty="0" smtClean="0">
                      <a:latin typeface="Trebuchet MS" pitchFamily="34" charset="0"/>
                      <a:ea typeface="나눔고딕" panose="020D0604000000000000" pitchFamily="50" charset="-127"/>
                    </a:rPr>
                    <a:t>와 카드사 데이터의 불일치로 </a:t>
                  </a:r>
                  <a:r>
                    <a:rPr lang="ko-KR" altLang="en-US" u="sng" spc="-130" dirty="0" smtClean="0">
                      <a:solidFill>
                        <a:srgbClr val="FF0000"/>
                      </a:solidFill>
                      <a:latin typeface="Trebuchet MS" pitchFamily="34" charset="0"/>
                      <a:ea typeface="나눔고딕" panose="020D0604000000000000" pitchFamily="50" charset="-127"/>
                    </a:rPr>
                    <a:t>점포당 매출액을 예측한 경우</a:t>
                  </a:r>
                  <a:r>
                    <a:rPr lang="en-US" altLang="ko-KR" spc="-130" dirty="0" smtClean="0">
                      <a:latin typeface="Trebuchet MS" pitchFamily="34" charset="0"/>
                      <a:ea typeface="나눔고딕" panose="020D0604000000000000" pitchFamily="50" charset="-127"/>
                    </a:rPr>
                    <a:t>, </a:t>
                  </a:r>
                </a:p>
                <a:p>
                  <a:r>
                    <a:rPr lang="en-US" altLang="ko-KR" spc="-130" dirty="0">
                      <a:latin typeface="Trebuchet MS" pitchFamily="34" charset="0"/>
                      <a:ea typeface="나눔고딕" panose="020D0604000000000000" pitchFamily="50" charset="-127"/>
                    </a:rPr>
                    <a:t> </a:t>
                  </a:r>
                  <a:r>
                    <a:rPr lang="en-US" altLang="ko-KR" spc="-130" dirty="0" smtClean="0">
                      <a:latin typeface="Trebuchet MS" pitchFamily="34" charset="0"/>
                      <a:ea typeface="나눔고딕" panose="020D0604000000000000" pitchFamily="50" charset="-127"/>
                    </a:rPr>
                    <a:t>                   - </a:t>
                  </a:r>
                  <a:r>
                    <a:rPr lang="ko-KR" altLang="en-US" spc="-130" dirty="0" smtClean="0">
                      <a:latin typeface="Trebuchet MS" pitchFamily="34" charset="0"/>
                      <a:ea typeface="나눔고딕" panose="020D0604000000000000" pitchFamily="50" charset="-127"/>
                    </a:rPr>
                    <a:t>활성도 지표 </a:t>
                  </a:r>
                  <a:r>
                    <a:rPr lang="ko-KR" altLang="en-US" spc="-130" dirty="0" err="1" smtClean="0">
                      <a:latin typeface="Trebuchet MS" pitchFamily="34" charset="0"/>
                      <a:ea typeface="나눔고딕" panose="020D0604000000000000" pitchFamily="50" charset="-127"/>
                    </a:rPr>
                    <a:t>결측값</a:t>
                  </a:r>
                  <a:r>
                    <a:rPr lang="ko-KR" altLang="en-US" spc="-130" dirty="0" smtClean="0">
                      <a:latin typeface="Trebuchet MS" pitchFamily="34" charset="0"/>
                      <a:ea typeface="나눔고딕" panose="020D0604000000000000" pitchFamily="50" charset="-127"/>
                    </a:rPr>
                    <a:t> 처리 </a:t>
                  </a:r>
                  <a:r>
                    <a:rPr lang="en-US" altLang="ko-KR" spc="-130" dirty="0" smtClean="0">
                      <a:latin typeface="Trebuchet MS" pitchFamily="34" charset="0"/>
                      <a:ea typeface="나눔고딕" panose="020D0604000000000000" pitchFamily="50" charset="-127"/>
                    </a:rPr>
                    <a:t>: </a:t>
                  </a:r>
                  <a:r>
                    <a:rPr lang="en-US" altLang="ko-KR" u="sng" spc="-130" dirty="0">
                      <a:solidFill>
                        <a:srgbClr val="FF6600"/>
                      </a:solidFill>
                      <a:latin typeface="Trebuchet MS" pitchFamily="34" charset="0"/>
                      <a:ea typeface="나눔고딕" panose="020D0604000000000000" pitchFamily="50" charset="-127"/>
                    </a:rPr>
                    <a:t>t(z</a:t>
                  </a:r>
                  <a:r>
                    <a:rPr lang="en-US" altLang="ko-KR" u="sng" spc="-130" dirty="0" smtClean="0">
                      <a:solidFill>
                        <a:srgbClr val="FF6600"/>
                      </a:solidFill>
                      <a:latin typeface="Trebuchet MS" pitchFamily="34" charset="0"/>
                      <a:ea typeface="나눔고딕" panose="020D0604000000000000" pitchFamily="50" charset="-127"/>
                    </a:rPr>
                    <a:t>=(</a:t>
                  </a:r>
                  <a:r>
                    <a:rPr lang="ko-KR" altLang="en-US" u="sng" spc="-130" dirty="0" err="1" smtClean="0">
                      <a:solidFill>
                        <a:srgbClr val="FF6600"/>
                      </a:solidFill>
                      <a:latin typeface="Trebuchet MS" pitchFamily="34" charset="0"/>
                      <a:ea typeface="나눔고딕" panose="020D0604000000000000" pitchFamily="50" charset="-127"/>
                    </a:rPr>
                    <a:t>블록당예측매출액</a:t>
                  </a:r>
                  <a:r>
                    <a:rPr lang="en-US" altLang="ko-KR" u="sng" spc="-130" dirty="0">
                      <a:solidFill>
                        <a:srgbClr val="FF6600"/>
                      </a:solidFill>
                      <a:latin typeface="Trebuchet MS" pitchFamily="34" charset="0"/>
                      <a:ea typeface="나눔고딕" panose="020D0604000000000000" pitchFamily="50" charset="-127"/>
                    </a:rPr>
                    <a:t>(</a:t>
                  </a:r>
                  <a:r>
                    <a:rPr lang="ko-KR" altLang="en-US" u="sng" spc="-130" dirty="0">
                      <a:solidFill>
                        <a:srgbClr val="FF6600"/>
                      </a:solidFill>
                      <a:latin typeface="Trebuchet MS" pitchFamily="34" charset="0"/>
                      <a:ea typeface="나눔고딕" panose="020D0604000000000000" pitchFamily="50" charset="-127"/>
                    </a:rPr>
                    <a:t>골목</a:t>
                  </a:r>
                  <a:r>
                    <a:rPr lang="en-US" altLang="ko-KR" u="sng" spc="-130" dirty="0">
                      <a:solidFill>
                        <a:srgbClr val="FF6600"/>
                      </a:solidFill>
                      <a:latin typeface="Trebuchet MS" pitchFamily="34" charset="0"/>
                      <a:ea typeface="나눔고딕" panose="020D0604000000000000" pitchFamily="50" charset="-127"/>
                    </a:rPr>
                    <a:t>,</a:t>
                  </a:r>
                  <a:r>
                    <a:rPr lang="ko-KR" altLang="en-US" u="sng" spc="-130" dirty="0">
                      <a:solidFill>
                        <a:srgbClr val="FF6600"/>
                      </a:solidFill>
                      <a:latin typeface="Trebuchet MS" pitchFamily="34" charset="0"/>
                      <a:ea typeface="나눔고딕" panose="020D0604000000000000" pitchFamily="50" charset="-127"/>
                    </a:rPr>
                    <a:t>발달</a:t>
                  </a:r>
                  <a:r>
                    <a:rPr lang="en-US" altLang="ko-KR" u="sng" spc="-130" dirty="0">
                      <a:solidFill>
                        <a:srgbClr val="FF6600"/>
                      </a:solidFill>
                      <a:latin typeface="Trebuchet MS" pitchFamily="34" charset="0"/>
                      <a:ea typeface="나눔고딕" panose="020D0604000000000000" pitchFamily="50" charset="-127"/>
                    </a:rPr>
                    <a:t>)  - </a:t>
                  </a:r>
                  <a:r>
                    <a:rPr lang="ko-KR" altLang="en-US" u="sng" spc="-130" dirty="0" err="1" smtClean="0">
                      <a:solidFill>
                        <a:srgbClr val="FF6600"/>
                      </a:solidFill>
                      <a:latin typeface="Trebuchet MS" pitchFamily="34" charset="0"/>
                      <a:ea typeface="나눔고딕" panose="020D0604000000000000" pitchFamily="50" charset="-127"/>
                    </a:rPr>
                    <a:t>실현블록당매출액</a:t>
                  </a:r>
                  <a:r>
                    <a:rPr lang="ko-KR" altLang="en-US" u="sng" spc="-130" dirty="0" smtClean="0">
                      <a:solidFill>
                        <a:srgbClr val="FF6600"/>
                      </a:solidFill>
                      <a:latin typeface="Trebuchet MS" pitchFamily="34" charset="0"/>
                      <a:ea typeface="나눔고딕" panose="020D0604000000000000" pitchFamily="50" charset="-127"/>
                    </a:rPr>
                    <a:t> </a:t>
                  </a:r>
                  <a:r>
                    <a:rPr lang="ko-KR" altLang="en-US" u="sng" spc="-130" dirty="0">
                      <a:solidFill>
                        <a:srgbClr val="FF6600"/>
                      </a:solidFill>
                      <a:latin typeface="Trebuchet MS" pitchFamily="34" charset="0"/>
                      <a:ea typeface="나눔고딕" panose="020D0604000000000000" pitchFamily="50" charset="-127"/>
                    </a:rPr>
                    <a:t>평균</a:t>
                  </a:r>
                  <a:r>
                    <a:rPr lang="en-US" altLang="ko-KR" u="sng" spc="-130" dirty="0">
                      <a:solidFill>
                        <a:srgbClr val="FF6600"/>
                      </a:solidFill>
                      <a:latin typeface="Trebuchet MS" pitchFamily="34" charset="0"/>
                      <a:ea typeface="나눔고딕" panose="020D0604000000000000" pitchFamily="50" charset="-127"/>
                    </a:rPr>
                    <a:t>(</a:t>
                  </a:r>
                  <a:r>
                    <a:rPr lang="ko-KR" altLang="en-US" u="sng" spc="-130" dirty="0">
                      <a:solidFill>
                        <a:srgbClr val="FF6600"/>
                      </a:solidFill>
                      <a:latin typeface="Trebuchet MS" pitchFamily="34" charset="0"/>
                      <a:ea typeface="나눔고딕" panose="020D0604000000000000" pitchFamily="50" charset="-127"/>
                    </a:rPr>
                    <a:t>골목</a:t>
                  </a:r>
                  <a:r>
                    <a:rPr lang="en-US" altLang="ko-KR" u="sng" spc="-130" dirty="0">
                      <a:solidFill>
                        <a:srgbClr val="FF6600"/>
                      </a:solidFill>
                      <a:latin typeface="Trebuchet MS" pitchFamily="34" charset="0"/>
                      <a:ea typeface="나눔고딕" panose="020D0604000000000000" pitchFamily="50" charset="-127"/>
                    </a:rPr>
                    <a:t>,</a:t>
                  </a:r>
                  <a:r>
                    <a:rPr lang="ko-KR" altLang="en-US" u="sng" spc="-130" dirty="0">
                      <a:solidFill>
                        <a:srgbClr val="FF6600"/>
                      </a:solidFill>
                      <a:latin typeface="Trebuchet MS" pitchFamily="34" charset="0"/>
                      <a:ea typeface="나눔고딕" panose="020D0604000000000000" pitchFamily="50" charset="-127"/>
                    </a:rPr>
                    <a:t>발달</a:t>
                  </a:r>
                  <a:r>
                    <a:rPr lang="en-US" altLang="ko-KR" u="sng" spc="-130" dirty="0">
                      <a:solidFill>
                        <a:srgbClr val="FF6600"/>
                      </a:solidFill>
                      <a:latin typeface="Trebuchet MS" pitchFamily="34" charset="0"/>
                      <a:ea typeface="나눔고딕" panose="020D0604000000000000" pitchFamily="50" charset="-127"/>
                    </a:rPr>
                    <a:t>) )/</a:t>
                  </a:r>
                  <a:r>
                    <a:rPr lang="ko-KR" altLang="en-US" u="sng" spc="-130" dirty="0" err="1">
                      <a:solidFill>
                        <a:srgbClr val="FF6600"/>
                      </a:solidFill>
                      <a:latin typeface="Trebuchet MS" pitchFamily="34" charset="0"/>
                      <a:ea typeface="나눔고딕" panose="020D0604000000000000" pitchFamily="50" charset="-127"/>
                    </a:rPr>
                    <a:t>실현점포당매출액</a:t>
                  </a:r>
                  <a:r>
                    <a:rPr lang="ko-KR" altLang="en-US" u="sng" spc="-130" dirty="0">
                      <a:solidFill>
                        <a:srgbClr val="FF6600"/>
                      </a:solidFill>
                      <a:latin typeface="Trebuchet MS" pitchFamily="34" charset="0"/>
                      <a:ea typeface="나눔고딕" panose="020D0604000000000000" pitchFamily="50" charset="-127"/>
                    </a:rPr>
                    <a:t> 표준편차</a:t>
                  </a:r>
                  <a:r>
                    <a:rPr lang="en-US" altLang="ko-KR" u="sng" spc="-130" dirty="0">
                      <a:solidFill>
                        <a:srgbClr val="FF6600"/>
                      </a:solidFill>
                      <a:latin typeface="Trebuchet MS" pitchFamily="34" charset="0"/>
                      <a:ea typeface="나눔고딕" panose="020D0604000000000000" pitchFamily="50" charset="-127"/>
                    </a:rPr>
                    <a:t>(</a:t>
                  </a:r>
                  <a:r>
                    <a:rPr lang="ko-KR" altLang="en-US" u="sng" spc="-130" dirty="0">
                      <a:solidFill>
                        <a:srgbClr val="FF6600"/>
                      </a:solidFill>
                      <a:latin typeface="Trebuchet MS" pitchFamily="34" charset="0"/>
                      <a:ea typeface="나눔고딕" panose="020D0604000000000000" pitchFamily="50" charset="-127"/>
                    </a:rPr>
                    <a:t>골목</a:t>
                  </a:r>
                  <a:r>
                    <a:rPr lang="en-US" altLang="ko-KR" u="sng" spc="-130" dirty="0">
                      <a:solidFill>
                        <a:srgbClr val="FF6600"/>
                      </a:solidFill>
                      <a:latin typeface="Trebuchet MS" pitchFamily="34" charset="0"/>
                      <a:ea typeface="나눔고딕" panose="020D0604000000000000" pitchFamily="50" charset="-127"/>
                    </a:rPr>
                    <a:t>,</a:t>
                  </a:r>
                  <a:r>
                    <a:rPr lang="ko-KR" altLang="en-US" u="sng" spc="-130" dirty="0">
                      <a:solidFill>
                        <a:srgbClr val="FF6600"/>
                      </a:solidFill>
                      <a:latin typeface="Trebuchet MS" pitchFamily="34" charset="0"/>
                      <a:ea typeface="나눔고딕" panose="020D0604000000000000" pitchFamily="50" charset="-127"/>
                    </a:rPr>
                    <a:t>발달</a:t>
                  </a:r>
                  <a:r>
                    <a:rPr lang="en-US" altLang="ko-KR" u="sng" spc="-130" dirty="0">
                      <a:solidFill>
                        <a:srgbClr val="FF6600"/>
                      </a:solidFill>
                      <a:latin typeface="Trebuchet MS" pitchFamily="34" charset="0"/>
                      <a:ea typeface="나눔고딕" panose="020D0604000000000000" pitchFamily="50" charset="-127"/>
                    </a:rPr>
                    <a:t>) )</a:t>
                  </a:r>
                </a:p>
                <a:p>
                  <a:r>
                    <a:rPr lang="en-US" altLang="ko-KR" spc="-130" dirty="0" smtClean="0">
                      <a:latin typeface="Trebuchet MS" pitchFamily="34" charset="0"/>
                      <a:ea typeface="나눔고딕" panose="020D0604000000000000" pitchFamily="50" charset="-127"/>
                    </a:rPr>
                    <a:t>                    - </a:t>
                  </a:r>
                  <a:r>
                    <a:rPr lang="ko-KR" altLang="en-US" spc="-130" dirty="0" smtClean="0">
                      <a:latin typeface="Trebuchet MS" pitchFamily="34" charset="0"/>
                      <a:ea typeface="나눔고딕" panose="020D0604000000000000" pitchFamily="50" charset="-127"/>
                    </a:rPr>
                    <a:t>성장성 지표 </a:t>
                  </a:r>
                  <a:r>
                    <a:rPr lang="ko-KR" altLang="en-US" spc="-130" dirty="0" err="1" smtClean="0">
                      <a:latin typeface="Trebuchet MS" pitchFamily="34" charset="0"/>
                      <a:ea typeface="나눔고딕" panose="020D0604000000000000" pitchFamily="50" charset="-127"/>
                    </a:rPr>
                    <a:t>결측값</a:t>
                  </a:r>
                  <a:r>
                    <a:rPr lang="ko-KR" altLang="en-US" spc="-130" dirty="0" smtClean="0">
                      <a:latin typeface="Trebuchet MS" pitchFamily="34" charset="0"/>
                      <a:ea typeface="나눔고딕" panose="020D0604000000000000" pitchFamily="50" charset="-127"/>
                    </a:rPr>
                    <a:t> 처리 </a:t>
                  </a:r>
                  <a:r>
                    <a:rPr lang="en-US" altLang="ko-KR" spc="-130" dirty="0" smtClean="0">
                      <a:latin typeface="Trebuchet MS" pitchFamily="34" charset="0"/>
                      <a:ea typeface="나눔고딕" panose="020D0604000000000000" pitchFamily="50" charset="-127"/>
                    </a:rPr>
                    <a:t>: </a:t>
                  </a:r>
                  <a:r>
                    <a:rPr lang="en-US" altLang="ko-KR" u="sng" spc="-130" dirty="0" smtClean="0">
                      <a:solidFill>
                        <a:srgbClr val="FF6600"/>
                      </a:solidFill>
                      <a:latin typeface="Trebuchet MS" pitchFamily="34" charset="0"/>
                      <a:ea typeface="나눔고딕" panose="020D0604000000000000" pitchFamily="50" charset="-127"/>
                    </a:rPr>
                    <a:t>if </a:t>
                  </a:r>
                  <a:r>
                    <a:rPr lang="ko-KR" altLang="en-US" u="sng" spc="-130" dirty="0" smtClean="0">
                      <a:solidFill>
                        <a:srgbClr val="FF6600"/>
                      </a:solidFill>
                      <a:latin typeface="Trebuchet MS" pitchFamily="34" charset="0"/>
                      <a:ea typeface="나눔고딕" panose="020D0604000000000000" pitchFamily="50" charset="-127"/>
                    </a:rPr>
                    <a:t>점포당 매출액 </a:t>
                  </a:r>
                  <a:r>
                    <a:rPr lang="ko-KR" altLang="en-US" u="sng" spc="-130" dirty="0" err="1" smtClean="0">
                      <a:solidFill>
                        <a:srgbClr val="FF6600"/>
                      </a:solidFill>
                      <a:latin typeface="Trebuchet MS" pitchFamily="34" charset="0"/>
                      <a:ea typeface="나눔고딕" panose="020D0604000000000000" pitchFamily="50" charset="-127"/>
                    </a:rPr>
                    <a:t>예측값</a:t>
                  </a:r>
                  <a:r>
                    <a:rPr lang="en-US" altLang="ko-KR" u="sng" spc="-130" dirty="0" smtClean="0">
                      <a:solidFill>
                        <a:srgbClr val="FF6600"/>
                      </a:solidFill>
                      <a:latin typeface="Trebuchet MS" pitchFamily="34" charset="0"/>
                      <a:ea typeface="나눔고딕" panose="020D0604000000000000" pitchFamily="50" charset="-127"/>
                    </a:rPr>
                    <a:t>=0 THEN T</a:t>
                  </a:r>
                  <a:r>
                    <a:rPr lang="ko-KR" altLang="en-US" u="sng" spc="-130" dirty="0" smtClean="0">
                      <a:solidFill>
                        <a:srgbClr val="FF6600"/>
                      </a:solidFill>
                      <a:latin typeface="Trebuchet MS" pitchFamily="34" charset="0"/>
                      <a:ea typeface="나눔고딕" panose="020D0604000000000000" pitchFamily="50" charset="-127"/>
                    </a:rPr>
                    <a:t>점수 </a:t>
                  </a:r>
                  <a:r>
                    <a:rPr lang="en-US" altLang="ko-KR" u="sng" spc="-130" dirty="0" smtClean="0">
                      <a:solidFill>
                        <a:srgbClr val="FF6600"/>
                      </a:solidFill>
                      <a:latin typeface="Trebuchet MS" pitchFamily="34" charset="0"/>
                      <a:ea typeface="나눔고딕" panose="020D0604000000000000" pitchFamily="50" charset="-127"/>
                    </a:rPr>
                    <a:t>=T</a:t>
                  </a:r>
                  <a:r>
                    <a:rPr lang="ko-KR" altLang="en-US" u="sng" spc="-130" dirty="0">
                      <a:solidFill>
                        <a:srgbClr val="FF6600"/>
                      </a:solidFill>
                      <a:latin typeface="Trebuchet MS" pitchFamily="34" charset="0"/>
                      <a:ea typeface="나눔고딕" panose="020D0604000000000000" pitchFamily="50" charset="-127"/>
                    </a:rPr>
                    <a:t>점수 최소값</a:t>
                  </a:r>
                  <a:r>
                    <a:rPr lang="en-US" altLang="ko-KR" u="sng" spc="-130" dirty="0" smtClean="0">
                      <a:solidFill>
                        <a:srgbClr val="FF6600"/>
                      </a:solidFill>
                      <a:latin typeface="Trebuchet MS" pitchFamily="34" charset="0"/>
                      <a:ea typeface="나눔고딕" panose="020D0604000000000000" pitchFamily="50" charset="-127"/>
                    </a:rPr>
                    <a:t>, ELSE T</a:t>
                  </a:r>
                  <a:r>
                    <a:rPr lang="ko-KR" altLang="en-US" u="sng" spc="-130" dirty="0" smtClean="0">
                      <a:solidFill>
                        <a:srgbClr val="FF6600"/>
                      </a:solidFill>
                      <a:latin typeface="Trebuchet MS" pitchFamily="34" charset="0"/>
                      <a:ea typeface="나눔고딕" panose="020D0604000000000000" pitchFamily="50" charset="-127"/>
                    </a:rPr>
                    <a:t>점수</a:t>
                  </a:r>
                  <a:r>
                    <a:rPr lang="en-US" altLang="ko-KR" u="sng" spc="-130" dirty="0" smtClean="0">
                      <a:solidFill>
                        <a:srgbClr val="FF6600"/>
                      </a:solidFill>
                      <a:latin typeface="Trebuchet MS" pitchFamily="34" charset="0"/>
                      <a:ea typeface="나눔고딕" panose="020D0604000000000000" pitchFamily="50" charset="-127"/>
                    </a:rPr>
                    <a:t>=T</a:t>
                  </a:r>
                  <a:r>
                    <a:rPr lang="ko-KR" altLang="en-US" u="sng" spc="-130" dirty="0" smtClean="0">
                      <a:solidFill>
                        <a:srgbClr val="FF6600"/>
                      </a:solidFill>
                      <a:latin typeface="Trebuchet MS" pitchFamily="34" charset="0"/>
                      <a:ea typeface="나눔고딕" panose="020D0604000000000000" pitchFamily="50" charset="-127"/>
                    </a:rPr>
                    <a:t>점수 평균</a:t>
                  </a:r>
                  <a:endParaRPr lang="en-US" altLang="ko-KR" spc="-130" dirty="0" smtClean="0">
                    <a:latin typeface="Trebuchet MS" pitchFamily="34" charset="0"/>
                    <a:ea typeface="나눔고딕" panose="020D0604000000000000" pitchFamily="50" charset="-127"/>
                  </a:endParaRPr>
                </a:p>
                <a:p>
                  <a:r>
                    <a:rPr lang="en-US" altLang="ko-KR" spc="-130" dirty="0">
                      <a:latin typeface="Trebuchet MS" pitchFamily="34" charset="0"/>
                      <a:ea typeface="나눔고딕" panose="020D0604000000000000" pitchFamily="50" charset="-127"/>
                    </a:rPr>
                    <a:t> </a:t>
                  </a:r>
                  <a:r>
                    <a:rPr lang="en-US" altLang="ko-KR" spc="-130" dirty="0" smtClean="0">
                      <a:latin typeface="Trebuchet MS" pitchFamily="34" charset="0"/>
                      <a:ea typeface="나눔고딕" panose="020D0604000000000000" pitchFamily="50" charset="-127"/>
                    </a:rPr>
                    <a:t>                   2. </a:t>
                  </a:r>
                  <a:r>
                    <a:rPr lang="ko-KR" altLang="en-US" spc="-130" dirty="0" smtClean="0">
                      <a:latin typeface="Trebuchet MS" pitchFamily="34" charset="0"/>
                      <a:ea typeface="나눔고딕" panose="020D0604000000000000" pitchFamily="50" charset="-127"/>
                    </a:rPr>
                    <a:t>기준 데이터</a:t>
                  </a:r>
                  <a:r>
                    <a:rPr lang="en-US" altLang="ko-KR" spc="-130" dirty="0" smtClean="0">
                      <a:latin typeface="Trebuchet MS" pitchFamily="34" charset="0"/>
                      <a:ea typeface="나눔고딕" panose="020D0604000000000000" pitchFamily="50" charset="-127"/>
                    </a:rPr>
                    <a:t>(</a:t>
                  </a:r>
                  <a:r>
                    <a:rPr lang="ko-KR" altLang="en-US" spc="-130" dirty="0" smtClean="0">
                      <a:latin typeface="Trebuchet MS" pitchFamily="34" charset="0"/>
                      <a:ea typeface="나눔고딕" panose="020D0604000000000000" pitchFamily="50" charset="-127"/>
                    </a:rPr>
                    <a:t>상가업소</a:t>
                  </a:r>
                  <a:r>
                    <a:rPr lang="en-US" altLang="ko-KR" spc="-130" dirty="0" smtClean="0">
                      <a:latin typeface="Trebuchet MS" pitchFamily="34" charset="0"/>
                      <a:ea typeface="나눔고딕" panose="020D0604000000000000" pitchFamily="50" charset="-127"/>
                    </a:rPr>
                    <a:t>)</a:t>
                  </a:r>
                  <a:r>
                    <a:rPr lang="ko-KR" altLang="en-US" spc="-130" dirty="0" smtClean="0">
                      <a:latin typeface="Trebuchet MS" pitchFamily="34" charset="0"/>
                      <a:ea typeface="나눔고딕" panose="020D0604000000000000" pitchFamily="50" charset="-127"/>
                    </a:rPr>
                    <a:t>와 인허가 데이터가 불일치할 경우 안정성 지표 </a:t>
                  </a:r>
                  <a:r>
                    <a:rPr lang="ko-KR" altLang="en-US" spc="-130" dirty="0" err="1" smtClean="0">
                      <a:latin typeface="Trebuchet MS" pitchFamily="34" charset="0"/>
                      <a:ea typeface="나눔고딕" panose="020D0604000000000000" pitchFamily="50" charset="-127"/>
                    </a:rPr>
                    <a:t>결측</a:t>
                  </a:r>
                  <a:r>
                    <a:rPr lang="en-US" altLang="ko-KR" spc="-130" dirty="0">
                      <a:latin typeface="Trebuchet MS" pitchFamily="34" charset="0"/>
                      <a:ea typeface="나눔고딕" panose="020D0604000000000000" pitchFamily="50" charset="-127"/>
                    </a:rPr>
                    <a:t>(</a:t>
                  </a:r>
                  <a:r>
                    <a:rPr lang="en-US" altLang="ko-KR" u="sng" spc="-130" dirty="0">
                      <a:solidFill>
                        <a:srgbClr val="FF6600"/>
                      </a:solidFill>
                      <a:latin typeface="Trebuchet MS" pitchFamily="34" charset="0"/>
                      <a:ea typeface="나눔고딕" panose="020D0604000000000000" pitchFamily="50" charset="-127"/>
                    </a:rPr>
                    <a:t>T</a:t>
                  </a:r>
                  <a:r>
                    <a:rPr lang="ko-KR" altLang="en-US" u="sng" spc="-130" dirty="0">
                      <a:solidFill>
                        <a:srgbClr val="FF6600"/>
                      </a:solidFill>
                      <a:latin typeface="Trebuchet MS" pitchFamily="34" charset="0"/>
                      <a:ea typeface="나눔고딕" panose="020D0604000000000000" pitchFamily="50" charset="-127"/>
                    </a:rPr>
                    <a:t>점수 </a:t>
                  </a:r>
                  <a:r>
                    <a:rPr lang="ko-KR" altLang="en-US" u="sng" spc="-130" dirty="0" smtClean="0">
                      <a:solidFill>
                        <a:srgbClr val="FF6600"/>
                      </a:solidFill>
                      <a:latin typeface="Trebuchet MS" pitchFamily="34" charset="0"/>
                      <a:ea typeface="나눔고딕" panose="020D0604000000000000" pitchFamily="50" charset="-127"/>
                    </a:rPr>
                    <a:t>평균</a:t>
                  </a:r>
                  <a:r>
                    <a:rPr lang="en-US" altLang="ko-KR" spc="-130" dirty="0" smtClean="0">
                      <a:latin typeface="Trebuchet MS" pitchFamily="34" charset="0"/>
                      <a:ea typeface="나눔고딕" panose="020D0604000000000000" pitchFamily="50" charset="-127"/>
                    </a:rPr>
                    <a:t>)</a:t>
                  </a:r>
                </a:p>
                <a:p>
                  <a:r>
                    <a:rPr lang="en-US" altLang="ko-KR" spc="-130" dirty="0">
                      <a:latin typeface="Trebuchet MS" pitchFamily="34" charset="0"/>
                      <a:ea typeface="나눔고딕" panose="020D0604000000000000" pitchFamily="50" charset="-127"/>
                    </a:rPr>
                    <a:t> </a:t>
                  </a:r>
                  <a:r>
                    <a:rPr lang="en-US" altLang="ko-KR" spc="-130" dirty="0" smtClean="0">
                      <a:latin typeface="Trebuchet MS" pitchFamily="34" charset="0"/>
                      <a:ea typeface="나눔고딕" panose="020D0604000000000000" pitchFamily="50" charset="-127"/>
                    </a:rPr>
                    <a:t>                   3. </a:t>
                  </a:r>
                  <a:r>
                    <a:rPr lang="ko-KR" altLang="en-US" spc="-130" dirty="0" smtClean="0">
                      <a:latin typeface="Trebuchet MS" pitchFamily="34" charset="0"/>
                      <a:ea typeface="나눔고딕" panose="020D0604000000000000" pitchFamily="50" charset="-127"/>
                    </a:rPr>
                    <a:t>업종별 기준 </a:t>
                  </a:r>
                  <a:r>
                    <a:rPr lang="ko-KR" altLang="en-US" spc="-130" dirty="0">
                      <a:latin typeface="Trebuchet MS" pitchFamily="34" charset="0"/>
                      <a:ea typeface="나눔고딕" panose="020D0604000000000000" pitchFamily="50" charset="-127"/>
                    </a:rPr>
                    <a:t>데이터</a:t>
                  </a:r>
                  <a:r>
                    <a:rPr lang="en-US" altLang="ko-KR" spc="-130" dirty="0">
                      <a:latin typeface="Trebuchet MS" pitchFamily="34" charset="0"/>
                      <a:ea typeface="나눔고딕" panose="020D0604000000000000" pitchFamily="50" charset="-127"/>
                    </a:rPr>
                    <a:t>(</a:t>
                  </a:r>
                  <a:r>
                    <a:rPr lang="ko-KR" altLang="en-US" spc="-130" dirty="0">
                      <a:latin typeface="Trebuchet MS" pitchFamily="34" charset="0"/>
                      <a:ea typeface="나눔고딕" panose="020D0604000000000000" pitchFamily="50" charset="-127"/>
                    </a:rPr>
                    <a:t>상가업소</a:t>
                  </a:r>
                  <a:r>
                    <a:rPr lang="en-US" altLang="ko-KR" spc="-130" dirty="0" smtClean="0">
                      <a:latin typeface="Trebuchet MS" pitchFamily="34" charset="0"/>
                      <a:ea typeface="나눔고딕" panose="020D0604000000000000" pitchFamily="50" charset="-127"/>
                    </a:rPr>
                    <a:t>)</a:t>
                  </a:r>
                  <a:r>
                    <a:rPr lang="ko-KR" altLang="en-US" spc="-130" dirty="0" smtClean="0">
                      <a:latin typeface="Trebuchet MS" pitchFamily="34" charset="0"/>
                      <a:ea typeface="나눔고딕" panose="020D0604000000000000" pitchFamily="50" charset="-127"/>
                    </a:rPr>
                    <a:t>와</a:t>
                  </a:r>
                  <a:r>
                    <a:rPr lang="en-US" altLang="ko-KR" spc="-130" dirty="0" smtClean="0">
                      <a:latin typeface="Trebuchet MS" pitchFamily="34" charset="0"/>
                      <a:ea typeface="나눔고딕" panose="020D0604000000000000" pitchFamily="50" charset="-127"/>
                    </a:rPr>
                    <a:t> </a:t>
                  </a:r>
                  <a:r>
                    <a:rPr lang="ko-KR" altLang="en-US" spc="-130" dirty="0" smtClean="0">
                      <a:latin typeface="Trebuchet MS" pitchFamily="34" charset="0"/>
                      <a:ea typeface="나눔고딕" panose="020D0604000000000000" pitchFamily="50" charset="-127"/>
                    </a:rPr>
                    <a:t>업종별 전체 개별 지표 결과</a:t>
                  </a:r>
                  <a:r>
                    <a:rPr lang="en-US" altLang="ko-KR" spc="-130" dirty="0" smtClean="0">
                      <a:latin typeface="Trebuchet MS" pitchFamily="34" charset="0"/>
                      <a:ea typeface="나눔고딕" panose="020D0604000000000000" pitchFamily="50" charset="-127"/>
                    </a:rPr>
                    <a:t>(T</a:t>
                  </a:r>
                  <a:r>
                    <a:rPr lang="ko-KR" altLang="en-US" spc="-130" dirty="0" smtClean="0">
                      <a:latin typeface="Trebuchet MS" pitchFamily="34" charset="0"/>
                      <a:ea typeface="나눔고딕" panose="020D0604000000000000" pitchFamily="50" charset="-127"/>
                    </a:rPr>
                    <a:t>점수</a:t>
                  </a:r>
                  <a:r>
                    <a:rPr lang="en-US" altLang="ko-KR" spc="-130" dirty="0" smtClean="0">
                      <a:latin typeface="Trebuchet MS" pitchFamily="34" charset="0"/>
                      <a:ea typeface="나눔고딕" panose="020D0604000000000000" pitchFamily="50" charset="-127"/>
                    </a:rPr>
                    <a:t>)</a:t>
                  </a:r>
                  <a:r>
                    <a:rPr lang="ko-KR" altLang="en-US" spc="-130" dirty="0" smtClean="0">
                      <a:latin typeface="Trebuchet MS" pitchFamily="34" charset="0"/>
                      <a:ea typeface="나눔고딕" panose="020D0604000000000000" pitchFamily="50" charset="-127"/>
                    </a:rPr>
                    <a:t> 데이터의 결합 뒤 </a:t>
                  </a:r>
                  <a:r>
                    <a:rPr lang="ko-KR" altLang="en-US" spc="-130" dirty="0" err="1" smtClean="0">
                      <a:latin typeface="Trebuchet MS" pitchFamily="34" charset="0"/>
                      <a:ea typeface="나눔고딕" panose="020D0604000000000000" pitchFamily="50" charset="-127"/>
                    </a:rPr>
                    <a:t>결측</a:t>
                  </a:r>
                  <a:r>
                    <a:rPr lang="en-US" altLang="ko-KR" spc="-130" dirty="0">
                      <a:latin typeface="Trebuchet MS" pitchFamily="34" charset="0"/>
                      <a:ea typeface="나눔고딕" panose="020D0604000000000000" pitchFamily="50" charset="-127"/>
                    </a:rPr>
                    <a:t>(</a:t>
                  </a:r>
                  <a:r>
                    <a:rPr lang="en-US" altLang="ko-KR" u="sng" spc="-130" dirty="0">
                      <a:solidFill>
                        <a:srgbClr val="FF6600"/>
                      </a:solidFill>
                      <a:latin typeface="Trebuchet MS" pitchFamily="34" charset="0"/>
                      <a:ea typeface="나눔고딕" panose="020D0604000000000000" pitchFamily="50" charset="-127"/>
                    </a:rPr>
                    <a:t>T</a:t>
                  </a:r>
                  <a:r>
                    <a:rPr lang="ko-KR" altLang="en-US" u="sng" spc="-130" dirty="0">
                      <a:solidFill>
                        <a:srgbClr val="FF6600"/>
                      </a:solidFill>
                      <a:latin typeface="Trebuchet MS" pitchFamily="34" charset="0"/>
                      <a:ea typeface="나눔고딕" panose="020D0604000000000000" pitchFamily="50" charset="-127"/>
                    </a:rPr>
                    <a:t>점수 평균</a:t>
                  </a:r>
                  <a:r>
                    <a:rPr lang="en-US" altLang="ko-KR" spc="-130" dirty="0" smtClean="0">
                      <a:latin typeface="Trebuchet MS" pitchFamily="34" charset="0"/>
                      <a:ea typeface="나눔고딕" panose="020D0604000000000000" pitchFamily="50" charset="-127"/>
                    </a:rPr>
                    <a:t>)</a:t>
                  </a:r>
                </a:p>
                <a:p>
                  <a:pPr>
                    <a:lnSpc>
                      <a:spcPts val="500"/>
                    </a:lnSpc>
                  </a:pPr>
                  <a:endParaRPr lang="en-US" altLang="ko-KR" sz="1100" spc="-130" dirty="0" smtClean="0">
                    <a:latin typeface="Trebuchet MS" pitchFamily="34" charset="0"/>
                    <a:ea typeface="나눔고딕" panose="020D0604000000000000" pitchFamily="50" charset="-127"/>
                  </a:endParaRPr>
                </a:p>
                <a:p>
                  <a:r>
                    <a:rPr lang="en-US" altLang="ko-KR" sz="800" spc="-130" dirty="0" smtClean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※</a:t>
                  </a:r>
                  <a:r>
                    <a:rPr lang="en-US" altLang="ko-KR" sz="800" spc="-130" dirty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 </a:t>
                  </a:r>
                  <a:r>
                    <a:rPr lang="en-US" altLang="ko-KR" sz="800" spc="-130" dirty="0" smtClean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Z </a:t>
                  </a:r>
                  <a:r>
                    <a:rPr lang="ko-KR" altLang="en-US" sz="800" spc="-130" dirty="0" smtClean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점수 </a:t>
                  </a:r>
                  <a:r>
                    <a:rPr lang="en-US" altLang="ko-KR" sz="800" spc="-130" dirty="0" smtClean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: 3.0 </a:t>
                  </a:r>
                  <a:r>
                    <a:rPr lang="ko-KR" altLang="en-US" sz="800" spc="-130" dirty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보다 크거나 </a:t>
                  </a:r>
                  <a:r>
                    <a:rPr lang="en-US" altLang="ko-KR" sz="800" spc="-130" dirty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-3.0 </a:t>
                  </a:r>
                  <a:r>
                    <a:rPr lang="ko-KR" altLang="en-US" sz="800" spc="-130" dirty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보다 작을 경우 각각 </a:t>
                  </a:r>
                  <a:r>
                    <a:rPr lang="en-US" altLang="ko-KR" sz="800" spc="-130" dirty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3.0</a:t>
                  </a:r>
                  <a:r>
                    <a:rPr lang="ko-KR" altLang="en-US" sz="800" spc="-130" dirty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과 </a:t>
                  </a:r>
                  <a:r>
                    <a:rPr lang="en-US" altLang="ko-KR" sz="800" spc="-130" dirty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-3.0</a:t>
                  </a:r>
                  <a:r>
                    <a:rPr lang="ko-KR" altLang="en-US" sz="800" spc="-130" dirty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으로 </a:t>
                  </a:r>
                  <a:r>
                    <a:rPr lang="ko-KR" altLang="en-US" sz="800" spc="-130" dirty="0" smtClean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간주</a:t>
                  </a:r>
                  <a:endParaRPr lang="en-US" altLang="ko-KR" sz="800" spc="-130" dirty="0"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  <a:p>
                  <a:r>
                    <a:rPr lang="en-US" altLang="ko-KR" sz="800" spc="-130" dirty="0" smtClean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※</a:t>
                  </a:r>
                  <a:r>
                    <a:rPr lang="ko-KR" altLang="en-US" sz="800" spc="-130" dirty="0" smtClean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항목 </a:t>
                  </a:r>
                  <a:r>
                    <a:rPr lang="ko-KR" altLang="en-US" sz="800" spc="-130" dirty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또는 변수의 역수는 </a:t>
                  </a:r>
                  <a:r>
                    <a:rPr lang="ko-KR" altLang="en-US" sz="800" spc="-130" dirty="0" smtClean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 </a:t>
                  </a:r>
                  <a:r>
                    <a:rPr lang="en-US" altLang="ko-KR" sz="800" spc="-130" dirty="0" smtClean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Z </a:t>
                  </a:r>
                  <a:r>
                    <a:rPr lang="ko-KR" altLang="en-US" sz="800" spc="-130" dirty="0" smtClean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점수를 구한 후 음수</a:t>
                  </a:r>
                  <a:r>
                    <a:rPr lang="en-US" altLang="ko-KR" sz="800" spc="-130" dirty="0" smtClean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(-1)</a:t>
                  </a:r>
                  <a:r>
                    <a:rPr lang="ko-KR" altLang="en-US" sz="800" spc="-130" dirty="0" smtClean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를</a:t>
                  </a:r>
                  <a:r>
                    <a:rPr lang="en-US" altLang="ko-KR" sz="800" spc="-130" dirty="0" smtClean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 </a:t>
                  </a:r>
                  <a:r>
                    <a:rPr lang="ko-KR" altLang="en-US" sz="800" spc="-130" dirty="0" smtClean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곱함</a:t>
                  </a:r>
                  <a:endParaRPr lang="en-US" altLang="ko-KR" sz="800" spc="-130" dirty="0" smtClean="0"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  <a:p>
                  <a:r>
                    <a:rPr lang="en-US" altLang="ko-KR" sz="800" spc="-130" dirty="0" smtClean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※</a:t>
                  </a:r>
                  <a:r>
                    <a:rPr lang="ko-KR" altLang="en-US" sz="800" spc="-130" dirty="0" smtClean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블록당 예측매출액 </a:t>
                  </a:r>
                  <a:r>
                    <a:rPr lang="en-US" altLang="ko-KR" sz="800" spc="-130" dirty="0" smtClean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: </a:t>
                  </a:r>
                  <a:r>
                    <a:rPr lang="ko-KR" altLang="en-US" sz="800" spc="-130" dirty="0" smtClean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블록예측 매출액 합 </a:t>
                  </a:r>
                  <a:r>
                    <a:rPr lang="en-US" altLang="ko-KR" sz="800" spc="-130" dirty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÷ (</a:t>
                  </a:r>
                  <a:r>
                    <a:rPr lang="ko-KR" altLang="en-US" sz="800" spc="-130" dirty="0" smtClean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업종거래가 있고</a:t>
                  </a:r>
                  <a:r>
                    <a:rPr lang="en-US" altLang="ko-KR" sz="800" spc="-130" dirty="0" smtClean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, </a:t>
                  </a:r>
                  <a:r>
                    <a:rPr lang="ko-KR" altLang="en-US" sz="800" spc="-130" dirty="0" smtClean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예측 값이 양인</a:t>
                  </a:r>
                  <a:r>
                    <a:rPr lang="en-US" altLang="ko-KR" sz="800" spc="-130" dirty="0" smtClean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)</a:t>
                  </a:r>
                  <a:r>
                    <a:rPr lang="ko-KR" altLang="en-US" sz="800" spc="-130" dirty="0" smtClean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 블록 수 </a:t>
                  </a:r>
                  <a:r>
                    <a:rPr lang="en-US" altLang="ko-KR" sz="800" spc="-130" dirty="0" smtClean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| </a:t>
                  </a:r>
                  <a:r>
                    <a:rPr lang="ko-KR" altLang="en-US" sz="800" spc="-130" dirty="0" err="1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실현블록당매출액</a:t>
                  </a:r>
                  <a:r>
                    <a:rPr lang="ko-KR" altLang="en-US" sz="800" spc="-130" dirty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 </a:t>
                  </a:r>
                  <a:r>
                    <a:rPr lang="ko-KR" altLang="en-US" sz="800" spc="-130" dirty="0" smtClean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평균</a:t>
                  </a:r>
                  <a:r>
                    <a:rPr lang="en-US" altLang="ko-KR" sz="800" spc="-130" dirty="0" smtClean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(</a:t>
                  </a:r>
                  <a:r>
                    <a:rPr lang="ko-KR" altLang="en-US" sz="800" spc="-130" dirty="0" smtClean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 표준편차</a:t>
                  </a:r>
                  <a:r>
                    <a:rPr lang="en-US" altLang="ko-KR" sz="800" spc="-130" dirty="0" smtClean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): </a:t>
                  </a:r>
                  <a:r>
                    <a:rPr lang="ko-KR" altLang="en-US" sz="800" spc="-130" dirty="0" smtClean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블록당</a:t>
                  </a:r>
                  <a:r>
                    <a:rPr lang="en-US" altLang="ko-KR" sz="800" spc="-130" dirty="0" smtClean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 </a:t>
                  </a:r>
                  <a:r>
                    <a:rPr lang="ko-KR" altLang="en-US" sz="800" spc="-130" dirty="0" smtClean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실현매출액 의 블록 간 평균</a:t>
                  </a:r>
                  <a:r>
                    <a:rPr lang="en-US" altLang="ko-KR" sz="800" spc="-130" dirty="0" smtClean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(</a:t>
                  </a:r>
                  <a:r>
                    <a:rPr lang="ko-KR" altLang="en-US" sz="800" spc="-130" dirty="0" smtClean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표준편차</a:t>
                  </a:r>
                  <a:r>
                    <a:rPr lang="en-US" altLang="ko-KR" sz="800" spc="-130" dirty="0" smtClean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)</a:t>
                  </a:r>
                  <a:endParaRPr lang="en-US" altLang="ko-KR" sz="800" spc="-130" dirty="0"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32" name="직사각형 31"/>
                <p:cNvSpPr/>
                <p:nvPr/>
              </p:nvSpPr>
              <p:spPr bwMode="auto">
                <a:xfrm>
                  <a:off x="200472" y="3186001"/>
                  <a:ext cx="1296036" cy="608150"/>
                </a:xfrm>
                <a:prstGeom prst="rect">
                  <a:avLst/>
                </a:prstGeom>
                <a:noFill/>
                <a:ln w="12700">
                  <a:noFill/>
                  <a:prstDash val="dash"/>
                  <a:miter lim="800000"/>
                  <a:headEnd/>
                  <a:tailEnd/>
                </a:ln>
              </p:spPr>
              <p:txBody>
                <a:bodyPr wrap="none" rtlCol="0" anchor="ctr">
                  <a:noAutofit/>
                </a:bodyPr>
                <a:lstStyle/>
                <a:p>
                  <a:pPr>
                    <a:spcBef>
                      <a:spcPct val="20000"/>
                    </a:spcBef>
                  </a:pPr>
                  <a:endParaRPr lang="ko-KR" altLang="en-US" sz="900" dirty="0">
                    <a:latin typeface="Trebuchet MS" panose="020B0603020202020204" pitchFamily="34" charset="0"/>
                    <a:ea typeface="나눔고딕" panose="020D0604000000000000" pitchFamily="50" charset="-127"/>
                  </a:endParaRPr>
                </a:p>
              </p:txBody>
            </p:sp>
          </p:grpSp>
        </p:grpSp>
      </p:grpSp>
      <p:sp>
        <p:nvSpPr>
          <p:cNvPr id="33" name="직사각형 32"/>
          <p:cNvSpPr/>
          <p:nvPr/>
        </p:nvSpPr>
        <p:spPr>
          <a:xfrm>
            <a:off x="3274712" y="4247960"/>
            <a:ext cx="5519499" cy="34437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4" name="그룹 33"/>
          <p:cNvGrpSpPr/>
          <p:nvPr/>
        </p:nvGrpSpPr>
        <p:grpSpPr>
          <a:xfrm>
            <a:off x="3440832" y="3789040"/>
            <a:ext cx="5330716" cy="495664"/>
            <a:chOff x="3440832" y="3789040"/>
            <a:chExt cx="5330716" cy="495664"/>
          </a:xfrm>
        </p:grpSpPr>
        <p:grpSp>
          <p:nvGrpSpPr>
            <p:cNvPr id="35" name="그룹 6"/>
            <p:cNvGrpSpPr/>
            <p:nvPr/>
          </p:nvGrpSpPr>
          <p:grpSpPr>
            <a:xfrm>
              <a:off x="3440832" y="3789040"/>
              <a:ext cx="4291788" cy="495664"/>
              <a:chOff x="3256841" y="4254624"/>
              <a:chExt cx="4291788" cy="495664"/>
            </a:xfrm>
          </p:grpSpPr>
          <p:grpSp>
            <p:nvGrpSpPr>
              <p:cNvPr id="38" name="그룹 5"/>
              <p:cNvGrpSpPr/>
              <p:nvPr/>
            </p:nvGrpSpPr>
            <p:grpSpPr>
              <a:xfrm>
                <a:off x="3256841" y="4256440"/>
                <a:ext cx="1514545" cy="468704"/>
                <a:chOff x="3189828" y="4207547"/>
                <a:chExt cx="1514545" cy="468704"/>
              </a:xfrm>
            </p:grpSpPr>
            <p:sp>
              <p:nvSpPr>
                <p:cNvPr id="43" name="모서리가 둥근 직사각형 42"/>
                <p:cNvSpPr/>
                <p:nvPr/>
              </p:nvSpPr>
              <p:spPr>
                <a:xfrm>
                  <a:off x="3189828" y="4207547"/>
                  <a:ext cx="1186708" cy="468704"/>
                </a:xfrm>
                <a:prstGeom prst="roundRect">
                  <a:avLst>
                    <a:gd name="adj" fmla="val 8366"/>
                  </a:avLst>
                </a:prstGeom>
                <a:noFill/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>
                  <a:normAutofit fontScale="62500" lnSpcReduction="20000"/>
                </a:bodyPr>
                <a:lstStyle/>
                <a:p>
                  <a:pPr algn="ctr" latinLnBrk="0">
                    <a:lnSpc>
                      <a:spcPct val="120000"/>
                    </a:lnSpc>
                  </a:pPr>
                  <a:r>
                    <a:rPr lang="ko-KR" altLang="en-US" sz="1100" b="1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나눔고딕" panose="020D0304000000000000" pitchFamily="50" charset="-127"/>
                      <a:ea typeface="나눔고딕" panose="020D0304000000000000" pitchFamily="50" charset="-127"/>
                    </a:rPr>
                    <a:t>상가업소</a:t>
                  </a:r>
                  <a:r>
                    <a:rPr lang="en-US" altLang="ko-KR" sz="1100" b="1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나눔고딕" panose="020D0304000000000000" pitchFamily="50" charset="-127"/>
                      <a:ea typeface="나눔고딕" panose="020D0304000000000000" pitchFamily="50" charset="-127"/>
                    </a:rPr>
                    <a:t> </a:t>
                  </a:r>
                  <a:r>
                    <a:rPr lang="ko-KR" altLang="en-US" sz="1100" b="1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나눔고딕" panose="020D0304000000000000" pitchFamily="50" charset="-127"/>
                      <a:ea typeface="나눔고딕" panose="020D0304000000000000" pitchFamily="50" charset="-127"/>
                    </a:rPr>
                    <a:t>데이터 업종 점포 존재 </a:t>
                  </a:r>
                  <a:r>
                    <a:rPr lang="en-US" altLang="ko-KR" sz="1100" b="1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나눔고딕" panose="020D0304000000000000" pitchFamily="50" charset="-127"/>
                      <a:ea typeface="나눔고딕" panose="020D0304000000000000" pitchFamily="50" charset="-127"/>
                    </a:rPr>
                    <a:t>vs.</a:t>
                  </a:r>
                  <a:r>
                    <a:rPr lang="ko-KR" altLang="en-US" sz="1100" b="1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나눔고딕" panose="020D0304000000000000" pitchFamily="50" charset="-127"/>
                      <a:ea typeface="나눔고딕" panose="020D0304000000000000" pitchFamily="50" charset="-127"/>
                    </a:rPr>
                    <a:t>카드사 매출액 데이터 결측</a:t>
                  </a:r>
                  <a:endParaRPr lang="ko-KR" altLang="en-US" sz="11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고딕" panose="020D0304000000000000" pitchFamily="50" charset="-127"/>
                    <a:ea typeface="나눔고딕" panose="020D0304000000000000" pitchFamily="50" charset="-127"/>
                  </a:endParaRPr>
                </a:p>
              </p:txBody>
            </p:sp>
            <p:sp>
              <p:nvSpPr>
                <p:cNvPr id="44" name="이등변 삼각형 43"/>
                <p:cNvSpPr/>
                <p:nvPr/>
              </p:nvSpPr>
              <p:spPr>
                <a:xfrm rot="5400000">
                  <a:off x="4396987" y="4320000"/>
                  <a:ext cx="369181" cy="245591"/>
                </a:xfrm>
                <a:prstGeom prst="triangle">
                  <a:avLst/>
                </a:prstGeom>
                <a:solidFill>
                  <a:schemeClr val="bg1"/>
                </a:solidFill>
                <a:ln w="9525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 fontScale="25000" lnSpcReduction="20000"/>
                </a:bodyPr>
                <a:lstStyle/>
                <a:p>
                  <a:pPr algn="ctr" latinLnBrk="0"/>
                  <a:endParaRPr lang="ko-KR" altLang="en-US" sz="1200" b="1" dirty="0" smtClean="0">
                    <a:solidFill>
                      <a:schemeClr val="tx1"/>
                    </a:solidFill>
                    <a:latin typeface="나눔고딕" panose="020D0304000000000000" pitchFamily="50" charset="-127"/>
                    <a:ea typeface="나눔고딕" panose="020D0304000000000000" pitchFamily="50" charset="-127"/>
                  </a:endParaRPr>
                </a:p>
              </p:txBody>
            </p:sp>
          </p:grpSp>
          <p:grpSp>
            <p:nvGrpSpPr>
              <p:cNvPr id="39" name="그룹 60"/>
              <p:cNvGrpSpPr/>
              <p:nvPr/>
            </p:nvGrpSpPr>
            <p:grpSpPr>
              <a:xfrm>
                <a:off x="4808984" y="4254624"/>
                <a:ext cx="1477687" cy="468704"/>
                <a:chOff x="3083456" y="4207547"/>
                <a:chExt cx="1477687" cy="468704"/>
              </a:xfrm>
            </p:grpSpPr>
            <p:sp>
              <p:nvSpPr>
                <p:cNvPr id="41" name="모서리가 둥근 직사각형 40"/>
                <p:cNvSpPr/>
                <p:nvPr/>
              </p:nvSpPr>
              <p:spPr>
                <a:xfrm>
                  <a:off x="3083456" y="4207547"/>
                  <a:ext cx="1186708" cy="468704"/>
                </a:xfrm>
                <a:prstGeom prst="roundRect">
                  <a:avLst>
                    <a:gd name="adj" fmla="val 8366"/>
                  </a:avLst>
                </a:prstGeom>
                <a:noFill/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>
                  <a:normAutofit fontScale="62500" lnSpcReduction="20000"/>
                </a:bodyPr>
                <a:lstStyle/>
                <a:p>
                  <a:pPr algn="ctr" latinLnBrk="0">
                    <a:lnSpc>
                      <a:spcPct val="120000"/>
                    </a:lnSpc>
                  </a:pPr>
                  <a:r>
                    <a:rPr lang="ko-KR" altLang="en-US" sz="1100" b="1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나눔고딕" panose="020D0304000000000000" pitchFamily="50" charset="-127"/>
                      <a:ea typeface="나눔고딕" panose="020D0304000000000000" pitchFamily="50" charset="-127"/>
                    </a:rPr>
                    <a:t>매출액 예측회귀모델식 </a:t>
                  </a:r>
                  <a:r>
                    <a:rPr lang="ko-KR" altLang="en-US" sz="1100" b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나눔고딕" panose="020D0304000000000000" pitchFamily="50" charset="-127"/>
                      <a:ea typeface="나눔고딕" panose="020D0304000000000000" pitchFamily="50" charset="-127"/>
                    </a:rPr>
                    <a:t>적용</a:t>
                  </a:r>
                  <a:endParaRPr lang="en-US" altLang="ko-KR" sz="1100" b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고딕" panose="020D0304000000000000" pitchFamily="50" charset="-127"/>
                    <a:ea typeface="나눔고딕" panose="020D0304000000000000" pitchFamily="50" charset="-127"/>
                  </a:endParaRPr>
                </a:p>
                <a:p>
                  <a:pPr algn="ctr" latinLnBrk="0">
                    <a:lnSpc>
                      <a:spcPct val="120000"/>
                    </a:lnSpc>
                  </a:pPr>
                  <a:r>
                    <a:rPr lang="en-US" altLang="ko-KR" sz="110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나눔고딕" panose="020D0304000000000000" pitchFamily="50" charset="-127"/>
                      <a:ea typeface="나눔고딕" panose="020D0304000000000000" pitchFamily="50" charset="-127"/>
                    </a:rPr>
                    <a:t>※</a:t>
                  </a:r>
                  <a:r>
                    <a:rPr lang="ko-KR" altLang="en-US" sz="110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나눔고딕" panose="020D0304000000000000" pitchFamily="50" charset="-127"/>
                      <a:ea typeface="나눔고딕" panose="020D0304000000000000" pitchFamily="50" charset="-127"/>
                    </a:rPr>
                    <a:t>허프</a:t>
                  </a:r>
                  <a:r>
                    <a:rPr lang="en-US" altLang="ko-KR" sz="110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나눔고딕" panose="020D0304000000000000" pitchFamily="50" charset="-127"/>
                      <a:ea typeface="나눔고딕" panose="020D0304000000000000" pitchFamily="50" charset="-127"/>
                    </a:rPr>
                    <a:t>(HUFF)</a:t>
                  </a:r>
                  <a:r>
                    <a:rPr lang="ko-KR" altLang="en-US" sz="110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나눔고딕" panose="020D0304000000000000" pitchFamily="50" charset="-127"/>
                      <a:ea typeface="나눔고딕" panose="020D0304000000000000" pitchFamily="50" charset="-127"/>
                    </a:rPr>
                    <a:t>변수 </a:t>
                  </a:r>
                  <a:endParaRPr lang="en-US" altLang="ko-KR" sz="11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고딕" panose="020D0304000000000000" pitchFamily="50" charset="-127"/>
                    <a:ea typeface="나눔고딕" panose="020D0304000000000000" pitchFamily="50" charset="-127"/>
                  </a:endParaRPr>
                </a:p>
                <a:p>
                  <a:pPr algn="ctr" latinLnBrk="0">
                    <a:lnSpc>
                      <a:spcPct val="120000"/>
                    </a:lnSpc>
                  </a:pPr>
                  <a:r>
                    <a:rPr lang="ko-KR" altLang="en-US" sz="110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나눔고딕" panose="020D0304000000000000" pitchFamily="50" charset="-127"/>
                      <a:ea typeface="나눔고딕" panose="020D0304000000000000" pitchFamily="50" charset="-127"/>
                    </a:rPr>
                    <a:t>현재상태용 적용</a:t>
                  </a:r>
                  <a:endParaRPr lang="ko-KR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고딕" panose="020D0304000000000000" pitchFamily="50" charset="-127"/>
                    <a:ea typeface="나눔고딕" panose="020D0304000000000000" pitchFamily="50" charset="-127"/>
                  </a:endParaRPr>
                </a:p>
              </p:txBody>
            </p:sp>
            <p:sp>
              <p:nvSpPr>
                <p:cNvPr id="42" name="이등변 삼각형 41"/>
                <p:cNvSpPr/>
                <p:nvPr/>
              </p:nvSpPr>
              <p:spPr>
                <a:xfrm rot="5400000">
                  <a:off x="4253757" y="4320000"/>
                  <a:ext cx="369181" cy="245591"/>
                </a:xfrm>
                <a:prstGeom prst="triangle">
                  <a:avLst/>
                </a:prstGeom>
                <a:solidFill>
                  <a:schemeClr val="bg1"/>
                </a:solidFill>
                <a:ln w="9525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 fontScale="25000" lnSpcReduction="20000"/>
                </a:bodyPr>
                <a:lstStyle/>
                <a:p>
                  <a:pPr algn="ctr" latinLnBrk="0"/>
                  <a:endParaRPr lang="ko-KR" altLang="en-US" sz="1200" b="1" dirty="0" smtClean="0">
                    <a:solidFill>
                      <a:schemeClr val="tx1"/>
                    </a:solidFill>
                    <a:latin typeface="나눔고딕" panose="020D0304000000000000" pitchFamily="50" charset="-127"/>
                    <a:ea typeface="나눔고딕" panose="020D0304000000000000" pitchFamily="50" charset="-127"/>
                  </a:endParaRPr>
                </a:p>
              </p:txBody>
            </p:sp>
          </p:grpSp>
          <p:sp>
            <p:nvSpPr>
              <p:cNvPr id="40" name="모서리가 둥근 직사각형 39"/>
              <p:cNvSpPr/>
              <p:nvPr/>
            </p:nvSpPr>
            <p:spPr>
              <a:xfrm>
                <a:off x="6321152" y="4281584"/>
                <a:ext cx="1227477" cy="468704"/>
              </a:xfrm>
              <a:prstGeom prst="roundRect">
                <a:avLst>
                  <a:gd name="adj" fmla="val 8366"/>
                </a:avLst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72000" rIns="0" rtlCol="0" anchor="ctr">
                <a:normAutofit fontScale="62500" lnSpcReduction="20000"/>
              </a:bodyPr>
              <a:lstStyle/>
              <a:p>
                <a:pPr algn="ctr" latinLnBrk="0">
                  <a:lnSpc>
                    <a:spcPct val="120000"/>
                  </a:lnSpc>
                </a:pPr>
                <a:r>
                  <a:rPr lang="ko-KR" altLang="en-US" sz="11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고딕" panose="020D0304000000000000" pitchFamily="50" charset="-127"/>
                    <a:ea typeface="나눔고딕" panose="020D0304000000000000" pitchFamily="50" charset="-127"/>
                  </a:rPr>
                  <a:t>추정된 </a:t>
                </a:r>
                <a:r>
                  <a:rPr lang="ko-KR" altLang="en-US" sz="11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고딕" panose="020D0304000000000000" pitchFamily="50" charset="-127"/>
                    <a:ea typeface="나눔고딕" panose="020D0304000000000000" pitchFamily="50" charset="-127"/>
                  </a:rPr>
                  <a:t>업종 블록 </a:t>
                </a:r>
                <a:r>
                  <a:rPr lang="ko-KR" altLang="en-US" sz="11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고딕" panose="020D0304000000000000" pitchFamily="50" charset="-127"/>
                    <a:ea typeface="나눔고딕" panose="020D0304000000000000" pitchFamily="50" charset="-127"/>
                  </a:rPr>
                  <a:t>예측매출액 상권 합 </a:t>
                </a:r>
                <a:endParaRPr lang="en-US" altLang="ko-KR" sz="11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304000000000000" pitchFamily="50" charset="-127"/>
                  <a:ea typeface="나눔고딕" panose="020D0304000000000000" pitchFamily="50" charset="-127"/>
                </a:endParaRPr>
              </a:p>
              <a:p>
                <a:pPr algn="ctr" latinLnBrk="0">
                  <a:lnSpc>
                    <a:spcPct val="120000"/>
                  </a:lnSpc>
                </a:pPr>
                <a:r>
                  <a:rPr lang="en-US" altLang="ko-KR" sz="11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고딕" panose="020D0304000000000000" pitchFamily="50" charset="-127"/>
                    <a:ea typeface="나눔고딕" panose="020D0304000000000000" pitchFamily="50" charset="-127"/>
                  </a:rPr>
                  <a:t>÷ </a:t>
                </a:r>
                <a:r>
                  <a:rPr lang="ko-KR" altLang="en-US" sz="11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고딕" panose="020D0304000000000000" pitchFamily="50" charset="-127"/>
                    <a:ea typeface="나눔고딕" panose="020D0304000000000000" pitchFamily="50" charset="-127"/>
                  </a:rPr>
                  <a:t>상</a:t>
                </a:r>
                <a:r>
                  <a:rPr lang="ko-KR" altLang="en-US" sz="11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고딕" panose="020D0304000000000000" pitchFamily="50" charset="-127"/>
                    <a:ea typeface="나눔고딕" panose="020D0304000000000000" pitchFamily="50" charset="-127"/>
                  </a:rPr>
                  <a:t>권</a:t>
                </a:r>
                <a:r>
                  <a:rPr lang="ko-KR" altLang="en-US" sz="11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고딕" panose="020D0304000000000000" pitchFamily="50" charset="-127"/>
                    <a:ea typeface="나눔고딕" panose="020D0304000000000000" pitchFamily="50" charset="-127"/>
                  </a:rPr>
                  <a:t> 업종 </a:t>
                </a:r>
                <a:r>
                  <a:rPr lang="ko-KR" altLang="en-US" sz="1100" b="1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고딕" panose="020D0304000000000000" pitchFamily="50" charset="-127"/>
                    <a:ea typeface="나눔고딕" panose="020D0304000000000000" pitchFamily="50" charset="-127"/>
                  </a:rPr>
                  <a:t>점포수</a:t>
                </a:r>
                <a:endParaRPr lang="en-US" altLang="ko-KR" sz="11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304000000000000" pitchFamily="50" charset="-127"/>
                  <a:ea typeface="나눔고딕" panose="020D0304000000000000" pitchFamily="50" charset="-127"/>
                </a:endParaRPr>
              </a:p>
              <a:p>
                <a:pPr algn="ctr" latinLnBrk="0">
                  <a:lnSpc>
                    <a:spcPct val="120000"/>
                  </a:lnSpc>
                </a:pPr>
                <a:endPara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304000000000000" pitchFamily="50" charset="-127"/>
                  <a:ea typeface="나눔고딕" panose="020D0304000000000000" pitchFamily="50" charset="-127"/>
                </a:endParaRPr>
              </a:p>
            </p:txBody>
          </p:sp>
        </p:grpSp>
        <p:sp>
          <p:nvSpPr>
            <p:cNvPr id="36" name="이등변 삼각형 35"/>
            <p:cNvSpPr/>
            <p:nvPr/>
          </p:nvSpPr>
          <p:spPr>
            <a:xfrm rot="5400000">
              <a:off x="7713266" y="3909415"/>
              <a:ext cx="369181" cy="245591"/>
            </a:xfrm>
            <a:prstGeom prst="triangle">
              <a:avLst/>
            </a:prstGeom>
            <a:solidFill>
              <a:schemeClr val="bg1"/>
            </a:solidFill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 latinLnBrk="0"/>
              <a:endParaRPr lang="ko-KR" altLang="en-US" sz="1200" b="1" dirty="0" smtClean="0">
                <a:solidFill>
                  <a:schemeClr val="tx1"/>
                </a:solidFill>
                <a:latin typeface="나눔고딕" panose="020D0304000000000000" pitchFamily="50" charset="-127"/>
                <a:ea typeface="나눔고딕" panose="020D0304000000000000" pitchFamily="50" charset="-127"/>
              </a:endParaRPr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8077278" y="3789040"/>
              <a:ext cx="694270" cy="468704"/>
            </a:xfrm>
            <a:prstGeom prst="roundRect">
              <a:avLst>
                <a:gd name="adj" fmla="val 8366"/>
              </a:avLst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72000" rIns="0" rtlCol="0" anchor="ctr">
              <a:normAutofit fontScale="62500" lnSpcReduction="20000"/>
            </a:bodyPr>
            <a:lstStyle/>
            <a:p>
              <a:pPr algn="ctr" latinLnBrk="0">
                <a:lnSpc>
                  <a:spcPct val="120000"/>
                </a:lnSpc>
              </a:pPr>
              <a:r>
                <a:rPr lang="ko-KR" altLang="en-US" sz="11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304000000000000" pitchFamily="50" charset="-127"/>
                  <a:ea typeface="나눔고딕" panose="020D0304000000000000" pitchFamily="50" charset="-127"/>
                </a:rPr>
                <a:t>매출 결측 데이터 보정 뒤 표준화</a:t>
              </a:r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304000000000000" pitchFamily="50" charset="-127"/>
                <a:ea typeface="나눔고딕" panose="020D03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70223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1496616" y="2069848"/>
            <a:ext cx="7128792" cy="935387"/>
            <a:chOff x="776444" y="1556792"/>
            <a:chExt cx="8773898" cy="1151246"/>
          </a:xfrm>
        </p:grpSpPr>
        <p:sp>
          <p:nvSpPr>
            <p:cNvPr id="45" name="직사각형 44"/>
            <p:cNvSpPr/>
            <p:nvPr/>
          </p:nvSpPr>
          <p:spPr bwMode="auto">
            <a:xfrm>
              <a:off x="776444" y="1556792"/>
              <a:ext cx="8773898" cy="1151246"/>
            </a:xfrm>
            <a:prstGeom prst="rect">
              <a:avLst/>
            </a:prstGeom>
            <a:noFill/>
            <a:ln w="9525">
              <a:solidFill>
                <a:srgbClr val="A2AFBF"/>
              </a:solidFill>
              <a:miter lim="800000"/>
              <a:headEnd/>
              <a:tailEnd/>
            </a:ln>
          </p:spPr>
          <p:txBody>
            <a:bodyPr wrap="square" rtlCol="0" anchor="ctr">
              <a:noAutofit/>
            </a:bodyPr>
            <a:lstStyle/>
            <a:p>
              <a:pPr algn="ctr">
                <a:spcBef>
                  <a:spcPct val="20000"/>
                </a:spcBef>
              </a:pPr>
              <a:endParaRPr lang="ko-KR" altLang="en-US" sz="731" dirty="0">
                <a:latin typeface="Trebuchet MS" panose="020B0603020202020204" pitchFamily="34" charset="0"/>
                <a:ea typeface="나눔고딕" panose="020D0604000000000000" pitchFamily="50" charset="-127"/>
              </a:endParaRPr>
            </a:p>
          </p:txBody>
        </p:sp>
        <p:sp>
          <p:nvSpPr>
            <p:cNvPr id="47" name="모서리가 둥근 직사각형 46"/>
            <p:cNvSpPr/>
            <p:nvPr/>
          </p:nvSpPr>
          <p:spPr bwMode="auto">
            <a:xfrm>
              <a:off x="1030279" y="1810354"/>
              <a:ext cx="1951666" cy="610534"/>
            </a:xfrm>
            <a:prstGeom prst="roundRect">
              <a:avLst/>
            </a:prstGeom>
            <a:solidFill>
              <a:srgbClr val="F4F4F6"/>
            </a:solidFill>
            <a:ln w="12700">
              <a:solidFill>
                <a:srgbClr val="A2AFBF"/>
              </a:solidFill>
              <a:miter lim="800000"/>
              <a:headEnd/>
              <a:tailEnd/>
            </a:ln>
          </p:spPr>
          <p:txBody>
            <a:bodyPr wrap="none" rtlCol="0" anchor="ctr">
              <a:noAutofit/>
            </a:bodyPr>
            <a:lstStyle/>
            <a:p>
              <a:pPr algn="ctr">
                <a:spcBef>
                  <a:spcPct val="20000"/>
                </a:spcBef>
              </a:pPr>
              <a:r>
                <a:rPr lang="ko-KR" altLang="en-US" sz="975" b="1" spc="-106" dirty="0">
                  <a:latin typeface="Trebuchet MS" panose="020B0603020202020204" pitchFamily="34" charset="0"/>
                  <a:ea typeface="나눔고딕" panose="020D0604000000000000" pitchFamily="50" charset="-127"/>
                </a:rPr>
                <a:t>창업위험도 개념 및 구성</a:t>
              </a:r>
            </a:p>
          </p:txBody>
        </p:sp>
        <p:grpSp>
          <p:nvGrpSpPr>
            <p:cNvPr id="51" name="그룹 50"/>
            <p:cNvGrpSpPr/>
            <p:nvPr/>
          </p:nvGrpSpPr>
          <p:grpSpPr>
            <a:xfrm>
              <a:off x="3099458" y="1656032"/>
              <a:ext cx="6306937" cy="933288"/>
              <a:chOff x="200472" y="3032974"/>
              <a:chExt cx="2424273" cy="933288"/>
            </a:xfrm>
          </p:grpSpPr>
          <p:sp>
            <p:nvSpPr>
              <p:cNvPr id="52" name="Text Box 18"/>
              <p:cNvSpPr txBox="1">
                <a:spLocks noChangeArrowheads="1"/>
              </p:cNvSpPr>
              <p:nvPr/>
            </p:nvSpPr>
            <p:spPr bwMode="auto">
              <a:xfrm>
                <a:off x="248569" y="3032974"/>
                <a:ext cx="2376176" cy="933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0" tIns="74295" rIns="73125" bIns="38025" numCol="1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r>
                  <a:rPr lang="ko-KR" altLang="en-US" sz="975" b="1" spc="-106" dirty="0">
                    <a:latin typeface="Trebuchet MS" pitchFamily="34" charset="0"/>
                    <a:ea typeface="나눔고딕" panose="020D0604000000000000" pitchFamily="50" charset="-127"/>
                  </a:rPr>
                  <a:t>생활밀착형</a:t>
                </a:r>
                <a:r>
                  <a:rPr lang="en-US" altLang="ko-KR" sz="975" b="1" spc="-106" dirty="0">
                    <a:latin typeface="Trebuchet MS" pitchFamily="34" charset="0"/>
                    <a:ea typeface="나눔고딕" panose="020D0604000000000000" pitchFamily="50" charset="-127"/>
                  </a:rPr>
                  <a:t> </a:t>
                </a:r>
                <a:r>
                  <a:rPr lang="ko-KR" altLang="en-US" sz="975" b="1" spc="-106" dirty="0">
                    <a:latin typeface="Trebuchet MS" pitchFamily="34" charset="0"/>
                    <a:ea typeface="나눔고딕" panose="020D0604000000000000" pitchFamily="50" charset="-127"/>
                  </a:rPr>
                  <a:t>업종</a:t>
                </a:r>
                <a:r>
                  <a:rPr lang="en-US" altLang="ko-KR" sz="975" b="1" spc="-106" dirty="0">
                    <a:latin typeface="Trebuchet MS" pitchFamily="34" charset="0"/>
                    <a:ea typeface="나눔고딕" panose="020D0604000000000000" pitchFamily="50" charset="-127"/>
                  </a:rPr>
                  <a:t>(43</a:t>
                </a:r>
                <a:r>
                  <a:rPr lang="ko-KR" altLang="en-US" sz="975" b="1" spc="-106" dirty="0">
                    <a:latin typeface="Trebuchet MS" pitchFamily="34" charset="0"/>
                    <a:ea typeface="나눔고딕" panose="020D0604000000000000" pitchFamily="50" charset="-127"/>
                  </a:rPr>
                  <a:t>개</a:t>
                </a:r>
                <a:r>
                  <a:rPr lang="en-US" altLang="ko-KR" sz="975" b="1" spc="-106" dirty="0">
                    <a:latin typeface="Trebuchet MS" pitchFamily="34" charset="0"/>
                    <a:ea typeface="나눔고딕" panose="020D0604000000000000" pitchFamily="50" charset="-127"/>
                  </a:rPr>
                  <a:t>)</a:t>
                </a:r>
                <a:r>
                  <a:rPr lang="ko-KR" altLang="en-US" sz="975" b="1" spc="-106" dirty="0">
                    <a:latin typeface="Trebuchet MS" pitchFamily="34" charset="0"/>
                    <a:ea typeface="나눔고딕" panose="020D0604000000000000" pitchFamily="50" charset="-127"/>
                  </a:rPr>
                  <a:t> 의 창업위험도로 </a:t>
                </a:r>
                <a:r>
                  <a:rPr lang="ko-KR" altLang="en-US" sz="975" b="1" spc="-106" dirty="0" err="1">
                    <a:solidFill>
                      <a:srgbClr val="00B0F0"/>
                    </a:solidFill>
                    <a:latin typeface="Trebuchet MS" pitchFamily="34" charset="0"/>
                    <a:ea typeface="나눔고딕" panose="020D0604000000000000" pitchFamily="50" charset="-127"/>
                  </a:rPr>
                  <a:t>폐업률</a:t>
                </a:r>
                <a:r>
                  <a:rPr lang="ko-KR" altLang="en-US" sz="975" b="1" spc="-106" dirty="0" err="1">
                    <a:latin typeface="Trebuchet MS" pitchFamily="34" charset="0"/>
                    <a:ea typeface="나눔고딕" panose="020D0604000000000000" pitchFamily="50" charset="-127"/>
                  </a:rPr>
                  <a:t>과</a:t>
                </a:r>
                <a:r>
                  <a:rPr lang="ko-KR" altLang="en-US" sz="975" b="1" spc="-106" dirty="0">
                    <a:latin typeface="Trebuchet MS" pitchFamily="34" charset="0"/>
                    <a:ea typeface="나눔고딕" panose="020D0604000000000000" pitchFamily="50" charset="-127"/>
                  </a:rPr>
                  <a:t> </a:t>
                </a:r>
                <a:r>
                  <a:rPr lang="en-US" altLang="ko-KR" sz="975" b="1" spc="-106" dirty="0">
                    <a:solidFill>
                      <a:srgbClr val="00B0F0"/>
                    </a:solidFill>
                    <a:latin typeface="Trebuchet MS" pitchFamily="34" charset="0"/>
                    <a:ea typeface="나눔고딕" panose="020D0604000000000000" pitchFamily="50" charset="-127"/>
                  </a:rPr>
                  <a:t>3</a:t>
                </a:r>
                <a:r>
                  <a:rPr lang="ko-KR" altLang="en-US" sz="975" b="1" spc="-106" dirty="0">
                    <a:solidFill>
                      <a:srgbClr val="00B0F0"/>
                    </a:solidFill>
                    <a:latin typeface="Trebuchet MS" pitchFamily="34" charset="0"/>
                    <a:ea typeface="나눔고딕" panose="020D0604000000000000" pitchFamily="50" charset="-127"/>
                  </a:rPr>
                  <a:t>년 생존율</a:t>
                </a:r>
                <a:r>
                  <a:rPr lang="en-US" altLang="ko-KR" sz="975" b="1" spc="-106" dirty="0">
                    <a:latin typeface="Trebuchet MS" pitchFamily="34" charset="0"/>
                    <a:ea typeface="나눔고딕" panose="020D0604000000000000" pitchFamily="50" charset="-127"/>
                  </a:rPr>
                  <a:t>[</a:t>
                </a:r>
                <a:r>
                  <a:rPr lang="ko-KR" altLang="en-US" sz="975" b="1" spc="-106" dirty="0">
                    <a:latin typeface="Trebuchet MS" pitchFamily="34" charset="0"/>
                    <a:ea typeface="나눔고딕" panose="020D0604000000000000" pitchFamily="50" charset="-127"/>
                  </a:rPr>
                  <a:t>역수</a:t>
                </a:r>
                <a:r>
                  <a:rPr lang="en-US" altLang="ko-KR" sz="975" b="1" spc="-106" dirty="0">
                    <a:latin typeface="Trebuchet MS" pitchFamily="34" charset="0"/>
                    <a:ea typeface="나눔고딕" panose="020D0604000000000000" pitchFamily="50" charset="-127"/>
                  </a:rPr>
                  <a:t>]</a:t>
                </a:r>
                <a:r>
                  <a:rPr lang="ko-KR" altLang="en-US" sz="975" b="1" spc="-106" dirty="0">
                    <a:latin typeface="Trebuchet MS" pitchFamily="34" charset="0"/>
                    <a:ea typeface="나눔고딕" panose="020D0604000000000000" pitchFamily="50" charset="-127"/>
                  </a:rPr>
                  <a:t>의 결합 지표</a:t>
                </a:r>
                <a:endParaRPr lang="en-US" altLang="ko-KR" sz="975" b="1" spc="-106" dirty="0">
                  <a:latin typeface="Trebuchet MS" pitchFamily="34" charset="0"/>
                  <a:ea typeface="나눔고딕" panose="020D0604000000000000" pitchFamily="50" charset="-127"/>
                </a:endParaRPr>
              </a:p>
              <a:p>
                <a:pPr lvl="0"/>
                <a:r>
                  <a:rPr lang="en-US" altLang="ko-KR" sz="975" b="1" u="sng" spc="-106" dirty="0">
                    <a:solidFill>
                      <a:schemeClr val="accent6">
                        <a:lumMod val="50000"/>
                      </a:schemeClr>
                    </a:solidFill>
                    <a:latin typeface="Trebuchet MS" pitchFamily="34" charset="0"/>
                    <a:ea typeface="나눔고딕" panose="020D0604000000000000" pitchFamily="50" charset="-127"/>
                  </a:rPr>
                  <a:t>“</a:t>
                </a:r>
                <a:r>
                  <a:rPr lang="ko-KR" altLang="en-US" sz="975" b="1" u="sng" spc="-106" dirty="0">
                    <a:solidFill>
                      <a:schemeClr val="accent6">
                        <a:lumMod val="50000"/>
                      </a:schemeClr>
                    </a:solidFill>
                    <a:latin typeface="Trebuchet MS" pitchFamily="34" charset="0"/>
                    <a:ea typeface="나눔고딕" panose="020D0604000000000000" pitchFamily="50" charset="-127"/>
                  </a:rPr>
                  <a:t>위험</a:t>
                </a:r>
                <a:r>
                  <a:rPr lang="en-US" altLang="ko-KR" sz="975" b="1" u="sng" spc="-106" dirty="0">
                    <a:solidFill>
                      <a:schemeClr val="accent6">
                        <a:lumMod val="50000"/>
                      </a:schemeClr>
                    </a:solidFill>
                    <a:latin typeface="Trebuchet MS" pitchFamily="34" charset="0"/>
                    <a:ea typeface="나눔고딕" panose="020D0604000000000000" pitchFamily="50" charset="-127"/>
                  </a:rPr>
                  <a:t>”</a:t>
                </a:r>
                <a:r>
                  <a:rPr lang="ko-KR" altLang="en-US" sz="975" b="1" u="sng" spc="-106" dirty="0">
                    <a:solidFill>
                      <a:schemeClr val="accent6">
                        <a:lumMod val="50000"/>
                      </a:schemeClr>
                    </a:solidFill>
                    <a:latin typeface="Trebuchet MS" pitchFamily="34" charset="0"/>
                    <a:ea typeface="나눔고딕" panose="020D0604000000000000" pitchFamily="50" charset="-127"/>
                  </a:rPr>
                  <a:t>정도를 나타내는 데에는 어느 시점의 상대비교만으로는 충분하지 못함</a:t>
                </a:r>
                <a:r>
                  <a:rPr lang="ko-KR" altLang="en-US" sz="975" b="1" spc="-106" dirty="0">
                    <a:latin typeface="Trebuchet MS" pitchFamily="34" charset="0"/>
                    <a:ea typeface="나눔고딕" panose="020D0604000000000000" pitchFamily="50" charset="-127"/>
                  </a:rPr>
                  <a:t>으로                                                  </a:t>
                </a:r>
                <a:r>
                  <a:rPr lang="ko-KR" altLang="en-US" sz="975" b="1" spc="-106" dirty="0">
                    <a:solidFill>
                      <a:srgbClr val="F86624"/>
                    </a:solidFill>
                    <a:latin typeface="Trebuchet MS" pitchFamily="34" charset="0"/>
                    <a:ea typeface="나눔고딕" panose="020D0604000000000000" pitchFamily="50" charset="-127"/>
                  </a:rPr>
                  <a:t>표준화구간</a:t>
                </a:r>
                <a:r>
                  <a:rPr lang="en-US" altLang="ko-KR" sz="975" b="1" spc="-106" dirty="0">
                    <a:solidFill>
                      <a:srgbClr val="F86624"/>
                    </a:solidFill>
                    <a:latin typeface="Trebuchet MS" pitchFamily="34" charset="0"/>
                    <a:ea typeface="나눔고딕" panose="020D0604000000000000" pitchFamily="50" charset="-127"/>
                  </a:rPr>
                  <a:t>(2</a:t>
                </a:r>
                <a:r>
                  <a:rPr lang="ko-KR" altLang="en-US" sz="975" b="1" spc="-106" dirty="0">
                    <a:solidFill>
                      <a:srgbClr val="F86624"/>
                    </a:solidFill>
                    <a:latin typeface="Trebuchet MS" pitchFamily="34" charset="0"/>
                    <a:ea typeface="나눔고딕" panose="020D0604000000000000" pitchFamily="50" charset="-127"/>
                  </a:rPr>
                  <a:t>년</a:t>
                </a:r>
                <a:r>
                  <a:rPr lang="en-US" altLang="ko-KR" sz="975" b="1" spc="-106" dirty="0">
                    <a:solidFill>
                      <a:srgbClr val="F86624"/>
                    </a:solidFill>
                    <a:latin typeface="Trebuchet MS" pitchFamily="34" charset="0"/>
                    <a:ea typeface="나눔고딕" panose="020D0604000000000000" pitchFamily="50" charset="-127"/>
                  </a:rPr>
                  <a:t>)</a:t>
                </a:r>
                <a:r>
                  <a:rPr lang="ko-KR" altLang="en-US" sz="975" b="1" spc="-106" dirty="0">
                    <a:latin typeface="Trebuchet MS" pitchFamily="34" charset="0"/>
                    <a:ea typeface="나눔고딕" panose="020D0604000000000000" pitchFamily="50" charset="-127"/>
                  </a:rPr>
                  <a:t>을 이용하여 </a:t>
                </a:r>
                <a:r>
                  <a:rPr lang="en-US" altLang="ko-KR" sz="975" b="1" spc="-106" dirty="0">
                    <a:latin typeface="Trebuchet MS" pitchFamily="34" charset="0"/>
                    <a:ea typeface="나눔고딕" panose="020D0604000000000000" pitchFamily="50" charset="-127"/>
                  </a:rPr>
                  <a:t>(</a:t>
                </a:r>
                <a:r>
                  <a:rPr lang="ko-KR" altLang="en-US" sz="975" b="1" spc="-106" dirty="0">
                    <a:solidFill>
                      <a:srgbClr val="FF0000"/>
                    </a:solidFill>
                    <a:latin typeface="Trebuchet MS" pitchFamily="34" charset="0"/>
                    <a:ea typeface="나눔고딕" panose="020D0604000000000000" pitchFamily="50" charset="-127"/>
                  </a:rPr>
                  <a:t>횡적</a:t>
                </a:r>
                <a:r>
                  <a:rPr lang="en-US" altLang="ko-KR" sz="975" b="1" spc="-106" dirty="0">
                    <a:solidFill>
                      <a:srgbClr val="FF0000"/>
                    </a:solidFill>
                    <a:latin typeface="Trebuchet MS" pitchFamily="34" charset="0"/>
                    <a:ea typeface="나눔고딕" panose="020D0604000000000000" pitchFamily="50" charset="-127"/>
                  </a:rPr>
                  <a:t>+</a:t>
                </a:r>
                <a:r>
                  <a:rPr lang="ko-KR" altLang="en-US" sz="975" b="1" spc="-106" dirty="0">
                    <a:solidFill>
                      <a:srgbClr val="FF0000"/>
                    </a:solidFill>
                    <a:latin typeface="Trebuchet MS" pitchFamily="34" charset="0"/>
                    <a:ea typeface="나눔고딕" panose="020D0604000000000000" pitchFamily="50" charset="-127"/>
                  </a:rPr>
                  <a:t>종적</a:t>
                </a:r>
                <a:r>
                  <a:rPr lang="en-US" altLang="ko-KR" sz="975" b="1" spc="-106" dirty="0">
                    <a:latin typeface="Trebuchet MS" pitchFamily="34" charset="0"/>
                    <a:ea typeface="나눔고딕" panose="020D0604000000000000" pitchFamily="50" charset="-127"/>
                  </a:rPr>
                  <a:t>)</a:t>
                </a:r>
                <a:r>
                  <a:rPr lang="ko-KR" altLang="en-US" sz="975" b="1" spc="-106" dirty="0">
                    <a:solidFill>
                      <a:srgbClr val="FF0000"/>
                    </a:solidFill>
                    <a:latin typeface="Trebuchet MS" pitchFamily="34" charset="0"/>
                    <a:ea typeface="나눔고딕" panose="020D0604000000000000" pitchFamily="50" charset="-127"/>
                  </a:rPr>
                  <a:t> 상대화 지수</a:t>
                </a:r>
                <a:r>
                  <a:rPr lang="ko-KR" altLang="en-US" sz="975" b="1" spc="-106" dirty="0">
                    <a:latin typeface="Trebuchet MS" pitchFamily="34" charset="0"/>
                    <a:ea typeface="나눔고딕" panose="020D0604000000000000" pitchFamily="50" charset="-127"/>
                  </a:rPr>
                  <a:t>를 구현</a:t>
                </a:r>
                <a:endParaRPr lang="en-US" altLang="ko-KR" sz="975" b="1" spc="-106" dirty="0">
                  <a:latin typeface="Trebuchet MS" pitchFamily="34" charset="0"/>
                  <a:ea typeface="나눔고딕" panose="020D0604000000000000" pitchFamily="50" charset="-127"/>
                </a:endParaRPr>
              </a:p>
              <a:p>
                <a:pPr>
                  <a:lnSpc>
                    <a:spcPts val="406"/>
                  </a:lnSpc>
                </a:pPr>
                <a:endParaRPr lang="en-US" altLang="ko-KR" sz="975" b="1" spc="-106" dirty="0">
                  <a:solidFill>
                    <a:srgbClr val="7030A0"/>
                  </a:solidFill>
                  <a:latin typeface="Trebuchet MS" pitchFamily="34" charset="0"/>
                  <a:ea typeface="나눔고딕" panose="020D0604000000000000" pitchFamily="50" charset="-127"/>
                </a:endParaRPr>
              </a:p>
              <a:p>
                <a:r>
                  <a:rPr lang="en-US" altLang="ko-KR" sz="731" spc="-106" dirty="0">
                    <a:solidFill>
                      <a:srgbClr val="7030A0"/>
                    </a:solidFill>
                    <a:latin typeface="Trebuchet MS" pitchFamily="34" charset="0"/>
                    <a:ea typeface="나눔고딕" panose="020D0604000000000000" pitchFamily="50" charset="-127"/>
                  </a:rPr>
                  <a:t>※ </a:t>
                </a:r>
                <a:r>
                  <a:rPr lang="ko-KR" altLang="en-US" sz="731" spc="-106" dirty="0" err="1" smtClean="0">
                    <a:solidFill>
                      <a:srgbClr val="7030A0"/>
                    </a:solidFill>
                    <a:latin typeface="Trebuchet MS" pitchFamily="34" charset="0"/>
                    <a:ea typeface="나눔고딕" panose="020D0604000000000000" pitchFamily="50" charset="-127"/>
                  </a:rPr>
                  <a:t>활용데이터셋</a:t>
                </a:r>
                <a:r>
                  <a:rPr lang="ko-KR" altLang="en-US" sz="731" spc="-106" dirty="0" smtClean="0">
                    <a:solidFill>
                      <a:srgbClr val="7030A0"/>
                    </a:solidFill>
                    <a:latin typeface="Trebuchet MS" pitchFamily="34" charset="0"/>
                    <a:ea typeface="나눔고딕" panose="020D0604000000000000" pitchFamily="50" charset="-127"/>
                  </a:rPr>
                  <a:t> </a:t>
                </a:r>
                <a:r>
                  <a:rPr lang="en-US" altLang="ko-KR" sz="731" spc="-106" dirty="0" smtClean="0">
                    <a:solidFill>
                      <a:srgbClr val="7030A0"/>
                    </a:solidFill>
                    <a:latin typeface="Trebuchet MS" pitchFamily="34" charset="0"/>
                    <a:ea typeface="나눔고딕" panose="020D0604000000000000" pitchFamily="50" charset="-127"/>
                  </a:rPr>
                  <a:t>- </a:t>
                </a:r>
                <a:r>
                  <a:rPr lang="ko-KR" altLang="en-US" sz="731" spc="-106" dirty="0" smtClean="0">
                    <a:solidFill>
                      <a:srgbClr val="7030A0"/>
                    </a:solidFill>
                    <a:latin typeface="Trebuchet MS" pitchFamily="34" charset="0"/>
                    <a:ea typeface="나눔고딕" panose="020D0604000000000000" pitchFamily="50" charset="-127"/>
                  </a:rPr>
                  <a:t>상가업소 </a:t>
                </a:r>
                <a:r>
                  <a:rPr lang="en-US" altLang="ko-KR" sz="731" spc="-106" dirty="0">
                    <a:solidFill>
                      <a:srgbClr val="7030A0"/>
                    </a:solidFill>
                    <a:latin typeface="Trebuchet MS" pitchFamily="34" charset="0"/>
                    <a:ea typeface="나눔고딕" panose="020D0604000000000000" pitchFamily="50" charset="-127"/>
                  </a:rPr>
                  <a:t>DB </a:t>
                </a:r>
                <a:r>
                  <a:rPr lang="en-US" altLang="ko-KR" sz="731" spc="-106" dirty="0" smtClean="0">
                    <a:solidFill>
                      <a:srgbClr val="7030A0"/>
                    </a:solidFill>
                    <a:latin typeface="Trebuchet MS" pitchFamily="34" charset="0"/>
                    <a:ea typeface="나눔고딕" panose="020D0604000000000000" pitchFamily="50" charset="-127"/>
                  </a:rPr>
                  <a:t> </a:t>
                </a:r>
                <a:endParaRPr lang="en-US" altLang="ko-KR" sz="731" spc="-106" dirty="0">
                  <a:solidFill>
                    <a:srgbClr val="7030A0"/>
                  </a:solidFill>
                  <a:latin typeface="Trebuchet MS" pitchFamily="34" charset="0"/>
                  <a:ea typeface="나눔고딕" panose="020D0604000000000000" pitchFamily="50" charset="-127"/>
                </a:endParaRPr>
              </a:p>
            </p:txBody>
          </p:sp>
          <p:sp>
            <p:nvSpPr>
              <p:cNvPr id="53" name="직사각형 52"/>
              <p:cNvSpPr/>
              <p:nvPr/>
            </p:nvSpPr>
            <p:spPr bwMode="auto">
              <a:xfrm>
                <a:off x="200472" y="3186001"/>
                <a:ext cx="1296036" cy="608150"/>
              </a:xfrm>
              <a:prstGeom prst="rect">
                <a:avLst/>
              </a:prstGeom>
              <a:noFill/>
              <a:ln w="12700">
                <a:noFill/>
                <a:prstDash val="dash"/>
                <a:miter lim="800000"/>
                <a:headEnd/>
                <a:tailEnd/>
              </a:ln>
            </p:spPr>
            <p:txBody>
              <a:bodyPr wrap="none" rtlCol="0" anchor="ctr">
                <a:noAutofit/>
              </a:bodyPr>
              <a:lstStyle/>
              <a:p>
                <a:pPr>
                  <a:spcBef>
                    <a:spcPct val="20000"/>
                  </a:spcBef>
                </a:pPr>
                <a:endParaRPr lang="ko-KR" altLang="en-US" sz="731" dirty="0">
                  <a:latin typeface="Trebuchet MS" panose="020B0603020202020204" pitchFamily="34" charset="0"/>
                  <a:ea typeface="나눔고딕" panose="020D0604000000000000" pitchFamily="50" charset="-127"/>
                </a:endParaRPr>
              </a:p>
            </p:txBody>
          </p:sp>
        </p:grpSp>
      </p:grpSp>
      <p:grpSp>
        <p:nvGrpSpPr>
          <p:cNvPr id="2" name="그룹 1"/>
          <p:cNvGrpSpPr/>
          <p:nvPr/>
        </p:nvGrpSpPr>
        <p:grpSpPr>
          <a:xfrm>
            <a:off x="1496616" y="3077707"/>
            <a:ext cx="7128792" cy="1004607"/>
            <a:chOff x="776444" y="2492895"/>
            <a:chExt cx="8773898" cy="1236439"/>
          </a:xfrm>
        </p:grpSpPr>
        <p:sp>
          <p:nvSpPr>
            <p:cNvPr id="54" name="직사각형 53"/>
            <p:cNvSpPr/>
            <p:nvPr/>
          </p:nvSpPr>
          <p:spPr bwMode="auto">
            <a:xfrm>
              <a:off x="3099058" y="2764444"/>
              <a:ext cx="3371740" cy="608150"/>
            </a:xfrm>
            <a:prstGeom prst="rect">
              <a:avLst/>
            </a:prstGeom>
            <a:noFill/>
            <a:ln w="12700">
              <a:noFill/>
              <a:prstDash val="dash"/>
              <a:miter lim="800000"/>
              <a:headEnd/>
              <a:tailEnd/>
            </a:ln>
          </p:spPr>
          <p:txBody>
            <a:bodyPr wrap="none" rtlCol="0" anchor="ctr">
              <a:noAutofit/>
            </a:bodyPr>
            <a:lstStyle/>
            <a:p>
              <a:pPr>
                <a:spcBef>
                  <a:spcPct val="20000"/>
                </a:spcBef>
              </a:pPr>
              <a:endParaRPr lang="ko-KR" altLang="en-US" sz="731" dirty="0">
                <a:latin typeface="Trebuchet MS" panose="020B0603020202020204" pitchFamily="34" charset="0"/>
                <a:ea typeface="나눔고딕" panose="020D0604000000000000" pitchFamily="50" charset="-127"/>
              </a:endParaRPr>
            </a:p>
          </p:txBody>
        </p:sp>
        <p:grpSp>
          <p:nvGrpSpPr>
            <p:cNvPr id="120" name="그룹 119"/>
            <p:cNvGrpSpPr/>
            <p:nvPr/>
          </p:nvGrpSpPr>
          <p:grpSpPr>
            <a:xfrm>
              <a:off x="776444" y="2492895"/>
              <a:ext cx="8773898" cy="1236439"/>
              <a:chOff x="776444" y="1556791"/>
              <a:chExt cx="8773898" cy="1236439"/>
            </a:xfrm>
          </p:grpSpPr>
          <p:sp>
            <p:nvSpPr>
              <p:cNvPr id="121" name="직사각형 120"/>
              <p:cNvSpPr/>
              <p:nvPr/>
            </p:nvSpPr>
            <p:spPr bwMode="auto">
              <a:xfrm>
                <a:off x="776444" y="1556791"/>
                <a:ext cx="8773898" cy="1236439"/>
              </a:xfrm>
              <a:prstGeom prst="rect">
                <a:avLst/>
              </a:prstGeom>
              <a:noFill/>
              <a:ln w="9525">
                <a:solidFill>
                  <a:srgbClr val="A2AFBF"/>
                </a:solidFill>
                <a:miter lim="800000"/>
                <a:headEnd/>
                <a:tailEnd/>
              </a:ln>
            </p:spPr>
            <p:txBody>
              <a:bodyPr wrap="square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</a:pPr>
                <a:endParaRPr lang="ko-KR" altLang="en-US" sz="731" dirty="0">
                  <a:latin typeface="Trebuchet MS" panose="020B0603020202020204" pitchFamily="34" charset="0"/>
                  <a:ea typeface="나눔고딕" panose="020D0604000000000000" pitchFamily="50" charset="-127"/>
                </a:endParaRPr>
              </a:p>
            </p:txBody>
          </p:sp>
          <p:sp>
            <p:nvSpPr>
              <p:cNvPr id="122" name="모서리가 둥근 직사각형 121"/>
              <p:cNvSpPr/>
              <p:nvPr/>
            </p:nvSpPr>
            <p:spPr bwMode="auto">
              <a:xfrm>
                <a:off x="1030279" y="1882362"/>
                <a:ext cx="1951666" cy="610534"/>
              </a:xfrm>
              <a:prstGeom prst="roundRect">
                <a:avLst/>
              </a:prstGeom>
              <a:solidFill>
                <a:srgbClr val="F4F4F6"/>
              </a:solidFill>
              <a:ln w="12700">
                <a:solidFill>
                  <a:srgbClr val="A2AFBF"/>
                </a:solidFill>
                <a:miter lim="800000"/>
                <a:headEnd/>
                <a:tailEnd/>
              </a:ln>
            </p:spPr>
            <p:txBody>
              <a:bodyPr wrap="none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</a:pPr>
                <a:r>
                  <a:rPr lang="ko-KR" altLang="en-US" sz="975" b="1" spc="-106" dirty="0">
                    <a:latin typeface="Trebuchet MS" panose="020B0603020202020204" pitchFamily="34" charset="0"/>
                    <a:ea typeface="나눔고딕" panose="020D0604000000000000" pitchFamily="50" charset="-127"/>
                  </a:rPr>
                  <a:t>개별지표 표준화</a:t>
                </a:r>
              </a:p>
            </p:txBody>
          </p:sp>
          <p:grpSp>
            <p:nvGrpSpPr>
              <p:cNvPr id="123" name="그룹 122"/>
              <p:cNvGrpSpPr/>
              <p:nvPr/>
            </p:nvGrpSpPr>
            <p:grpSpPr>
              <a:xfrm>
                <a:off x="3099458" y="1809059"/>
                <a:ext cx="6317545" cy="710901"/>
                <a:chOff x="200472" y="3186001"/>
                <a:chExt cx="2428350" cy="710901"/>
              </a:xfrm>
            </p:grpSpPr>
            <p:sp>
              <p:nvSpPr>
                <p:cNvPr id="124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271978" y="3320838"/>
                  <a:ext cx="2356844" cy="57606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0" tIns="74295" rIns="73125" bIns="38025" numCol="1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lvl="0"/>
                  <a:r>
                    <a:rPr lang="ko-KR" altLang="en-US" sz="894" b="1" spc="-106" dirty="0">
                      <a:latin typeface="Trebuchet MS" pitchFamily="34" charset="0"/>
                      <a:ea typeface="나눔고딕" panose="020D0604000000000000" pitchFamily="50" charset="-127"/>
                    </a:rPr>
                    <a:t>지표</a:t>
                  </a:r>
                  <a:r>
                    <a:rPr lang="en-US" altLang="ko-KR" sz="894" b="1" spc="-106" dirty="0">
                      <a:latin typeface="Trebuchet MS" pitchFamily="34" charset="0"/>
                      <a:ea typeface="나눔고딕" panose="020D0604000000000000" pitchFamily="50" charset="-127"/>
                    </a:rPr>
                    <a:t>1 : </a:t>
                  </a:r>
                  <a:r>
                    <a:rPr lang="en-US" altLang="ko-KR" sz="894" b="1" spc="-106" dirty="0">
                      <a:solidFill>
                        <a:srgbClr val="00B0F0"/>
                      </a:solidFill>
                      <a:latin typeface="Trebuchet MS" pitchFamily="34" charset="0"/>
                      <a:ea typeface="나눔고딕" panose="020D0604000000000000" pitchFamily="50" charset="-127"/>
                    </a:rPr>
                    <a:t>z</a:t>
                  </a:r>
                  <a:r>
                    <a:rPr lang="en-US" altLang="ko-KR" sz="894" b="1" spc="-106" dirty="0">
                      <a:latin typeface="Trebuchet MS" pitchFamily="34" charset="0"/>
                      <a:ea typeface="나눔고딕" panose="020D0604000000000000" pitchFamily="50" charset="-127"/>
                    </a:rPr>
                    <a:t> </a:t>
                  </a:r>
                  <a:r>
                    <a:rPr lang="ko-KR" altLang="en-US" sz="894" b="1" spc="-106" dirty="0" err="1">
                      <a:solidFill>
                        <a:srgbClr val="00B0F0"/>
                      </a:solidFill>
                      <a:latin typeface="Trebuchet MS" pitchFamily="34" charset="0"/>
                      <a:ea typeface="나눔고딕" panose="020D0604000000000000" pitchFamily="50" charset="-127"/>
                    </a:rPr>
                    <a:t>폐업률</a:t>
                  </a:r>
                  <a:r>
                    <a:rPr lang="en-US" altLang="ko-KR" sz="894" b="1" spc="-106" dirty="0">
                      <a:latin typeface="Trebuchet MS" pitchFamily="34" charset="0"/>
                      <a:ea typeface="나눔고딕" panose="020D0604000000000000" pitchFamily="50" charset="-127"/>
                    </a:rPr>
                    <a:t>, </a:t>
                  </a:r>
                  <a:r>
                    <a:rPr lang="ko-KR" altLang="en-US" sz="894" b="1" spc="-106" dirty="0">
                      <a:latin typeface="Trebuchet MS" pitchFamily="34" charset="0"/>
                      <a:ea typeface="나눔고딕" panose="020D0604000000000000" pitchFamily="50" charset="-127"/>
                    </a:rPr>
                    <a:t>지표</a:t>
                  </a:r>
                  <a:r>
                    <a:rPr lang="en-US" altLang="ko-KR" sz="894" b="1" spc="-106" dirty="0">
                      <a:latin typeface="Trebuchet MS" pitchFamily="34" charset="0"/>
                      <a:ea typeface="나눔고딕" panose="020D0604000000000000" pitchFamily="50" charset="-127"/>
                    </a:rPr>
                    <a:t>2 : </a:t>
                  </a:r>
                  <a:r>
                    <a:rPr lang="en-US" altLang="ko-KR" sz="894" b="1" spc="-106" dirty="0">
                      <a:solidFill>
                        <a:srgbClr val="00B0F0"/>
                      </a:solidFill>
                      <a:latin typeface="Trebuchet MS" pitchFamily="34" charset="0"/>
                      <a:ea typeface="나눔고딕" panose="020D0604000000000000" pitchFamily="50" charset="-127"/>
                    </a:rPr>
                    <a:t>-z 3</a:t>
                  </a:r>
                  <a:r>
                    <a:rPr lang="ko-KR" altLang="en-US" sz="894" b="1" spc="-106" dirty="0">
                      <a:solidFill>
                        <a:srgbClr val="00B0F0"/>
                      </a:solidFill>
                      <a:latin typeface="Trebuchet MS" pitchFamily="34" charset="0"/>
                      <a:ea typeface="나눔고딕" panose="020D0604000000000000" pitchFamily="50" charset="-127"/>
                    </a:rPr>
                    <a:t>년 생존율</a:t>
                  </a:r>
                  <a:endParaRPr lang="en-US" altLang="ko-KR" sz="894" b="1" spc="-106" dirty="0">
                    <a:solidFill>
                      <a:srgbClr val="00B0F0"/>
                    </a:solidFill>
                    <a:latin typeface="Trebuchet MS" pitchFamily="34" charset="0"/>
                    <a:ea typeface="나눔고딕" panose="020D0604000000000000" pitchFamily="50" charset="-127"/>
                  </a:endParaRPr>
                </a:p>
                <a:p>
                  <a:pPr>
                    <a:lnSpc>
                      <a:spcPts val="81"/>
                    </a:lnSpc>
                  </a:pPr>
                  <a:endParaRPr lang="en-US" altLang="ko-KR" sz="894" b="1" spc="-106" dirty="0">
                    <a:latin typeface="Trebuchet MS" pitchFamily="34" charset="0"/>
                    <a:ea typeface="나눔고딕" panose="020D0604000000000000" pitchFamily="50" charset="-127"/>
                  </a:endParaRPr>
                </a:p>
                <a:p>
                  <a:pPr lvl="0"/>
                  <a:r>
                    <a:rPr lang="ko-KR" altLang="en-US" sz="894" b="1" spc="-106" dirty="0">
                      <a:latin typeface="Trebuchet MS" pitchFamily="34" charset="0"/>
                      <a:ea typeface="나눔고딕" panose="020D0604000000000000" pitchFamily="50" charset="-127"/>
                    </a:rPr>
                    <a:t>개별지표 표준화 </a:t>
                  </a:r>
                  <a:r>
                    <a:rPr lang="en-US" altLang="ko-KR" sz="894" b="1" spc="-106" dirty="0">
                      <a:latin typeface="Trebuchet MS" pitchFamily="34" charset="0"/>
                      <a:ea typeface="나눔고딕" panose="020D0604000000000000" pitchFamily="50" charset="-127"/>
                    </a:rPr>
                    <a:t>(z</a:t>
                  </a:r>
                  <a:r>
                    <a:rPr lang="ko-KR" altLang="en-US" sz="894" b="1" spc="-106" dirty="0">
                      <a:latin typeface="Trebuchet MS" pitchFamily="34" charset="0"/>
                      <a:ea typeface="나눔고딕" panose="020D0604000000000000" pitchFamily="50" charset="-127"/>
                    </a:rPr>
                    <a:t>점수</a:t>
                  </a:r>
                  <a:r>
                    <a:rPr lang="en-US" altLang="ko-KR" sz="894" b="1" spc="-106" dirty="0">
                      <a:latin typeface="Trebuchet MS" pitchFamily="34" charset="0"/>
                      <a:ea typeface="나눔고딕" panose="020D0604000000000000" pitchFamily="50" charset="-127"/>
                    </a:rPr>
                    <a:t>) : (</a:t>
                  </a:r>
                  <a:r>
                    <a:rPr lang="ko-KR" altLang="en-US" sz="894" b="1" spc="-106" dirty="0" err="1">
                      <a:latin typeface="Trebuchet MS" pitchFamily="34" charset="0"/>
                      <a:ea typeface="나눔고딕" panose="020D0604000000000000" pitchFamily="50" charset="-127"/>
                    </a:rPr>
                    <a:t>원점수</a:t>
                  </a:r>
                  <a:r>
                    <a:rPr lang="en-US" altLang="ko-KR" sz="894" b="1" spc="-106" dirty="0">
                      <a:latin typeface="Trebuchet MS" pitchFamily="34" charset="0"/>
                      <a:ea typeface="나눔고딕" panose="020D0604000000000000" pitchFamily="50" charset="-127"/>
                    </a:rPr>
                    <a:t> – </a:t>
                  </a:r>
                  <a:r>
                    <a:rPr lang="ko-KR" altLang="en-US" sz="894" b="1" spc="-106" dirty="0">
                      <a:latin typeface="Trebuchet MS" pitchFamily="34" charset="0"/>
                      <a:ea typeface="나눔고딕" panose="020D0604000000000000" pitchFamily="50" charset="-127"/>
                    </a:rPr>
                    <a:t>평균점수</a:t>
                  </a:r>
                  <a:r>
                    <a:rPr lang="en-US" altLang="ko-KR" sz="894" b="1" spc="-106" dirty="0">
                      <a:latin typeface="Trebuchet MS" pitchFamily="34" charset="0"/>
                      <a:ea typeface="나눔고딕" panose="020D0604000000000000" pitchFamily="50" charset="-127"/>
                    </a:rPr>
                    <a:t>(</a:t>
                  </a:r>
                  <a:r>
                    <a:rPr lang="ko-KR" altLang="en-US" sz="894" b="1" spc="-106" dirty="0">
                      <a:solidFill>
                        <a:srgbClr val="FF0000"/>
                      </a:solidFill>
                      <a:latin typeface="Trebuchet MS" pitchFamily="34" charset="0"/>
                      <a:ea typeface="나눔고딕" panose="020D0604000000000000" pitchFamily="50" charset="-127"/>
                    </a:rPr>
                    <a:t>표준화구간</a:t>
                  </a:r>
                  <a:r>
                    <a:rPr lang="en-US" altLang="ko-KR" sz="894" b="1" spc="-106" dirty="0">
                      <a:latin typeface="Trebuchet MS" pitchFamily="34" charset="0"/>
                      <a:ea typeface="나눔고딕" panose="020D0604000000000000" pitchFamily="50" charset="-127"/>
                    </a:rPr>
                    <a:t>))/</a:t>
                  </a:r>
                  <a:r>
                    <a:rPr lang="ko-KR" altLang="en-US" sz="894" b="1" spc="-106" dirty="0">
                      <a:latin typeface="Trebuchet MS" pitchFamily="34" charset="0"/>
                      <a:ea typeface="나눔고딕" panose="020D0604000000000000" pitchFamily="50" charset="-127"/>
                    </a:rPr>
                    <a:t>표준편차</a:t>
                  </a:r>
                  <a:r>
                    <a:rPr lang="en-US" altLang="ko-KR" sz="894" b="1" spc="-106" dirty="0">
                      <a:latin typeface="Trebuchet MS" pitchFamily="34" charset="0"/>
                      <a:ea typeface="나눔고딕" panose="020D0604000000000000" pitchFamily="50" charset="-127"/>
                    </a:rPr>
                    <a:t>(</a:t>
                  </a:r>
                  <a:r>
                    <a:rPr lang="ko-KR" altLang="en-US" sz="894" b="1" spc="-106" dirty="0">
                      <a:solidFill>
                        <a:srgbClr val="FF0000"/>
                      </a:solidFill>
                      <a:latin typeface="Trebuchet MS" pitchFamily="34" charset="0"/>
                      <a:ea typeface="나눔고딕" panose="020D0604000000000000" pitchFamily="50" charset="-127"/>
                    </a:rPr>
                    <a:t>표준화구간</a:t>
                  </a:r>
                  <a:r>
                    <a:rPr lang="en-US" altLang="ko-KR" sz="894" b="1" spc="-106" dirty="0">
                      <a:latin typeface="Trebuchet MS" pitchFamily="34" charset="0"/>
                      <a:ea typeface="나눔고딕" panose="020D0604000000000000" pitchFamily="50" charset="-127"/>
                    </a:rPr>
                    <a:t>)</a:t>
                  </a:r>
                </a:p>
                <a:p>
                  <a:pPr>
                    <a:lnSpc>
                      <a:spcPts val="488"/>
                    </a:lnSpc>
                  </a:pPr>
                  <a:endParaRPr lang="en-US" altLang="ko-KR" sz="894" b="1" spc="-106" dirty="0">
                    <a:latin typeface="Trebuchet MS" pitchFamily="34" charset="0"/>
                    <a:ea typeface="나눔고딕" panose="020D0604000000000000" pitchFamily="50" charset="-127"/>
                  </a:endParaRPr>
                </a:p>
                <a:p>
                  <a:pPr lvl="0"/>
                  <a:r>
                    <a:rPr lang="ko-KR" altLang="en-US" sz="894" b="1" spc="-106" dirty="0" err="1">
                      <a:latin typeface="Trebuchet MS" pitchFamily="34" charset="0"/>
                      <a:ea typeface="나눔고딕" panose="020D0604000000000000" pitchFamily="50" charset="-127"/>
                    </a:rPr>
                    <a:t>폐업률</a:t>
                  </a:r>
                  <a:r>
                    <a:rPr lang="en-US" altLang="ko-KR" sz="894" b="1" spc="-106" dirty="0">
                      <a:latin typeface="Trebuchet MS" pitchFamily="34" charset="0"/>
                      <a:ea typeface="나눔고딕" panose="020D0604000000000000" pitchFamily="50" charset="-127"/>
                    </a:rPr>
                    <a:t> : (y</a:t>
                  </a:r>
                  <a:r>
                    <a:rPr lang="ko-KR" altLang="en-US" sz="894" b="1" spc="-106" dirty="0">
                      <a:latin typeface="Trebuchet MS" pitchFamily="34" charset="0"/>
                      <a:ea typeface="나눔고딕" panose="020D0604000000000000" pitchFamily="50" charset="-127"/>
                    </a:rPr>
                    <a:t>년도 </a:t>
                  </a:r>
                  <a:r>
                    <a:rPr lang="en-US" altLang="ko-KR" sz="894" b="1" spc="-106" dirty="0">
                      <a:latin typeface="Trebuchet MS" pitchFamily="34" charset="0"/>
                      <a:ea typeface="나눔고딕" panose="020D0604000000000000" pitchFamily="50" charset="-127"/>
                    </a:rPr>
                    <a:t>t</a:t>
                  </a:r>
                  <a:r>
                    <a:rPr lang="ko-KR" altLang="en-US" sz="894" b="1" spc="-106" dirty="0">
                      <a:latin typeface="Trebuchet MS" pitchFamily="34" charset="0"/>
                      <a:ea typeface="나눔고딕" panose="020D0604000000000000" pitchFamily="50" charset="-127"/>
                    </a:rPr>
                    <a:t>분기</a:t>
                  </a:r>
                  <a:r>
                    <a:rPr lang="en-US" altLang="ko-KR" sz="894" b="1" spc="-106" dirty="0">
                      <a:latin typeface="Trebuchet MS" pitchFamily="34" charset="0"/>
                      <a:ea typeface="나눔고딕" panose="020D0604000000000000" pitchFamily="50" charset="-127"/>
                    </a:rPr>
                    <a:t>)  </a:t>
                  </a:r>
                  <a:r>
                    <a:rPr lang="ko-KR" altLang="en-US" sz="894" b="1" spc="-106" dirty="0">
                      <a:latin typeface="Trebuchet MS" pitchFamily="34" charset="0"/>
                      <a:ea typeface="나눔고딕" panose="020D0604000000000000" pitchFamily="50" charset="-127"/>
                    </a:rPr>
                    <a:t>폐업 </a:t>
                  </a:r>
                  <a:r>
                    <a:rPr lang="ko-KR" altLang="en-US" sz="894" b="1" spc="-106" dirty="0" err="1">
                      <a:latin typeface="Trebuchet MS" pitchFamily="34" charset="0"/>
                      <a:ea typeface="나눔고딕" panose="020D0604000000000000" pitchFamily="50" charset="-127"/>
                    </a:rPr>
                    <a:t>점포수</a:t>
                  </a:r>
                  <a:r>
                    <a:rPr lang="ko-KR" altLang="en-US" sz="894" b="1" spc="-106" dirty="0">
                      <a:latin typeface="Trebuchet MS" pitchFamily="34" charset="0"/>
                      <a:ea typeface="나눔고딕" panose="020D0604000000000000" pitchFamily="50" charset="-127"/>
                    </a:rPr>
                    <a:t> </a:t>
                  </a:r>
                  <a:r>
                    <a:rPr lang="en-US" altLang="ko-KR" sz="894" b="1" spc="-106" dirty="0">
                      <a:latin typeface="Trebuchet MS" pitchFamily="34" charset="0"/>
                      <a:ea typeface="나눔고딕" panose="020D0604000000000000" pitchFamily="50" charset="-127"/>
                    </a:rPr>
                    <a:t>/ (y</a:t>
                  </a:r>
                  <a:r>
                    <a:rPr lang="ko-KR" altLang="en-US" sz="894" b="1" spc="-106" dirty="0">
                      <a:latin typeface="Trebuchet MS" pitchFamily="34" charset="0"/>
                      <a:ea typeface="나눔고딕" panose="020D0604000000000000" pitchFamily="50" charset="-127"/>
                    </a:rPr>
                    <a:t>년도 </a:t>
                  </a:r>
                  <a:r>
                    <a:rPr lang="en-US" altLang="ko-KR" sz="894" b="1" spc="-106" dirty="0">
                      <a:latin typeface="Trebuchet MS" pitchFamily="34" charset="0"/>
                      <a:ea typeface="나눔고딕" panose="020D0604000000000000" pitchFamily="50" charset="-127"/>
                    </a:rPr>
                    <a:t>t</a:t>
                  </a:r>
                  <a:r>
                    <a:rPr lang="ko-KR" altLang="en-US" sz="894" b="1" spc="-106" dirty="0">
                      <a:latin typeface="Trebuchet MS" pitchFamily="34" charset="0"/>
                      <a:ea typeface="나눔고딕" panose="020D0604000000000000" pitchFamily="50" charset="-127"/>
                    </a:rPr>
                    <a:t>분기</a:t>
                  </a:r>
                  <a:r>
                    <a:rPr lang="en-US" altLang="ko-KR" sz="894" b="1" spc="-106" dirty="0">
                      <a:latin typeface="Trebuchet MS" pitchFamily="34" charset="0"/>
                      <a:ea typeface="나눔고딕" panose="020D0604000000000000" pitchFamily="50" charset="-127"/>
                    </a:rPr>
                    <a:t>) </a:t>
                  </a:r>
                  <a:r>
                    <a:rPr lang="ko-KR" altLang="en-US" sz="894" b="1" spc="-106" dirty="0">
                      <a:latin typeface="Trebuchet MS" pitchFamily="34" charset="0"/>
                      <a:ea typeface="나눔고딕" panose="020D0604000000000000" pitchFamily="50" charset="-127"/>
                    </a:rPr>
                    <a:t>점포 수</a:t>
                  </a:r>
                  <a:r>
                    <a:rPr lang="en-US" altLang="ko-KR" sz="894" b="1" spc="-106" dirty="0">
                      <a:latin typeface="Trebuchet MS" pitchFamily="34" charset="0"/>
                      <a:ea typeface="나눔고딕" panose="020D0604000000000000" pitchFamily="50" charset="-127"/>
                    </a:rPr>
                    <a:t> × 100 </a:t>
                  </a:r>
                </a:p>
                <a:p>
                  <a:pPr lvl="0"/>
                  <a:r>
                    <a:rPr lang="en-US" altLang="ko-KR" sz="894" b="1" spc="-106" dirty="0">
                      <a:latin typeface="Trebuchet MS" pitchFamily="34" charset="0"/>
                      <a:ea typeface="나눔고딕" panose="020D0604000000000000" pitchFamily="50" charset="-127"/>
                    </a:rPr>
                    <a:t>3</a:t>
                  </a:r>
                  <a:r>
                    <a:rPr lang="ko-KR" altLang="en-US" sz="894" b="1" spc="-106" dirty="0">
                      <a:latin typeface="Trebuchet MS" pitchFamily="34" charset="0"/>
                      <a:ea typeface="나눔고딕" panose="020D0604000000000000" pitchFamily="50" charset="-127"/>
                    </a:rPr>
                    <a:t>년 </a:t>
                  </a:r>
                  <a:r>
                    <a:rPr lang="ko-KR" altLang="en-US" sz="894" b="1" spc="-106" dirty="0" err="1">
                      <a:latin typeface="Trebuchet MS" pitchFamily="34" charset="0"/>
                      <a:ea typeface="나눔고딕" panose="020D0604000000000000" pitchFamily="50" charset="-127"/>
                    </a:rPr>
                    <a:t>생존률</a:t>
                  </a:r>
                  <a:r>
                    <a:rPr lang="ko-KR" altLang="en-US" sz="894" b="1" spc="-106" dirty="0">
                      <a:latin typeface="Trebuchet MS" pitchFamily="34" charset="0"/>
                      <a:ea typeface="나눔고딕" panose="020D0604000000000000" pitchFamily="50" charset="-127"/>
                    </a:rPr>
                    <a:t> </a:t>
                  </a:r>
                  <a:r>
                    <a:rPr lang="en-US" altLang="ko-KR" sz="894" b="1" spc="-106" dirty="0">
                      <a:latin typeface="Trebuchet MS" pitchFamily="34" charset="0"/>
                      <a:ea typeface="나눔고딕" panose="020D0604000000000000" pitchFamily="50" charset="-127"/>
                    </a:rPr>
                    <a:t>: (y</a:t>
                  </a:r>
                  <a:r>
                    <a:rPr lang="ko-KR" altLang="en-US" sz="894" b="1" spc="-106" dirty="0">
                      <a:latin typeface="Trebuchet MS" pitchFamily="34" charset="0"/>
                      <a:ea typeface="나눔고딕" panose="020D0604000000000000" pitchFamily="50" charset="-127"/>
                    </a:rPr>
                    <a:t>년도 </a:t>
                  </a:r>
                  <a:r>
                    <a:rPr lang="en-US" altLang="ko-KR" sz="894" b="1" spc="-106" dirty="0">
                      <a:latin typeface="Trebuchet MS" pitchFamily="34" charset="0"/>
                      <a:ea typeface="나눔고딕" panose="020D0604000000000000" pitchFamily="50" charset="-127"/>
                    </a:rPr>
                    <a:t>t</a:t>
                  </a:r>
                  <a:r>
                    <a:rPr lang="ko-KR" altLang="en-US" sz="894" b="1" spc="-106" dirty="0">
                      <a:latin typeface="Trebuchet MS" pitchFamily="34" charset="0"/>
                      <a:ea typeface="나눔고딕" panose="020D0604000000000000" pitchFamily="50" charset="-127"/>
                    </a:rPr>
                    <a:t>분기</a:t>
                  </a:r>
                  <a:r>
                    <a:rPr lang="en-US" altLang="ko-KR" sz="894" b="1" spc="-106" dirty="0">
                      <a:latin typeface="Trebuchet MS" pitchFamily="34" charset="0"/>
                      <a:ea typeface="나눔고딕" panose="020D0604000000000000" pitchFamily="50" charset="-127"/>
                    </a:rPr>
                    <a:t>)</a:t>
                  </a:r>
                  <a:r>
                    <a:rPr lang="ko-KR" altLang="en-US" sz="894" b="1" spc="-106" dirty="0">
                      <a:latin typeface="Trebuchet MS" pitchFamily="34" charset="0"/>
                      <a:ea typeface="나눔고딕" panose="020D0604000000000000" pitchFamily="50" charset="-127"/>
                    </a:rPr>
                    <a:t> 생존 </a:t>
                  </a:r>
                  <a:r>
                    <a:rPr lang="ko-KR" altLang="en-US" sz="894" b="1" spc="-106" dirty="0" err="1">
                      <a:latin typeface="Trebuchet MS" pitchFamily="34" charset="0"/>
                      <a:ea typeface="나눔고딕" panose="020D0604000000000000" pitchFamily="50" charset="-127"/>
                    </a:rPr>
                    <a:t>점포수</a:t>
                  </a:r>
                  <a:r>
                    <a:rPr lang="ko-KR" altLang="en-US" sz="894" b="1" spc="-106" dirty="0">
                      <a:latin typeface="Trebuchet MS" pitchFamily="34" charset="0"/>
                      <a:ea typeface="나눔고딕" panose="020D0604000000000000" pitchFamily="50" charset="-127"/>
                    </a:rPr>
                    <a:t> </a:t>
                  </a:r>
                  <a:r>
                    <a:rPr lang="en-US" altLang="ko-KR" sz="894" b="1" spc="-106" dirty="0">
                      <a:latin typeface="Trebuchet MS" pitchFamily="34" charset="0"/>
                      <a:ea typeface="나눔고딕" panose="020D0604000000000000" pitchFamily="50" charset="-127"/>
                    </a:rPr>
                    <a:t>/ (y-3</a:t>
                  </a:r>
                  <a:r>
                    <a:rPr lang="ko-KR" altLang="en-US" sz="894" b="1" spc="-106" dirty="0">
                      <a:latin typeface="Trebuchet MS" pitchFamily="34" charset="0"/>
                      <a:ea typeface="나눔고딕" panose="020D0604000000000000" pitchFamily="50" charset="-127"/>
                    </a:rPr>
                    <a:t>년도 </a:t>
                  </a:r>
                  <a:r>
                    <a:rPr lang="en-US" altLang="ko-KR" sz="894" b="1" spc="-106" dirty="0">
                      <a:latin typeface="Trebuchet MS" pitchFamily="34" charset="0"/>
                      <a:ea typeface="나눔고딕" panose="020D0604000000000000" pitchFamily="50" charset="-127"/>
                    </a:rPr>
                    <a:t>t</a:t>
                  </a:r>
                  <a:r>
                    <a:rPr lang="ko-KR" altLang="en-US" sz="894" b="1" spc="-106" dirty="0">
                      <a:latin typeface="Trebuchet MS" pitchFamily="34" charset="0"/>
                      <a:ea typeface="나눔고딕" panose="020D0604000000000000" pitchFamily="50" charset="-127"/>
                    </a:rPr>
                    <a:t>분기</a:t>
                  </a:r>
                  <a:r>
                    <a:rPr lang="en-US" altLang="ko-KR" sz="894" b="1" spc="-106" dirty="0">
                      <a:latin typeface="Trebuchet MS" pitchFamily="34" charset="0"/>
                      <a:ea typeface="나눔고딕" panose="020D0604000000000000" pitchFamily="50" charset="-127"/>
                    </a:rPr>
                    <a:t>)</a:t>
                  </a:r>
                  <a:r>
                    <a:rPr lang="ko-KR" altLang="en-US" sz="894" b="1" spc="-106" dirty="0">
                      <a:latin typeface="Trebuchet MS" pitchFamily="34" charset="0"/>
                      <a:ea typeface="나눔고딕" panose="020D0604000000000000" pitchFamily="50" charset="-127"/>
                    </a:rPr>
                    <a:t> 신생 </a:t>
                  </a:r>
                  <a:r>
                    <a:rPr lang="ko-KR" altLang="en-US" sz="894" b="1" spc="-106" dirty="0" err="1">
                      <a:latin typeface="Trebuchet MS" pitchFamily="34" charset="0"/>
                      <a:ea typeface="나눔고딕" panose="020D0604000000000000" pitchFamily="50" charset="-127"/>
                    </a:rPr>
                    <a:t>점포수</a:t>
                  </a:r>
                  <a:r>
                    <a:rPr lang="ko-KR" altLang="en-US" sz="894" b="1" spc="-106" dirty="0">
                      <a:latin typeface="Trebuchet MS" pitchFamily="34" charset="0"/>
                      <a:ea typeface="나눔고딕" panose="020D0604000000000000" pitchFamily="50" charset="-127"/>
                    </a:rPr>
                    <a:t> </a:t>
                  </a:r>
                  <a:r>
                    <a:rPr lang="en-US" altLang="ko-KR" sz="894" b="1" spc="-106" dirty="0">
                      <a:latin typeface="Trebuchet MS" pitchFamily="34" charset="0"/>
                      <a:ea typeface="나눔고딕" panose="020D0604000000000000" pitchFamily="50" charset="-127"/>
                    </a:rPr>
                    <a:t>× 100 [eg.2015</a:t>
                  </a:r>
                  <a:r>
                    <a:rPr lang="ko-KR" altLang="en-US" sz="894" b="1" spc="-106" dirty="0">
                      <a:latin typeface="Trebuchet MS" pitchFamily="34" charset="0"/>
                      <a:ea typeface="나눔고딕" panose="020D0604000000000000" pitchFamily="50" charset="-127"/>
                    </a:rPr>
                    <a:t>년 </a:t>
                  </a:r>
                  <a:r>
                    <a:rPr lang="en-US" altLang="ko-KR" sz="894" b="1" spc="-106" dirty="0" smtClean="0">
                      <a:latin typeface="Trebuchet MS" pitchFamily="34" charset="0"/>
                      <a:ea typeface="나눔고딕" panose="020D0604000000000000" pitchFamily="50" charset="-127"/>
                    </a:rPr>
                    <a:t>2</a:t>
                  </a:r>
                  <a:r>
                    <a:rPr lang="ko-KR" altLang="en-US" sz="894" b="1" spc="-106" dirty="0" smtClean="0">
                      <a:latin typeface="Trebuchet MS" pitchFamily="34" charset="0"/>
                      <a:ea typeface="나눔고딕" panose="020D0604000000000000" pitchFamily="50" charset="-127"/>
                    </a:rPr>
                    <a:t>분기 </a:t>
                  </a:r>
                  <a:r>
                    <a:rPr lang="en-US" altLang="ko-KR" sz="894" b="1" spc="-106" dirty="0">
                      <a:latin typeface="Trebuchet MS" pitchFamily="34" charset="0"/>
                      <a:ea typeface="나눔고딕" panose="020D0604000000000000" pitchFamily="50" charset="-127"/>
                    </a:rPr>
                    <a:t>/ 2012</a:t>
                  </a:r>
                  <a:r>
                    <a:rPr lang="ko-KR" altLang="en-US" sz="894" b="1" spc="-106" dirty="0">
                      <a:latin typeface="Trebuchet MS" pitchFamily="34" charset="0"/>
                      <a:ea typeface="나눔고딕" panose="020D0604000000000000" pitchFamily="50" charset="-127"/>
                    </a:rPr>
                    <a:t>년 </a:t>
                  </a:r>
                  <a:r>
                    <a:rPr lang="en-US" altLang="ko-KR" sz="894" b="1" spc="-106" dirty="0" smtClean="0">
                      <a:latin typeface="Trebuchet MS" pitchFamily="34" charset="0"/>
                      <a:ea typeface="나눔고딕" panose="020D0604000000000000" pitchFamily="50" charset="-127"/>
                    </a:rPr>
                    <a:t>2</a:t>
                  </a:r>
                  <a:r>
                    <a:rPr lang="ko-KR" altLang="en-US" sz="894" b="1" spc="-106" dirty="0" smtClean="0">
                      <a:latin typeface="Trebuchet MS" pitchFamily="34" charset="0"/>
                      <a:ea typeface="나눔고딕" panose="020D0604000000000000" pitchFamily="50" charset="-127"/>
                    </a:rPr>
                    <a:t>분기</a:t>
                  </a:r>
                  <a:r>
                    <a:rPr lang="en-US" altLang="ko-KR" sz="894" b="1" spc="-106" dirty="0">
                      <a:latin typeface="Trebuchet MS" pitchFamily="34" charset="0"/>
                      <a:ea typeface="나눔고딕" panose="020D0604000000000000" pitchFamily="50" charset="-127"/>
                    </a:rPr>
                    <a:t>:13Q]</a:t>
                  </a:r>
                </a:p>
                <a:p>
                  <a:pPr lvl="0"/>
                  <a:r>
                    <a:rPr lang="en-US" altLang="ko-KR" sz="894" spc="-106" dirty="0">
                      <a:latin typeface="Trebuchet MS" pitchFamily="34" charset="0"/>
                      <a:ea typeface="나눔고딕" panose="020D0604000000000000" pitchFamily="50" charset="-127"/>
                    </a:rPr>
                    <a:t>※ </a:t>
                  </a:r>
                  <a:r>
                    <a:rPr lang="ko-KR" altLang="en-US" sz="894" spc="-106" dirty="0">
                      <a:latin typeface="Trebuchet MS" pitchFamily="34" charset="0"/>
                      <a:ea typeface="나눔고딕" panose="020D0604000000000000" pitchFamily="50" charset="-127"/>
                    </a:rPr>
                    <a:t>표준화구간</a:t>
                  </a:r>
                  <a:r>
                    <a:rPr lang="en-US" altLang="ko-KR" sz="894" spc="-106" dirty="0">
                      <a:latin typeface="Trebuchet MS" pitchFamily="34" charset="0"/>
                      <a:ea typeface="나눔고딕" panose="020D0604000000000000" pitchFamily="50" charset="-127"/>
                    </a:rPr>
                    <a:t>(</a:t>
                  </a:r>
                  <a:r>
                    <a:rPr lang="ko-KR" altLang="en-US" sz="894" spc="-106" dirty="0">
                      <a:latin typeface="Trebuchet MS" pitchFamily="34" charset="0"/>
                      <a:ea typeface="나눔고딕" panose="020D0604000000000000" pitchFamily="50" charset="-127"/>
                    </a:rPr>
                    <a:t>해당 분기</a:t>
                  </a:r>
                  <a:r>
                    <a:rPr lang="en-US" altLang="ko-KR" sz="894" spc="-106" dirty="0">
                      <a:latin typeface="Trebuchet MS" pitchFamily="34" charset="0"/>
                      <a:ea typeface="나눔고딕" panose="020D0604000000000000" pitchFamily="50" charset="-127"/>
                    </a:rPr>
                    <a:t> </a:t>
                  </a:r>
                  <a:r>
                    <a:rPr lang="ko-KR" altLang="en-US" sz="894" spc="-106" dirty="0">
                      <a:latin typeface="Trebuchet MS" pitchFamily="34" charset="0"/>
                      <a:ea typeface="나눔고딕" panose="020D0604000000000000" pitchFamily="50" charset="-127"/>
                    </a:rPr>
                    <a:t>포함 이전 </a:t>
                  </a:r>
                  <a:r>
                    <a:rPr lang="en-US" altLang="ko-KR" sz="894" spc="-106" dirty="0">
                      <a:latin typeface="Trebuchet MS" pitchFamily="34" charset="0"/>
                      <a:ea typeface="나눔고딕" panose="020D0604000000000000" pitchFamily="50" charset="-127"/>
                    </a:rPr>
                    <a:t>2</a:t>
                  </a:r>
                  <a:r>
                    <a:rPr lang="ko-KR" altLang="en-US" sz="894" spc="-106" dirty="0">
                      <a:latin typeface="Trebuchet MS" pitchFamily="34" charset="0"/>
                      <a:ea typeface="나눔고딕" panose="020D0604000000000000" pitchFamily="50" charset="-127"/>
                    </a:rPr>
                    <a:t>년</a:t>
                  </a:r>
                  <a:r>
                    <a:rPr lang="en-US" altLang="ko-KR" sz="894" spc="-106" dirty="0">
                      <a:latin typeface="Trebuchet MS" pitchFamily="34" charset="0"/>
                      <a:ea typeface="나눔고딕" panose="020D0604000000000000" pitchFamily="50" charset="-127"/>
                    </a:rPr>
                    <a:t>)</a:t>
                  </a:r>
                  <a:r>
                    <a:rPr lang="ko-KR" altLang="en-US" sz="894" spc="-106" dirty="0">
                      <a:latin typeface="Trebuchet MS" pitchFamily="34" charset="0"/>
                      <a:ea typeface="나눔고딕" panose="020D0604000000000000" pitchFamily="50" charset="-127"/>
                    </a:rPr>
                    <a:t> </a:t>
                  </a:r>
                  <a:r>
                    <a:rPr lang="en-US" altLang="ko-KR" sz="894" spc="-106" dirty="0">
                      <a:latin typeface="Trebuchet MS" pitchFamily="34" charset="0"/>
                      <a:ea typeface="나눔고딕" panose="020D0604000000000000" pitchFamily="50" charset="-127"/>
                    </a:rPr>
                    <a:t>: </a:t>
                  </a:r>
                  <a:r>
                    <a:rPr lang="en-US" altLang="ko-KR" sz="894" spc="-106" dirty="0" smtClean="0">
                      <a:latin typeface="Trebuchet MS" pitchFamily="34" charset="0"/>
                      <a:ea typeface="나눔고딕" panose="020D0604000000000000" pitchFamily="50" charset="-127"/>
                    </a:rPr>
                    <a:t>2013.3Q </a:t>
                  </a:r>
                  <a:r>
                    <a:rPr lang="en-US" altLang="ko-KR" sz="894" spc="-106" dirty="0">
                      <a:latin typeface="Trebuchet MS" pitchFamily="34" charset="0"/>
                      <a:ea typeface="나눔고딕" panose="020D0604000000000000" pitchFamily="50" charset="-127"/>
                    </a:rPr>
                    <a:t>~ </a:t>
                  </a:r>
                  <a:r>
                    <a:rPr lang="en-US" altLang="ko-KR" sz="894" spc="-106" dirty="0" smtClean="0">
                      <a:latin typeface="Trebuchet MS" pitchFamily="34" charset="0"/>
                      <a:ea typeface="나눔고딕" panose="020D0604000000000000" pitchFamily="50" charset="-127"/>
                    </a:rPr>
                    <a:t>2015.2Q </a:t>
                  </a:r>
                  <a:r>
                    <a:rPr lang="en-US" altLang="ko-KR" sz="894" spc="-106" dirty="0">
                      <a:latin typeface="Trebuchet MS" pitchFamily="34" charset="0"/>
                      <a:ea typeface="나눔고딕" panose="020D0604000000000000" pitchFamily="50" charset="-127"/>
                    </a:rPr>
                    <a:t>[</a:t>
                  </a:r>
                  <a:r>
                    <a:rPr lang="ko-KR" altLang="en-US" sz="894" spc="-106" dirty="0">
                      <a:latin typeface="Trebuchet MS" pitchFamily="34" charset="0"/>
                      <a:ea typeface="나눔고딕" panose="020D0604000000000000" pitchFamily="50" charset="-127"/>
                    </a:rPr>
                    <a:t>해당분기 </a:t>
                  </a:r>
                  <a:r>
                    <a:rPr lang="en-US" altLang="ko-KR" sz="894" spc="-106" dirty="0">
                      <a:latin typeface="Trebuchet MS" pitchFamily="34" charset="0"/>
                      <a:ea typeface="나눔고딕" panose="020D0604000000000000" pitchFamily="50" charset="-127"/>
                    </a:rPr>
                    <a:t>: 2015</a:t>
                  </a:r>
                  <a:r>
                    <a:rPr lang="ko-KR" altLang="en-US" sz="894" spc="-106" dirty="0">
                      <a:latin typeface="Trebuchet MS" pitchFamily="34" charset="0"/>
                      <a:ea typeface="나눔고딕" panose="020D0604000000000000" pitchFamily="50" charset="-127"/>
                    </a:rPr>
                    <a:t>년 </a:t>
                  </a:r>
                  <a:r>
                    <a:rPr lang="en-US" altLang="ko-KR" sz="894" spc="-106" dirty="0" smtClean="0">
                      <a:latin typeface="Trebuchet MS" pitchFamily="34" charset="0"/>
                      <a:ea typeface="나눔고딕" panose="020D0604000000000000" pitchFamily="50" charset="-127"/>
                    </a:rPr>
                    <a:t>2</a:t>
                  </a:r>
                  <a:r>
                    <a:rPr lang="ko-KR" altLang="en-US" sz="894" spc="-106" dirty="0" smtClean="0">
                      <a:latin typeface="Trebuchet MS" pitchFamily="34" charset="0"/>
                      <a:ea typeface="나눔고딕" panose="020D0604000000000000" pitchFamily="50" charset="-127"/>
                    </a:rPr>
                    <a:t>분기</a:t>
                  </a:r>
                  <a:r>
                    <a:rPr lang="en-US" altLang="ko-KR" sz="894" spc="-106" dirty="0">
                      <a:latin typeface="Trebuchet MS" pitchFamily="34" charset="0"/>
                      <a:ea typeface="나눔고딕" panose="020D0604000000000000" pitchFamily="50" charset="-127"/>
                    </a:rPr>
                    <a:t>]</a:t>
                  </a:r>
                </a:p>
                <a:p>
                  <a:r>
                    <a:rPr lang="en-US" altLang="ko-KR" sz="894" spc="-106" dirty="0">
                      <a:latin typeface="Trebuchet MS" pitchFamily="34" charset="0"/>
                      <a:ea typeface="나눔고딕" panose="020D0604000000000000" pitchFamily="50" charset="-127"/>
                    </a:rPr>
                    <a:t>※ Z </a:t>
                  </a:r>
                  <a:r>
                    <a:rPr lang="ko-KR" altLang="en-US" sz="894" spc="-106" dirty="0">
                      <a:latin typeface="Trebuchet MS" pitchFamily="34" charset="0"/>
                      <a:ea typeface="나눔고딕" panose="020D0604000000000000" pitchFamily="50" charset="-127"/>
                    </a:rPr>
                    <a:t>점수 </a:t>
                  </a:r>
                  <a:r>
                    <a:rPr lang="en-US" altLang="ko-KR" sz="894" spc="-106" dirty="0">
                      <a:latin typeface="Trebuchet MS" pitchFamily="34" charset="0"/>
                      <a:ea typeface="나눔고딕" panose="020D0604000000000000" pitchFamily="50" charset="-127"/>
                    </a:rPr>
                    <a:t>: 3.0 </a:t>
                  </a:r>
                  <a:r>
                    <a:rPr lang="ko-KR" altLang="en-US" sz="894" spc="-106" dirty="0">
                      <a:latin typeface="Trebuchet MS" pitchFamily="34" charset="0"/>
                      <a:ea typeface="나눔고딕" panose="020D0604000000000000" pitchFamily="50" charset="-127"/>
                    </a:rPr>
                    <a:t>보다 크거나 </a:t>
                  </a:r>
                  <a:r>
                    <a:rPr lang="en-US" altLang="ko-KR" sz="894" spc="-106" dirty="0">
                      <a:latin typeface="Trebuchet MS" pitchFamily="34" charset="0"/>
                      <a:ea typeface="나눔고딕" panose="020D0604000000000000" pitchFamily="50" charset="-127"/>
                    </a:rPr>
                    <a:t>-3.0 </a:t>
                  </a:r>
                  <a:r>
                    <a:rPr lang="ko-KR" altLang="en-US" sz="894" spc="-106" dirty="0">
                      <a:latin typeface="Trebuchet MS" pitchFamily="34" charset="0"/>
                      <a:ea typeface="나눔고딕" panose="020D0604000000000000" pitchFamily="50" charset="-127"/>
                    </a:rPr>
                    <a:t>보다 작을 경우 각각 </a:t>
                  </a:r>
                  <a:r>
                    <a:rPr lang="en-US" altLang="ko-KR" sz="894" spc="-106" dirty="0">
                      <a:latin typeface="Trebuchet MS" pitchFamily="34" charset="0"/>
                      <a:ea typeface="나눔고딕" panose="020D0604000000000000" pitchFamily="50" charset="-127"/>
                    </a:rPr>
                    <a:t>3.0</a:t>
                  </a:r>
                  <a:r>
                    <a:rPr lang="ko-KR" altLang="en-US" sz="894" spc="-106" dirty="0">
                      <a:latin typeface="Trebuchet MS" pitchFamily="34" charset="0"/>
                      <a:ea typeface="나눔고딕" panose="020D0604000000000000" pitchFamily="50" charset="-127"/>
                    </a:rPr>
                    <a:t>과 </a:t>
                  </a:r>
                  <a:r>
                    <a:rPr lang="en-US" altLang="ko-KR" sz="894" spc="-106" dirty="0">
                      <a:latin typeface="Trebuchet MS" pitchFamily="34" charset="0"/>
                      <a:ea typeface="나눔고딕" panose="020D0604000000000000" pitchFamily="50" charset="-127"/>
                    </a:rPr>
                    <a:t>-3.0</a:t>
                  </a:r>
                  <a:r>
                    <a:rPr lang="ko-KR" altLang="en-US" sz="894" spc="-106" dirty="0">
                      <a:latin typeface="Trebuchet MS" pitchFamily="34" charset="0"/>
                      <a:ea typeface="나눔고딕" panose="020D0604000000000000" pitchFamily="50" charset="-127"/>
                    </a:rPr>
                    <a:t>으로 간주</a:t>
                  </a:r>
                  <a:endParaRPr lang="en-US" altLang="ko-KR" sz="894" spc="-106" dirty="0">
                    <a:latin typeface="Trebuchet MS" pitchFamily="34" charset="0"/>
                    <a:ea typeface="나눔고딕" panose="020D0604000000000000" pitchFamily="50" charset="-127"/>
                  </a:endParaRPr>
                </a:p>
                <a:p>
                  <a:pPr lvl="0"/>
                  <a:endParaRPr lang="en-US" altLang="ko-KR" sz="894" spc="-106" dirty="0">
                    <a:latin typeface="Trebuchet MS" pitchFamily="34" charset="0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125" name="직사각형 124"/>
                <p:cNvSpPr/>
                <p:nvPr/>
              </p:nvSpPr>
              <p:spPr bwMode="auto">
                <a:xfrm>
                  <a:off x="200472" y="3186001"/>
                  <a:ext cx="1296036" cy="608150"/>
                </a:xfrm>
                <a:prstGeom prst="rect">
                  <a:avLst/>
                </a:prstGeom>
                <a:noFill/>
                <a:ln w="12700">
                  <a:noFill/>
                  <a:prstDash val="dash"/>
                  <a:miter lim="800000"/>
                  <a:headEnd/>
                  <a:tailEnd/>
                </a:ln>
              </p:spPr>
              <p:txBody>
                <a:bodyPr wrap="none" rtlCol="0" anchor="ctr">
                  <a:noAutofit/>
                </a:bodyPr>
                <a:lstStyle/>
                <a:p>
                  <a:pPr>
                    <a:spcBef>
                      <a:spcPct val="20000"/>
                    </a:spcBef>
                  </a:pPr>
                  <a:endParaRPr lang="ko-KR" altLang="en-US" sz="731" dirty="0">
                    <a:latin typeface="Trebuchet MS" panose="020B0603020202020204" pitchFamily="34" charset="0"/>
                    <a:ea typeface="나눔고딕" panose="020D0604000000000000" pitchFamily="50" charset="-127"/>
                  </a:endParaRPr>
                </a:p>
              </p:txBody>
            </p:sp>
          </p:grpSp>
        </p:grpSp>
      </p:grpSp>
      <p:grpSp>
        <p:nvGrpSpPr>
          <p:cNvPr id="126" name="그룹 125"/>
          <p:cNvGrpSpPr/>
          <p:nvPr/>
        </p:nvGrpSpPr>
        <p:grpSpPr>
          <a:xfrm>
            <a:off x="1496616" y="4165551"/>
            <a:ext cx="7128792" cy="888130"/>
            <a:chOff x="776444" y="1520145"/>
            <a:chExt cx="8773898" cy="1093083"/>
          </a:xfrm>
        </p:grpSpPr>
        <p:sp>
          <p:nvSpPr>
            <p:cNvPr id="127" name="직사각형 126"/>
            <p:cNvSpPr/>
            <p:nvPr/>
          </p:nvSpPr>
          <p:spPr bwMode="auto">
            <a:xfrm>
              <a:off x="776444" y="1520145"/>
              <a:ext cx="8773898" cy="1093083"/>
            </a:xfrm>
            <a:prstGeom prst="rect">
              <a:avLst/>
            </a:prstGeom>
            <a:noFill/>
            <a:ln w="9525">
              <a:solidFill>
                <a:srgbClr val="A2AFBF"/>
              </a:solidFill>
              <a:miter lim="800000"/>
              <a:headEnd/>
              <a:tailEnd/>
            </a:ln>
          </p:spPr>
          <p:txBody>
            <a:bodyPr wrap="square" rtlCol="0" anchor="ctr">
              <a:noAutofit/>
            </a:bodyPr>
            <a:lstStyle/>
            <a:p>
              <a:pPr algn="ctr">
                <a:spcBef>
                  <a:spcPct val="20000"/>
                </a:spcBef>
              </a:pPr>
              <a:endParaRPr lang="ko-KR" altLang="en-US" sz="731" dirty="0">
                <a:latin typeface="Trebuchet MS" panose="020B0603020202020204" pitchFamily="34" charset="0"/>
                <a:ea typeface="나눔고딕" panose="020D0604000000000000" pitchFamily="50" charset="-127"/>
              </a:endParaRPr>
            </a:p>
          </p:txBody>
        </p:sp>
        <p:sp>
          <p:nvSpPr>
            <p:cNvPr id="128" name="모서리가 둥근 직사각형 127"/>
            <p:cNvSpPr/>
            <p:nvPr/>
          </p:nvSpPr>
          <p:spPr bwMode="auto">
            <a:xfrm>
              <a:off x="1030279" y="1758060"/>
              <a:ext cx="1951666" cy="610534"/>
            </a:xfrm>
            <a:prstGeom prst="roundRect">
              <a:avLst/>
            </a:prstGeom>
            <a:solidFill>
              <a:srgbClr val="F4F4F6"/>
            </a:solidFill>
            <a:ln w="12700">
              <a:solidFill>
                <a:srgbClr val="A2AFBF"/>
              </a:solidFill>
              <a:miter lim="800000"/>
              <a:headEnd/>
              <a:tailEnd/>
            </a:ln>
          </p:spPr>
          <p:txBody>
            <a:bodyPr wrap="none" rtlCol="0" anchor="ctr">
              <a:noAutofit/>
            </a:bodyPr>
            <a:lstStyle/>
            <a:p>
              <a:pPr algn="ctr">
                <a:spcBef>
                  <a:spcPct val="20000"/>
                </a:spcBef>
              </a:pPr>
              <a:r>
                <a:rPr lang="ko-KR" altLang="en-US" sz="975" b="1" spc="-106" dirty="0">
                  <a:latin typeface="Trebuchet MS" panose="020B0603020202020204" pitchFamily="34" charset="0"/>
                  <a:ea typeface="나눔고딕" panose="020D0604000000000000" pitchFamily="50" charset="-127"/>
                </a:rPr>
                <a:t>합성지수 표준화 </a:t>
              </a:r>
            </a:p>
          </p:txBody>
        </p:sp>
        <p:grpSp>
          <p:nvGrpSpPr>
            <p:cNvPr id="129" name="그룹 128"/>
            <p:cNvGrpSpPr/>
            <p:nvPr/>
          </p:nvGrpSpPr>
          <p:grpSpPr>
            <a:xfrm>
              <a:off x="3099458" y="1632060"/>
              <a:ext cx="6246031" cy="860417"/>
              <a:chOff x="200472" y="3009002"/>
              <a:chExt cx="2400862" cy="860417"/>
            </a:xfrm>
          </p:grpSpPr>
          <p:sp>
            <p:nvSpPr>
              <p:cNvPr id="130" name="Text Box 18"/>
              <p:cNvSpPr txBox="1">
                <a:spLocks noChangeArrowheads="1"/>
              </p:cNvSpPr>
              <p:nvPr/>
            </p:nvSpPr>
            <p:spPr bwMode="auto">
              <a:xfrm>
                <a:off x="271978" y="3009002"/>
                <a:ext cx="2329356" cy="8604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0" tIns="74295" rIns="73125" bIns="38025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r>
                  <a:rPr lang="ko-KR" altLang="en-US" sz="894" b="1" spc="-106" dirty="0">
                    <a:latin typeface="Trebuchet MS" pitchFamily="34" charset="0"/>
                    <a:ea typeface="나눔고딕" panose="020D0604000000000000" pitchFamily="50" charset="-127"/>
                  </a:rPr>
                  <a:t>창업위험도 </a:t>
                </a:r>
                <a:r>
                  <a:rPr lang="en-US" altLang="ko-KR" sz="894" b="1" spc="-106" dirty="0">
                    <a:latin typeface="Trebuchet MS" pitchFamily="34" charset="0"/>
                    <a:ea typeface="나눔고딕" panose="020D0604000000000000" pitchFamily="50" charset="-127"/>
                  </a:rPr>
                  <a:t>=  (z </a:t>
                </a:r>
                <a:r>
                  <a:rPr lang="ko-KR" altLang="en-US" sz="894" b="1" spc="-106" dirty="0" err="1">
                    <a:latin typeface="Trebuchet MS" pitchFamily="34" charset="0"/>
                    <a:ea typeface="나눔고딕" panose="020D0604000000000000" pitchFamily="50" charset="-127"/>
                  </a:rPr>
                  <a:t>폐업률</a:t>
                </a:r>
                <a:r>
                  <a:rPr lang="ko-KR" altLang="en-US" sz="894" b="1" spc="-106" dirty="0">
                    <a:latin typeface="Trebuchet MS" pitchFamily="34" charset="0"/>
                    <a:ea typeface="나눔고딕" panose="020D0604000000000000" pitchFamily="50" charset="-127"/>
                  </a:rPr>
                  <a:t> </a:t>
                </a:r>
                <a:r>
                  <a:rPr lang="en-US" altLang="ko-KR" sz="894" b="1" spc="-106" dirty="0">
                    <a:latin typeface="Trebuchet MS" pitchFamily="34" charset="0"/>
                    <a:ea typeface="나눔고딕" panose="020D0604000000000000" pitchFamily="50" charset="-127"/>
                  </a:rPr>
                  <a:t>+ (-z 3</a:t>
                </a:r>
                <a:r>
                  <a:rPr lang="ko-KR" altLang="en-US" sz="894" b="1" spc="-106" dirty="0">
                    <a:latin typeface="Trebuchet MS" pitchFamily="34" charset="0"/>
                    <a:ea typeface="나눔고딕" panose="020D0604000000000000" pitchFamily="50" charset="-127"/>
                  </a:rPr>
                  <a:t>년 생존율</a:t>
                </a:r>
                <a:r>
                  <a:rPr lang="en-US" altLang="ko-KR" sz="894" b="1" spc="-106" dirty="0">
                    <a:latin typeface="Trebuchet MS" pitchFamily="34" charset="0"/>
                    <a:ea typeface="나눔고딕" panose="020D0604000000000000" pitchFamily="50" charset="-127"/>
                  </a:rPr>
                  <a:t>))/2, T</a:t>
                </a:r>
                <a:r>
                  <a:rPr lang="ko-KR" altLang="en-US" sz="894" b="1" spc="-106" dirty="0">
                    <a:latin typeface="Trebuchet MS" pitchFamily="34" charset="0"/>
                    <a:ea typeface="나눔고딕" panose="020D0604000000000000" pitchFamily="50" charset="-127"/>
                  </a:rPr>
                  <a:t>점수 </a:t>
                </a:r>
                <a:r>
                  <a:rPr lang="en-US" altLang="ko-KR" sz="894" b="1" spc="-106" dirty="0">
                    <a:latin typeface="Trebuchet MS" pitchFamily="34" charset="0"/>
                    <a:ea typeface="나눔고딕" panose="020D0604000000000000" pitchFamily="50" charset="-127"/>
                  </a:rPr>
                  <a:t>=  Z</a:t>
                </a:r>
                <a:r>
                  <a:rPr lang="ko-KR" altLang="en-US" sz="894" b="1" spc="-106" dirty="0">
                    <a:latin typeface="Trebuchet MS" pitchFamily="34" charset="0"/>
                    <a:ea typeface="나눔고딕" panose="020D0604000000000000" pitchFamily="50" charset="-127"/>
                  </a:rPr>
                  <a:t>점수 </a:t>
                </a:r>
                <a:r>
                  <a:rPr lang="en-US" altLang="ko-KR" sz="894" b="1" spc="-106" dirty="0">
                    <a:latin typeface="Trebuchet MS" pitchFamily="34" charset="0"/>
                    <a:ea typeface="나눔고딕" panose="020D0604000000000000" pitchFamily="50" charset="-127"/>
                  </a:rPr>
                  <a:t>× 10 + 50 </a:t>
                </a:r>
                <a:endParaRPr lang="en-US" altLang="ko-KR" sz="894" spc="-106" dirty="0">
                  <a:solidFill>
                    <a:srgbClr val="F86624"/>
                  </a:solidFill>
                  <a:latin typeface="Trebuchet MS" pitchFamily="34" charset="0"/>
                  <a:ea typeface="나눔고딕" panose="020D0604000000000000" pitchFamily="50" charset="-127"/>
                </a:endParaRPr>
              </a:p>
              <a:p>
                <a:pPr>
                  <a:lnSpc>
                    <a:spcPts val="488"/>
                  </a:lnSpc>
                </a:pPr>
                <a:endParaRPr lang="en-US" altLang="ko-KR" sz="894" b="1" spc="-106" dirty="0">
                  <a:latin typeface="Trebuchet MS" pitchFamily="34" charset="0"/>
                  <a:ea typeface="나눔고딕" panose="020D0604000000000000" pitchFamily="50" charset="-127"/>
                </a:endParaRPr>
              </a:p>
              <a:p>
                <a:pPr lvl="0"/>
                <a:r>
                  <a:rPr lang="ko-KR" altLang="ko-KR" sz="894" spc="-106" dirty="0">
                    <a:solidFill>
                      <a:prstClr val="black"/>
                    </a:solidFill>
                    <a:latin typeface="Trebuchet MS" pitchFamily="34" charset="0"/>
                    <a:ea typeface="나눔고딕" panose="020D0604000000000000" pitchFamily="50" charset="-127"/>
                  </a:rPr>
                  <a:t>※</a:t>
                </a:r>
                <a:r>
                  <a:rPr lang="en-US" altLang="ko-KR" sz="894" spc="-106" dirty="0">
                    <a:solidFill>
                      <a:prstClr val="black"/>
                    </a:solidFill>
                    <a:latin typeface="Trebuchet MS" pitchFamily="34" charset="0"/>
                    <a:ea typeface="나눔고딕" panose="020D0604000000000000" pitchFamily="50" charset="-127"/>
                  </a:rPr>
                  <a:t> </a:t>
                </a:r>
                <a:r>
                  <a:rPr lang="ko-KR" altLang="en-US" sz="894" spc="-106" dirty="0">
                    <a:solidFill>
                      <a:prstClr val="black"/>
                    </a:solidFill>
                    <a:latin typeface="Trebuchet MS" pitchFamily="34" charset="0"/>
                    <a:ea typeface="나눔고딕" panose="020D0604000000000000" pitchFamily="50" charset="-127"/>
                  </a:rPr>
                  <a:t>표준화 </a:t>
                </a:r>
                <a:r>
                  <a:rPr lang="en-US" altLang="ko-KR" sz="894" spc="-106" dirty="0">
                    <a:solidFill>
                      <a:prstClr val="black"/>
                    </a:solidFill>
                    <a:latin typeface="Trebuchet MS" pitchFamily="34" charset="0"/>
                    <a:ea typeface="나눔고딕" panose="020D0604000000000000" pitchFamily="50" charset="-127"/>
                  </a:rPr>
                  <a:t>: z</a:t>
                </a:r>
                <a:r>
                  <a:rPr lang="ko-KR" altLang="en-US" sz="894" spc="-106" dirty="0">
                    <a:solidFill>
                      <a:prstClr val="black"/>
                    </a:solidFill>
                    <a:latin typeface="Trebuchet MS" pitchFamily="34" charset="0"/>
                    <a:ea typeface="나눔고딕" panose="020D0604000000000000" pitchFamily="50" charset="-127"/>
                  </a:rPr>
                  <a:t>점수</a:t>
                </a:r>
                <a:r>
                  <a:rPr lang="en-US" altLang="ko-KR" sz="894" spc="-106" dirty="0">
                    <a:solidFill>
                      <a:prstClr val="black"/>
                    </a:solidFill>
                    <a:latin typeface="Trebuchet MS" pitchFamily="34" charset="0"/>
                    <a:ea typeface="나눔고딕" panose="020D0604000000000000" pitchFamily="50" charset="-127"/>
                  </a:rPr>
                  <a:t>, </a:t>
                </a:r>
                <a:r>
                  <a:rPr lang="ko-KR" altLang="en-US" sz="894" spc="-106" dirty="0">
                    <a:solidFill>
                      <a:prstClr val="black"/>
                    </a:solidFill>
                    <a:latin typeface="Trebuchet MS" pitchFamily="34" charset="0"/>
                    <a:ea typeface="나눔고딕" panose="020D0604000000000000" pitchFamily="50" charset="-127"/>
                  </a:rPr>
                  <a:t>표준화</a:t>
                </a:r>
                <a:r>
                  <a:rPr lang="en-US" altLang="ko-KR" sz="894" spc="-106" dirty="0">
                    <a:solidFill>
                      <a:prstClr val="black"/>
                    </a:solidFill>
                    <a:latin typeface="Trebuchet MS" pitchFamily="34" charset="0"/>
                    <a:ea typeface="나눔고딕" panose="020D0604000000000000" pitchFamily="50" charset="-127"/>
                  </a:rPr>
                  <a:t>(z) </a:t>
                </a:r>
                <a:r>
                  <a:rPr lang="ko-KR" altLang="en-US" sz="894" spc="-106" dirty="0">
                    <a:solidFill>
                      <a:prstClr val="black"/>
                    </a:solidFill>
                    <a:latin typeface="Trebuchet MS" pitchFamily="34" charset="0"/>
                    <a:ea typeface="나눔고딕" panose="020D0604000000000000" pitchFamily="50" charset="-127"/>
                  </a:rPr>
                  <a:t>역수 </a:t>
                </a:r>
                <a:r>
                  <a:rPr lang="en-US" altLang="ko-KR" sz="894" spc="-106" dirty="0">
                    <a:solidFill>
                      <a:prstClr val="black"/>
                    </a:solidFill>
                    <a:latin typeface="Trebuchet MS" pitchFamily="34" charset="0"/>
                    <a:ea typeface="나눔고딕" panose="020D0604000000000000" pitchFamily="50" charset="-127"/>
                  </a:rPr>
                  <a:t>: -z</a:t>
                </a:r>
              </a:p>
              <a:p>
                <a:pPr lvl="0"/>
                <a:r>
                  <a:rPr lang="ko-KR" altLang="ko-KR" sz="894" spc="-106" dirty="0">
                    <a:latin typeface="Trebuchet MS" pitchFamily="34" charset="0"/>
                    <a:ea typeface="나눔고딕" panose="020D0604000000000000" pitchFamily="50" charset="-127"/>
                  </a:rPr>
                  <a:t>※</a:t>
                </a:r>
                <a:r>
                  <a:rPr lang="en-US" altLang="ko-KR" sz="894" spc="-106" dirty="0">
                    <a:latin typeface="Trebuchet MS" pitchFamily="34" charset="0"/>
                    <a:ea typeface="나눔고딕" panose="020D0604000000000000" pitchFamily="50" charset="-127"/>
                  </a:rPr>
                  <a:t> </a:t>
                </a:r>
                <a:r>
                  <a:rPr lang="ko-KR" altLang="en-US" sz="894" spc="-106" dirty="0" err="1">
                    <a:latin typeface="Trebuchet MS" pitchFamily="34" charset="0"/>
                    <a:ea typeface="나눔고딕" panose="020D0604000000000000" pitchFamily="50" charset="-127"/>
                  </a:rPr>
                  <a:t>결측데이터</a:t>
                </a:r>
                <a:r>
                  <a:rPr lang="en-US" altLang="ko-KR" sz="894" spc="-106" dirty="0">
                    <a:latin typeface="Trebuchet MS" pitchFamily="34" charset="0"/>
                    <a:ea typeface="나눔고딕" panose="020D0604000000000000" pitchFamily="50" charset="-127"/>
                  </a:rPr>
                  <a:t> </a:t>
                </a:r>
                <a:r>
                  <a:rPr lang="ko-KR" altLang="en-US" sz="894" spc="-106" dirty="0">
                    <a:latin typeface="Trebuchet MS" pitchFamily="34" charset="0"/>
                    <a:ea typeface="나눔고딕" panose="020D0604000000000000" pitchFamily="50" charset="-127"/>
                  </a:rPr>
                  <a:t>처리 </a:t>
                </a:r>
                <a:r>
                  <a:rPr lang="en-US" altLang="ko-KR" sz="894" spc="-106" dirty="0">
                    <a:latin typeface="Trebuchet MS" pitchFamily="34" charset="0"/>
                    <a:ea typeface="나눔고딕" panose="020D0604000000000000" pitchFamily="50" charset="-127"/>
                  </a:rPr>
                  <a:t>: </a:t>
                </a:r>
                <a:r>
                  <a:rPr lang="ko-KR" altLang="en-US" sz="894" spc="-106" dirty="0" err="1">
                    <a:latin typeface="Trebuchet MS" pitchFamily="34" charset="0"/>
                    <a:ea typeface="나눔고딕" panose="020D0604000000000000" pitchFamily="50" charset="-127"/>
                  </a:rPr>
                  <a:t>폐업수</a:t>
                </a:r>
                <a:r>
                  <a:rPr lang="en-US" altLang="ko-KR" sz="894" spc="-106" dirty="0">
                    <a:latin typeface="Trebuchet MS" pitchFamily="34" charset="0"/>
                    <a:ea typeface="나눔고딕" panose="020D0604000000000000" pitchFamily="50" charset="-127"/>
                  </a:rPr>
                  <a:t>(0), </a:t>
                </a:r>
                <a:r>
                  <a:rPr lang="ko-KR" altLang="en-US" sz="894" spc="-106" dirty="0">
                    <a:latin typeface="Trebuchet MS" pitchFamily="34" charset="0"/>
                    <a:ea typeface="나눔고딕" panose="020D0604000000000000" pitchFamily="50" charset="-127"/>
                  </a:rPr>
                  <a:t>신생 점포 수</a:t>
                </a:r>
                <a:r>
                  <a:rPr lang="en-US" altLang="ko-KR" sz="894" spc="-106" dirty="0">
                    <a:latin typeface="Trebuchet MS" pitchFamily="34" charset="0"/>
                    <a:ea typeface="나눔고딕" panose="020D0604000000000000" pitchFamily="50" charset="-127"/>
                  </a:rPr>
                  <a:t>(null)</a:t>
                </a:r>
              </a:p>
              <a:p>
                <a:r>
                  <a:rPr lang="ko-KR" altLang="ko-KR" sz="894" spc="-106" dirty="0">
                    <a:latin typeface="Trebuchet MS" pitchFamily="34" charset="0"/>
                    <a:ea typeface="나눔고딕" panose="020D0604000000000000" pitchFamily="50" charset="-127"/>
                  </a:rPr>
                  <a:t>※</a:t>
                </a:r>
                <a:r>
                  <a:rPr lang="en-US" altLang="ko-KR" sz="894" spc="-106" dirty="0">
                    <a:latin typeface="Trebuchet MS" pitchFamily="34" charset="0"/>
                    <a:ea typeface="나눔고딕" panose="020D0604000000000000" pitchFamily="50" charset="-127"/>
                  </a:rPr>
                  <a:t> </a:t>
                </a:r>
                <a:r>
                  <a:rPr lang="ko-KR" altLang="en-US" sz="894" spc="-150" dirty="0">
                    <a:latin typeface="Trebuchet MS" pitchFamily="34" charset="0"/>
                    <a:ea typeface="나눔고딕" panose="020D0604000000000000" pitchFamily="50" charset="-127"/>
                  </a:rPr>
                  <a:t>개별지표 간 결합 시 하나의 지표가 </a:t>
                </a:r>
                <a:r>
                  <a:rPr lang="ko-KR" altLang="en-US" sz="894" spc="-150" dirty="0" err="1">
                    <a:latin typeface="Trebuchet MS" pitchFamily="34" charset="0"/>
                    <a:ea typeface="나눔고딕" panose="020D0604000000000000" pitchFamily="50" charset="-127"/>
                  </a:rPr>
                  <a:t>결측값일</a:t>
                </a:r>
                <a:r>
                  <a:rPr lang="ko-KR" altLang="en-US" sz="894" spc="-150" dirty="0">
                    <a:latin typeface="Trebuchet MS" pitchFamily="34" charset="0"/>
                    <a:ea typeface="나눔고딕" panose="020D0604000000000000" pitchFamily="50" charset="-127"/>
                  </a:rPr>
                  <a:t> 경우</a:t>
                </a:r>
                <a:r>
                  <a:rPr lang="en-US" altLang="ko-KR" sz="894" spc="-150" dirty="0">
                    <a:latin typeface="Trebuchet MS" pitchFamily="34" charset="0"/>
                    <a:ea typeface="나눔고딕" panose="020D0604000000000000" pitchFamily="50" charset="-127"/>
                  </a:rPr>
                  <a:t> </a:t>
                </a:r>
                <a:r>
                  <a:rPr lang="ko-KR" altLang="en-US" sz="894" spc="-150" dirty="0">
                    <a:latin typeface="Trebuchet MS" pitchFamily="34" charset="0"/>
                    <a:ea typeface="나눔고딕" panose="020D0604000000000000" pitchFamily="50" charset="-127"/>
                  </a:rPr>
                  <a:t>나머지 하나의 지표로 지수 산출 </a:t>
                </a:r>
                <a:r>
                  <a:rPr lang="en-US" altLang="ko-KR" sz="894" spc="-150" dirty="0">
                    <a:latin typeface="Trebuchet MS" pitchFamily="34" charset="0"/>
                    <a:ea typeface="나눔고딕" panose="020D0604000000000000" pitchFamily="50" charset="-127"/>
                  </a:rPr>
                  <a:t>, </a:t>
                </a:r>
                <a:r>
                  <a:rPr lang="ko-KR" altLang="en-US" sz="894" spc="-150" dirty="0">
                    <a:latin typeface="Trebuchet MS" pitchFamily="34" charset="0"/>
                    <a:ea typeface="나눔고딕" panose="020D0604000000000000" pitchFamily="50" charset="-127"/>
                  </a:rPr>
                  <a:t>두 개 지표 모두 없는 경우는 </a:t>
                </a:r>
                <a:r>
                  <a:rPr lang="ko-KR" altLang="en-US" sz="894" spc="-150" dirty="0" err="1">
                    <a:latin typeface="Trebuchet MS" pitchFamily="34" charset="0"/>
                    <a:ea typeface="나눔고딕" panose="020D0604000000000000" pitchFamily="50" charset="-127"/>
                  </a:rPr>
                  <a:t>빈란</a:t>
                </a:r>
                <a:r>
                  <a:rPr lang="ko-KR" altLang="en-US" sz="894" spc="-150" dirty="0">
                    <a:latin typeface="Trebuchet MS" pitchFamily="34" charset="0"/>
                    <a:ea typeface="나눔고딕" panose="020D0604000000000000" pitchFamily="50" charset="-127"/>
                  </a:rPr>
                  <a:t> </a:t>
                </a:r>
                <a:endParaRPr lang="en-US" altLang="ko-KR" sz="894" spc="-150" dirty="0">
                  <a:latin typeface="Trebuchet MS" pitchFamily="34" charset="0"/>
                  <a:ea typeface="나눔고딕" panose="020D0604000000000000" pitchFamily="50" charset="-127"/>
                </a:endParaRPr>
              </a:p>
              <a:p>
                <a:pPr lvl="0"/>
                <a:endParaRPr lang="en-US" altLang="ko-KR" sz="894" b="1" spc="-106" dirty="0">
                  <a:solidFill>
                    <a:srgbClr val="F86624"/>
                  </a:solidFill>
                  <a:latin typeface="Trebuchet MS" pitchFamily="34" charset="0"/>
                  <a:ea typeface="나눔고딕" panose="020D0604000000000000" pitchFamily="50" charset="-127"/>
                </a:endParaRPr>
              </a:p>
              <a:p>
                <a:pPr lvl="0"/>
                <a:endParaRPr lang="en-US" altLang="ko-KR" sz="894" spc="-106" dirty="0">
                  <a:solidFill>
                    <a:prstClr val="black"/>
                  </a:solidFill>
                  <a:latin typeface="Trebuchet MS" pitchFamily="34" charset="0"/>
                  <a:ea typeface="나눔고딕" panose="020D0604000000000000" pitchFamily="50" charset="-127"/>
                </a:endParaRPr>
              </a:p>
              <a:p>
                <a:pPr lvl="0"/>
                <a:r>
                  <a:rPr lang="en-US" altLang="ko-KR" sz="894" spc="-106" dirty="0">
                    <a:solidFill>
                      <a:prstClr val="black"/>
                    </a:solidFill>
                    <a:latin typeface="Trebuchet MS" pitchFamily="34" charset="0"/>
                    <a:ea typeface="나눔고딕" panose="020D0604000000000000" pitchFamily="50" charset="-127"/>
                  </a:rPr>
                  <a:t> </a:t>
                </a:r>
              </a:p>
              <a:p>
                <a:pPr lvl="0"/>
                <a:endParaRPr lang="en-US" altLang="ko-KR" sz="894" b="1" spc="-106" dirty="0">
                  <a:latin typeface="Trebuchet MS" pitchFamily="34" charset="0"/>
                  <a:ea typeface="나눔고딕" panose="020D0604000000000000" pitchFamily="50" charset="-127"/>
                </a:endParaRPr>
              </a:p>
              <a:p>
                <a:pPr lvl="0">
                  <a:lnSpc>
                    <a:spcPct val="150000"/>
                  </a:lnSpc>
                </a:pPr>
                <a:endParaRPr lang="en-US" altLang="ko-KR" sz="894" spc="-106" dirty="0">
                  <a:solidFill>
                    <a:prstClr val="black"/>
                  </a:solidFill>
                  <a:latin typeface="Trebuchet MS" pitchFamily="34" charset="0"/>
                  <a:ea typeface="나눔고딕" panose="020D0604000000000000" pitchFamily="50" charset="-127"/>
                </a:endParaRPr>
              </a:p>
            </p:txBody>
          </p:sp>
          <p:sp>
            <p:nvSpPr>
              <p:cNvPr id="131" name="직사각형 130"/>
              <p:cNvSpPr/>
              <p:nvPr/>
            </p:nvSpPr>
            <p:spPr bwMode="auto">
              <a:xfrm>
                <a:off x="200472" y="3186001"/>
                <a:ext cx="1296036" cy="608150"/>
              </a:xfrm>
              <a:prstGeom prst="rect">
                <a:avLst/>
              </a:prstGeom>
              <a:noFill/>
              <a:ln w="12700">
                <a:noFill/>
                <a:prstDash val="dash"/>
                <a:miter lim="800000"/>
                <a:headEnd/>
                <a:tailEnd/>
              </a:ln>
            </p:spPr>
            <p:txBody>
              <a:bodyPr wrap="none" rtlCol="0" anchor="ctr">
                <a:noAutofit/>
              </a:bodyPr>
              <a:lstStyle/>
              <a:p>
                <a:pPr>
                  <a:spcBef>
                    <a:spcPct val="20000"/>
                  </a:spcBef>
                </a:pPr>
                <a:endParaRPr lang="ko-KR" altLang="en-US" sz="731" dirty="0">
                  <a:latin typeface="Trebuchet MS" panose="020B0603020202020204" pitchFamily="34" charset="0"/>
                  <a:ea typeface="나눔고딕" panose="020D0604000000000000" pitchFamily="50" charset="-127"/>
                </a:endParaRPr>
              </a:p>
            </p:txBody>
          </p:sp>
        </p:grpSp>
      </p:grpSp>
      <p:grpSp>
        <p:nvGrpSpPr>
          <p:cNvPr id="24" name="그룹 23"/>
          <p:cNvGrpSpPr/>
          <p:nvPr/>
        </p:nvGrpSpPr>
        <p:grpSpPr>
          <a:xfrm>
            <a:off x="1496689" y="5140918"/>
            <a:ext cx="7128719" cy="1024386"/>
            <a:chOff x="776444" y="1520145"/>
            <a:chExt cx="8773808" cy="1260783"/>
          </a:xfrm>
        </p:grpSpPr>
        <p:sp>
          <p:nvSpPr>
            <p:cNvPr id="25" name="직사각형 24"/>
            <p:cNvSpPr/>
            <p:nvPr/>
          </p:nvSpPr>
          <p:spPr bwMode="auto">
            <a:xfrm>
              <a:off x="776444" y="1520145"/>
              <a:ext cx="8773808" cy="1260783"/>
            </a:xfrm>
            <a:prstGeom prst="rect">
              <a:avLst/>
            </a:prstGeom>
            <a:noFill/>
            <a:ln w="9525">
              <a:solidFill>
                <a:srgbClr val="A2AFBF"/>
              </a:solidFill>
              <a:miter lim="800000"/>
              <a:headEnd/>
              <a:tailEnd/>
            </a:ln>
          </p:spPr>
          <p:txBody>
            <a:bodyPr wrap="square" rtlCol="0" anchor="ctr">
              <a:noAutofit/>
            </a:bodyPr>
            <a:lstStyle/>
            <a:p>
              <a:pPr algn="ctr">
                <a:spcBef>
                  <a:spcPct val="20000"/>
                </a:spcBef>
              </a:pPr>
              <a:endParaRPr lang="ko-KR" altLang="en-US" sz="731" dirty="0">
                <a:latin typeface="Trebuchet MS" panose="020B0603020202020204" pitchFamily="34" charset="0"/>
                <a:ea typeface="나눔고딕" panose="020D0604000000000000" pitchFamily="50" charset="-127"/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 bwMode="auto">
            <a:xfrm>
              <a:off x="1030279" y="1835608"/>
              <a:ext cx="1951666" cy="610534"/>
            </a:xfrm>
            <a:prstGeom prst="roundRect">
              <a:avLst/>
            </a:prstGeom>
            <a:solidFill>
              <a:srgbClr val="F4F4F6"/>
            </a:solidFill>
            <a:ln w="12700">
              <a:solidFill>
                <a:srgbClr val="A2AFBF"/>
              </a:solidFill>
              <a:miter lim="800000"/>
              <a:headEnd/>
              <a:tailEnd/>
            </a:ln>
          </p:spPr>
          <p:txBody>
            <a:bodyPr wrap="none" rtlCol="0" anchor="ctr">
              <a:noAutofit/>
            </a:bodyPr>
            <a:lstStyle/>
            <a:p>
              <a:pPr algn="ctr">
                <a:spcBef>
                  <a:spcPct val="20000"/>
                </a:spcBef>
              </a:pPr>
              <a:r>
                <a:rPr lang="ko-KR" altLang="en-US" sz="975" b="1" spc="-106" dirty="0">
                  <a:latin typeface="Trebuchet MS" panose="020B0603020202020204" pitchFamily="34" charset="0"/>
                  <a:ea typeface="나눔고딕" panose="020D0604000000000000" pitchFamily="50" charset="-127"/>
                </a:rPr>
                <a:t>등급 </a:t>
              </a:r>
              <a:r>
                <a:rPr lang="ko-KR" altLang="en-US" sz="975" b="1" spc="-106" dirty="0" err="1">
                  <a:latin typeface="Trebuchet MS" panose="020B0603020202020204" pitchFamily="34" charset="0"/>
                  <a:ea typeface="나눔고딕" panose="020D0604000000000000" pitchFamily="50" charset="-127"/>
                </a:rPr>
                <a:t>구간값</a:t>
              </a:r>
              <a:endParaRPr lang="ko-KR" altLang="en-US" sz="975" b="1" spc="-106" dirty="0">
                <a:latin typeface="Trebuchet MS" panose="020B0603020202020204" pitchFamily="34" charset="0"/>
                <a:ea typeface="나눔고딕" panose="020D0604000000000000" pitchFamily="50" charset="-127"/>
              </a:endParaRPr>
            </a:p>
          </p:txBody>
        </p:sp>
        <p:grpSp>
          <p:nvGrpSpPr>
            <p:cNvPr id="27" name="그룹 26"/>
            <p:cNvGrpSpPr/>
            <p:nvPr/>
          </p:nvGrpSpPr>
          <p:grpSpPr>
            <a:xfrm>
              <a:off x="3099458" y="1627137"/>
              <a:ext cx="5453849" cy="790072"/>
              <a:chOff x="200472" y="3004079"/>
              <a:chExt cx="2096361" cy="790072"/>
            </a:xfrm>
          </p:grpSpPr>
          <p:sp>
            <p:nvSpPr>
              <p:cNvPr id="28" name="Text Box 18"/>
              <p:cNvSpPr txBox="1">
                <a:spLocks noChangeArrowheads="1"/>
              </p:cNvSpPr>
              <p:nvPr/>
            </p:nvSpPr>
            <p:spPr bwMode="auto">
              <a:xfrm>
                <a:off x="271943" y="3004079"/>
                <a:ext cx="2024890" cy="6610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0" tIns="74295" rIns="73125" bIns="38025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r>
                  <a:rPr lang="en-US" altLang="ko-KR" sz="894" b="1" spc="-106" dirty="0">
                    <a:latin typeface="Trebuchet MS" pitchFamily="34" charset="0"/>
                    <a:ea typeface="나눔고딕" panose="020D0604000000000000" pitchFamily="50" charset="-127"/>
                  </a:rPr>
                  <a:t>1</a:t>
                </a:r>
                <a:r>
                  <a:rPr lang="ko-KR" altLang="en-US" sz="894" b="1" spc="-106" dirty="0">
                    <a:latin typeface="Trebuchet MS" pitchFamily="34" charset="0"/>
                    <a:ea typeface="나눔고딕" panose="020D0604000000000000" pitchFamily="50" charset="-127"/>
                  </a:rPr>
                  <a:t>등급</a:t>
                </a:r>
                <a:r>
                  <a:rPr lang="en-US" altLang="ko-KR" sz="894" b="1" spc="-106" dirty="0">
                    <a:latin typeface="Trebuchet MS" pitchFamily="34" charset="0"/>
                    <a:ea typeface="나눔고딕" panose="020D0604000000000000" pitchFamily="50" charset="-127"/>
                  </a:rPr>
                  <a:t> (</a:t>
                </a:r>
                <a:r>
                  <a:rPr lang="ko-KR" altLang="en-US" sz="894" b="1" spc="-106" dirty="0">
                    <a:latin typeface="Trebuchet MS" pitchFamily="34" charset="0"/>
                    <a:ea typeface="나눔고딕" panose="020D0604000000000000" pitchFamily="50" charset="-127"/>
                  </a:rPr>
                  <a:t>위험상황진입</a:t>
                </a:r>
                <a:r>
                  <a:rPr lang="en-US" altLang="ko-KR" sz="894" b="1" spc="-106" dirty="0">
                    <a:latin typeface="Trebuchet MS" pitchFamily="34" charset="0"/>
                    <a:ea typeface="나눔고딕" panose="020D0604000000000000" pitchFamily="50" charset="-127"/>
                  </a:rPr>
                  <a:t>) </a:t>
                </a:r>
                <a:r>
                  <a:rPr lang="en-US" altLang="ko-KR" sz="894" b="1" spc="-106" dirty="0" smtClean="0">
                    <a:latin typeface="Trebuchet MS" pitchFamily="34" charset="0"/>
                    <a:ea typeface="나눔고딕" panose="020D0604000000000000" pitchFamily="50" charset="-127"/>
                  </a:rPr>
                  <a:t> </a:t>
                </a:r>
              </a:p>
              <a:p>
                <a:pPr lvl="0"/>
                <a:r>
                  <a:rPr lang="en-US" altLang="ko-KR" sz="894" b="1" spc="-106" dirty="0" smtClean="0">
                    <a:latin typeface="Trebuchet MS" pitchFamily="34" charset="0"/>
                    <a:ea typeface="나눔고딕" panose="020D0604000000000000" pitchFamily="50" charset="-127"/>
                  </a:rPr>
                  <a:t>2</a:t>
                </a:r>
                <a:r>
                  <a:rPr lang="ko-KR" altLang="en-US" sz="894" b="1" spc="-106" dirty="0">
                    <a:latin typeface="Trebuchet MS" pitchFamily="34" charset="0"/>
                    <a:ea typeface="나눔고딕" panose="020D0604000000000000" pitchFamily="50" charset="-127"/>
                  </a:rPr>
                  <a:t>등급 </a:t>
                </a:r>
                <a:r>
                  <a:rPr lang="en-US" altLang="ko-KR" sz="894" b="1" spc="-106" dirty="0">
                    <a:latin typeface="Trebuchet MS" pitchFamily="34" charset="0"/>
                    <a:ea typeface="나눔고딕" panose="020D0604000000000000" pitchFamily="50" charset="-127"/>
                  </a:rPr>
                  <a:t>(</a:t>
                </a:r>
                <a:r>
                  <a:rPr lang="ko-KR" altLang="en-US" sz="894" b="1" spc="-106" dirty="0">
                    <a:latin typeface="Trebuchet MS" pitchFamily="34" charset="0"/>
                    <a:ea typeface="나눔고딕" panose="020D0604000000000000" pitchFamily="50" charset="-127"/>
                  </a:rPr>
                  <a:t>위험상황주의</a:t>
                </a:r>
                <a:r>
                  <a:rPr lang="en-US" altLang="ko-KR" sz="894" b="1" spc="-106" dirty="0">
                    <a:latin typeface="Trebuchet MS" pitchFamily="34" charset="0"/>
                    <a:ea typeface="나눔고딕" panose="020D0604000000000000" pitchFamily="50" charset="-127"/>
                  </a:rPr>
                  <a:t>) </a:t>
                </a:r>
              </a:p>
              <a:p>
                <a:pPr lvl="0"/>
                <a:r>
                  <a:rPr lang="en-US" altLang="ko-KR" sz="894" b="1" spc="-106" dirty="0">
                    <a:latin typeface="Trebuchet MS" pitchFamily="34" charset="0"/>
                    <a:ea typeface="나눔고딕" panose="020D0604000000000000" pitchFamily="50" charset="-127"/>
                  </a:rPr>
                  <a:t>3</a:t>
                </a:r>
                <a:r>
                  <a:rPr lang="ko-KR" altLang="en-US" sz="894" b="1" spc="-106" dirty="0">
                    <a:latin typeface="Trebuchet MS" pitchFamily="34" charset="0"/>
                    <a:ea typeface="나눔고딕" panose="020D0604000000000000" pitchFamily="50" charset="-127"/>
                  </a:rPr>
                  <a:t>등급 </a:t>
                </a:r>
                <a:r>
                  <a:rPr lang="en-US" altLang="ko-KR" sz="894" b="1" spc="-106" dirty="0">
                    <a:latin typeface="Trebuchet MS" pitchFamily="34" charset="0"/>
                    <a:ea typeface="나눔고딕" panose="020D0604000000000000" pitchFamily="50" charset="-127"/>
                  </a:rPr>
                  <a:t>(</a:t>
                </a:r>
                <a:r>
                  <a:rPr lang="ko-KR" altLang="en-US" sz="894" b="1" spc="-106" dirty="0">
                    <a:latin typeface="Trebuchet MS" pitchFamily="34" charset="0"/>
                    <a:ea typeface="나눔고딕" panose="020D0604000000000000" pitchFamily="50" charset="-127"/>
                  </a:rPr>
                  <a:t>위험수준보통</a:t>
                </a:r>
                <a:r>
                  <a:rPr lang="en-US" altLang="ko-KR" sz="894" b="1" spc="-106" dirty="0">
                    <a:latin typeface="Trebuchet MS" pitchFamily="34" charset="0"/>
                    <a:ea typeface="나눔고딕" panose="020D0604000000000000" pitchFamily="50" charset="-127"/>
                  </a:rPr>
                  <a:t>) </a:t>
                </a:r>
              </a:p>
              <a:p>
                <a:r>
                  <a:rPr lang="en-US" altLang="ko-KR" sz="894" b="1" spc="-106" dirty="0">
                    <a:latin typeface="Trebuchet MS" pitchFamily="34" charset="0"/>
                    <a:ea typeface="나눔고딕" panose="020D0604000000000000" pitchFamily="50" charset="-127"/>
                  </a:rPr>
                  <a:t>4</a:t>
                </a:r>
                <a:r>
                  <a:rPr lang="ko-KR" altLang="en-US" sz="894" b="1" spc="-106" dirty="0">
                    <a:latin typeface="Trebuchet MS" pitchFamily="34" charset="0"/>
                    <a:ea typeface="나눔고딕" panose="020D0604000000000000" pitchFamily="50" charset="-127"/>
                  </a:rPr>
                  <a:t>등급 </a:t>
                </a:r>
                <a:r>
                  <a:rPr lang="en-US" altLang="ko-KR" sz="894" b="1" spc="-106" dirty="0">
                    <a:latin typeface="Trebuchet MS" pitchFamily="34" charset="0"/>
                    <a:ea typeface="나눔고딕" panose="020D0604000000000000" pitchFamily="50" charset="-127"/>
                  </a:rPr>
                  <a:t>(</a:t>
                </a:r>
                <a:r>
                  <a:rPr lang="ko-KR" altLang="en-US" sz="894" b="1" spc="-106" dirty="0" err="1">
                    <a:latin typeface="Trebuchet MS" pitchFamily="34" charset="0"/>
                    <a:ea typeface="나눔고딕" panose="020D0604000000000000" pitchFamily="50" charset="-127"/>
                  </a:rPr>
                  <a:t>위험수준낮음</a:t>
                </a:r>
                <a:r>
                  <a:rPr lang="en-US" altLang="ko-KR" sz="894" b="1" spc="-106" dirty="0">
                    <a:latin typeface="Trebuchet MS" pitchFamily="34" charset="0"/>
                    <a:ea typeface="나눔고딕" panose="020D0604000000000000" pitchFamily="50" charset="-127"/>
                  </a:rPr>
                  <a:t>) </a:t>
                </a:r>
              </a:p>
              <a:p>
                <a:r>
                  <a:rPr lang="ko-KR" altLang="en-US" sz="894" spc="-106" dirty="0" smtClean="0">
                    <a:latin typeface="Trebuchet MS" pitchFamily="34" charset="0"/>
                    <a:ea typeface="나눔고딕" panose="020D0604000000000000" pitchFamily="50" charset="-127"/>
                  </a:rPr>
                  <a:t> </a:t>
                </a:r>
                <a:endParaRPr lang="en-US" altLang="ko-KR" sz="894" spc="-106" dirty="0">
                  <a:latin typeface="Trebuchet MS" pitchFamily="34" charset="0"/>
                  <a:ea typeface="나눔고딕" panose="020D0604000000000000" pitchFamily="50" charset="-127"/>
                </a:endParaRPr>
              </a:p>
              <a:p>
                <a:pPr lvl="0"/>
                <a:endParaRPr lang="en-US" altLang="ko-KR" sz="894" b="1" spc="-106" dirty="0">
                  <a:latin typeface="Trebuchet MS" pitchFamily="34" charset="0"/>
                  <a:ea typeface="나눔고딕" panose="020D0604000000000000" pitchFamily="50" charset="-127"/>
                </a:endParaRPr>
              </a:p>
              <a:p>
                <a:pPr lvl="0">
                  <a:lnSpc>
                    <a:spcPct val="150000"/>
                  </a:lnSpc>
                </a:pPr>
                <a:endParaRPr lang="en-US" altLang="ko-KR" sz="894" spc="-106" dirty="0">
                  <a:solidFill>
                    <a:prstClr val="black"/>
                  </a:solidFill>
                  <a:latin typeface="Trebuchet MS" pitchFamily="34" charset="0"/>
                  <a:ea typeface="나눔고딕" panose="020D0604000000000000" pitchFamily="50" charset="-127"/>
                </a:endParaRPr>
              </a:p>
            </p:txBody>
          </p:sp>
          <p:sp>
            <p:nvSpPr>
              <p:cNvPr id="29" name="직사각형 28"/>
              <p:cNvSpPr/>
              <p:nvPr/>
            </p:nvSpPr>
            <p:spPr bwMode="auto">
              <a:xfrm>
                <a:off x="200472" y="3186001"/>
                <a:ext cx="1296036" cy="608150"/>
              </a:xfrm>
              <a:prstGeom prst="rect">
                <a:avLst/>
              </a:prstGeom>
              <a:noFill/>
              <a:ln w="12700">
                <a:noFill/>
                <a:prstDash val="dash"/>
                <a:miter lim="800000"/>
                <a:headEnd/>
                <a:tailEnd/>
              </a:ln>
            </p:spPr>
            <p:txBody>
              <a:bodyPr wrap="none" rtlCol="0" anchor="ctr">
                <a:noAutofit/>
              </a:bodyPr>
              <a:lstStyle/>
              <a:p>
                <a:pPr>
                  <a:spcBef>
                    <a:spcPct val="20000"/>
                  </a:spcBef>
                </a:pPr>
                <a:endParaRPr lang="ko-KR" altLang="en-US" sz="731" dirty="0">
                  <a:latin typeface="Trebuchet MS" panose="020B0603020202020204" pitchFamily="34" charset="0"/>
                  <a:ea typeface="나눔고딕" panose="020D0604000000000000" pitchFamily="50" charset="-127"/>
                </a:endParaRPr>
              </a:p>
            </p:txBody>
          </p:sp>
        </p:grpSp>
      </p:grpSp>
      <p:grpSp>
        <p:nvGrpSpPr>
          <p:cNvPr id="30" name="그룹 29"/>
          <p:cNvGrpSpPr/>
          <p:nvPr/>
        </p:nvGrpSpPr>
        <p:grpSpPr>
          <a:xfrm>
            <a:off x="352261" y="944437"/>
            <a:ext cx="8915400" cy="935387"/>
            <a:chOff x="776444" y="1556792"/>
            <a:chExt cx="8386724" cy="1151246"/>
          </a:xfrm>
        </p:grpSpPr>
        <p:sp>
          <p:nvSpPr>
            <p:cNvPr id="32" name="직사각형 31"/>
            <p:cNvSpPr/>
            <p:nvPr/>
          </p:nvSpPr>
          <p:spPr bwMode="auto">
            <a:xfrm>
              <a:off x="776444" y="1556792"/>
              <a:ext cx="8386724" cy="1151246"/>
            </a:xfrm>
            <a:prstGeom prst="rect">
              <a:avLst/>
            </a:prstGeom>
            <a:noFill/>
            <a:ln w="9525">
              <a:solidFill>
                <a:srgbClr val="A2AFBF"/>
              </a:solidFill>
              <a:miter lim="800000"/>
              <a:headEnd/>
              <a:tailEnd/>
            </a:ln>
          </p:spPr>
          <p:txBody>
            <a:bodyPr wrap="square" rtlCol="0" anchor="ctr">
              <a:noAutofit/>
            </a:bodyPr>
            <a:lstStyle/>
            <a:p>
              <a:pPr algn="ctr">
                <a:spcBef>
                  <a:spcPct val="20000"/>
                </a:spcBef>
              </a:pPr>
              <a:endParaRPr lang="ko-KR" altLang="en-US" sz="731" dirty="0">
                <a:latin typeface="Trebuchet MS" panose="020B0603020202020204" pitchFamily="34" charset="0"/>
                <a:ea typeface="나눔고딕" panose="020D0604000000000000" pitchFamily="50" charset="-127"/>
              </a:endParaRPr>
            </a:p>
          </p:txBody>
        </p:sp>
        <p:sp>
          <p:nvSpPr>
            <p:cNvPr id="33" name="모서리가 둥근 직사각형 32"/>
            <p:cNvSpPr/>
            <p:nvPr/>
          </p:nvSpPr>
          <p:spPr bwMode="auto">
            <a:xfrm>
              <a:off x="1030279" y="1810354"/>
              <a:ext cx="1951666" cy="610534"/>
            </a:xfrm>
            <a:prstGeom prst="roundRect">
              <a:avLst/>
            </a:prstGeom>
            <a:solidFill>
              <a:srgbClr val="F4F4F6"/>
            </a:solidFill>
            <a:ln w="12700">
              <a:solidFill>
                <a:srgbClr val="A2AFBF"/>
              </a:solidFill>
              <a:miter lim="800000"/>
              <a:headEnd/>
              <a:tailEnd/>
            </a:ln>
          </p:spPr>
          <p:txBody>
            <a:bodyPr wrap="none" rtlCol="0" anchor="ctr">
              <a:noAutofit/>
            </a:bodyPr>
            <a:lstStyle/>
            <a:p>
              <a:pPr algn="ctr">
                <a:spcBef>
                  <a:spcPct val="20000"/>
                </a:spcBef>
              </a:pPr>
              <a:r>
                <a:rPr lang="en-US" altLang="ko-KR" sz="975" b="1" spc="-106" dirty="0" smtClean="0">
                  <a:latin typeface="Trebuchet MS" panose="020B0603020202020204" pitchFamily="34" charset="0"/>
                  <a:ea typeface="나눔고딕" panose="020D0604000000000000" pitchFamily="50" charset="-127"/>
                </a:rPr>
                <a:t>2. </a:t>
              </a:r>
              <a:r>
                <a:rPr lang="ko-KR" altLang="en-US" sz="975" b="1" spc="-106" dirty="0" smtClean="0">
                  <a:latin typeface="Trebuchet MS" panose="020B0603020202020204" pitchFamily="34" charset="0"/>
                  <a:ea typeface="나눔고딕" panose="020D0604000000000000" pitchFamily="50" charset="-127"/>
                </a:rPr>
                <a:t>창업 </a:t>
              </a:r>
              <a:r>
                <a:rPr lang="ko-KR" altLang="en-US" sz="975" b="1" spc="-106" dirty="0">
                  <a:latin typeface="Trebuchet MS" panose="020B0603020202020204" pitchFamily="34" charset="0"/>
                  <a:ea typeface="나눔고딕" panose="020D0604000000000000" pitchFamily="50" charset="-127"/>
                </a:rPr>
                <a:t>위험도</a:t>
              </a:r>
            </a:p>
          </p:txBody>
        </p:sp>
        <p:grpSp>
          <p:nvGrpSpPr>
            <p:cNvPr id="34" name="그룹 33"/>
            <p:cNvGrpSpPr/>
            <p:nvPr/>
          </p:nvGrpSpPr>
          <p:grpSpPr>
            <a:xfrm>
              <a:off x="3099458" y="1656032"/>
              <a:ext cx="6063710" cy="933288"/>
              <a:chOff x="200472" y="3032974"/>
              <a:chExt cx="2330781" cy="933288"/>
            </a:xfrm>
          </p:grpSpPr>
          <p:sp>
            <p:nvSpPr>
              <p:cNvPr id="35" name="Text Box 18"/>
              <p:cNvSpPr txBox="1">
                <a:spLocks noChangeArrowheads="1"/>
              </p:cNvSpPr>
              <p:nvPr/>
            </p:nvSpPr>
            <p:spPr bwMode="auto">
              <a:xfrm>
                <a:off x="248569" y="3032974"/>
                <a:ext cx="2282684" cy="933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0" tIns="74295" rIns="73125" bIns="38025" numCol="1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r>
                  <a:rPr lang="ko-KR" altLang="en-US" sz="813" spc="-106" dirty="0">
                    <a:latin typeface="+mj-lt"/>
                    <a:ea typeface="나눔고딕" panose="020D0604000000000000" pitchFamily="50" charset="-127"/>
                  </a:rPr>
                  <a:t>해당 행정구역 내 </a:t>
                </a:r>
                <a:r>
                  <a:rPr lang="en-US" altLang="ko-KR" sz="813" spc="-106" dirty="0">
                    <a:latin typeface="+mj-lt"/>
                    <a:ea typeface="나눔고딕" panose="020D0604000000000000" pitchFamily="50" charset="-127"/>
                  </a:rPr>
                  <a:t>43</a:t>
                </a:r>
                <a:r>
                  <a:rPr lang="ko-KR" altLang="en-US" sz="813" spc="-106" dirty="0">
                    <a:latin typeface="+mj-lt"/>
                    <a:ea typeface="나눔고딕" panose="020D0604000000000000" pitchFamily="50" charset="-127"/>
                  </a:rPr>
                  <a:t>개 생활밀착형 업종 기준 신규 창업 시 위험도를 </a:t>
                </a:r>
                <a:r>
                  <a:rPr lang="ko-KR" altLang="en-US" sz="813" spc="-106" dirty="0" err="1">
                    <a:latin typeface="+mj-lt"/>
                    <a:ea typeface="나눔고딕" panose="020D0604000000000000" pitchFamily="50" charset="-127"/>
                  </a:rPr>
                  <a:t>폐업률과</a:t>
                </a:r>
                <a:r>
                  <a:rPr lang="ko-KR" altLang="en-US" sz="813" spc="-106" dirty="0">
                    <a:latin typeface="+mj-lt"/>
                    <a:ea typeface="나눔고딕" panose="020D0604000000000000" pitchFamily="50" charset="-127"/>
                  </a:rPr>
                  <a:t> </a:t>
                </a:r>
                <a:r>
                  <a:rPr lang="en-US" altLang="ko-KR" sz="813" spc="-106" dirty="0">
                    <a:latin typeface="+mj-lt"/>
                    <a:ea typeface="나눔고딕" panose="020D0604000000000000" pitchFamily="50" charset="-127"/>
                  </a:rPr>
                  <a:t>3</a:t>
                </a:r>
                <a:r>
                  <a:rPr lang="ko-KR" altLang="en-US" sz="813" spc="-106" dirty="0">
                    <a:latin typeface="+mj-lt"/>
                    <a:ea typeface="나눔고딕" panose="020D0604000000000000" pitchFamily="50" charset="-127"/>
                  </a:rPr>
                  <a:t>년 생존율로 결합</a:t>
                </a:r>
                <a:r>
                  <a:rPr lang="en-US" altLang="ko-KR" sz="813" spc="-106" dirty="0">
                    <a:latin typeface="+mj-lt"/>
                    <a:ea typeface="나눔고딕" panose="020D0604000000000000" pitchFamily="50" charset="-127"/>
                  </a:rPr>
                  <a:t>(0~100</a:t>
                </a:r>
                <a:r>
                  <a:rPr lang="ko-KR" altLang="en-US" sz="813" spc="-106" dirty="0">
                    <a:latin typeface="+mj-lt"/>
                    <a:ea typeface="나눔고딕" panose="020D0604000000000000" pitchFamily="50" charset="-127"/>
                  </a:rPr>
                  <a:t>으로 환산</a:t>
                </a:r>
                <a:r>
                  <a:rPr lang="en-US" altLang="ko-KR" sz="813" spc="-106" dirty="0">
                    <a:latin typeface="+mj-lt"/>
                    <a:ea typeface="나눔고딕" panose="020D0604000000000000" pitchFamily="50" charset="-127"/>
                  </a:rPr>
                  <a:t>) </a:t>
                </a:r>
                <a:r>
                  <a:rPr lang="ko-KR" altLang="en-US" sz="813" spc="-106" dirty="0">
                    <a:latin typeface="+mj-lt"/>
                    <a:ea typeface="나눔고딕" panose="020D0604000000000000" pitchFamily="50" charset="-127"/>
                  </a:rPr>
                  <a:t>하여 만든 지표입니다</a:t>
                </a:r>
                <a:r>
                  <a:rPr lang="en-US" altLang="ko-KR" sz="813" spc="-106" dirty="0">
                    <a:latin typeface="+mj-lt"/>
                    <a:ea typeface="나눔고딕" panose="020D0604000000000000" pitchFamily="50" charset="-127"/>
                  </a:rPr>
                  <a:t>. </a:t>
                </a:r>
              </a:p>
              <a:p>
                <a:pPr lvl="0"/>
                <a:r>
                  <a:rPr lang="en-US" altLang="ko-KR" sz="813" spc="-106" dirty="0">
                    <a:latin typeface="+mj-lt"/>
                    <a:ea typeface="나눔고딕" panose="020D0604000000000000" pitchFamily="50" charset="-127"/>
                  </a:rPr>
                  <a:t>* </a:t>
                </a:r>
                <a:r>
                  <a:rPr lang="ko-KR" altLang="en-US" sz="813" spc="-106" dirty="0">
                    <a:latin typeface="+mj-lt"/>
                    <a:ea typeface="나눔고딕" panose="020D0604000000000000" pitchFamily="50" charset="-127"/>
                  </a:rPr>
                  <a:t>표준화구간</a:t>
                </a:r>
                <a:r>
                  <a:rPr lang="en-US" altLang="ko-KR" sz="813" spc="-106" dirty="0">
                    <a:latin typeface="+mj-lt"/>
                    <a:ea typeface="나눔고딕" panose="020D0604000000000000" pitchFamily="50" charset="-127"/>
                  </a:rPr>
                  <a:t>(2</a:t>
                </a:r>
                <a:r>
                  <a:rPr lang="ko-KR" altLang="en-US" sz="813" spc="-106" dirty="0">
                    <a:latin typeface="+mj-lt"/>
                    <a:ea typeface="나눔고딕" panose="020D0604000000000000" pitchFamily="50" charset="-127"/>
                  </a:rPr>
                  <a:t>년</a:t>
                </a:r>
                <a:r>
                  <a:rPr lang="en-US" altLang="ko-KR" sz="813" spc="-106" dirty="0">
                    <a:latin typeface="+mj-lt"/>
                    <a:ea typeface="나눔고딕" panose="020D0604000000000000" pitchFamily="50" charset="-127"/>
                  </a:rPr>
                  <a:t>)</a:t>
                </a:r>
                <a:r>
                  <a:rPr lang="ko-KR" altLang="en-US" sz="813" spc="-106" dirty="0">
                    <a:latin typeface="+mj-lt"/>
                    <a:ea typeface="나눔고딕" panose="020D0604000000000000" pitchFamily="50" charset="-127"/>
                  </a:rPr>
                  <a:t>을 이용하여 </a:t>
                </a:r>
                <a:r>
                  <a:rPr lang="en-US" altLang="ko-KR" sz="813" spc="-106" dirty="0">
                    <a:latin typeface="+mj-lt"/>
                    <a:ea typeface="나눔고딕" panose="020D0604000000000000" pitchFamily="50" charset="-127"/>
                  </a:rPr>
                  <a:t>(</a:t>
                </a:r>
                <a:r>
                  <a:rPr lang="ko-KR" altLang="en-US" sz="813" spc="-106" dirty="0">
                    <a:latin typeface="+mj-lt"/>
                    <a:ea typeface="나눔고딕" panose="020D0604000000000000" pitchFamily="50" charset="-127"/>
                  </a:rPr>
                  <a:t>횡적</a:t>
                </a:r>
                <a:r>
                  <a:rPr lang="en-US" altLang="ko-KR" sz="813" spc="-106" dirty="0">
                    <a:latin typeface="+mj-lt"/>
                    <a:ea typeface="나눔고딕" panose="020D0604000000000000" pitchFamily="50" charset="-127"/>
                  </a:rPr>
                  <a:t>+</a:t>
                </a:r>
                <a:r>
                  <a:rPr lang="ko-KR" altLang="en-US" sz="813" spc="-106" dirty="0">
                    <a:latin typeface="+mj-lt"/>
                    <a:ea typeface="나눔고딕" panose="020D0604000000000000" pitchFamily="50" charset="-127"/>
                  </a:rPr>
                  <a:t>종적</a:t>
                </a:r>
                <a:r>
                  <a:rPr lang="en-US" altLang="ko-KR" sz="813" spc="-106" dirty="0">
                    <a:latin typeface="+mj-lt"/>
                    <a:ea typeface="나눔고딕" panose="020D0604000000000000" pitchFamily="50" charset="-127"/>
                  </a:rPr>
                  <a:t>) </a:t>
                </a:r>
                <a:r>
                  <a:rPr lang="ko-KR" altLang="en-US" sz="813" spc="-106" dirty="0">
                    <a:latin typeface="+mj-lt"/>
                    <a:ea typeface="나눔고딕" panose="020D0604000000000000" pitchFamily="50" charset="-127"/>
                  </a:rPr>
                  <a:t>상대화 지수를 구현</a:t>
                </a:r>
              </a:p>
              <a:p>
                <a:pPr lvl="0"/>
                <a:r>
                  <a:rPr lang="en-US" altLang="ko-KR" sz="813" spc="-106" dirty="0">
                    <a:latin typeface="+mj-lt"/>
                    <a:ea typeface="나눔고딕" panose="020D0604000000000000" pitchFamily="50" charset="-127"/>
                  </a:rPr>
                  <a:t>- </a:t>
                </a:r>
                <a:r>
                  <a:rPr lang="ko-KR" altLang="en-US" sz="813" spc="-106" dirty="0">
                    <a:latin typeface="+mj-lt"/>
                    <a:ea typeface="나눔고딕" panose="020D0604000000000000" pitchFamily="50" charset="-127"/>
                  </a:rPr>
                  <a:t>주의 </a:t>
                </a:r>
                <a:r>
                  <a:rPr lang="en-US" altLang="ko-KR" sz="813" spc="-106" dirty="0">
                    <a:latin typeface="+mj-lt"/>
                    <a:ea typeface="나눔고딕" panose="020D0604000000000000" pitchFamily="50" charset="-127"/>
                  </a:rPr>
                  <a:t>: </a:t>
                </a:r>
                <a:r>
                  <a:rPr lang="ko-KR" altLang="en-US" sz="813" spc="-106" dirty="0">
                    <a:latin typeface="+mj-lt"/>
                    <a:ea typeface="나눔고딕" panose="020D0604000000000000" pitchFamily="50" charset="-127"/>
                  </a:rPr>
                  <a:t>창업 위험도는 상대적으로 다소 낮으나 창업 시 주의가 필요합니다</a:t>
                </a:r>
                <a:r>
                  <a:rPr lang="en-US" altLang="ko-KR" sz="813" spc="-106" dirty="0">
                    <a:latin typeface="+mj-lt"/>
                    <a:ea typeface="나눔고딕" panose="020D0604000000000000" pitchFamily="50" charset="-127"/>
                  </a:rPr>
                  <a:t>.</a:t>
                </a:r>
              </a:p>
              <a:p>
                <a:pPr lvl="0"/>
                <a:r>
                  <a:rPr lang="en-US" altLang="ko-KR" sz="813" spc="-106" dirty="0">
                    <a:latin typeface="+mj-lt"/>
                    <a:ea typeface="나눔고딕" panose="020D0604000000000000" pitchFamily="50" charset="-127"/>
                  </a:rPr>
                  <a:t>- </a:t>
                </a:r>
                <a:r>
                  <a:rPr lang="ko-KR" altLang="en-US" sz="813" spc="-106" dirty="0">
                    <a:latin typeface="+mj-lt"/>
                    <a:ea typeface="나눔고딕" panose="020D0604000000000000" pitchFamily="50" charset="-127"/>
                  </a:rPr>
                  <a:t>의심 </a:t>
                </a:r>
                <a:r>
                  <a:rPr lang="en-US" altLang="ko-KR" sz="813" spc="-106" dirty="0">
                    <a:latin typeface="+mj-lt"/>
                    <a:ea typeface="나눔고딕" panose="020D0604000000000000" pitchFamily="50" charset="-127"/>
                  </a:rPr>
                  <a:t>: </a:t>
                </a:r>
                <a:r>
                  <a:rPr lang="ko-KR" altLang="en-US" sz="813" spc="-106" dirty="0">
                    <a:latin typeface="+mj-lt"/>
                    <a:ea typeface="나눔고딕" panose="020D0604000000000000" pitchFamily="50" charset="-127"/>
                  </a:rPr>
                  <a:t>창업 위험도가 상대적으로 다소 높아 창업 시 위험이 있어 의사결정에 신중해야 하는 지역입니다</a:t>
                </a:r>
                <a:r>
                  <a:rPr lang="en-US" altLang="ko-KR" sz="813" spc="-106" dirty="0">
                    <a:latin typeface="+mj-lt"/>
                    <a:ea typeface="나눔고딕" panose="020D0604000000000000" pitchFamily="50" charset="-127"/>
                  </a:rPr>
                  <a:t>.</a:t>
                </a:r>
              </a:p>
              <a:p>
                <a:pPr lvl="0"/>
                <a:r>
                  <a:rPr lang="en-US" altLang="ko-KR" sz="813" spc="-106" dirty="0">
                    <a:latin typeface="+mj-lt"/>
                    <a:ea typeface="나눔고딕" panose="020D0604000000000000" pitchFamily="50" charset="-127"/>
                  </a:rPr>
                  <a:t>- </a:t>
                </a:r>
                <a:r>
                  <a:rPr lang="ko-KR" altLang="en-US" sz="813" spc="-106" dirty="0">
                    <a:latin typeface="+mj-lt"/>
                    <a:ea typeface="나눔고딕" panose="020D0604000000000000" pitchFamily="50" charset="-127"/>
                  </a:rPr>
                  <a:t>위험 </a:t>
                </a:r>
                <a:r>
                  <a:rPr lang="en-US" altLang="ko-KR" sz="813" spc="-106" dirty="0">
                    <a:latin typeface="+mj-lt"/>
                    <a:ea typeface="나눔고딕" panose="020D0604000000000000" pitchFamily="50" charset="-127"/>
                  </a:rPr>
                  <a:t>: </a:t>
                </a:r>
                <a:r>
                  <a:rPr lang="ko-KR" altLang="en-US" sz="813" spc="-106" dirty="0">
                    <a:latin typeface="+mj-lt"/>
                    <a:ea typeface="나눔고딕" panose="020D0604000000000000" pitchFamily="50" charset="-127"/>
                  </a:rPr>
                  <a:t>창업 위험도가 상대적으로 높아 창업 시 상당한 위험이 있는 지역입니다</a:t>
                </a:r>
                <a:r>
                  <a:rPr lang="en-US" altLang="ko-KR" sz="813" spc="-106" dirty="0">
                    <a:latin typeface="+mj-lt"/>
                    <a:ea typeface="나눔고딕" panose="020D0604000000000000" pitchFamily="50" charset="-127"/>
                  </a:rPr>
                  <a:t>. </a:t>
                </a:r>
              </a:p>
              <a:p>
                <a:pPr lvl="0"/>
                <a:r>
                  <a:rPr lang="en-US" altLang="ko-KR" sz="813" spc="-106" dirty="0">
                    <a:latin typeface="+mj-lt"/>
                    <a:ea typeface="나눔고딕" panose="020D0604000000000000" pitchFamily="50" charset="-127"/>
                  </a:rPr>
                  <a:t>- </a:t>
                </a:r>
                <a:r>
                  <a:rPr lang="ko-KR" altLang="en-US" sz="813" spc="-106" dirty="0" err="1">
                    <a:latin typeface="+mj-lt"/>
                    <a:ea typeface="나눔고딕" panose="020D0604000000000000" pitchFamily="50" charset="-127"/>
                  </a:rPr>
                  <a:t>고위험</a:t>
                </a:r>
                <a:r>
                  <a:rPr lang="ko-KR" altLang="en-US" sz="813" spc="-106" dirty="0">
                    <a:latin typeface="+mj-lt"/>
                    <a:ea typeface="나눔고딕" panose="020D0604000000000000" pitchFamily="50" charset="-127"/>
                  </a:rPr>
                  <a:t> </a:t>
                </a:r>
                <a:r>
                  <a:rPr lang="en-US" altLang="ko-KR" sz="813" spc="-106" dirty="0">
                    <a:latin typeface="+mj-lt"/>
                    <a:ea typeface="나눔고딕" panose="020D0604000000000000" pitchFamily="50" charset="-127"/>
                  </a:rPr>
                  <a:t>: </a:t>
                </a:r>
                <a:r>
                  <a:rPr lang="ko-KR" altLang="en-US" sz="813" spc="-106" dirty="0">
                    <a:latin typeface="+mj-lt"/>
                    <a:ea typeface="나눔고딕" panose="020D0604000000000000" pitchFamily="50" charset="-127"/>
                  </a:rPr>
                  <a:t>창업 위험도가 상대적으로 아주 높아 창업 시 높은 위험이 있는 지역입니다</a:t>
                </a:r>
                <a:r>
                  <a:rPr lang="en-US" altLang="ko-KR" sz="813" spc="-106" dirty="0">
                    <a:latin typeface="+mj-lt"/>
                    <a:ea typeface="나눔고딕" panose="020D0604000000000000" pitchFamily="50" charset="-127"/>
                  </a:rPr>
                  <a:t>.</a:t>
                </a:r>
                <a:endParaRPr lang="en-US" altLang="ko-KR" sz="813" spc="-106" dirty="0">
                  <a:solidFill>
                    <a:srgbClr val="7030A0"/>
                  </a:solidFill>
                  <a:latin typeface="+mj-lt"/>
                  <a:ea typeface="나눔고딕" panose="020D0604000000000000" pitchFamily="50" charset="-127"/>
                </a:endParaRPr>
              </a:p>
            </p:txBody>
          </p:sp>
          <p:sp>
            <p:nvSpPr>
              <p:cNvPr id="36" name="직사각형 35"/>
              <p:cNvSpPr/>
              <p:nvPr/>
            </p:nvSpPr>
            <p:spPr bwMode="auto">
              <a:xfrm>
                <a:off x="200472" y="3186001"/>
                <a:ext cx="1296036" cy="608150"/>
              </a:xfrm>
              <a:prstGeom prst="rect">
                <a:avLst/>
              </a:prstGeom>
              <a:noFill/>
              <a:ln w="12700">
                <a:noFill/>
                <a:prstDash val="dash"/>
                <a:miter lim="800000"/>
                <a:headEnd/>
                <a:tailEnd/>
              </a:ln>
            </p:spPr>
            <p:txBody>
              <a:bodyPr wrap="none" rtlCol="0" anchor="ctr">
                <a:noAutofit/>
              </a:bodyPr>
              <a:lstStyle/>
              <a:p>
                <a:pPr>
                  <a:spcBef>
                    <a:spcPct val="20000"/>
                  </a:spcBef>
                </a:pPr>
                <a:endParaRPr lang="ko-KR" altLang="en-US" sz="731" dirty="0">
                  <a:latin typeface="Trebuchet MS" panose="020B0603020202020204" pitchFamily="34" charset="0"/>
                  <a:ea typeface="나눔고딕" panose="020D0604000000000000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70223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621664" y="2249588"/>
            <a:ext cx="8363784" cy="935387"/>
            <a:chOff x="776444" y="1556792"/>
            <a:chExt cx="8386724" cy="1151246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776444" y="1556792"/>
              <a:ext cx="8386724" cy="1151246"/>
            </a:xfrm>
            <a:prstGeom prst="rect">
              <a:avLst/>
            </a:prstGeom>
            <a:noFill/>
            <a:ln w="9525">
              <a:solidFill>
                <a:srgbClr val="A2AFBF"/>
              </a:solidFill>
              <a:miter lim="800000"/>
              <a:headEnd/>
              <a:tailEnd/>
            </a:ln>
          </p:spPr>
          <p:txBody>
            <a:bodyPr wrap="square" rtlCol="0" anchor="ctr">
              <a:noAutofit/>
            </a:bodyPr>
            <a:lstStyle/>
            <a:p>
              <a:pPr algn="ctr">
                <a:spcBef>
                  <a:spcPct val="20000"/>
                </a:spcBef>
              </a:pPr>
              <a:endParaRPr lang="ko-KR" altLang="en-US" sz="731" dirty="0">
                <a:latin typeface="Trebuchet MS" panose="020B0603020202020204" pitchFamily="34" charset="0"/>
                <a:ea typeface="나눔고딕" panose="020D0604000000000000" pitchFamily="50" charset="-127"/>
              </a:endParaRPr>
            </a:p>
          </p:txBody>
        </p:sp>
        <p:sp>
          <p:nvSpPr>
            <p:cNvPr id="4" name="모서리가 둥근 직사각형 3"/>
            <p:cNvSpPr/>
            <p:nvPr/>
          </p:nvSpPr>
          <p:spPr bwMode="auto">
            <a:xfrm>
              <a:off x="1030279" y="1810354"/>
              <a:ext cx="1951666" cy="610534"/>
            </a:xfrm>
            <a:prstGeom prst="roundRect">
              <a:avLst/>
            </a:prstGeom>
            <a:solidFill>
              <a:srgbClr val="F4F4F6"/>
            </a:solidFill>
            <a:ln w="12700">
              <a:solidFill>
                <a:srgbClr val="A2AFBF"/>
              </a:solidFill>
              <a:miter lim="800000"/>
              <a:headEnd/>
              <a:tailEnd/>
            </a:ln>
          </p:spPr>
          <p:txBody>
            <a:bodyPr wrap="none" rtlCol="0" anchor="ctr">
              <a:noAutofit/>
            </a:bodyPr>
            <a:lstStyle/>
            <a:p>
              <a:pPr algn="ctr">
                <a:spcBef>
                  <a:spcPct val="20000"/>
                </a:spcBef>
              </a:pPr>
              <a:r>
                <a:rPr lang="en-US" altLang="ko-KR" sz="975" b="1" spc="-106" dirty="0" smtClean="0">
                  <a:latin typeface="Trebuchet MS" panose="020B0603020202020204" pitchFamily="34" charset="0"/>
                  <a:ea typeface="나눔고딕" panose="020D0604000000000000" pitchFamily="50" charset="-127"/>
                </a:rPr>
                <a:t>3-1. </a:t>
              </a:r>
              <a:r>
                <a:rPr lang="ko-KR" altLang="en-US" sz="975" b="1" spc="-106" dirty="0" smtClean="0">
                  <a:latin typeface="Trebuchet MS" panose="020B0603020202020204" pitchFamily="34" charset="0"/>
                  <a:ea typeface="나눔고딕" panose="020D0604000000000000" pitchFamily="50" charset="-127"/>
                </a:rPr>
                <a:t> </a:t>
              </a:r>
              <a:r>
                <a:rPr lang="ko-KR" altLang="en-US" sz="975" b="1" spc="-106" dirty="0">
                  <a:latin typeface="Trebuchet MS" panose="020B0603020202020204" pitchFamily="34" charset="0"/>
                  <a:ea typeface="나눔고딕" panose="020D0604000000000000" pitchFamily="50" charset="-127"/>
                </a:rPr>
                <a:t>활성도 </a:t>
              </a:r>
              <a:r>
                <a:rPr lang="ko-KR" altLang="en-US" sz="975" b="1" spc="-106" dirty="0" smtClean="0">
                  <a:latin typeface="Trebuchet MS" panose="020B0603020202020204" pitchFamily="34" charset="0"/>
                  <a:ea typeface="나눔고딕" panose="020D0604000000000000" pitchFamily="50" charset="-127"/>
                </a:rPr>
                <a:t>지표</a:t>
              </a:r>
              <a:endParaRPr lang="ko-KR" altLang="en-US" sz="975" b="1" spc="-106" dirty="0">
                <a:latin typeface="Trebuchet MS" panose="020B0603020202020204" pitchFamily="34" charset="0"/>
                <a:ea typeface="나눔고딕" panose="020D0604000000000000" pitchFamily="50" charset="-127"/>
              </a:endParaRPr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3099458" y="1656032"/>
              <a:ext cx="6063710" cy="933288"/>
              <a:chOff x="200472" y="3032974"/>
              <a:chExt cx="2330781" cy="933288"/>
            </a:xfrm>
          </p:grpSpPr>
          <p:sp>
            <p:nvSpPr>
              <p:cNvPr id="6" name="Text Box 18"/>
              <p:cNvSpPr txBox="1">
                <a:spLocks noChangeArrowheads="1"/>
              </p:cNvSpPr>
              <p:nvPr/>
            </p:nvSpPr>
            <p:spPr bwMode="auto">
              <a:xfrm>
                <a:off x="248569" y="3032974"/>
                <a:ext cx="2282684" cy="933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0" tIns="74295" rIns="73125" bIns="38025" numCol="1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r>
                  <a:rPr lang="ko-KR" altLang="en-US" sz="813" spc="-106">
                    <a:latin typeface="+mj-lt"/>
                    <a:ea typeface="나눔고딕" panose="020D0604000000000000" pitchFamily="50" charset="-127"/>
                  </a:rPr>
                  <a:t>상권 내 업종 거래량 및 상대매출액</a:t>
                </a:r>
                <a:r>
                  <a:rPr lang="en-US" altLang="ko-KR" sz="813" spc="-106">
                    <a:latin typeface="+mj-lt"/>
                    <a:ea typeface="나눔고딕" panose="020D0604000000000000" pitchFamily="50" charset="-127"/>
                  </a:rPr>
                  <a:t>(</a:t>
                </a:r>
                <a:r>
                  <a:rPr lang="ko-KR" altLang="en-US" sz="813" spc="-106">
                    <a:latin typeface="+mj-lt"/>
                    <a:ea typeface="나눔고딕" panose="020D0604000000000000" pitchFamily="50" charset="-127"/>
                  </a:rPr>
                  <a:t>업종상대활성도</a:t>
                </a:r>
                <a:r>
                  <a:rPr lang="en-US" altLang="ko-KR" sz="813" spc="-106">
                    <a:latin typeface="+mj-lt"/>
                    <a:ea typeface="나눔고딕" panose="020D0604000000000000" pitchFamily="50" charset="-127"/>
                  </a:rPr>
                  <a:t>) </a:t>
                </a:r>
                <a:r>
                  <a:rPr lang="ko-KR" altLang="en-US" sz="813" spc="-106">
                    <a:latin typeface="+mj-lt"/>
                    <a:ea typeface="나눔고딕" panose="020D0604000000000000" pitchFamily="50" charset="-127"/>
                  </a:rPr>
                  <a:t>의 결합 지표로 상권 내 거래가 얼마나 활발하게 이뤄지는 지를 나타내는 지표 입니다</a:t>
                </a:r>
                <a:r>
                  <a:rPr lang="en-US" altLang="ko-KR" sz="813" spc="-106">
                    <a:latin typeface="+mj-lt"/>
                    <a:ea typeface="나눔고딕" panose="020D0604000000000000" pitchFamily="50" charset="-127"/>
                  </a:rPr>
                  <a:t>.</a:t>
                </a:r>
                <a:endParaRPr lang="en-US" altLang="ko-KR" sz="813" spc="-106" dirty="0">
                  <a:solidFill>
                    <a:srgbClr val="7030A0"/>
                  </a:solidFill>
                  <a:latin typeface="+mj-lt"/>
                  <a:ea typeface="나눔고딕" panose="020D0604000000000000" pitchFamily="50" charset="-127"/>
                </a:endParaRPr>
              </a:p>
            </p:txBody>
          </p:sp>
          <p:sp>
            <p:nvSpPr>
              <p:cNvPr id="7" name="직사각형 6"/>
              <p:cNvSpPr/>
              <p:nvPr/>
            </p:nvSpPr>
            <p:spPr bwMode="auto">
              <a:xfrm>
                <a:off x="200472" y="3186001"/>
                <a:ext cx="1296036" cy="608150"/>
              </a:xfrm>
              <a:prstGeom prst="rect">
                <a:avLst/>
              </a:prstGeom>
              <a:noFill/>
              <a:ln w="12700">
                <a:noFill/>
                <a:prstDash val="dash"/>
                <a:miter lim="800000"/>
                <a:headEnd/>
                <a:tailEnd/>
              </a:ln>
            </p:spPr>
            <p:txBody>
              <a:bodyPr wrap="none" rtlCol="0" anchor="ctr">
                <a:noAutofit/>
              </a:bodyPr>
              <a:lstStyle/>
              <a:p>
                <a:pPr>
                  <a:spcBef>
                    <a:spcPct val="20000"/>
                  </a:spcBef>
                </a:pPr>
                <a:endParaRPr lang="ko-KR" altLang="en-US" sz="731" dirty="0">
                  <a:latin typeface="Trebuchet MS" panose="020B0603020202020204" pitchFamily="34" charset="0"/>
                  <a:ea typeface="나눔고딕" panose="020D0604000000000000" pitchFamily="50" charset="-127"/>
                </a:endParaRPr>
              </a:p>
            </p:txBody>
          </p:sp>
        </p:grpSp>
      </p:grpSp>
      <p:grpSp>
        <p:nvGrpSpPr>
          <p:cNvPr id="8" name="그룹 7"/>
          <p:cNvGrpSpPr/>
          <p:nvPr/>
        </p:nvGrpSpPr>
        <p:grpSpPr>
          <a:xfrm>
            <a:off x="628306" y="3382501"/>
            <a:ext cx="8363784" cy="935387"/>
            <a:chOff x="776444" y="1556792"/>
            <a:chExt cx="8386724" cy="1151246"/>
          </a:xfrm>
        </p:grpSpPr>
        <p:sp>
          <p:nvSpPr>
            <p:cNvPr id="9" name="직사각형 8"/>
            <p:cNvSpPr/>
            <p:nvPr/>
          </p:nvSpPr>
          <p:spPr bwMode="auto">
            <a:xfrm>
              <a:off x="776444" y="1556792"/>
              <a:ext cx="8386724" cy="1151246"/>
            </a:xfrm>
            <a:prstGeom prst="rect">
              <a:avLst/>
            </a:prstGeom>
            <a:noFill/>
            <a:ln w="9525">
              <a:solidFill>
                <a:srgbClr val="A2AFBF"/>
              </a:solidFill>
              <a:miter lim="800000"/>
              <a:headEnd/>
              <a:tailEnd/>
            </a:ln>
          </p:spPr>
          <p:txBody>
            <a:bodyPr wrap="square" rtlCol="0" anchor="ctr">
              <a:noAutofit/>
            </a:bodyPr>
            <a:lstStyle/>
            <a:p>
              <a:pPr algn="ctr">
                <a:spcBef>
                  <a:spcPct val="20000"/>
                </a:spcBef>
              </a:pPr>
              <a:endParaRPr lang="ko-KR" altLang="en-US" sz="731" dirty="0">
                <a:latin typeface="Trebuchet MS" panose="020B0603020202020204" pitchFamily="34" charset="0"/>
                <a:ea typeface="나눔고딕" panose="020D0604000000000000" pitchFamily="50" charset="-127"/>
              </a:endParaRPr>
            </a:p>
          </p:txBody>
        </p:sp>
        <p:sp>
          <p:nvSpPr>
            <p:cNvPr id="10" name="모서리가 둥근 직사각형 9"/>
            <p:cNvSpPr/>
            <p:nvPr/>
          </p:nvSpPr>
          <p:spPr bwMode="auto">
            <a:xfrm>
              <a:off x="1030279" y="1810354"/>
              <a:ext cx="1951666" cy="610534"/>
            </a:xfrm>
            <a:prstGeom prst="roundRect">
              <a:avLst/>
            </a:prstGeom>
            <a:solidFill>
              <a:srgbClr val="F4F4F6"/>
            </a:solidFill>
            <a:ln w="12700">
              <a:solidFill>
                <a:srgbClr val="A2AFBF"/>
              </a:solidFill>
              <a:miter lim="800000"/>
              <a:headEnd/>
              <a:tailEnd/>
            </a:ln>
          </p:spPr>
          <p:txBody>
            <a:bodyPr wrap="none" rtlCol="0" anchor="ctr">
              <a:noAutofit/>
            </a:bodyPr>
            <a:lstStyle/>
            <a:p>
              <a:pPr algn="ctr">
                <a:spcBef>
                  <a:spcPct val="20000"/>
                </a:spcBef>
              </a:pPr>
              <a:r>
                <a:rPr lang="en-US" altLang="ko-KR" sz="975" b="1" spc="-106" dirty="0" smtClean="0">
                  <a:latin typeface="Trebuchet MS" panose="020B0603020202020204" pitchFamily="34" charset="0"/>
                  <a:ea typeface="나눔고딕" panose="020D0604000000000000" pitchFamily="50" charset="-127"/>
                </a:rPr>
                <a:t>3-2. </a:t>
              </a:r>
              <a:r>
                <a:rPr lang="ko-KR" altLang="en-US" sz="975" b="1" spc="-106" dirty="0">
                  <a:latin typeface="Trebuchet MS" panose="020B0603020202020204" pitchFamily="34" charset="0"/>
                  <a:ea typeface="나눔고딕" panose="020D0604000000000000" pitchFamily="50" charset="-127"/>
                </a:rPr>
                <a:t>성장성 </a:t>
              </a:r>
              <a:r>
                <a:rPr lang="ko-KR" altLang="en-US" sz="975" b="1" spc="-106" dirty="0" smtClean="0">
                  <a:latin typeface="Trebuchet MS" panose="020B0603020202020204" pitchFamily="34" charset="0"/>
                  <a:ea typeface="나눔고딕" panose="020D0604000000000000" pitchFamily="50" charset="-127"/>
                </a:rPr>
                <a:t>지표</a:t>
              </a:r>
              <a:endParaRPr lang="ko-KR" altLang="en-US" sz="975" b="1" spc="-106" dirty="0">
                <a:latin typeface="Trebuchet MS" panose="020B0603020202020204" pitchFamily="34" charset="0"/>
                <a:ea typeface="나눔고딕" panose="020D0604000000000000" pitchFamily="50" charset="-127"/>
              </a:endParaRPr>
            </a:p>
          </p:txBody>
        </p:sp>
        <p:grpSp>
          <p:nvGrpSpPr>
            <p:cNvPr id="11" name="그룹 10"/>
            <p:cNvGrpSpPr/>
            <p:nvPr/>
          </p:nvGrpSpPr>
          <p:grpSpPr>
            <a:xfrm>
              <a:off x="3099458" y="1656032"/>
              <a:ext cx="6063710" cy="933288"/>
              <a:chOff x="200472" y="3032974"/>
              <a:chExt cx="2330781" cy="933288"/>
            </a:xfrm>
          </p:grpSpPr>
          <p:sp>
            <p:nvSpPr>
              <p:cNvPr id="12" name="Text Box 18"/>
              <p:cNvSpPr txBox="1">
                <a:spLocks noChangeArrowheads="1"/>
              </p:cNvSpPr>
              <p:nvPr/>
            </p:nvSpPr>
            <p:spPr bwMode="auto">
              <a:xfrm>
                <a:off x="248569" y="3032974"/>
                <a:ext cx="2282684" cy="933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0" tIns="74295" rIns="73125" bIns="38025" numCol="1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r>
                  <a:rPr lang="ko-KR" altLang="en-US" sz="813" spc="-106">
                    <a:latin typeface="+mj-lt"/>
                    <a:ea typeface="나눔고딕" panose="020D0604000000000000" pitchFamily="50" charset="-127"/>
                  </a:rPr>
                  <a:t>상권 내 업종의 매출액 증감률 및 점포당 업종 매출액 증감률의 결합 지표로 상권 내 해당 업종의 매출이 성장하고 있는 지를 나타내는 지표 입니다</a:t>
                </a:r>
                <a:r>
                  <a:rPr lang="en-US" altLang="ko-KR" sz="813" spc="-106">
                    <a:latin typeface="+mj-lt"/>
                    <a:ea typeface="나눔고딕" panose="020D0604000000000000" pitchFamily="50" charset="-127"/>
                  </a:rPr>
                  <a:t>.</a:t>
                </a:r>
                <a:endParaRPr lang="en-US" altLang="ko-KR" sz="813" spc="-106" dirty="0">
                  <a:solidFill>
                    <a:srgbClr val="7030A0"/>
                  </a:solidFill>
                  <a:latin typeface="+mj-lt"/>
                  <a:ea typeface="나눔고딕" panose="020D0604000000000000" pitchFamily="50" charset="-127"/>
                </a:endParaRPr>
              </a:p>
            </p:txBody>
          </p:sp>
          <p:sp>
            <p:nvSpPr>
              <p:cNvPr id="13" name="직사각형 12"/>
              <p:cNvSpPr/>
              <p:nvPr/>
            </p:nvSpPr>
            <p:spPr bwMode="auto">
              <a:xfrm>
                <a:off x="200472" y="3186001"/>
                <a:ext cx="1296036" cy="608150"/>
              </a:xfrm>
              <a:prstGeom prst="rect">
                <a:avLst/>
              </a:prstGeom>
              <a:noFill/>
              <a:ln w="12700">
                <a:noFill/>
                <a:prstDash val="dash"/>
                <a:miter lim="800000"/>
                <a:headEnd/>
                <a:tailEnd/>
              </a:ln>
            </p:spPr>
            <p:txBody>
              <a:bodyPr wrap="none" rtlCol="0" anchor="ctr">
                <a:noAutofit/>
              </a:bodyPr>
              <a:lstStyle/>
              <a:p>
                <a:pPr>
                  <a:spcBef>
                    <a:spcPct val="20000"/>
                  </a:spcBef>
                </a:pPr>
                <a:endParaRPr lang="ko-KR" altLang="en-US" sz="731" dirty="0">
                  <a:latin typeface="Trebuchet MS" panose="020B0603020202020204" pitchFamily="34" charset="0"/>
                  <a:ea typeface="나눔고딕" panose="020D0604000000000000" pitchFamily="50" charset="-127"/>
                </a:endParaRPr>
              </a:p>
            </p:txBody>
          </p:sp>
        </p:grpSp>
      </p:grpSp>
      <p:grpSp>
        <p:nvGrpSpPr>
          <p:cNvPr id="33" name="그룹 32"/>
          <p:cNvGrpSpPr/>
          <p:nvPr/>
        </p:nvGrpSpPr>
        <p:grpSpPr>
          <a:xfrm>
            <a:off x="628306" y="4509837"/>
            <a:ext cx="8363784" cy="935387"/>
            <a:chOff x="776444" y="1556792"/>
            <a:chExt cx="8386724" cy="1151246"/>
          </a:xfrm>
        </p:grpSpPr>
        <p:sp>
          <p:nvSpPr>
            <p:cNvPr id="34" name="직사각형 33"/>
            <p:cNvSpPr/>
            <p:nvPr/>
          </p:nvSpPr>
          <p:spPr bwMode="auto">
            <a:xfrm>
              <a:off x="776444" y="1556792"/>
              <a:ext cx="8386724" cy="1151246"/>
            </a:xfrm>
            <a:prstGeom prst="rect">
              <a:avLst/>
            </a:prstGeom>
            <a:noFill/>
            <a:ln w="9525">
              <a:solidFill>
                <a:srgbClr val="A2AFBF"/>
              </a:solidFill>
              <a:miter lim="800000"/>
              <a:headEnd/>
              <a:tailEnd/>
            </a:ln>
          </p:spPr>
          <p:txBody>
            <a:bodyPr wrap="square" rtlCol="0" anchor="ctr">
              <a:noAutofit/>
            </a:bodyPr>
            <a:lstStyle/>
            <a:p>
              <a:pPr algn="ctr">
                <a:spcBef>
                  <a:spcPct val="20000"/>
                </a:spcBef>
              </a:pPr>
              <a:endParaRPr lang="ko-KR" altLang="en-US" sz="731" dirty="0">
                <a:latin typeface="Trebuchet MS" panose="020B0603020202020204" pitchFamily="34" charset="0"/>
                <a:ea typeface="나눔고딕" panose="020D0604000000000000" pitchFamily="50" charset="-127"/>
              </a:endParaRPr>
            </a:p>
          </p:txBody>
        </p:sp>
        <p:sp>
          <p:nvSpPr>
            <p:cNvPr id="35" name="모서리가 둥근 직사각형 34"/>
            <p:cNvSpPr/>
            <p:nvPr/>
          </p:nvSpPr>
          <p:spPr bwMode="auto">
            <a:xfrm>
              <a:off x="1030279" y="1810354"/>
              <a:ext cx="1951666" cy="610534"/>
            </a:xfrm>
            <a:prstGeom prst="roundRect">
              <a:avLst/>
            </a:prstGeom>
            <a:solidFill>
              <a:srgbClr val="F4F4F6"/>
            </a:solidFill>
            <a:ln w="12700">
              <a:solidFill>
                <a:srgbClr val="A2AFBF"/>
              </a:solidFill>
              <a:miter lim="800000"/>
              <a:headEnd/>
              <a:tailEnd/>
            </a:ln>
          </p:spPr>
          <p:txBody>
            <a:bodyPr wrap="none" rtlCol="0" anchor="ctr">
              <a:noAutofit/>
            </a:bodyPr>
            <a:lstStyle/>
            <a:p>
              <a:pPr algn="ctr">
                <a:spcBef>
                  <a:spcPct val="20000"/>
                </a:spcBef>
              </a:pPr>
              <a:r>
                <a:rPr lang="en-US" altLang="ko-KR" sz="975" b="1" spc="-106" dirty="0" smtClean="0">
                  <a:latin typeface="Trebuchet MS" panose="020B0603020202020204" pitchFamily="34" charset="0"/>
                  <a:ea typeface="나눔고딕" panose="020D0604000000000000" pitchFamily="50" charset="-127"/>
                </a:rPr>
                <a:t>3-3. </a:t>
              </a:r>
              <a:r>
                <a:rPr lang="ko-KR" altLang="en-US" sz="975" b="1" spc="-106" dirty="0">
                  <a:latin typeface="Trebuchet MS" panose="020B0603020202020204" pitchFamily="34" charset="0"/>
                  <a:ea typeface="나눔고딕" panose="020D0604000000000000" pitchFamily="50" charset="-127"/>
                </a:rPr>
                <a:t>안정성 </a:t>
              </a:r>
              <a:r>
                <a:rPr lang="ko-KR" altLang="en-US" sz="975" b="1" spc="-106" dirty="0" smtClean="0">
                  <a:latin typeface="Trebuchet MS" panose="020B0603020202020204" pitchFamily="34" charset="0"/>
                  <a:ea typeface="나눔고딕" panose="020D0604000000000000" pitchFamily="50" charset="-127"/>
                </a:rPr>
                <a:t>지표</a:t>
              </a:r>
              <a:r>
                <a:rPr lang="en-US" altLang="ko-KR" sz="975" b="1" spc="-106" dirty="0" smtClean="0">
                  <a:latin typeface="Trebuchet MS" panose="020B0603020202020204" pitchFamily="34" charset="0"/>
                  <a:ea typeface="나눔고딕" panose="020D0604000000000000" pitchFamily="50" charset="-127"/>
                </a:rPr>
                <a:t> </a:t>
              </a:r>
              <a:endParaRPr lang="ko-KR" altLang="en-US" sz="975" b="1" spc="-106" dirty="0">
                <a:latin typeface="Trebuchet MS" panose="020B0603020202020204" pitchFamily="34" charset="0"/>
                <a:ea typeface="나눔고딕" panose="020D0604000000000000" pitchFamily="50" charset="-127"/>
              </a:endParaRPr>
            </a:p>
          </p:txBody>
        </p:sp>
        <p:grpSp>
          <p:nvGrpSpPr>
            <p:cNvPr id="36" name="그룹 35"/>
            <p:cNvGrpSpPr/>
            <p:nvPr/>
          </p:nvGrpSpPr>
          <p:grpSpPr>
            <a:xfrm>
              <a:off x="3099458" y="1663915"/>
              <a:ext cx="6063710" cy="933288"/>
              <a:chOff x="200472" y="3040857"/>
              <a:chExt cx="2330781" cy="933288"/>
            </a:xfrm>
          </p:grpSpPr>
          <p:sp>
            <p:nvSpPr>
              <p:cNvPr id="37" name="Text Box 18"/>
              <p:cNvSpPr txBox="1">
                <a:spLocks noChangeArrowheads="1"/>
              </p:cNvSpPr>
              <p:nvPr/>
            </p:nvSpPr>
            <p:spPr bwMode="auto">
              <a:xfrm>
                <a:off x="248569" y="3040857"/>
                <a:ext cx="2282684" cy="933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0" tIns="74295" rIns="73125" bIns="38025" numCol="1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r>
                  <a:rPr lang="ko-KR" altLang="en-US" sz="813" spc="-106">
                    <a:latin typeface="+mj-lt"/>
                    <a:ea typeface="나눔고딕" panose="020D0604000000000000" pitchFamily="50" charset="-127"/>
                  </a:rPr>
                  <a:t>상권 내 업종의 폐업률과 평균영업개월 수의 결합 지표로 얼마나 안정적으로 영업이 유지되어 있는가를 나타내는 지표 입니다</a:t>
                </a:r>
                <a:r>
                  <a:rPr lang="en-US" altLang="ko-KR" sz="813" spc="-106">
                    <a:latin typeface="+mj-lt"/>
                    <a:ea typeface="나눔고딕" panose="020D0604000000000000" pitchFamily="50" charset="-127"/>
                  </a:rPr>
                  <a:t>.</a:t>
                </a:r>
              </a:p>
            </p:txBody>
          </p:sp>
          <p:sp>
            <p:nvSpPr>
              <p:cNvPr id="38" name="직사각형 37"/>
              <p:cNvSpPr/>
              <p:nvPr/>
            </p:nvSpPr>
            <p:spPr bwMode="auto">
              <a:xfrm>
                <a:off x="200472" y="3186001"/>
                <a:ext cx="1296036" cy="608150"/>
              </a:xfrm>
              <a:prstGeom prst="rect">
                <a:avLst/>
              </a:prstGeom>
              <a:noFill/>
              <a:ln w="12700">
                <a:noFill/>
                <a:prstDash val="dash"/>
                <a:miter lim="800000"/>
                <a:headEnd/>
                <a:tailEnd/>
              </a:ln>
            </p:spPr>
            <p:txBody>
              <a:bodyPr wrap="none" rtlCol="0" anchor="ctr">
                <a:noAutofit/>
              </a:bodyPr>
              <a:lstStyle/>
              <a:p>
                <a:pPr>
                  <a:spcBef>
                    <a:spcPct val="20000"/>
                  </a:spcBef>
                </a:pPr>
                <a:endParaRPr lang="ko-KR" altLang="en-US" sz="731" dirty="0">
                  <a:latin typeface="Trebuchet MS" panose="020B0603020202020204" pitchFamily="34" charset="0"/>
                  <a:ea typeface="나눔고딕" panose="020D0604000000000000" pitchFamily="50" charset="-127"/>
                </a:endParaRPr>
              </a:p>
            </p:txBody>
          </p:sp>
        </p:grpSp>
      </p:grpSp>
      <p:grpSp>
        <p:nvGrpSpPr>
          <p:cNvPr id="44" name="그룹 43"/>
          <p:cNvGrpSpPr/>
          <p:nvPr/>
        </p:nvGrpSpPr>
        <p:grpSpPr>
          <a:xfrm>
            <a:off x="352261" y="944437"/>
            <a:ext cx="8915400" cy="935387"/>
            <a:chOff x="776444" y="1556792"/>
            <a:chExt cx="8386724" cy="1151246"/>
          </a:xfrm>
        </p:grpSpPr>
        <p:sp>
          <p:nvSpPr>
            <p:cNvPr id="45" name="직사각형 44"/>
            <p:cNvSpPr/>
            <p:nvPr/>
          </p:nvSpPr>
          <p:spPr bwMode="auto">
            <a:xfrm>
              <a:off x="776444" y="1556792"/>
              <a:ext cx="8386724" cy="1151246"/>
            </a:xfrm>
            <a:prstGeom prst="rect">
              <a:avLst/>
            </a:prstGeom>
            <a:noFill/>
            <a:ln w="9525">
              <a:solidFill>
                <a:srgbClr val="A2AFBF"/>
              </a:solidFill>
              <a:miter lim="800000"/>
              <a:headEnd/>
              <a:tailEnd/>
            </a:ln>
          </p:spPr>
          <p:txBody>
            <a:bodyPr wrap="square" rtlCol="0" anchor="ctr">
              <a:noAutofit/>
            </a:bodyPr>
            <a:lstStyle/>
            <a:p>
              <a:pPr algn="ctr">
                <a:spcBef>
                  <a:spcPct val="20000"/>
                </a:spcBef>
              </a:pPr>
              <a:endParaRPr lang="ko-KR" altLang="en-US" sz="731" dirty="0">
                <a:latin typeface="Trebuchet MS" panose="020B0603020202020204" pitchFamily="34" charset="0"/>
                <a:ea typeface="나눔고딕" panose="020D0604000000000000" pitchFamily="50" charset="-127"/>
              </a:endParaRPr>
            </a:p>
          </p:txBody>
        </p:sp>
        <p:sp>
          <p:nvSpPr>
            <p:cNvPr id="46" name="모서리가 둥근 직사각형 45"/>
            <p:cNvSpPr/>
            <p:nvPr/>
          </p:nvSpPr>
          <p:spPr bwMode="auto">
            <a:xfrm>
              <a:off x="1030279" y="1810354"/>
              <a:ext cx="1951666" cy="610534"/>
            </a:xfrm>
            <a:prstGeom prst="roundRect">
              <a:avLst/>
            </a:prstGeom>
            <a:solidFill>
              <a:srgbClr val="F4F4F6"/>
            </a:solidFill>
            <a:ln w="12700">
              <a:solidFill>
                <a:srgbClr val="A2AFBF"/>
              </a:solidFill>
              <a:miter lim="800000"/>
              <a:headEnd/>
              <a:tailEnd/>
            </a:ln>
          </p:spPr>
          <p:txBody>
            <a:bodyPr wrap="none" rtlCol="0" anchor="ctr">
              <a:noAutofit/>
            </a:bodyPr>
            <a:lstStyle/>
            <a:p>
              <a:pPr algn="ctr">
                <a:spcBef>
                  <a:spcPct val="20000"/>
                </a:spcBef>
              </a:pPr>
              <a:r>
                <a:rPr lang="en-US" altLang="ko-KR" sz="975" b="1" spc="-106" dirty="0" smtClean="0">
                  <a:latin typeface="Trebuchet MS" panose="020B0603020202020204" pitchFamily="34" charset="0"/>
                  <a:ea typeface="나눔고딕" panose="020D0604000000000000" pitchFamily="50" charset="-127"/>
                </a:rPr>
                <a:t>3. </a:t>
              </a:r>
              <a:r>
                <a:rPr lang="ko-KR" altLang="en-US" sz="975" b="1" spc="-106" dirty="0" smtClean="0">
                  <a:latin typeface="Trebuchet MS" panose="020B0603020202020204" pitchFamily="34" charset="0"/>
                  <a:ea typeface="나눔고딕" panose="020D0604000000000000" pitchFamily="50" charset="-127"/>
                </a:rPr>
                <a:t>보조지표</a:t>
              </a:r>
              <a:endParaRPr lang="ko-KR" altLang="en-US" sz="975" b="1" spc="-106" dirty="0">
                <a:latin typeface="Trebuchet MS" panose="020B0603020202020204" pitchFamily="34" charset="0"/>
                <a:ea typeface="나눔고딕" panose="020D0604000000000000" pitchFamily="50" charset="-127"/>
              </a:endParaRPr>
            </a:p>
          </p:txBody>
        </p:sp>
        <p:grpSp>
          <p:nvGrpSpPr>
            <p:cNvPr id="47" name="그룹 33"/>
            <p:cNvGrpSpPr/>
            <p:nvPr/>
          </p:nvGrpSpPr>
          <p:grpSpPr>
            <a:xfrm>
              <a:off x="3099458" y="1656032"/>
              <a:ext cx="6063710" cy="933288"/>
              <a:chOff x="200472" y="3032974"/>
              <a:chExt cx="2330781" cy="933288"/>
            </a:xfrm>
          </p:grpSpPr>
          <p:sp>
            <p:nvSpPr>
              <p:cNvPr id="48" name="Text Box 18"/>
              <p:cNvSpPr txBox="1">
                <a:spLocks noChangeArrowheads="1"/>
              </p:cNvSpPr>
              <p:nvPr/>
            </p:nvSpPr>
            <p:spPr bwMode="auto">
              <a:xfrm>
                <a:off x="248569" y="3032974"/>
                <a:ext cx="2282684" cy="933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0" tIns="74295" rIns="73125" bIns="38025" numCol="1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r>
                  <a:rPr lang="ko-KR" altLang="en-US" sz="1050" spc="-106" dirty="0" smtClean="0">
                    <a:solidFill>
                      <a:srgbClr val="7030A0"/>
                    </a:solidFill>
                    <a:latin typeface="+mj-lt"/>
                    <a:ea typeface="나눔고딕" panose="020D0604000000000000" pitchFamily="50" charset="-127"/>
                  </a:rPr>
                  <a:t>활성도 </a:t>
                </a:r>
                <a:r>
                  <a:rPr lang="en-US" altLang="ko-KR" sz="1050" spc="-106" dirty="0" smtClean="0">
                    <a:solidFill>
                      <a:srgbClr val="7030A0"/>
                    </a:solidFill>
                    <a:latin typeface="+mj-lt"/>
                    <a:ea typeface="나눔고딕" panose="020D0604000000000000" pitchFamily="50" charset="-127"/>
                  </a:rPr>
                  <a:t>, </a:t>
                </a:r>
                <a:r>
                  <a:rPr lang="ko-KR" altLang="en-US" sz="1050" spc="-106" dirty="0" smtClean="0">
                    <a:solidFill>
                      <a:srgbClr val="7030A0"/>
                    </a:solidFill>
                    <a:latin typeface="+mj-lt"/>
                    <a:ea typeface="나눔고딕" panose="020D0604000000000000" pitchFamily="50" charset="-127"/>
                  </a:rPr>
                  <a:t>성장성</a:t>
                </a:r>
                <a:r>
                  <a:rPr lang="en-US" altLang="ko-KR" sz="1050" spc="-106" dirty="0" smtClean="0">
                    <a:solidFill>
                      <a:srgbClr val="7030A0"/>
                    </a:solidFill>
                    <a:latin typeface="+mj-lt"/>
                    <a:ea typeface="나눔고딕" panose="020D0604000000000000" pitchFamily="50" charset="-127"/>
                  </a:rPr>
                  <a:t>, </a:t>
                </a:r>
                <a:r>
                  <a:rPr lang="ko-KR" altLang="en-US" sz="1050" spc="-106" dirty="0" smtClean="0">
                    <a:solidFill>
                      <a:srgbClr val="7030A0"/>
                    </a:solidFill>
                    <a:latin typeface="+mj-lt"/>
                    <a:ea typeface="나눔고딕" panose="020D0604000000000000" pitchFamily="50" charset="-127"/>
                  </a:rPr>
                  <a:t>안정성 </a:t>
                </a:r>
                <a:r>
                  <a:rPr lang="en-US" altLang="ko-KR" sz="1050" spc="-106" dirty="0" smtClean="0">
                    <a:solidFill>
                      <a:srgbClr val="7030A0"/>
                    </a:solidFill>
                    <a:latin typeface="+mj-lt"/>
                    <a:ea typeface="나눔고딕" panose="020D0604000000000000" pitchFamily="50" charset="-127"/>
                  </a:rPr>
                  <a:t>( </a:t>
                </a:r>
                <a:r>
                  <a:rPr lang="ko-KR" altLang="en-US" sz="1050" spc="-106" dirty="0" smtClean="0">
                    <a:solidFill>
                      <a:srgbClr val="7030A0"/>
                    </a:solidFill>
                    <a:latin typeface="+mj-lt"/>
                    <a:ea typeface="나눔고딕" panose="020D0604000000000000" pitchFamily="50" charset="-127"/>
                  </a:rPr>
                  <a:t>상권</a:t>
                </a:r>
                <a:r>
                  <a:rPr lang="en-US" altLang="ko-KR" sz="1050" spc="-106" dirty="0" smtClean="0">
                    <a:solidFill>
                      <a:srgbClr val="7030A0"/>
                    </a:solidFill>
                    <a:latin typeface="+mj-lt"/>
                    <a:ea typeface="나눔고딕" panose="020D0604000000000000" pitchFamily="50" charset="-127"/>
                  </a:rPr>
                  <a:t>, </a:t>
                </a:r>
                <a:r>
                  <a:rPr lang="ko-KR" altLang="en-US" sz="1050" spc="-106" dirty="0" smtClean="0">
                    <a:solidFill>
                      <a:srgbClr val="7030A0"/>
                    </a:solidFill>
                    <a:latin typeface="+mj-lt"/>
                    <a:ea typeface="나눔고딕" panose="020D0604000000000000" pitchFamily="50" charset="-127"/>
                  </a:rPr>
                  <a:t>업종</a:t>
                </a:r>
                <a:r>
                  <a:rPr lang="en-US" altLang="ko-KR" sz="1050" spc="-106" dirty="0" smtClean="0">
                    <a:solidFill>
                      <a:srgbClr val="7030A0"/>
                    </a:solidFill>
                    <a:latin typeface="+mj-lt"/>
                    <a:ea typeface="나눔고딕" panose="020D0604000000000000" pitchFamily="50" charset="-127"/>
                  </a:rPr>
                  <a:t>) – </a:t>
                </a:r>
                <a:r>
                  <a:rPr lang="ko-KR" altLang="en-US" sz="1050" spc="-106" dirty="0" smtClean="0">
                    <a:solidFill>
                      <a:srgbClr val="7030A0"/>
                    </a:solidFill>
                    <a:latin typeface="+mj-lt"/>
                    <a:ea typeface="나눔고딕" panose="020D0604000000000000" pitchFamily="50" charset="-127"/>
                  </a:rPr>
                  <a:t>업종지표를 서비스</a:t>
                </a:r>
                <a:endParaRPr lang="en-US" altLang="ko-KR" sz="1050" spc="-106" dirty="0">
                  <a:solidFill>
                    <a:srgbClr val="7030A0"/>
                  </a:solidFill>
                  <a:latin typeface="+mj-lt"/>
                  <a:ea typeface="나눔고딕" panose="020D0604000000000000" pitchFamily="50" charset="-127"/>
                </a:endParaRPr>
              </a:p>
            </p:txBody>
          </p:sp>
          <p:sp>
            <p:nvSpPr>
              <p:cNvPr id="49" name="직사각형 48"/>
              <p:cNvSpPr/>
              <p:nvPr/>
            </p:nvSpPr>
            <p:spPr bwMode="auto">
              <a:xfrm>
                <a:off x="200472" y="3186001"/>
                <a:ext cx="1296036" cy="608150"/>
              </a:xfrm>
              <a:prstGeom prst="rect">
                <a:avLst/>
              </a:prstGeom>
              <a:noFill/>
              <a:ln w="12700">
                <a:noFill/>
                <a:prstDash val="dash"/>
                <a:miter lim="800000"/>
                <a:headEnd/>
                <a:tailEnd/>
              </a:ln>
            </p:spPr>
            <p:txBody>
              <a:bodyPr wrap="none" rtlCol="0" anchor="ctr">
                <a:noAutofit/>
              </a:bodyPr>
              <a:lstStyle/>
              <a:p>
                <a:pPr>
                  <a:spcBef>
                    <a:spcPct val="20000"/>
                  </a:spcBef>
                </a:pPr>
                <a:endParaRPr lang="ko-KR" altLang="en-US" sz="731" dirty="0">
                  <a:latin typeface="Trebuchet MS" panose="020B0603020202020204" pitchFamily="34" charset="0"/>
                  <a:ea typeface="나눔고딕" panose="020D0604000000000000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908927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Box 2"/>
          <p:cNvSpPr txBox="1">
            <a:spLocks noChangeArrowheads="1"/>
          </p:cNvSpPr>
          <p:nvPr/>
        </p:nvSpPr>
        <p:spPr bwMode="auto">
          <a:xfrm>
            <a:off x="361294" y="833813"/>
            <a:ext cx="9217024" cy="332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9pPr>
          </a:lstStyle>
          <a:p>
            <a:pPr algn="just" eaLnBrk="1" hangingPunct="1">
              <a:lnSpc>
                <a:spcPct val="130000"/>
              </a:lnSpc>
              <a:spcBef>
                <a:spcPct val="50000"/>
              </a:spcBef>
            </a:pPr>
            <a:r>
              <a:rPr lang="ko-KR" altLang="en-US" sz="1200" b="1" spc="-50" dirty="0" err="1" smtClean="0">
                <a:latin typeface="Trebuchet MS" panose="020B0603020202020204" pitchFamily="34" charset="0"/>
                <a:ea typeface="맑은 고딕" pitchFamily="50" charset="-127"/>
              </a:rPr>
              <a:t>ㅇ</a:t>
            </a:r>
            <a:r>
              <a:rPr lang="ko-KR" altLang="en-US" sz="1200" b="1" spc="-50" dirty="0" smtClean="0">
                <a:latin typeface="Trebuchet MS" panose="020B0603020202020204" pitchFamily="34" charset="0"/>
                <a:ea typeface="맑은 고딕" pitchFamily="50" charset="-127"/>
              </a:rPr>
              <a:t> 상권 </a:t>
            </a:r>
            <a:r>
              <a:rPr lang="ko-KR" altLang="en-US" sz="1200" b="1" spc="-50" dirty="0">
                <a:latin typeface="Trebuchet MS" panose="020B0603020202020204" pitchFamily="34" charset="0"/>
                <a:ea typeface="맑은 고딕" pitchFamily="50" charset="-127"/>
              </a:rPr>
              <a:t>지표 </a:t>
            </a:r>
            <a:r>
              <a:rPr lang="ko-KR" altLang="en-US" sz="1200" b="1" spc="-50" dirty="0" smtClean="0">
                <a:latin typeface="Trebuchet MS" panose="020B0603020202020204" pitchFamily="34" charset="0"/>
                <a:ea typeface="맑은 고딕" pitchFamily="50" charset="-127"/>
              </a:rPr>
              <a:t>개요</a:t>
            </a:r>
            <a:endParaRPr lang="en-US" altLang="ko-KR" sz="1200" b="1" spc="-50" dirty="0" smtClean="0">
              <a:latin typeface="Trebuchet MS" panose="020B0603020202020204" pitchFamily="34" charset="0"/>
              <a:ea typeface="맑은 고딕" pitchFamily="50" charset="-127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776444" y="1272440"/>
            <a:ext cx="8918418" cy="1466031"/>
            <a:chOff x="776444" y="1632480"/>
            <a:chExt cx="8918418" cy="1466031"/>
          </a:xfrm>
        </p:grpSpPr>
        <p:sp>
          <p:nvSpPr>
            <p:cNvPr id="25" name="직사각형 24"/>
            <p:cNvSpPr/>
            <p:nvPr/>
          </p:nvSpPr>
          <p:spPr bwMode="auto">
            <a:xfrm>
              <a:off x="776444" y="1632480"/>
              <a:ext cx="8386724" cy="1466031"/>
            </a:xfrm>
            <a:prstGeom prst="rect">
              <a:avLst/>
            </a:prstGeom>
            <a:noFill/>
            <a:ln w="9525">
              <a:solidFill>
                <a:srgbClr val="A2AFBF"/>
              </a:solidFill>
              <a:miter lim="800000"/>
              <a:headEnd/>
              <a:tailEnd/>
            </a:ln>
          </p:spPr>
          <p:txBody>
            <a:bodyPr wrap="square" rtlCol="0" anchor="ctr">
              <a:noAutofit/>
            </a:bodyPr>
            <a:lstStyle/>
            <a:p>
              <a:pPr algn="ctr">
                <a:spcBef>
                  <a:spcPct val="20000"/>
                </a:spcBef>
              </a:pPr>
              <a:endParaRPr lang="ko-KR" altLang="en-US" sz="900" dirty="0">
                <a:latin typeface="Trebuchet MS" panose="020B0603020202020204" pitchFamily="34" charset="0"/>
                <a:ea typeface="나눔고딕" panose="020D0604000000000000" pitchFamily="50" charset="-127"/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 bwMode="auto">
            <a:xfrm>
              <a:off x="1030279" y="2052040"/>
              <a:ext cx="1951666" cy="610534"/>
            </a:xfrm>
            <a:prstGeom prst="roundRect">
              <a:avLst/>
            </a:prstGeom>
            <a:solidFill>
              <a:srgbClr val="F4F4F6"/>
            </a:solidFill>
            <a:ln w="12700">
              <a:solidFill>
                <a:srgbClr val="A2AFBF"/>
              </a:solidFill>
              <a:miter lim="800000"/>
              <a:headEnd/>
              <a:tailEnd/>
            </a:ln>
          </p:spPr>
          <p:txBody>
            <a:bodyPr wrap="none" rtlCol="0" anchor="ctr">
              <a:noAutofit/>
            </a:bodyPr>
            <a:lstStyle/>
            <a:p>
              <a:pPr algn="ctr">
                <a:spcBef>
                  <a:spcPct val="20000"/>
                </a:spcBef>
              </a:pPr>
              <a:r>
                <a:rPr lang="ko-KR" altLang="en-US" sz="1200" b="1" spc="-130" smtClean="0">
                  <a:latin typeface="Trebuchet MS" panose="020B0603020202020204" pitchFamily="34" charset="0"/>
                  <a:ea typeface="나눔고딕" panose="020D0604000000000000" pitchFamily="50" charset="-127"/>
                </a:rPr>
                <a:t>업종 활성도 지표</a:t>
              </a:r>
              <a:endParaRPr lang="ko-KR" altLang="en-US" sz="1200" b="1" spc="-130" dirty="0">
                <a:latin typeface="Trebuchet MS" panose="020B0603020202020204" pitchFamily="34" charset="0"/>
                <a:ea typeface="나눔고딕" panose="020D0604000000000000" pitchFamily="50" charset="-127"/>
              </a:endParaRPr>
            </a:p>
          </p:txBody>
        </p:sp>
        <p:grpSp>
          <p:nvGrpSpPr>
            <p:cNvPr id="29" name="그룹 50"/>
            <p:cNvGrpSpPr/>
            <p:nvPr/>
          </p:nvGrpSpPr>
          <p:grpSpPr>
            <a:xfrm>
              <a:off x="3099458" y="1687845"/>
              <a:ext cx="6595404" cy="729364"/>
              <a:chOff x="200472" y="3064787"/>
              <a:chExt cx="2535154" cy="729364"/>
            </a:xfrm>
          </p:grpSpPr>
          <p:sp>
            <p:nvSpPr>
              <p:cNvPr id="32" name="Text Box 18"/>
              <p:cNvSpPr txBox="1">
                <a:spLocks noChangeArrowheads="1"/>
              </p:cNvSpPr>
              <p:nvPr/>
            </p:nvSpPr>
            <p:spPr bwMode="auto">
              <a:xfrm>
                <a:off x="271978" y="3064787"/>
                <a:ext cx="2463648" cy="6610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0" tIns="91440" rIns="90000" bIns="4680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r>
                  <a:rPr lang="ko-KR" altLang="en-US" sz="1200" b="1" spc="-130" dirty="0" smtClean="0">
                    <a:latin typeface="Trebuchet MS" pitchFamily="34" charset="0"/>
                    <a:ea typeface="나눔고딕" panose="020D0604000000000000" pitchFamily="50" charset="-127"/>
                  </a:rPr>
                  <a:t>상권 내 </a:t>
                </a:r>
                <a:r>
                  <a:rPr lang="ko-KR" altLang="en-US" sz="1200" b="1" spc="-130" dirty="0" smtClean="0">
                    <a:solidFill>
                      <a:srgbClr val="00B0F0"/>
                    </a:solidFill>
                    <a:latin typeface="Trebuchet MS" pitchFamily="34" charset="0"/>
                    <a:ea typeface="나눔고딕" panose="020D0604000000000000" pitchFamily="50" charset="-127"/>
                  </a:rPr>
                  <a:t>업종 거래량</a:t>
                </a:r>
                <a:r>
                  <a:rPr lang="ko-KR" altLang="en-US" sz="1200" b="1" spc="-130" dirty="0" smtClean="0">
                    <a:latin typeface="Trebuchet MS" pitchFamily="34" charset="0"/>
                    <a:ea typeface="나눔고딕" panose="020D0604000000000000" pitchFamily="50" charset="-127"/>
                  </a:rPr>
                  <a:t> 및 </a:t>
                </a:r>
                <a:r>
                  <a:rPr lang="ko-KR" altLang="en-US" sz="1200" b="1" spc="-130" dirty="0" smtClean="0">
                    <a:solidFill>
                      <a:srgbClr val="00B0F0"/>
                    </a:solidFill>
                    <a:latin typeface="Trebuchet MS" pitchFamily="34" charset="0"/>
                    <a:ea typeface="나눔고딕" panose="020D0604000000000000" pitchFamily="50" charset="-127"/>
                  </a:rPr>
                  <a:t>상대매출액</a:t>
                </a:r>
                <a:r>
                  <a:rPr lang="en-US" altLang="ko-KR" sz="1200" b="1" spc="-130" dirty="0" smtClean="0">
                    <a:solidFill>
                      <a:srgbClr val="00B0F0"/>
                    </a:solidFill>
                    <a:latin typeface="Trebuchet MS" pitchFamily="34" charset="0"/>
                    <a:ea typeface="나눔고딕" panose="020D0604000000000000" pitchFamily="50" charset="-127"/>
                  </a:rPr>
                  <a:t>(</a:t>
                </a:r>
                <a:r>
                  <a:rPr lang="ko-KR" altLang="en-US" sz="1200" b="1" spc="-130" dirty="0" smtClean="0">
                    <a:solidFill>
                      <a:srgbClr val="00B0F0"/>
                    </a:solidFill>
                    <a:latin typeface="Trebuchet MS" pitchFamily="34" charset="0"/>
                    <a:ea typeface="나눔고딕" panose="020D0604000000000000" pitchFamily="50" charset="-127"/>
                  </a:rPr>
                  <a:t>업종상대활성도</a:t>
                </a:r>
                <a:r>
                  <a:rPr lang="en-US" altLang="ko-KR" sz="1200" b="1" spc="-130" dirty="0" smtClean="0">
                    <a:solidFill>
                      <a:srgbClr val="00B0F0"/>
                    </a:solidFill>
                    <a:latin typeface="Trebuchet MS" pitchFamily="34" charset="0"/>
                    <a:ea typeface="나눔고딕" panose="020D0604000000000000" pitchFamily="50" charset="-127"/>
                  </a:rPr>
                  <a:t>)</a:t>
                </a:r>
                <a:r>
                  <a:rPr lang="ko-KR" altLang="en-US" sz="1200" b="1" spc="-130" dirty="0" smtClean="0">
                    <a:solidFill>
                      <a:srgbClr val="00B0F0"/>
                    </a:solidFill>
                    <a:latin typeface="Trebuchet MS" pitchFamily="34" charset="0"/>
                    <a:ea typeface="나눔고딕" panose="020D0604000000000000" pitchFamily="50" charset="-127"/>
                  </a:rPr>
                  <a:t> </a:t>
                </a:r>
                <a:r>
                  <a:rPr lang="ko-KR" altLang="en-US" sz="1200" b="1" spc="-130" dirty="0" smtClean="0">
                    <a:latin typeface="Trebuchet MS" pitchFamily="34" charset="0"/>
                    <a:ea typeface="나눔고딕" panose="020D0604000000000000" pitchFamily="50" charset="-127"/>
                  </a:rPr>
                  <a:t>의 결합 지표</a:t>
                </a:r>
                <a:endParaRPr lang="en-US" altLang="ko-KR" sz="1200" b="1" spc="-130" dirty="0" smtClean="0">
                  <a:latin typeface="Trebuchet MS" pitchFamily="34" charset="0"/>
                  <a:ea typeface="나눔고딕" panose="020D0604000000000000" pitchFamily="50" charset="-127"/>
                </a:endParaRPr>
              </a:p>
              <a:p>
                <a:pPr lvl="0">
                  <a:lnSpc>
                    <a:spcPts val="500"/>
                  </a:lnSpc>
                </a:pPr>
                <a:endParaRPr lang="en-US" altLang="ko-KR" sz="900" b="1" spc="-130" dirty="0" smtClean="0">
                  <a:latin typeface="Trebuchet MS" pitchFamily="34" charset="0"/>
                  <a:ea typeface="나눔고딕" panose="020D0604000000000000" pitchFamily="50" charset="-127"/>
                </a:endParaRPr>
              </a:p>
              <a:p>
                <a:pPr lvl="0"/>
                <a:r>
                  <a:rPr lang="ko-KR" altLang="en-US" sz="1100" spc="-130" dirty="0" smtClean="0">
                    <a:latin typeface="Trebuchet MS" pitchFamily="34" charset="0"/>
                    <a:ea typeface="나눔고딕" panose="020D0604000000000000" pitchFamily="50" charset="-127"/>
                  </a:rPr>
                  <a:t>업종 활성도 </a:t>
                </a:r>
                <a:r>
                  <a:rPr lang="en-US" altLang="ko-KR" sz="1100" spc="-130" dirty="0" smtClean="0">
                    <a:latin typeface="Trebuchet MS" pitchFamily="34" charset="0"/>
                    <a:ea typeface="나눔고딕" panose="020D0604000000000000" pitchFamily="50" charset="-127"/>
                  </a:rPr>
                  <a:t>= (z </a:t>
                </a:r>
                <a:r>
                  <a:rPr lang="ko-KR" altLang="en-US" sz="1100" spc="-130" dirty="0" smtClean="0">
                    <a:latin typeface="Trebuchet MS" pitchFamily="34" charset="0"/>
                    <a:ea typeface="나눔고딕" panose="020D0604000000000000" pitchFamily="50" charset="-127"/>
                  </a:rPr>
                  <a:t>거래건수 </a:t>
                </a:r>
                <a:r>
                  <a:rPr lang="en-US" altLang="ko-KR" sz="1100" spc="-130" dirty="0" smtClean="0">
                    <a:latin typeface="Trebuchet MS" pitchFamily="34" charset="0"/>
                    <a:ea typeface="나눔고딕" panose="020D0604000000000000" pitchFamily="50" charset="-127"/>
                  </a:rPr>
                  <a:t>+ </a:t>
                </a:r>
                <a:r>
                  <a:rPr lang="en-US" altLang="ko-KR" sz="1100" spc="-130" dirty="0">
                    <a:latin typeface="Trebuchet MS" pitchFamily="34" charset="0"/>
                    <a:ea typeface="나눔고딕" panose="020D0604000000000000" pitchFamily="50" charset="-127"/>
                  </a:rPr>
                  <a:t>z </a:t>
                </a:r>
                <a:r>
                  <a:rPr lang="ko-KR" altLang="en-US" sz="1100" spc="-130" dirty="0" smtClean="0">
                    <a:latin typeface="Trebuchet MS" pitchFamily="34" charset="0"/>
                    <a:ea typeface="나눔고딕" panose="020D0604000000000000" pitchFamily="50" charset="-127"/>
                  </a:rPr>
                  <a:t>업종의 상대적 매출액</a:t>
                </a:r>
                <a:r>
                  <a:rPr lang="en-US" altLang="ko-KR" sz="1100" spc="-130" dirty="0" smtClean="0">
                    <a:latin typeface="Trebuchet MS" pitchFamily="34" charset="0"/>
                    <a:ea typeface="나눔고딕" panose="020D0604000000000000" pitchFamily="50" charset="-127"/>
                  </a:rPr>
                  <a:t>)/2</a:t>
                </a:r>
                <a:endParaRPr lang="en-US" altLang="ko-KR" sz="1100" spc="-130" dirty="0">
                  <a:latin typeface="Trebuchet MS" pitchFamily="34" charset="0"/>
                  <a:ea typeface="나눔고딕" panose="020D0604000000000000" pitchFamily="50" charset="-127"/>
                </a:endParaRPr>
              </a:p>
              <a:p>
                <a:pPr lvl="0"/>
                <a:r>
                  <a:rPr lang="ko-KR" altLang="en-US" sz="1100" spc="-130" dirty="0" smtClean="0">
                    <a:latin typeface="Trebuchet MS" panose="020B0603020202020204" pitchFamily="34" charset="0"/>
                    <a:ea typeface="나눔고딕" panose="020D0604000000000000" pitchFamily="50" charset="-127"/>
                  </a:rPr>
                  <a:t>▶업종 거래건수</a:t>
                </a:r>
                <a:r>
                  <a:rPr lang="en-US" altLang="ko-KR" sz="1100" spc="-130" dirty="0" smtClean="0">
                    <a:latin typeface="Trebuchet MS" pitchFamily="34" charset="0"/>
                    <a:ea typeface="나눔고딕" panose="020D0604000000000000" pitchFamily="50" charset="-127"/>
                  </a:rPr>
                  <a:t>/</a:t>
                </a:r>
                <a:r>
                  <a:rPr lang="ko-KR" altLang="en-US" sz="1100" spc="-130" dirty="0" smtClean="0">
                    <a:solidFill>
                      <a:srgbClr val="FF0000"/>
                    </a:solidFill>
                    <a:latin typeface="Trebuchet MS" pitchFamily="34" charset="0"/>
                    <a:ea typeface="나눔고딕" panose="020D0604000000000000" pitchFamily="50" charset="-127"/>
                  </a:rPr>
                  <a:t>블록 수</a:t>
                </a:r>
                <a:r>
                  <a:rPr lang="en-US" altLang="ko-KR" sz="1100" spc="-130" dirty="0" smtClean="0">
                    <a:solidFill>
                      <a:srgbClr val="FF0000"/>
                    </a:solidFill>
                    <a:latin typeface="Trebuchet MS" pitchFamily="34" charset="0"/>
                    <a:ea typeface="나눔고딕" panose="020D0604000000000000" pitchFamily="50" charset="-127"/>
                  </a:rPr>
                  <a:t>(</a:t>
                </a:r>
                <a:r>
                  <a:rPr lang="ko-KR" altLang="en-US" sz="1100" spc="-130" dirty="0" smtClean="0">
                    <a:solidFill>
                      <a:srgbClr val="FF0000"/>
                    </a:solidFill>
                    <a:latin typeface="Trebuchet MS" pitchFamily="34" charset="0"/>
                    <a:ea typeface="나눔고딕" panose="020D0604000000000000" pitchFamily="50" charset="-127"/>
                  </a:rPr>
                  <a:t>상권 내 해당업종존재 블록</a:t>
                </a:r>
                <a:r>
                  <a:rPr lang="en-US" altLang="ko-KR" sz="1100" spc="-130" dirty="0" smtClean="0">
                    <a:solidFill>
                      <a:srgbClr val="FF0000"/>
                    </a:solidFill>
                    <a:latin typeface="Trebuchet MS" pitchFamily="34" charset="0"/>
                    <a:ea typeface="나눔고딕" panose="020D0604000000000000" pitchFamily="50" charset="-127"/>
                  </a:rPr>
                  <a:t>)</a:t>
                </a:r>
                <a:r>
                  <a:rPr lang="ko-KR" altLang="en-US" sz="1100" spc="-130" dirty="0" smtClean="0">
                    <a:solidFill>
                      <a:srgbClr val="FF0000"/>
                    </a:solidFill>
                    <a:latin typeface="Trebuchet MS" pitchFamily="34" charset="0"/>
                    <a:ea typeface="나눔고딕" panose="020D0604000000000000" pitchFamily="50" charset="-127"/>
                  </a:rPr>
                  <a:t> </a:t>
                </a:r>
                <a:r>
                  <a:rPr lang="en-US" altLang="ko-KR" sz="1100" spc="-130" dirty="0">
                    <a:latin typeface="Trebuchet MS" pitchFamily="34" charset="0"/>
                    <a:ea typeface="나눔고딕" panose="020D0604000000000000" pitchFamily="50" charset="-127"/>
                  </a:rPr>
                  <a:t>+ </a:t>
                </a:r>
                <a:r>
                  <a:rPr lang="en-US" altLang="ko-KR" sz="1100" spc="-130" dirty="0" smtClean="0">
                    <a:latin typeface="Trebuchet MS" pitchFamily="34" charset="0"/>
                    <a:ea typeface="나눔고딕" panose="020D0604000000000000" pitchFamily="50" charset="-127"/>
                  </a:rPr>
                  <a:t>100*(</a:t>
                </a:r>
                <a:r>
                  <a:rPr lang="ko-KR" altLang="en-US" sz="1100" spc="-130" dirty="0" smtClean="0">
                    <a:latin typeface="Trebuchet MS" pitchFamily="34" charset="0"/>
                    <a:ea typeface="나눔고딕" panose="020D0604000000000000" pitchFamily="50" charset="-127"/>
                  </a:rPr>
                  <a:t>업종 매출액</a:t>
                </a:r>
                <a:r>
                  <a:rPr lang="en-US" altLang="ko-KR" sz="1100" spc="-130" dirty="0" smtClean="0">
                    <a:latin typeface="Trebuchet MS" pitchFamily="34" charset="0"/>
                    <a:ea typeface="나눔고딕" panose="020D0604000000000000" pitchFamily="50" charset="-127"/>
                  </a:rPr>
                  <a:t>/</a:t>
                </a:r>
                <a:r>
                  <a:rPr lang="ko-KR" altLang="en-US" sz="1100" spc="-130" dirty="0" smtClean="0">
                    <a:latin typeface="Trebuchet MS" pitchFamily="34" charset="0"/>
                    <a:ea typeface="나눔고딕" panose="020D0604000000000000" pitchFamily="50" charset="-127"/>
                  </a:rPr>
                  <a:t>상권 매출액</a:t>
                </a:r>
                <a:r>
                  <a:rPr lang="en-US" altLang="ko-KR" sz="1100" spc="-130" dirty="0" smtClean="0">
                    <a:latin typeface="Trebuchet MS" pitchFamily="34" charset="0"/>
                    <a:ea typeface="나눔고딕" panose="020D0604000000000000" pitchFamily="50" charset="-127"/>
                  </a:rPr>
                  <a:t>)</a:t>
                </a:r>
                <a:endParaRPr lang="en-US" altLang="ko-KR" sz="1100" spc="-130" dirty="0">
                  <a:latin typeface="Trebuchet MS" pitchFamily="34" charset="0"/>
                  <a:ea typeface="나눔고딕" panose="020D0604000000000000" pitchFamily="50" charset="-127"/>
                </a:endParaRPr>
              </a:p>
              <a:p>
                <a:pPr lvl="0">
                  <a:lnSpc>
                    <a:spcPts val="500"/>
                  </a:lnSpc>
                </a:pPr>
                <a:endParaRPr lang="en-US" altLang="ko-KR" sz="900" spc="-130" dirty="0">
                  <a:latin typeface="Trebuchet MS" pitchFamily="34" charset="0"/>
                  <a:ea typeface="나눔고딕" panose="020D0604000000000000" pitchFamily="50" charset="-127"/>
                </a:endParaRPr>
              </a:p>
              <a:p>
                <a:pPr lvl="0"/>
                <a:r>
                  <a:rPr lang="ko-KR" altLang="en-US" sz="900" spc="-130" dirty="0" smtClean="0">
                    <a:latin typeface="Trebuchet MS" pitchFamily="34" charset="0"/>
                    <a:ea typeface="나눔고딕" panose="020D0604000000000000" pitchFamily="50" charset="-127"/>
                  </a:rPr>
                  <a:t>거래건수 </a:t>
                </a:r>
                <a:r>
                  <a:rPr lang="en-US" altLang="ko-KR" sz="900" spc="-130" dirty="0" smtClean="0">
                    <a:latin typeface="Trebuchet MS" pitchFamily="34" charset="0"/>
                    <a:ea typeface="나눔고딕" panose="020D0604000000000000" pitchFamily="50" charset="-127"/>
                  </a:rPr>
                  <a:t>: </a:t>
                </a:r>
                <a:r>
                  <a:rPr lang="ko-KR" altLang="en-US" sz="900" spc="-130" dirty="0" smtClean="0">
                    <a:solidFill>
                      <a:srgbClr val="FF0000"/>
                    </a:solidFill>
                    <a:latin typeface="Trebuchet MS" pitchFamily="34" charset="0"/>
                    <a:ea typeface="나눔고딕" panose="020D0604000000000000" pitchFamily="50" charset="-127"/>
                  </a:rPr>
                  <a:t>카드 월 거래건수                     </a:t>
                </a:r>
                <a:r>
                  <a:rPr lang="en-US" altLang="ko-KR" sz="900" spc="-130" dirty="0" smtClean="0">
                    <a:latin typeface="Trebuchet MS" pitchFamily="34" charset="0"/>
                    <a:ea typeface="나눔고딕" panose="020D0604000000000000" pitchFamily="50" charset="-127"/>
                  </a:rPr>
                  <a:t>| (</a:t>
                </a:r>
                <a:r>
                  <a:rPr lang="ko-KR" altLang="en-US" sz="900" spc="-130" dirty="0" smtClean="0">
                    <a:latin typeface="Trebuchet MS" pitchFamily="34" charset="0"/>
                    <a:ea typeface="나눔고딕" panose="020D0604000000000000" pitchFamily="50" charset="-127"/>
                  </a:rPr>
                  <a:t>상권</a:t>
                </a:r>
                <a:r>
                  <a:rPr lang="en-US" altLang="ko-KR" sz="900" spc="-130" dirty="0" smtClean="0">
                    <a:latin typeface="Trebuchet MS" pitchFamily="34" charset="0"/>
                    <a:ea typeface="나눔고딕" panose="020D0604000000000000" pitchFamily="50" charset="-127"/>
                  </a:rPr>
                  <a:t>)</a:t>
                </a:r>
                <a:r>
                  <a:rPr lang="ko-KR" altLang="en-US" sz="900" spc="-130" dirty="0" smtClean="0">
                    <a:latin typeface="Trebuchet MS" pitchFamily="34" charset="0"/>
                    <a:ea typeface="나눔고딕" panose="020D0604000000000000" pitchFamily="50" charset="-127"/>
                  </a:rPr>
                  <a:t>매출액 </a:t>
                </a:r>
                <a:r>
                  <a:rPr lang="en-US" altLang="ko-KR" sz="900" spc="-130" dirty="0" smtClean="0">
                    <a:latin typeface="Trebuchet MS" pitchFamily="34" charset="0"/>
                    <a:ea typeface="나눔고딕" panose="020D0604000000000000" pitchFamily="50" charset="-127"/>
                  </a:rPr>
                  <a:t>: (43</a:t>
                </a:r>
                <a:r>
                  <a:rPr lang="ko-KR" altLang="en-US" sz="900" spc="-130" dirty="0" smtClean="0">
                    <a:latin typeface="Trebuchet MS" pitchFamily="34" charset="0"/>
                    <a:ea typeface="나눔고딕" panose="020D0604000000000000" pitchFamily="50" charset="-127"/>
                  </a:rPr>
                  <a:t>개 업종</a:t>
                </a:r>
                <a:r>
                  <a:rPr lang="en-US" altLang="ko-KR" sz="900" spc="-130" dirty="0" smtClean="0">
                    <a:latin typeface="Trebuchet MS" pitchFamily="34" charset="0"/>
                    <a:ea typeface="나눔고딕" panose="020D0604000000000000" pitchFamily="50" charset="-127"/>
                  </a:rPr>
                  <a:t>)</a:t>
                </a:r>
                <a:r>
                  <a:rPr lang="ko-KR" altLang="en-US" sz="900" spc="-130" dirty="0" smtClean="0">
                    <a:latin typeface="Trebuchet MS" pitchFamily="34" charset="0"/>
                    <a:ea typeface="나눔고딕" panose="020D0604000000000000" pitchFamily="50" charset="-127"/>
                  </a:rPr>
                  <a:t> </a:t>
                </a:r>
                <a:r>
                  <a:rPr lang="ko-KR" altLang="en-US" sz="900" spc="-130" dirty="0" smtClean="0">
                    <a:solidFill>
                      <a:srgbClr val="FF0000"/>
                    </a:solidFill>
                    <a:latin typeface="Trebuchet MS" pitchFamily="34" charset="0"/>
                    <a:ea typeface="나눔고딕" panose="020D0604000000000000" pitchFamily="50" charset="-127"/>
                  </a:rPr>
                  <a:t>카드  </a:t>
                </a:r>
                <a:r>
                  <a:rPr lang="ko-KR" altLang="en-US" sz="900" spc="-130" dirty="0" err="1" smtClean="0">
                    <a:solidFill>
                      <a:srgbClr val="FF0000"/>
                    </a:solidFill>
                    <a:latin typeface="Trebuchet MS" pitchFamily="34" charset="0"/>
                    <a:ea typeface="나눔고딕" panose="020D0604000000000000" pitchFamily="50" charset="-127"/>
                  </a:rPr>
                  <a:t>월추정매출액</a:t>
                </a:r>
                <a:endParaRPr lang="en-US" altLang="ko-KR" sz="900" spc="-130" dirty="0" smtClean="0">
                  <a:solidFill>
                    <a:srgbClr val="FF0000"/>
                  </a:solidFill>
                  <a:latin typeface="Trebuchet MS" pitchFamily="34" charset="0"/>
                  <a:ea typeface="나눔고딕" panose="020D0604000000000000" pitchFamily="50" charset="-127"/>
                </a:endParaRPr>
              </a:p>
              <a:p>
                <a:pPr lvl="0"/>
                <a:endParaRPr lang="en-US" altLang="ko-KR" sz="900" spc="-130" dirty="0" smtClean="0">
                  <a:latin typeface="Trebuchet MS" pitchFamily="34" charset="0"/>
                  <a:ea typeface="나눔고딕" panose="020D0604000000000000" pitchFamily="50" charset="-127"/>
                </a:endParaRPr>
              </a:p>
              <a:p>
                <a:pPr>
                  <a:lnSpc>
                    <a:spcPts val="1000"/>
                  </a:lnSpc>
                </a:pPr>
                <a:r>
                  <a:rPr lang="en-US" altLang="ko-KR" sz="900" spc="-130" dirty="0" smtClean="0">
                    <a:latin typeface="Trebuchet MS" pitchFamily="34" charset="0"/>
                    <a:ea typeface="나눔고딕" panose="020D0604000000000000" pitchFamily="50" charset="-127"/>
                  </a:rPr>
                  <a:t>※ </a:t>
                </a:r>
                <a:r>
                  <a:rPr lang="ko-KR" altLang="en-US" sz="900" spc="-130" dirty="0" smtClean="0">
                    <a:latin typeface="Trebuchet MS" pitchFamily="34" charset="0"/>
                    <a:ea typeface="나눔고딕" panose="020D0604000000000000" pitchFamily="50" charset="-127"/>
                  </a:rPr>
                  <a:t>반올림 </a:t>
                </a:r>
                <a:r>
                  <a:rPr lang="en-US" altLang="ko-KR" sz="900" spc="-130" dirty="0" smtClean="0">
                    <a:latin typeface="Trebuchet MS" pitchFamily="34" charset="0"/>
                    <a:ea typeface="나눔고딕" panose="020D0604000000000000" pitchFamily="50" charset="-127"/>
                  </a:rPr>
                  <a:t>: </a:t>
                </a:r>
                <a:r>
                  <a:rPr lang="ko-KR" altLang="en-US" sz="900" spc="-130" dirty="0" smtClean="0">
                    <a:latin typeface="Trebuchet MS" pitchFamily="34" charset="0"/>
                    <a:ea typeface="나눔고딕" panose="020D0604000000000000" pitchFamily="50" charset="-127"/>
                  </a:rPr>
                  <a:t>거래건수</a:t>
                </a:r>
                <a:r>
                  <a:rPr lang="en-US" altLang="ko-KR" sz="900" spc="-130" dirty="0" smtClean="0">
                    <a:latin typeface="Trebuchet MS" pitchFamily="34" charset="0"/>
                    <a:ea typeface="나눔고딕" panose="020D0604000000000000" pitchFamily="50" charset="-127"/>
                  </a:rPr>
                  <a:t> (</a:t>
                </a:r>
                <a:r>
                  <a:rPr lang="ko-KR" altLang="en-US" sz="900" spc="-130" dirty="0" smtClean="0">
                    <a:latin typeface="Trebuchet MS" pitchFamily="34" charset="0"/>
                    <a:ea typeface="나눔고딕" panose="020D0604000000000000" pitchFamily="50" charset="-127"/>
                  </a:rPr>
                  <a:t>소수점 첫째 자리까지</a:t>
                </a:r>
                <a:r>
                  <a:rPr lang="en-US" altLang="ko-KR" sz="900" spc="-130" dirty="0" smtClean="0">
                    <a:latin typeface="Trebuchet MS" pitchFamily="34" charset="0"/>
                    <a:ea typeface="나눔고딕" panose="020D0604000000000000" pitchFamily="50" charset="-127"/>
                  </a:rPr>
                  <a:t>), </a:t>
                </a:r>
                <a:r>
                  <a:rPr lang="ko-KR" altLang="en-US" sz="900" spc="-130" dirty="0" smtClean="0">
                    <a:latin typeface="Trebuchet MS" pitchFamily="34" charset="0"/>
                    <a:ea typeface="나눔고딕" panose="020D0604000000000000" pitchFamily="50" charset="-127"/>
                  </a:rPr>
                  <a:t>상대매출액 </a:t>
                </a:r>
                <a:r>
                  <a:rPr lang="en-US" altLang="ko-KR" sz="900" spc="-130" dirty="0">
                    <a:latin typeface="Trebuchet MS" pitchFamily="34" charset="0"/>
                    <a:ea typeface="나눔고딕" panose="020D0604000000000000" pitchFamily="50" charset="-127"/>
                  </a:rPr>
                  <a:t>(</a:t>
                </a:r>
                <a:r>
                  <a:rPr lang="ko-KR" altLang="en-US" sz="900" spc="-130" dirty="0" smtClean="0">
                    <a:latin typeface="Trebuchet MS" pitchFamily="34" charset="0"/>
                    <a:ea typeface="나눔고딕" panose="020D0604000000000000" pitchFamily="50" charset="-127"/>
                  </a:rPr>
                  <a:t>소수점 셋째 자리까지</a:t>
                </a:r>
                <a:r>
                  <a:rPr lang="en-US" altLang="ko-KR" sz="900" spc="-130" dirty="0" smtClean="0">
                    <a:latin typeface="Trebuchet MS" pitchFamily="34" charset="0"/>
                    <a:ea typeface="나눔고딕" panose="020D0604000000000000" pitchFamily="50" charset="-127"/>
                  </a:rPr>
                  <a:t>), </a:t>
                </a:r>
                <a:r>
                  <a:rPr lang="ko-KR" altLang="en-US" sz="900" spc="-130" dirty="0" smtClean="0">
                    <a:latin typeface="Trebuchet MS" pitchFamily="34" charset="0"/>
                    <a:ea typeface="나눔고딕" panose="020D0604000000000000" pitchFamily="50" charset="-127"/>
                  </a:rPr>
                  <a:t>최종지표</a:t>
                </a:r>
                <a:r>
                  <a:rPr lang="en-US" altLang="ko-KR" sz="900" spc="-130" dirty="0" smtClean="0">
                    <a:latin typeface="Trebuchet MS" pitchFamily="34" charset="0"/>
                    <a:ea typeface="나눔고딕" panose="020D0604000000000000" pitchFamily="50" charset="-127"/>
                  </a:rPr>
                  <a:t>(</a:t>
                </a:r>
                <a:r>
                  <a:rPr lang="ko-KR" altLang="en-US" sz="900" spc="-130" dirty="0" smtClean="0">
                    <a:latin typeface="Trebuchet MS" pitchFamily="34" charset="0"/>
                    <a:ea typeface="나눔고딕" panose="020D0604000000000000" pitchFamily="50" charset="-127"/>
                  </a:rPr>
                  <a:t>소수점 첫째 자리까지</a:t>
                </a:r>
                <a:r>
                  <a:rPr lang="en-US" altLang="ko-KR" sz="900" spc="-130" dirty="0" smtClean="0">
                    <a:latin typeface="Trebuchet MS" pitchFamily="34" charset="0"/>
                    <a:ea typeface="나눔고딕" panose="020D0604000000000000" pitchFamily="50" charset="-127"/>
                  </a:rPr>
                  <a:t>)</a:t>
                </a:r>
              </a:p>
              <a:p>
                <a:pPr>
                  <a:lnSpc>
                    <a:spcPts val="1000"/>
                  </a:lnSpc>
                </a:pPr>
                <a:r>
                  <a:rPr lang="en-US" altLang="ko-KR" sz="900" spc="-130" dirty="0" smtClean="0">
                    <a:latin typeface="Trebuchet MS" pitchFamily="34" charset="0"/>
                    <a:ea typeface="나눔고딕" panose="020D0604000000000000" pitchFamily="50" charset="-127"/>
                  </a:rPr>
                  <a:t>※ Z </a:t>
                </a:r>
                <a:r>
                  <a:rPr lang="ko-KR" altLang="en-US" sz="900" spc="-130" dirty="0">
                    <a:latin typeface="Trebuchet MS" pitchFamily="34" charset="0"/>
                    <a:ea typeface="나눔고딕" panose="020D0604000000000000" pitchFamily="50" charset="-127"/>
                  </a:rPr>
                  <a:t>점수 </a:t>
                </a:r>
                <a:r>
                  <a:rPr lang="en-US" altLang="ko-KR" sz="900" spc="-130" dirty="0">
                    <a:latin typeface="Trebuchet MS" pitchFamily="34" charset="0"/>
                    <a:ea typeface="나눔고딕" panose="020D0604000000000000" pitchFamily="50" charset="-127"/>
                  </a:rPr>
                  <a:t>: </a:t>
                </a:r>
                <a:r>
                  <a:rPr lang="en-US" altLang="ko-KR" sz="900" spc="-130" dirty="0" smtClean="0">
                    <a:latin typeface="Trebuchet MS" pitchFamily="34" charset="0"/>
                    <a:ea typeface="나눔고딕" panose="020D0604000000000000" pitchFamily="50" charset="-127"/>
                  </a:rPr>
                  <a:t>3.0 </a:t>
                </a:r>
                <a:r>
                  <a:rPr lang="ko-KR" altLang="en-US" sz="900" spc="-130" dirty="0">
                    <a:latin typeface="Trebuchet MS" pitchFamily="34" charset="0"/>
                    <a:ea typeface="나눔고딕" panose="020D0604000000000000" pitchFamily="50" charset="-127"/>
                  </a:rPr>
                  <a:t>보다 크거나 </a:t>
                </a:r>
                <a:r>
                  <a:rPr lang="en-US" altLang="ko-KR" sz="900" spc="-130" dirty="0">
                    <a:latin typeface="Trebuchet MS" pitchFamily="34" charset="0"/>
                    <a:ea typeface="나눔고딕" panose="020D0604000000000000" pitchFamily="50" charset="-127"/>
                  </a:rPr>
                  <a:t>-3.0 </a:t>
                </a:r>
                <a:r>
                  <a:rPr lang="ko-KR" altLang="en-US" sz="900" spc="-130" dirty="0">
                    <a:latin typeface="Trebuchet MS" pitchFamily="34" charset="0"/>
                    <a:ea typeface="나눔고딕" panose="020D0604000000000000" pitchFamily="50" charset="-127"/>
                  </a:rPr>
                  <a:t>보다 작을 경우 각각 </a:t>
                </a:r>
                <a:r>
                  <a:rPr lang="en-US" altLang="ko-KR" sz="900" spc="-130" dirty="0">
                    <a:latin typeface="Trebuchet MS" pitchFamily="34" charset="0"/>
                    <a:ea typeface="나눔고딕" panose="020D0604000000000000" pitchFamily="50" charset="-127"/>
                  </a:rPr>
                  <a:t>3.0</a:t>
                </a:r>
                <a:r>
                  <a:rPr lang="ko-KR" altLang="en-US" sz="900" spc="-130" dirty="0">
                    <a:latin typeface="Trebuchet MS" pitchFamily="34" charset="0"/>
                    <a:ea typeface="나눔고딕" panose="020D0604000000000000" pitchFamily="50" charset="-127"/>
                  </a:rPr>
                  <a:t>과 </a:t>
                </a:r>
                <a:r>
                  <a:rPr lang="en-US" altLang="ko-KR" sz="900" spc="-130" dirty="0">
                    <a:latin typeface="Trebuchet MS" pitchFamily="34" charset="0"/>
                    <a:ea typeface="나눔고딕" panose="020D0604000000000000" pitchFamily="50" charset="-127"/>
                  </a:rPr>
                  <a:t>-3.0</a:t>
                </a:r>
                <a:r>
                  <a:rPr lang="ko-KR" altLang="en-US" sz="900" spc="-130" dirty="0">
                    <a:latin typeface="Trebuchet MS" pitchFamily="34" charset="0"/>
                    <a:ea typeface="나눔고딕" panose="020D0604000000000000" pitchFamily="50" charset="-127"/>
                  </a:rPr>
                  <a:t>으로 </a:t>
                </a:r>
                <a:r>
                  <a:rPr lang="ko-KR" altLang="en-US" sz="900" spc="-130" dirty="0" smtClean="0">
                    <a:latin typeface="Trebuchet MS" pitchFamily="34" charset="0"/>
                    <a:ea typeface="나눔고딕" panose="020D0604000000000000" pitchFamily="50" charset="-127"/>
                  </a:rPr>
                  <a:t>간주</a:t>
                </a:r>
                <a:endParaRPr lang="en-US" altLang="ko-KR" sz="900" spc="-130" dirty="0" smtClean="0">
                  <a:latin typeface="Trebuchet MS" pitchFamily="34" charset="0"/>
                  <a:ea typeface="나눔고딕" panose="020D0604000000000000" pitchFamily="50" charset="-127"/>
                </a:endParaRPr>
              </a:p>
              <a:p>
                <a:pPr>
                  <a:lnSpc>
                    <a:spcPts val="1000"/>
                  </a:lnSpc>
                </a:pPr>
                <a:r>
                  <a:rPr lang="en-US" altLang="ko-KR" sz="900" spc="-130" dirty="0" smtClean="0">
                    <a:latin typeface="Trebuchet MS" pitchFamily="34" charset="0"/>
                    <a:ea typeface="나눔고딕" panose="020D0604000000000000" pitchFamily="50" charset="-127"/>
                  </a:rPr>
                  <a:t>※ </a:t>
                </a:r>
                <a:r>
                  <a:rPr lang="ko-KR" altLang="en-US" sz="900" spc="-130" dirty="0" smtClean="0">
                    <a:latin typeface="Trebuchet MS" pitchFamily="34" charset="0"/>
                    <a:ea typeface="나눔고딕" panose="020D0604000000000000" pitchFamily="50" charset="-127"/>
                  </a:rPr>
                  <a:t>개별지표 </a:t>
                </a:r>
                <a:r>
                  <a:rPr lang="ko-KR" altLang="en-US" sz="900" spc="-130" dirty="0" err="1">
                    <a:latin typeface="Trebuchet MS" pitchFamily="34" charset="0"/>
                    <a:ea typeface="나눔고딕" panose="020D0604000000000000" pitchFamily="50" charset="-127"/>
                  </a:rPr>
                  <a:t>결측데이터</a:t>
                </a:r>
                <a:r>
                  <a:rPr lang="ko-KR" altLang="en-US" sz="900" spc="-130" dirty="0">
                    <a:latin typeface="Trebuchet MS" pitchFamily="34" charset="0"/>
                    <a:ea typeface="나눔고딕" panose="020D0604000000000000" pitchFamily="50" charset="-127"/>
                  </a:rPr>
                  <a:t> </a:t>
                </a:r>
                <a:r>
                  <a:rPr lang="ko-KR" altLang="en-US" sz="900" spc="-130" dirty="0" smtClean="0">
                    <a:latin typeface="Trebuchet MS" pitchFamily="34" charset="0"/>
                    <a:ea typeface="나눔고딕" panose="020D0604000000000000" pitchFamily="50" charset="-127"/>
                  </a:rPr>
                  <a:t>처리</a:t>
                </a:r>
                <a:r>
                  <a:rPr lang="en-US" altLang="ko-KR" sz="900" spc="-130" dirty="0" smtClean="0">
                    <a:latin typeface="Trebuchet MS" pitchFamily="34" charset="0"/>
                    <a:ea typeface="나눔고딕" panose="020D0604000000000000" pitchFamily="50" charset="-127"/>
                  </a:rPr>
                  <a:t>(null) |</a:t>
                </a:r>
                <a:r>
                  <a:rPr lang="ko-KR" altLang="en-US" sz="900" spc="-130" dirty="0" smtClean="0">
                    <a:latin typeface="Trebuchet MS" pitchFamily="34" charset="0"/>
                    <a:ea typeface="나눔고딕" panose="020D0604000000000000" pitchFamily="50" charset="-127"/>
                  </a:rPr>
                  <a:t>지표 간 결합 시 하나의 지표가 </a:t>
                </a:r>
                <a:r>
                  <a:rPr lang="ko-KR" altLang="en-US" sz="900" spc="-130" dirty="0" err="1" smtClean="0">
                    <a:latin typeface="Trebuchet MS" pitchFamily="34" charset="0"/>
                    <a:ea typeface="나눔고딕" panose="020D0604000000000000" pitchFamily="50" charset="-127"/>
                  </a:rPr>
                  <a:t>결측값일</a:t>
                </a:r>
                <a:r>
                  <a:rPr lang="ko-KR" altLang="en-US" sz="900" spc="-130" dirty="0" smtClean="0">
                    <a:latin typeface="Trebuchet MS" pitchFamily="34" charset="0"/>
                    <a:ea typeface="나눔고딕" panose="020D0604000000000000" pitchFamily="50" charset="-127"/>
                  </a:rPr>
                  <a:t> 경우</a:t>
                </a:r>
                <a:r>
                  <a:rPr lang="en-US" altLang="ko-KR" sz="900" spc="-130" dirty="0" smtClean="0">
                    <a:latin typeface="Trebuchet MS" pitchFamily="34" charset="0"/>
                    <a:ea typeface="나눔고딕" panose="020D0604000000000000" pitchFamily="50" charset="-127"/>
                  </a:rPr>
                  <a:t> </a:t>
                </a:r>
                <a:r>
                  <a:rPr lang="ko-KR" altLang="en-US" sz="900" spc="-130" dirty="0" smtClean="0">
                    <a:latin typeface="Trebuchet MS" pitchFamily="34" charset="0"/>
                    <a:ea typeface="나눔고딕" panose="020D0604000000000000" pitchFamily="50" charset="-127"/>
                  </a:rPr>
                  <a:t>나머지 하나의 지표로  산출 </a:t>
                </a:r>
                <a:r>
                  <a:rPr lang="en-US" altLang="ko-KR" sz="900" spc="-130" dirty="0" smtClean="0">
                    <a:latin typeface="Trebuchet MS" pitchFamily="34" charset="0"/>
                    <a:ea typeface="나눔고딕" panose="020D0604000000000000" pitchFamily="50" charset="-127"/>
                  </a:rPr>
                  <a:t>, </a:t>
                </a:r>
                <a:r>
                  <a:rPr lang="ko-KR" altLang="en-US" sz="900" spc="-130" dirty="0" smtClean="0">
                    <a:latin typeface="Trebuchet MS" pitchFamily="34" charset="0"/>
                    <a:ea typeface="나눔고딕" panose="020D0604000000000000" pitchFamily="50" charset="-127"/>
                  </a:rPr>
                  <a:t>두 개 지표 모두 없는 경우</a:t>
                </a:r>
                <a:r>
                  <a:rPr lang="en-US" altLang="ko-KR" sz="900" spc="-130" dirty="0">
                    <a:latin typeface="Trebuchet MS" pitchFamily="34" charset="0"/>
                    <a:ea typeface="나눔고딕" panose="020D0604000000000000" pitchFamily="50" charset="-127"/>
                  </a:rPr>
                  <a:t>(null)</a:t>
                </a:r>
                <a:r>
                  <a:rPr lang="ko-KR" altLang="en-US" sz="900" spc="-130" dirty="0" smtClean="0">
                    <a:latin typeface="Trebuchet MS" pitchFamily="34" charset="0"/>
                    <a:ea typeface="나눔고딕" panose="020D0604000000000000" pitchFamily="50" charset="-127"/>
                  </a:rPr>
                  <a:t> </a:t>
                </a:r>
                <a:endParaRPr lang="en-US" altLang="ko-KR" sz="900" spc="-130" dirty="0" smtClean="0">
                  <a:latin typeface="Trebuchet MS" pitchFamily="34" charset="0"/>
                  <a:ea typeface="나눔고딕" panose="020D0604000000000000" pitchFamily="50" charset="-127"/>
                </a:endParaRPr>
              </a:p>
              <a:p>
                <a:endParaRPr lang="en-US" altLang="ko-KR" sz="900" b="1" spc="-130" dirty="0">
                  <a:solidFill>
                    <a:srgbClr val="F86624"/>
                  </a:solidFill>
                  <a:latin typeface="Trebuchet MS" pitchFamily="34" charset="0"/>
                  <a:ea typeface="나눔고딕" panose="020D0604000000000000" pitchFamily="50" charset="-127"/>
                </a:endParaRPr>
              </a:p>
            </p:txBody>
          </p:sp>
          <p:sp>
            <p:nvSpPr>
              <p:cNvPr id="34" name="직사각형 33"/>
              <p:cNvSpPr/>
              <p:nvPr/>
            </p:nvSpPr>
            <p:spPr bwMode="auto">
              <a:xfrm>
                <a:off x="200472" y="3186001"/>
                <a:ext cx="1296036" cy="608150"/>
              </a:xfrm>
              <a:prstGeom prst="rect">
                <a:avLst/>
              </a:prstGeom>
              <a:noFill/>
              <a:ln w="12700">
                <a:noFill/>
                <a:prstDash val="dash"/>
                <a:miter lim="800000"/>
                <a:headEnd/>
                <a:tailEnd/>
              </a:ln>
            </p:spPr>
            <p:txBody>
              <a:bodyPr wrap="none" rtlCol="0" anchor="ctr">
                <a:noAutofit/>
              </a:bodyPr>
              <a:lstStyle/>
              <a:p>
                <a:pPr>
                  <a:spcBef>
                    <a:spcPct val="20000"/>
                  </a:spcBef>
                </a:pPr>
                <a:endParaRPr lang="ko-KR" altLang="en-US" sz="900" dirty="0">
                  <a:latin typeface="Trebuchet MS" panose="020B0603020202020204" pitchFamily="34" charset="0"/>
                  <a:ea typeface="나눔고딕" panose="020D0604000000000000" pitchFamily="50" charset="-127"/>
                </a:endParaRPr>
              </a:p>
            </p:txBody>
          </p:sp>
        </p:grpSp>
      </p:grpSp>
      <p:grpSp>
        <p:nvGrpSpPr>
          <p:cNvPr id="35" name="그룹 34"/>
          <p:cNvGrpSpPr/>
          <p:nvPr/>
        </p:nvGrpSpPr>
        <p:grpSpPr>
          <a:xfrm>
            <a:off x="776444" y="2780928"/>
            <a:ext cx="8503837" cy="1809072"/>
            <a:chOff x="776444" y="2771856"/>
            <a:chExt cx="8503837" cy="1809072"/>
          </a:xfrm>
        </p:grpSpPr>
        <p:sp>
          <p:nvSpPr>
            <p:cNvPr id="36" name="직사각형 35"/>
            <p:cNvSpPr/>
            <p:nvPr/>
          </p:nvSpPr>
          <p:spPr bwMode="auto">
            <a:xfrm>
              <a:off x="3099058" y="3052477"/>
              <a:ext cx="3371740" cy="608150"/>
            </a:xfrm>
            <a:prstGeom prst="rect">
              <a:avLst/>
            </a:prstGeom>
            <a:noFill/>
            <a:ln w="12700">
              <a:noFill/>
              <a:prstDash val="dash"/>
              <a:miter lim="800000"/>
              <a:headEnd/>
              <a:tailEnd/>
            </a:ln>
          </p:spPr>
          <p:txBody>
            <a:bodyPr wrap="none" rtlCol="0" anchor="ctr">
              <a:noAutofit/>
            </a:bodyPr>
            <a:lstStyle/>
            <a:p>
              <a:pPr>
                <a:spcBef>
                  <a:spcPct val="20000"/>
                </a:spcBef>
              </a:pPr>
              <a:endParaRPr lang="ko-KR" altLang="en-US" sz="900" dirty="0">
                <a:latin typeface="Trebuchet MS" panose="020B0603020202020204" pitchFamily="34" charset="0"/>
                <a:ea typeface="나눔고딕" panose="020D0604000000000000" pitchFamily="50" charset="-127"/>
              </a:endParaRPr>
            </a:p>
          </p:txBody>
        </p:sp>
        <p:grpSp>
          <p:nvGrpSpPr>
            <p:cNvPr id="37" name="그룹 119"/>
            <p:cNvGrpSpPr/>
            <p:nvPr/>
          </p:nvGrpSpPr>
          <p:grpSpPr>
            <a:xfrm>
              <a:off x="776444" y="2771856"/>
              <a:ext cx="8503837" cy="1809072"/>
              <a:chOff x="776444" y="1547719"/>
              <a:chExt cx="8503837" cy="1809072"/>
            </a:xfrm>
          </p:grpSpPr>
          <p:sp>
            <p:nvSpPr>
              <p:cNvPr id="38" name="직사각형 37"/>
              <p:cNvSpPr/>
              <p:nvPr/>
            </p:nvSpPr>
            <p:spPr bwMode="auto">
              <a:xfrm>
                <a:off x="776444" y="1556791"/>
                <a:ext cx="8386724" cy="1800000"/>
              </a:xfrm>
              <a:prstGeom prst="rect">
                <a:avLst/>
              </a:prstGeom>
              <a:noFill/>
              <a:ln w="9525">
                <a:solidFill>
                  <a:srgbClr val="A2AFBF"/>
                </a:solidFill>
                <a:miter lim="800000"/>
                <a:headEnd/>
                <a:tailEnd/>
              </a:ln>
            </p:spPr>
            <p:txBody>
              <a:bodyPr wrap="square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</a:pPr>
                <a:endParaRPr lang="ko-KR" altLang="en-US" sz="900" dirty="0">
                  <a:latin typeface="Trebuchet MS" panose="020B0603020202020204" pitchFamily="34" charset="0"/>
                  <a:ea typeface="나눔고딕" panose="020D0604000000000000" pitchFamily="50" charset="-127"/>
                </a:endParaRPr>
              </a:p>
            </p:txBody>
          </p:sp>
          <p:sp>
            <p:nvSpPr>
              <p:cNvPr id="39" name="모서리가 둥근 직사각형 38"/>
              <p:cNvSpPr/>
              <p:nvPr/>
            </p:nvSpPr>
            <p:spPr bwMode="auto">
              <a:xfrm>
                <a:off x="1030279" y="2156417"/>
                <a:ext cx="1951666" cy="610534"/>
              </a:xfrm>
              <a:prstGeom prst="roundRect">
                <a:avLst/>
              </a:prstGeom>
              <a:solidFill>
                <a:srgbClr val="F4F4F6"/>
              </a:solidFill>
              <a:ln w="12700">
                <a:solidFill>
                  <a:srgbClr val="A2AFBF"/>
                </a:solidFill>
                <a:miter lim="800000"/>
                <a:headEnd/>
                <a:tailEnd/>
              </a:ln>
            </p:spPr>
            <p:txBody>
              <a:bodyPr wrap="none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</a:pPr>
                <a:r>
                  <a:rPr lang="ko-KR" altLang="en-US" sz="1200" b="1" spc="-130" smtClean="0">
                    <a:latin typeface="Trebuchet MS" panose="020B0603020202020204" pitchFamily="34" charset="0"/>
                    <a:ea typeface="나눔고딕" panose="020D0604000000000000" pitchFamily="50" charset="-127"/>
                  </a:rPr>
                  <a:t>업종 성장성 </a:t>
                </a:r>
                <a:r>
                  <a:rPr lang="ko-KR" altLang="en-US" sz="1200" b="1" spc="-130">
                    <a:latin typeface="Trebuchet MS" panose="020B0603020202020204" pitchFamily="34" charset="0"/>
                    <a:ea typeface="나눔고딕" panose="020D0604000000000000" pitchFamily="50" charset="-127"/>
                  </a:rPr>
                  <a:t>지표</a:t>
                </a:r>
                <a:endParaRPr lang="ko-KR" altLang="en-US" sz="1200" b="1" spc="-130" dirty="0">
                  <a:latin typeface="Trebuchet MS" panose="020B0603020202020204" pitchFamily="34" charset="0"/>
                  <a:ea typeface="나눔고딕" panose="020D0604000000000000" pitchFamily="50" charset="-127"/>
                </a:endParaRPr>
              </a:p>
            </p:txBody>
          </p:sp>
          <p:grpSp>
            <p:nvGrpSpPr>
              <p:cNvPr id="40" name="그룹 122"/>
              <p:cNvGrpSpPr/>
              <p:nvPr/>
            </p:nvGrpSpPr>
            <p:grpSpPr>
              <a:xfrm>
                <a:off x="3099458" y="1547719"/>
                <a:ext cx="6180823" cy="869490"/>
                <a:chOff x="200472" y="2924661"/>
                <a:chExt cx="2375797" cy="869490"/>
              </a:xfrm>
            </p:grpSpPr>
            <p:sp>
              <p:nvSpPr>
                <p:cNvPr id="42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271978" y="2924661"/>
                  <a:ext cx="2304291" cy="66103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0" tIns="91440" rIns="90000" bIns="46800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lvl="0"/>
                  <a:r>
                    <a:rPr lang="ko-KR" altLang="en-US" sz="1200" b="1" spc="-130" dirty="0" smtClean="0">
                      <a:latin typeface="Trebuchet MS" pitchFamily="34" charset="0"/>
                      <a:ea typeface="나눔고딕" panose="020D0604000000000000" pitchFamily="50" charset="-127"/>
                    </a:rPr>
                    <a:t>상권 내 </a:t>
                  </a:r>
                  <a:r>
                    <a:rPr lang="ko-KR" altLang="en-US" sz="1200" b="1" spc="-130" dirty="0" smtClean="0">
                      <a:solidFill>
                        <a:srgbClr val="00B0F0"/>
                      </a:solidFill>
                      <a:latin typeface="Trebuchet MS" pitchFamily="34" charset="0"/>
                      <a:ea typeface="나눔고딕" panose="020D0604000000000000" pitchFamily="50" charset="-127"/>
                    </a:rPr>
                    <a:t>업종 매출액 증감률 </a:t>
                  </a:r>
                  <a:r>
                    <a:rPr lang="ko-KR" altLang="en-US" sz="1200" b="1" spc="-130" dirty="0" smtClean="0">
                      <a:latin typeface="Trebuchet MS" pitchFamily="34" charset="0"/>
                      <a:ea typeface="나눔고딕" panose="020D0604000000000000" pitchFamily="50" charset="-127"/>
                    </a:rPr>
                    <a:t>및 </a:t>
                  </a:r>
                  <a:r>
                    <a:rPr lang="ko-KR" altLang="en-US" sz="1200" b="1" spc="-130" dirty="0" smtClean="0">
                      <a:solidFill>
                        <a:srgbClr val="00B0F0"/>
                      </a:solidFill>
                      <a:latin typeface="Trebuchet MS" pitchFamily="34" charset="0"/>
                      <a:ea typeface="나눔고딕" panose="020D0604000000000000" pitchFamily="50" charset="-127"/>
                    </a:rPr>
                    <a:t>점포당 업종 매출액 증감률</a:t>
                  </a:r>
                  <a:r>
                    <a:rPr lang="ko-KR" altLang="en-US" sz="1200" b="1" spc="-130" dirty="0" smtClean="0">
                      <a:latin typeface="Trebuchet MS" pitchFamily="34" charset="0"/>
                      <a:ea typeface="나눔고딕" panose="020D0604000000000000" pitchFamily="50" charset="-127"/>
                    </a:rPr>
                    <a:t>의 결합 지표</a:t>
                  </a:r>
                  <a:endParaRPr lang="en-US" altLang="ko-KR" sz="1200" b="1" spc="-130" dirty="0" smtClean="0">
                    <a:latin typeface="Trebuchet MS" pitchFamily="34" charset="0"/>
                    <a:ea typeface="나눔고딕" panose="020D0604000000000000" pitchFamily="50" charset="-127"/>
                  </a:endParaRPr>
                </a:p>
                <a:p>
                  <a:pPr lvl="0">
                    <a:lnSpc>
                      <a:spcPts val="500"/>
                    </a:lnSpc>
                  </a:pPr>
                  <a:endParaRPr lang="en-US" altLang="ko-KR" sz="900" b="1" spc="-130" dirty="0" smtClean="0">
                    <a:latin typeface="Trebuchet MS" pitchFamily="34" charset="0"/>
                    <a:ea typeface="나눔고딕" panose="020D0604000000000000" pitchFamily="50" charset="-127"/>
                  </a:endParaRPr>
                </a:p>
                <a:p>
                  <a:pPr lvl="0"/>
                  <a:r>
                    <a:rPr lang="ko-KR" altLang="en-US" sz="1100" spc="-130" dirty="0" smtClean="0">
                      <a:latin typeface="Trebuchet MS" pitchFamily="34" charset="0"/>
                      <a:ea typeface="나눔고딕" panose="020D0604000000000000" pitchFamily="50" charset="-127"/>
                    </a:rPr>
                    <a:t>업종 성장성 </a:t>
                  </a:r>
                  <a:r>
                    <a:rPr lang="en-US" altLang="ko-KR" sz="1100" spc="-130" dirty="0">
                      <a:latin typeface="Trebuchet MS" pitchFamily="34" charset="0"/>
                      <a:ea typeface="나눔고딕" panose="020D0604000000000000" pitchFamily="50" charset="-127"/>
                    </a:rPr>
                    <a:t>= </a:t>
                  </a:r>
                  <a:r>
                    <a:rPr lang="en-US" altLang="ko-KR" sz="1100" spc="-130" dirty="0" smtClean="0">
                      <a:latin typeface="Trebuchet MS" pitchFamily="34" charset="0"/>
                      <a:ea typeface="나눔고딕" panose="020D0604000000000000" pitchFamily="50" charset="-127"/>
                    </a:rPr>
                    <a:t>(z </a:t>
                  </a:r>
                  <a:r>
                    <a:rPr lang="ko-KR" altLang="en-US" sz="1100" spc="-130" dirty="0" smtClean="0">
                      <a:latin typeface="Trebuchet MS" pitchFamily="34" charset="0"/>
                      <a:ea typeface="나눔고딕" panose="020D0604000000000000" pitchFamily="50" charset="-127"/>
                    </a:rPr>
                    <a:t>업종 </a:t>
                  </a:r>
                  <a:r>
                    <a:rPr lang="ko-KR" altLang="en-US" sz="1100" spc="-130" dirty="0">
                      <a:latin typeface="Trebuchet MS" pitchFamily="34" charset="0"/>
                      <a:ea typeface="나눔고딕" panose="020D0604000000000000" pitchFamily="50" charset="-127"/>
                    </a:rPr>
                    <a:t>전체 매출액 증감률 </a:t>
                  </a:r>
                  <a:r>
                    <a:rPr lang="en-US" altLang="ko-KR" sz="1100" spc="-130" dirty="0">
                      <a:latin typeface="Trebuchet MS" pitchFamily="34" charset="0"/>
                      <a:ea typeface="나눔고딕" panose="020D0604000000000000" pitchFamily="50" charset="-127"/>
                    </a:rPr>
                    <a:t>+ z </a:t>
                  </a:r>
                  <a:r>
                    <a:rPr lang="ko-KR" altLang="en-US" sz="1100" spc="-130" dirty="0" smtClean="0">
                      <a:latin typeface="Trebuchet MS" pitchFamily="34" charset="0"/>
                      <a:ea typeface="나눔고딕" panose="020D0604000000000000" pitchFamily="50" charset="-127"/>
                    </a:rPr>
                    <a:t>업종 </a:t>
                  </a:r>
                  <a:r>
                    <a:rPr lang="ko-KR" altLang="en-US" sz="1100" spc="-130" dirty="0">
                      <a:latin typeface="Trebuchet MS" pitchFamily="34" charset="0"/>
                      <a:ea typeface="나눔고딕" panose="020D0604000000000000" pitchFamily="50" charset="-127"/>
                    </a:rPr>
                    <a:t>점포당 매출액 </a:t>
                  </a:r>
                  <a:r>
                    <a:rPr lang="ko-KR" altLang="en-US" sz="1100" spc="-130" dirty="0" smtClean="0">
                      <a:latin typeface="Trebuchet MS" pitchFamily="34" charset="0"/>
                      <a:ea typeface="나눔고딕" panose="020D0604000000000000" pitchFamily="50" charset="-127"/>
                    </a:rPr>
                    <a:t>증감률</a:t>
                  </a:r>
                  <a:r>
                    <a:rPr lang="en-US" altLang="ko-KR" sz="1100" spc="-130" dirty="0" smtClean="0">
                      <a:latin typeface="Trebuchet MS" pitchFamily="34" charset="0"/>
                      <a:ea typeface="나눔고딕" panose="020D0604000000000000" pitchFamily="50" charset="-127"/>
                    </a:rPr>
                    <a:t>)/2</a:t>
                  </a:r>
                  <a:endParaRPr lang="en-US" altLang="ko-KR" sz="1100" spc="-130" dirty="0">
                    <a:latin typeface="Trebuchet MS" pitchFamily="34" charset="0"/>
                    <a:ea typeface="나눔고딕" panose="020D0604000000000000" pitchFamily="50" charset="-127"/>
                  </a:endParaRPr>
                </a:p>
                <a:p>
                  <a:r>
                    <a:rPr lang="ko-KR" altLang="en-US" sz="1100" spc="-130" dirty="0">
                      <a:latin typeface="Trebuchet MS" pitchFamily="34" charset="0"/>
                      <a:ea typeface="나눔고딕" panose="020D0604000000000000" pitchFamily="50" charset="-127"/>
                    </a:rPr>
                    <a:t>▶</a:t>
                  </a:r>
                  <a:r>
                    <a:rPr lang="en-US" altLang="ko-KR" sz="1100" spc="-130" dirty="0">
                      <a:latin typeface="Trebuchet MS" pitchFamily="34" charset="0"/>
                      <a:ea typeface="나눔고딕" panose="020D0604000000000000" pitchFamily="50" charset="-127"/>
                    </a:rPr>
                    <a:t>100*(</a:t>
                  </a:r>
                  <a:r>
                    <a:rPr lang="ko-KR" altLang="en-US" sz="1100" spc="-130" dirty="0">
                      <a:latin typeface="Trebuchet MS" pitchFamily="34" charset="0"/>
                      <a:ea typeface="나눔고딕" panose="020D0604000000000000" pitchFamily="50" charset="-127"/>
                    </a:rPr>
                    <a:t>당월 업종 전체 매출액 </a:t>
                  </a:r>
                  <a:r>
                    <a:rPr lang="en-US" altLang="ko-KR" sz="1100" spc="-130" dirty="0">
                      <a:latin typeface="Trebuchet MS" pitchFamily="34" charset="0"/>
                      <a:ea typeface="나눔고딕" panose="020D0604000000000000" pitchFamily="50" charset="-127"/>
                    </a:rPr>
                    <a:t>– </a:t>
                  </a:r>
                  <a:r>
                    <a:rPr lang="ko-KR" altLang="en-US" sz="1100" spc="-130" dirty="0" smtClean="0">
                      <a:latin typeface="Trebuchet MS" pitchFamily="34" charset="0"/>
                      <a:ea typeface="나눔고딕" panose="020D0604000000000000" pitchFamily="50" charset="-127"/>
                    </a:rPr>
                    <a:t>전년동월 </a:t>
                  </a:r>
                  <a:r>
                    <a:rPr lang="ko-KR" altLang="en-US" sz="1100" spc="-130" dirty="0">
                      <a:latin typeface="Trebuchet MS" pitchFamily="34" charset="0"/>
                      <a:ea typeface="나눔고딕" panose="020D0604000000000000" pitchFamily="50" charset="-127"/>
                    </a:rPr>
                    <a:t>업종 전체 매출액</a:t>
                  </a:r>
                  <a:r>
                    <a:rPr lang="en-US" altLang="ko-KR" sz="1100" spc="-130" dirty="0" smtClean="0">
                      <a:latin typeface="Trebuchet MS" pitchFamily="34" charset="0"/>
                      <a:ea typeface="나눔고딕" panose="020D0604000000000000" pitchFamily="50" charset="-127"/>
                    </a:rPr>
                    <a:t>)/</a:t>
                  </a:r>
                  <a:r>
                    <a:rPr lang="ko-KR" altLang="en-US" sz="1100" spc="-130" dirty="0" smtClean="0">
                      <a:latin typeface="Trebuchet MS" pitchFamily="34" charset="0"/>
                      <a:ea typeface="나눔고딕" panose="020D0604000000000000" pitchFamily="50" charset="-127"/>
                    </a:rPr>
                    <a:t>전년동월 </a:t>
                  </a:r>
                  <a:r>
                    <a:rPr lang="ko-KR" altLang="en-US" sz="1100" spc="-130" dirty="0">
                      <a:latin typeface="Trebuchet MS" pitchFamily="34" charset="0"/>
                      <a:ea typeface="나눔고딕" panose="020D0604000000000000" pitchFamily="50" charset="-127"/>
                    </a:rPr>
                    <a:t>업종 전체 매출액 </a:t>
                  </a:r>
                  <a:r>
                    <a:rPr lang="en-US" altLang="ko-KR" sz="1100" spc="-130" dirty="0">
                      <a:latin typeface="Trebuchet MS" pitchFamily="34" charset="0"/>
                      <a:ea typeface="나눔고딕" panose="020D0604000000000000" pitchFamily="50" charset="-127"/>
                    </a:rPr>
                    <a:t>+</a:t>
                  </a:r>
                </a:p>
                <a:p>
                  <a:r>
                    <a:rPr lang="ko-KR" altLang="en-US" sz="1100" spc="-130" dirty="0">
                      <a:latin typeface="Trebuchet MS" pitchFamily="34" charset="0"/>
                      <a:ea typeface="나눔고딕" panose="020D0604000000000000" pitchFamily="50" charset="-127"/>
                    </a:rPr>
                    <a:t>  </a:t>
                  </a:r>
                  <a:r>
                    <a:rPr lang="ko-KR" altLang="en-US" spc="-130" dirty="0">
                      <a:latin typeface="Trebuchet MS" pitchFamily="34" charset="0"/>
                      <a:ea typeface="나눔고딕" panose="020D0604000000000000" pitchFamily="50" charset="-127"/>
                    </a:rPr>
                    <a:t>  </a:t>
                  </a:r>
                  <a:r>
                    <a:rPr lang="ko-KR" altLang="en-US" sz="1100" spc="-130" dirty="0" smtClean="0">
                      <a:latin typeface="Trebuchet MS" pitchFamily="34" charset="0"/>
                      <a:ea typeface="나눔고딕" panose="020D0604000000000000" pitchFamily="50" charset="-127"/>
                    </a:rPr>
                    <a:t> </a:t>
                  </a:r>
                  <a:r>
                    <a:rPr lang="en-US" altLang="ko-KR" sz="1100" spc="-130" dirty="0" smtClean="0">
                      <a:latin typeface="Trebuchet MS" pitchFamily="34" charset="0"/>
                      <a:ea typeface="나눔고딕" panose="020D0604000000000000" pitchFamily="50" charset="-127"/>
                    </a:rPr>
                    <a:t>100</a:t>
                  </a:r>
                  <a:r>
                    <a:rPr lang="en-US" altLang="ko-KR" sz="1100" spc="-130" dirty="0">
                      <a:latin typeface="Trebuchet MS" pitchFamily="34" charset="0"/>
                      <a:ea typeface="나눔고딕" panose="020D0604000000000000" pitchFamily="50" charset="-127"/>
                    </a:rPr>
                    <a:t>*(</a:t>
                  </a:r>
                  <a:r>
                    <a:rPr lang="ko-KR" altLang="en-US" sz="1100" spc="-130" dirty="0">
                      <a:latin typeface="Trebuchet MS" pitchFamily="34" charset="0"/>
                      <a:ea typeface="나눔고딕" panose="020D0604000000000000" pitchFamily="50" charset="-127"/>
                    </a:rPr>
                    <a:t>당월 </a:t>
                  </a:r>
                  <a:r>
                    <a:rPr lang="ko-KR" altLang="en-US" sz="1100" spc="-130" dirty="0" smtClean="0">
                      <a:latin typeface="Trebuchet MS" pitchFamily="34" charset="0"/>
                      <a:ea typeface="나눔고딕" panose="020D0604000000000000" pitchFamily="50" charset="-127"/>
                    </a:rPr>
                    <a:t>업종 점포당 매출액 </a:t>
                  </a:r>
                  <a:r>
                    <a:rPr lang="en-US" altLang="ko-KR" sz="1100" spc="-130" dirty="0" smtClean="0">
                      <a:latin typeface="Trebuchet MS" pitchFamily="34" charset="0"/>
                      <a:ea typeface="나눔고딕" panose="020D0604000000000000" pitchFamily="50" charset="-127"/>
                    </a:rPr>
                    <a:t>– </a:t>
                  </a:r>
                  <a:r>
                    <a:rPr lang="ko-KR" altLang="en-US" sz="1100" spc="-130" dirty="0" smtClean="0">
                      <a:latin typeface="Trebuchet MS" pitchFamily="34" charset="0"/>
                      <a:ea typeface="나눔고딕" panose="020D0604000000000000" pitchFamily="50" charset="-127"/>
                    </a:rPr>
                    <a:t>전년동월 점포당 매출액</a:t>
                  </a:r>
                  <a:r>
                    <a:rPr lang="en-US" altLang="ko-KR" sz="1100" spc="-130" dirty="0" smtClean="0">
                      <a:latin typeface="Trebuchet MS" pitchFamily="34" charset="0"/>
                      <a:ea typeface="나눔고딕" panose="020D0604000000000000" pitchFamily="50" charset="-127"/>
                    </a:rPr>
                    <a:t>)/</a:t>
                  </a:r>
                  <a:r>
                    <a:rPr lang="ko-KR" altLang="en-US" sz="1100" spc="-130" dirty="0" smtClean="0">
                      <a:latin typeface="Trebuchet MS" pitchFamily="34" charset="0"/>
                      <a:ea typeface="나눔고딕" panose="020D0604000000000000" pitchFamily="50" charset="-127"/>
                    </a:rPr>
                    <a:t>전년동월 업종 점포당 매출액</a:t>
                  </a:r>
                  <a:endParaRPr lang="en-US" altLang="ko-KR" sz="1100" spc="-130" dirty="0" smtClean="0">
                    <a:latin typeface="Trebuchet MS" pitchFamily="34" charset="0"/>
                    <a:ea typeface="나눔고딕" panose="020D0604000000000000" pitchFamily="50" charset="-127"/>
                  </a:endParaRPr>
                </a:p>
                <a:p>
                  <a:pPr lvl="0">
                    <a:lnSpc>
                      <a:spcPts val="500"/>
                    </a:lnSpc>
                  </a:pPr>
                  <a:endParaRPr lang="en-US" altLang="ko-KR" sz="1100" spc="-130" dirty="0" smtClean="0">
                    <a:latin typeface="Trebuchet MS" pitchFamily="34" charset="0"/>
                    <a:ea typeface="나눔고딕" panose="020D0604000000000000" pitchFamily="50" charset="-127"/>
                  </a:endParaRPr>
                </a:p>
                <a:p>
                  <a:pPr lvl="0"/>
                  <a:r>
                    <a:rPr lang="ko-KR" altLang="en-US" sz="900" spc="-130" dirty="0" smtClean="0">
                      <a:solidFill>
                        <a:prstClr val="black"/>
                      </a:solidFill>
                      <a:latin typeface="Trebuchet MS" pitchFamily="34" charset="0"/>
                      <a:ea typeface="나눔고딕" panose="020D0604000000000000" pitchFamily="50" charset="-127"/>
                    </a:rPr>
                    <a:t>매출액 </a:t>
                  </a:r>
                  <a:r>
                    <a:rPr lang="en-US" altLang="ko-KR" sz="900" spc="-130" dirty="0" smtClean="0">
                      <a:solidFill>
                        <a:prstClr val="black"/>
                      </a:solidFill>
                      <a:latin typeface="Trebuchet MS" pitchFamily="34" charset="0"/>
                      <a:ea typeface="나눔고딕" panose="020D0604000000000000" pitchFamily="50" charset="-127"/>
                    </a:rPr>
                    <a:t>: </a:t>
                  </a:r>
                  <a:r>
                    <a:rPr lang="ko-KR" altLang="en-US" sz="900" spc="-130" dirty="0" smtClean="0">
                      <a:solidFill>
                        <a:srgbClr val="FF0000"/>
                      </a:solidFill>
                      <a:latin typeface="Trebuchet MS" pitchFamily="34" charset="0"/>
                      <a:ea typeface="나눔고딕" panose="020D0604000000000000" pitchFamily="50" charset="-127"/>
                    </a:rPr>
                    <a:t>카드 점유율 고려 </a:t>
                  </a:r>
                  <a:r>
                    <a:rPr lang="ko-KR" altLang="en-US" sz="900" spc="-130" dirty="0" err="1" smtClean="0">
                      <a:solidFill>
                        <a:srgbClr val="FF0000"/>
                      </a:solidFill>
                      <a:latin typeface="Trebuchet MS" pitchFamily="34" charset="0"/>
                      <a:ea typeface="나눔고딕" panose="020D0604000000000000" pitchFamily="50" charset="-127"/>
                    </a:rPr>
                    <a:t>월추정매출액</a:t>
                  </a:r>
                  <a:endParaRPr lang="en-US" altLang="ko-KR" sz="900" spc="-130" dirty="0" smtClean="0">
                    <a:solidFill>
                      <a:srgbClr val="FF0000"/>
                    </a:solidFill>
                    <a:latin typeface="Trebuchet MS" pitchFamily="34" charset="0"/>
                    <a:ea typeface="나눔고딕" panose="020D0604000000000000" pitchFamily="50" charset="-127"/>
                  </a:endParaRPr>
                </a:p>
                <a:p>
                  <a:pPr lvl="0"/>
                  <a:r>
                    <a:rPr lang="ko-KR" altLang="en-US" sz="900" spc="-150" dirty="0" err="1" smtClean="0">
                      <a:solidFill>
                        <a:srgbClr val="0070C0"/>
                      </a:solidFill>
                      <a:latin typeface="Trebuchet MS" pitchFamily="34" charset="0"/>
                      <a:ea typeface="나눔고딕" panose="020D0604000000000000" pitchFamily="50" charset="-127"/>
                    </a:rPr>
                    <a:t>증감율</a:t>
                  </a:r>
                  <a:r>
                    <a:rPr lang="ko-KR" altLang="en-US" sz="900" spc="-150" dirty="0" smtClean="0">
                      <a:solidFill>
                        <a:srgbClr val="0070C0"/>
                      </a:solidFill>
                      <a:latin typeface="Trebuchet MS" pitchFamily="34" charset="0"/>
                      <a:ea typeface="나눔고딕" panose="020D0604000000000000" pitchFamily="50" charset="-127"/>
                    </a:rPr>
                    <a:t> 상한선  </a:t>
                  </a:r>
                  <a:r>
                    <a:rPr lang="en-US" altLang="ko-KR" sz="900" spc="-150" dirty="0" smtClean="0">
                      <a:solidFill>
                        <a:srgbClr val="0070C0"/>
                      </a:solidFill>
                      <a:latin typeface="Trebuchet MS" pitchFamily="34" charset="0"/>
                      <a:ea typeface="나눔고딕" panose="020D0604000000000000" pitchFamily="50" charset="-127"/>
                    </a:rPr>
                    <a:t>: +100%</a:t>
                  </a:r>
                  <a:r>
                    <a:rPr lang="ko-KR" altLang="en-US" sz="900" spc="-150" dirty="0" smtClean="0">
                      <a:solidFill>
                        <a:srgbClr val="0070C0"/>
                      </a:solidFill>
                      <a:latin typeface="Trebuchet MS" pitchFamily="34" charset="0"/>
                      <a:ea typeface="나눔고딕" panose="020D0604000000000000" pitchFamily="50" charset="-127"/>
                    </a:rPr>
                    <a:t>이상 증가 </a:t>
                  </a:r>
                  <a:r>
                    <a:rPr lang="en-US" altLang="ko-KR" sz="900" spc="-150" dirty="0" smtClean="0">
                      <a:solidFill>
                        <a:srgbClr val="0070C0"/>
                      </a:solidFill>
                      <a:latin typeface="Trebuchet MS" pitchFamily="34" charset="0"/>
                      <a:ea typeface="나눔고딕" panose="020D0604000000000000" pitchFamily="50" charset="-127"/>
                    </a:rPr>
                    <a:t>=&gt; +100%</a:t>
                  </a:r>
                  <a:r>
                    <a:rPr lang="ko-KR" altLang="en-US" sz="900" spc="-150" dirty="0" smtClean="0">
                      <a:solidFill>
                        <a:srgbClr val="0070C0"/>
                      </a:solidFill>
                      <a:latin typeface="Trebuchet MS" pitchFamily="34" charset="0"/>
                      <a:ea typeface="나눔고딕" panose="020D0604000000000000" pitchFamily="50" charset="-127"/>
                    </a:rPr>
                    <a:t>증가 </a:t>
                  </a:r>
                  <a:r>
                    <a:rPr lang="en-US" altLang="ko-KR" sz="900" spc="-150" dirty="0" smtClean="0">
                      <a:solidFill>
                        <a:srgbClr val="0070C0"/>
                      </a:solidFill>
                      <a:latin typeface="Trebuchet MS" pitchFamily="34" charset="0"/>
                      <a:ea typeface="나눔고딕" panose="020D0604000000000000" pitchFamily="50" charset="-127"/>
                    </a:rPr>
                    <a:t>| </a:t>
                  </a:r>
                  <a:r>
                    <a:rPr lang="ko-KR" altLang="en-US" sz="900" spc="-150" dirty="0" err="1" smtClean="0">
                      <a:solidFill>
                        <a:srgbClr val="0070C0"/>
                      </a:solidFill>
                      <a:latin typeface="Trebuchet MS" pitchFamily="34" charset="0"/>
                      <a:ea typeface="나눔고딕" panose="020D0604000000000000" pitchFamily="50" charset="-127"/>
                    </a:rPr>
                    <a:t>증감율</a:t>
                  </a:r>
                  <a:r>
                    <a:rPr lang="ko-KR" altLang="en-US" sz="900" spc="-150" dirty="0" smtClean="0">
                      <a:solidFill>
                        <a:srgbClr val="0070C0"/>
                      </a:solidFill>
                      <a:latin typeface="Trebuchet MS" pitchFamily="34" charset="0"/>
                      <a:ea typeface="나눔고딕" panose="020D0604000000000000" pitchFamily="50" charset="-127"/>
                    </a:rPr>
                    <a:t> 하한선 </a:t>
                  </a:r>
                  <a:r>
                    <a:rPr lang="en-US" altLang="ko-KR" sz="900" spc="-150" dirty="0" smtClean="0">
                      <a:solidFill>
                        <a:srgbClr val="0070C0"/>
                      </a:solidFill>
                      <a:latin typeface="Trebuchet MS" pitchFamily="34" charset="0"/>
                      <a:ea typeface="나눔고딕" panose="020D0604000000000000" pitchFamily="50" charset="-127"/>
                    </a:rPr>
                    <a:t>:  - 100%</a:t>
                  </a:r>
                  <a:r>
                    <a:rPr lang="ko-KR" altLang="en-US" sz="900" spc="-150" dirty="0" smtClean="0">
                      <a:solidFill>
                        <a:srgbClr val="0070C0"/>
                      </a:solidFill>
                      <a:latin typeface="Trebuchet MS" pitchFamily="34" charset="0"/>
                      <a:ea typeface="나눔고딕" panose="020D0604000000000000" pitchFamily="50" charset="-127"/>
                    </a:rPr>
                    <a:t>이상 감소 </a:t>
                  </a:r>
                  <a:r>
                    <a:rPr lang="en-US" altLang="ko-KR" sz="900" spc="-150" dirty="0" smtClean="0">
                      <a:solidFill>
                        <a:srgbClr val="0070C0"/>
                      </a:solidFill>
                      <a:latin typeface="Trebuchet MS" pitchFamily="34" charset="0"/>
                      <a:ea typeface="나눔고딕" panose="020D0604000000000000" pitchFamily="50" charset="-127"/>
                    </a:rPr>
                    <a:t>=&gt; -100%</a:t>
                  </a:r>
                  <a:r>
                    <a:rPr lang="ko-KR" altLang="en-US" sz="900" spc="-150" dirty="0" smtClean="0">
                      <a:solidFill>
                        <a:srgbClr val="0070C0"/>
                      </a:solidFill>
                      <a:latin typeface="Trebuchet MS" pitchFamily="34" charset="0"/>
                      <a:ea typeface="나눔고딕" panose="020D0604000000000000" pitchFamily="50" charset="-127"/>
                    </a:rPr>
                    <a:t>감소 </a:t>
                  </a:r>
                  <a:r>
                    <a:rPr lang="en-US" altLang="ko-KR" sz="900" spc="-150" dirty="0" smtClean="0">
                      <a:solidFill>
                        <a:srgbClr val="0070C0"/>
                      </a:solidFill>
                      <a:latin typeface="Trebuchet MS" pitchFamily="34" charset="0"/>
                      <a:ea typeface="나눔고딕" panose="020D0604000000000000" pitchFamily="50" charset="-127"/>
                    </a:rPr>
                    <a:t>(</a:t>
                  </a:r>
                  <a:r>
                    <a:rPr lang="en-US" altLang="ko-KR" sz="900" spc="-150" dirty="0" smtClean="0">
                      <a:solidFill>
                        <a:srgbClr val="0070C0"/>
                      </a:solidFill>
                      <a:latin typeface="바탕" panose="02030600000101010101" pitchFamily="18" charset="-127"/>
                      <a:ea typeface="바탕" panose="02030600000101010101" pitchFamily="18" charset="-127"/>
                    </a:rPr>
                    <a:t>※</a:t>
                  </a:r>
                  <a:r>
                    <a:rPr lang="ko-KR" altLang="en-US" sz="900" spc="-150" dirty="0" smtClean="0">
                      <a:solidFill>
                        <a:srgbClr val="0070C0"/>
                      </a:solidFill>
                      <a:latin typeface="Trebuchet MS" pitchFamily="34" charset="0"/>
                      <a:ea typeface="나눔고딕" panose="020D0604000000000000" pitchFamily="50" charset="-127"/>
                    </a:rPr>
                    <a:t>신뢰할 </a:t>
                  </a:r>
                  <a:r>
                    <a:rPr lang="ko-KR" altLang="en-US" sz="900" spc="-150" dirty="0">
                      <a:solidFill>
                        <a:srgbClr val="0070C0"/>
                      </a:solidFill>
                      <a:latin typeface="Trebuchet MS" pitchFamily="34" charset="0"/>
                      <a:ea typeface="나눔고딕" panose="020D0604000000000000" pitchFamily="50" charset="-127"/>
                    </a:rPr>
                    <a:t>수 있는 </a:t>
                  </a:r>
                  <a:r>
                    <a:rPr lang="ko-KR" altLang="en-US" sz="900" spc="-150" dirty="0" smtClean="0">
                      <a:solidFill>
                        <a:srgbClr val="0070C0"/>
                      </a:solidFill>
                      <a:latin typeface="Trebuchet MS" pitchFamily="34" charset="0"/>
                      <a:ea typeface="나눔고딕" panose="020D0604000000000000" pitchFamily="50" charset="-127"/>
                    </a:rPr>
                    <a:t>비율을 </a:t>
                  </a:r>
                  <a:r>
                    <a:rPr lang="ko-KR" altLang="en-US" sz="900" spc="-150" dirty="0">
                      <a:solidFill>
                        <a:srgbClr val="0070C0"/>
                      </a:solidFill>
                      <a:latin typeface="Trebuchet MS" pitchFamily="34" charset="0"/>
                      <a:ea typeface="나눔고딕" panose="020D0604000000000000" pitchFamily="50" charset="-127"/>
                    </a:rPr>
                    <a:t>구할 </a:t>
                  </a:r>
                  <a:r>
                    <a:rPr lang="ko-KR" altLang="en-US" sz="900" spc="-150" dirty="0" smtClean="0">
                      <a:solidFill>
                        <a:srgbClr val="0070C0"/>
                      </a:solidFill>
                      <a:latin typeface="Trebuchet MS" pitchFamily="34" charset="0"/>
                      <a:ea typeface="나눔고딕" panose="020D0604000000000000" pitchFamily="50" charset="-127"/>
                    </a:rPr>
                    <a:t>적정 분모 크기 문제 보정</a:t>
                  </a:r>
                  <a:r>
                    <a:rPr lang="en-US" altLang="ko-KR" sz="900" spc="-150" dirty="0" smtClean="0">
                      <a:solidFill>
                        <a:srgbClr val="0070C0"/>
                      </a:solidFill>
                      <a:latin typeface="Trebuchet MS" pitchFamily="34" charset="0"/>
                      <a:ea typeface="나눔고딕" panose="020D0604000000000000" pitchFamily="50" charset="-127"/>
                    </a:rPr>
                    <a:t>)</a:t>
                  </a:r>
                  <a:endParaRPr lang="en-US" altLang="ko-KR" sz="900" spc="-150" dirty="0">
                    <a:latin typeface="Trebuchet MS" pitchFamily="34" charset="0"/>
                    <a:ea typeface="나눔고딕" panose="020D0604000000000000" pitchFamily="50" charset="-127"/>
                  </a:endParaRPr>
                </a:p>
                <a:p>
                  <a:pPr>
                    <a:lnSpc>
                      <a:spcPts val="500"/>
                    </a:lnSpc>
                  </a:pPr>
                  <a:endParaRPr lang="en-US" altLang="ko-KR" sz="900" spc="-130" dirty="0" smtClean="0">
                    <a:latin typeface="Trebuchet MS" pitchFamily="34" charset="0"/>
                    <a:ea typeface="나눔고딕" panose="020D0604000000000000" pitchFamily="50" charset="-127"/>
                  </a:endParaRPr>
                </a:p>
                <a:p>
                  <a:pPr>
                    <a:lnSpc>
                      <a:spcPts val="1000"/>
                    </a:lnSpc>
                  </a:pPr>
                  <a:r>
                    <a:rPr lang="en-US" altLang="ko-KR" sz="900" spc="-130" dirty="0" smtClean="0">
                      <a:latin typeface="Trebuchet MS" pitchFamily="34" charset="0"/>
                      <a:ea typeface="나눔고딕" panose="020D0604000000000000" pitchFamily="50" charset="-127"/>
                    </a:rPr>
                    <a:t>※ </a:t>
                  </a:r>
                  <a:r>
                    <a:rPr lang="ko-KR" altLang="en-US" sz="900" spc="-130" dirty="0">
                      <a:latin typeface="Trebuchet MS" pitchFamily="34" charset="0"/>
                      <a:ea typeface="나눔고딕" panose="020D0604000000000000" pitchFamily="50" charset="-127"/>
                    </a:rPr>
                    <a:t>반올림 </a:t>
                  </a:r>
                  <a:r>
                    <a:rPr lang="en-US" altLang="ko-KR" sz="900" spc="-130" dirty="0">
                      <a:latin typeface="Trebuchet MS" pitchFamily="34" charset="0"/>
                      <a:ea typeface="나눔고딕" panose="020D0604000000000000" pitchFamily="50" charset="-127"/>
                    </a:rPr>
                    <a:t>: </a:t>
                  </a:r>
                  <a:r>
                    <a:rPr lang="ko-KR" altLang="en-US" sz="900" spc="-130" dirty="0" smtClean="0">
                      <a:latin typeface="Trebuchet MS" pitchFamily="34" charset="0"/>
                      <a:ea typeface="나눔고딕" panose="020D0604000000000000" pitchFamily="50" charset="-127"/>
                    </a:rPr>
                    <a:t>소수점 </a:t>
                  </a:r>
                  <a:r>
                    <a:rPr lang="ko-KR" altLang="en-US" sz="900" spc="-130" dirty="0">
                      <a:latin typeface="Trebuchet MS" pitchFamily="34" charset="0"/>
                      <a:ea typeface="나눔고딕" panose="020D0604000000000000" pitchFamily="50" charset="-127"/>
                    </a:rPr>
                    <a:t>첫째 </a:t>
                  </a:r>
                  <a:r>
                    <a:rPr lang="ko-KR" altLang="en-US" sz="900" spc="-130" dirty="0" smtClean="0">
                      <a:latin typeface="Trebuchet MS" pitchFamily="34" charset="0"/>
                      <a:ea typeface="나눔고딕" panose="020D0604000000000000" pitchFamily="50" charset="-127"/>
                    </a:rPr>
                    <a:t>자리까지 </a:t>
                  </a:r>
                  <a:r>
                    <a:rPr lang="en-US" altLang="ko-KR" sz="900" spc="-130" dirty="0" smtClean="0">
                      <a:latin typeface="Trebuchet MS" pitchFamily="34" charset="0"/>
                      <a:ea typeface="나눔고딕" panose="020D0604000000000000" pitchFamily="50" charset="-127"/>
                    </a:rPr>
                    <a:t>| ※ </a:t>
                  </a:r>
                  <a:r>
                    <a:rPr lang="en-US" altLang="ko-KR" sz="900" spc="-130" dirty="0">
                      <a:latin typeface="Trebuchet MS" pitchFamily="34" charset="0"/>
                      <a:ea typeface="나눔고딕" panose="020D0604000000000000" pitchFamily="50" charset="-127"/>
                    </a:rPr>
                    <a:t>Z </a:t>
                  </a:r>
                  <a:r>
                    <a:rPr lang="ko-KR" altLang="en-US" sz="900" spc="-130" dirty="0">
                      <a:latin typeface="Trebuchet MS" pitchFamily="34" charset="0"/>
                      <a:ea typeface="나눔고딕" panose="020D0604000000000000" pitchFamily="50" charset="-127"/>
                    </a:rPr>
                    <a:t>점수 </a:t>
                  </a:r>
                  <a:r>
                    <a:rPr lang="en-US" altLang="ko-KR" sz="900" spc="-130" dirty="0">
                      <a:latin typeface="Trebuchet MS" pitchFamily="34" charset="0"/>
                      <a:ea typeface="나눔고딕" panose="020D0604000000000000" pitchFamily="50" charset="-127"/>
                    </a:rPr>
                    <a:t>: 3.0 </a:t>
                  </a:r>
                  <a:r>
                    <a:rPr lang="ko-KR" altLang="en-US" sz="900" spc="-130" dirty="0">
                      <a:latin typeface="Trebuchet MS" pitchFamily="34" charset="0"/>
                      <a:ea typeface="나눔고딕" panose="020D0604000000000000" pitchFamily="50" charset="-127"/>
                    </a:rPr>
                    <a:t>보다 크거나 </a:t>
                  </a:r>
                  <a:r>
                    <a:rPr lang="en-US" altLang="ko-KR" sz="900" spc="-130" dirty="0">
                      <a:latin typeface="Trebuchet MS" pitchFamily="34" charset="0"/>
                      <a:ea typeface="나눔고딕" panose="020D0604000000000000" pitchFamily="50" charset="-127"/>
                    </a:rPr>
                    <a:t>-3.0 </a:t>
                  </a:r>
                  <a:r>
                    <a:rPr lang="ko-KR" altLang="en-US" sz="900" spc="-130" dirty="0">
                      <a:latin typeface="Trebuchet MS" pitchFamily="34" charset="0"/>
                      <a:ea typeface="나눔고딕" panose="020D0604000000000000" pitchFamily="50" charset="-127"/>
                    </a:rPr>
                    <a:t>보다 작을 경우 각각 </a:t>
                  </a:r>
                  <a:r>
                    <a:rPr lang="en-US" altLang="ko-KR" sz="900" spc="-130" dirty="0">
                      <a:latin typeface="Trebuchet MS" pitchFamily="34" charset="0"/>
                      <a:ea typeface="나눔고딕" panose="020D0604000000000000" pitchFamily="50" charset="-127"/>
                    </a:rPr>
                    <a:t>3.0</a:t>
                  </a:r>
                  <a:r>
                    <a:rPr lang="ko-KR" altLang="en-US" sz="900" spc="-130" dirty="0">
                      <a:latin typeface="Trebuchet MS" pitchFamily="34" charset="0"/>
                      <a:ea typeface="나눔고딕" panose="020D0604000000000000" pitchFamily="50" charset="-127"/>
                    </a:rPr>
                    <a:t>과 </a:t>
                  </a:r>
                  <a:r>
                    <a:rPr lang="en-US" altLang="ko-KR" sz="900" spc="-130" dirty="0">
                      <a:latin typeface="Trebuchet MS" pitchFamily="34" charset="0"/>
                      <a:ea typeface="나눔고딕" panose="020D0604000000000000" pitchFamily="50" charset="-127"/>
                    </a:rPr>
                    <a:t>-3.0</a:t>
                  </a:r>
                  <a:r>
                    <a:rPr lang="ko-KR" altLang="en-US" sz="900" spc="-130" dirty="0">
                      <a:latin typeface="Trebuchet MS" pitchFamily="34" charset="0"/>
                      <a:ea typeface="나눔고딕" panose="020D0604000000000000" pitchFamily="50" charset="-127"/>
                    </a:rPr>
                    <a:t>으로 간주</a:t>
                  </a:r>
                  <a:endParaRPr lang="en-US" altLang="ko-KR" sz="900" spc="-130" dirty="0">
                    <a:latin typeface="Trebuchet MS" pitchFamily="34" charset="0"/>
                    <a:ea typeface="나눔고딕" panose="020D0604000000000000" pitchFamily="50" charset="-127"/>
                  </a:endParaRPr>
                </a:p>
                <a:p>
                  <a:pPr>
                    <a:lnSpc>
                      <a:spcPts val="1000"/>
                    </a:lnSpc>
                  </a:pPr>
                  <a:r>
                    <a:rPr lang="en-US" altLang="ko-KR" sz="900" spc="-130" dirty="0">
                      <a:latin typeface="Trebuchet MS" pitchFamily="34" charset="0"/>
                      <a:ea typeface="나눔고딕" panose="020D0604000000000000" pitchFamily="50" charset="-127"/>
                    </a:rPr>
                    <a:t>※ </a:t>
                  </a:r>
                  <a:r>
                    <a:rPr lang="ko-KR" altLang="en-US" sz="900" spc="-130" dirty="0">
                      <a:latin typeface="Trebuchet MS" pitchFamily="34" charset="0"/>
                      <a:ea typeface="나눔고딕" panose="020D0604000000000000" pitchFamily="50" charset="-127"/>
                    </a:rPr>
                    <a:t>개별지표 </a:t>
                  </a:r>
                  <a:r>
                    <a:rPr lang="ko-KR" altLang="en-US" sz="900" spc="-130" dirty="0" err="1">
                      <a:latin typeface="Trebuchet MS" pitchFamily="34" charset="0"/>
                      <a:ea typeface="나눔고딕" panose="020D0604000000000000" pitchFamily="50" charset="-127"/>
                    </a:rPr>
                    <a:t>결측데이터</a:t>
                  </a:r>
                  <a:r>
                    <a:rPr lang="ko-KR" altLang="en-US" sz="900" spc="-130" dirty="0">
                      <a:latin typeface="Trebuchet MS" pitchFamily="34" charset="0"/>
                      <a:ea typeface="나눔고딕" panose="020D0604000000000000" pitchFamily="50" charset="-127"/>
                    </a:rPr>
                    <a:t> 처리</a:t>
                  </a:r>
                  <a:r>
                    <a:rPr lang="en-US" altLang="ko-KR" sz="900" spc="-130" dirty="0">
                      <a:latin typeface="Trebuchet MS" pitchFamily="34" charset="0"/>
                      <a:ea typeface="나눔고딕" panose="020D0604000000000000" pitchFamily="50" charset="-127"/>
                    </a:rPr>
                    <a:t>(</a:t>
                  </a:r>
                  <a:r>
                    <a:rPr lang="en-US" altLang="ko-KR" sz="900" spc="-130" dirty="0" smtClean="0">
                      <a:latin typeface="Trebuchet MS" pitchFamily="34" charset="0"/>
                      <a:ea typeface="나눔고딕" panose="020D0604000000000000" pitchFamily="50" charset="-127"/>
                    </a:rPr>
                    <a:t>null, </a:t>
                  </a:r>
                  <a:r>
                    <a:rPr lang="ko-KR" altLang="en-US" sz="900" spc="-130" dirty="0">
                      <a:latin typeface="Trebuchet MS" pitchFamily="34" charset="0"/>
                      <a:ea typeface="나눔고딕" panose="020D0604000000000000" pitchFamily="50" charset="-127"/>
                    </a:rPr>
                    <a:t>전년 동월 데이터가 없을 경우도</a:t>
                  </a:r>
                  <a:r>
                    <a:rPr lang="en-US" altLang="ko-KR" sz="900" spc="-130" dirty="0" smtClean="0">
                      <a:latin typeface="Trebuchet MS" pitchFamily="34" charset="0"/>
                      <a:ea typeface="나눔고딕" panose="020D0604000000000000" pitchFamily="50" charset="-127"/>
                    </a:rPr>
                    <a:t>  null</a:t>
                  </a:r>
                  <a:r>
                    <a:rPr lang="ko-KR" altLang="en-US" sz="900" spc="-130" dirty="0" smtClean="0">
                      <a:latin typeface="Trebuchet MS" pitchFamily="34" charset="0"/>
                      <a:ea typeface="나눔고딕" panose="020D0604000000000000" pitchFamily="50" charset="-127"/>
                    </a:rPr>
                    <a:t> </a:t>
                  </a:r>
                  <a:r>
                    <a:rPr lang="en-US" altLang="ko-KR" sz="900" spc="-130" dirty="0" smtClean="0">
                      <a:latin typeface="Trebuchet MS" pitchFamily="34" charset="0"/>
                      <a:ea typeface="나눔고딕" panose="020D0604000000000000" pitchFamily="50" charset="-127"/>
                    </a:rPr>
                    <a:t>) |</a:t>
                  </a:r>
                </a:p>
                <a:p>
                  <a:pPr>
                    <a:lnSpc>
                      <a:spcPts val="1000"/>
                    </a:lnSpc>
                  </a:pPr>
                  <a:r>
                    <a:rPr lang="en-US" altLang="ko-KR" sz="900" spc="-130" dirty="0">
                      <a:latin typeface="Trebuchet MS" pitchFamily="34" charset="0"/>
                      <a:ea typeface="나눔고딕" panose="020D0604000000000000" pitchFamily="50" charset="-127"/>
                    </a:rPr>
                    <a:t> </a:t>
                  </a:r>
                  <a:r>
                    <a:rPr lang="en-US" altLang="ko-KR" sz="900" spc="-130" dirty="0" smtClean="0">
                      <a:latin typeface="Trebuchet MS" pitchFamily="34" charset="0"/>
                      <a:ea typeface="나눔고딕" panose="020D0604000000000000" pitchFamily="50" charset="-127"/>
                    </a:rPr>
                    <a:t>    </a:t>
                  </a:r>
                  <a:r>
                    <a:rPr lang="ko-KR" altLang="en-US" sz="900" spc="-130" dirty="0" smtClean="0">
                      <a:latin typeface="Trebuchet MS" pitchFamily="34" charset="0"/>
                      <a:ea typeface="나눔고딕" panose="020D0604000000000000" pitchFamily="50" charset="-127"/>
                    </a:rPr>
                    <a:t>지표 </a:t>
                  </a:r>
                  <a:r>
                    <a:rPr lang="ko-KR" altLang="en-US" sz="900" spc="-130" dirty="0">
                      <a:latin typeface="Trebuchet MS" pitchFamily="34" charset="0"/>
                      <a:ea typeface="나눔고딕" panose="020D0604000000000000" pitchFamily="50" charset="-127"/>
                    </a:rPr>
                    <a:t>간 결합 시 하나의 지표가 </a:t>
                  </a:r>
                  <a:r>
                    <a:rPr lang="ko-KR" altLang="en-US" sz="900" spc="-130" dirty="0" err="1">
                      <a:latin typeface="Trebuchet MS" pitchFamily="34" charset="0"/>
                      <a:ea typeface="나눔고딕" panose="020D0604000000000000" pitchFamily="50" charset="-127"/>
                    </a:rPr>
                    <a:t>결측값일</a:t>
                  </a:r>
                  <a:r>
                    <a:rPr lang="ko-KR" altLang="en-US" sz="900" spc="-130" dirty="0">
                      <a:latin typeface="Trebuchet MS" pitchFamily="34" charset="0"/>
                      <a:ea typeface="나눔고딕" panose="020D0604000000000000" pitchFamily="50" charset="-127"/>
                    </a:rPr>
                    <a:t> 경우</a:t>
                  </a:r>
                  <a:r>
                    <a:rPr lang="en-US" altLang="ko-KR" sz="900" spc="-130" dirty="0">
                      <a:latin typeface="Trebuchet MS" pitchFamily="34" charset="0"/>
                      <a:ea typeface="나눔고딕" panose="020D0604000000000000" pitchFamily="50" charset="-127"/>
                    </a:rPr>
                    <a:t> </a:t>
                  </a:r>
                  <a:r>
                    <a:rPr lang="ko-KR" altLang="en-US" sz="900" spc="-130" dirty="0">
                      <a:latin typeface="Trebuchet MS" pitchFamily="34" charset="0"/>
                      <a:ea typeface="나눔고딕" panose="020D0604000000000000" pitchFamily="50" charset="-127"/>
                    </a:rPr>
                    <a:t>나머지 하나의 지표로  산출 </a:t>
                  </a:r>
                  <a:r>
                    <a:rPr lang="en-US" altLang="ko-KR" sz="900" spc="-130" dirty="0">
                      <a:latin typeface="Trebuchet MS" pitchFamily="34" charset="0"/>
                      <a:ea typeface="나눔고딕" panose="020D0604000000000000" pitchFamily="50" charset="-127"/>
                    </a:rPr>
                    <a:t>, </a:t>
                  </a:r>
                  <a:r>
                    <a:rPr lang="ko-KR" altLang="en-US" sz="900" spc="-130" dirty="0">
                      <a:latin typeface="Trebuchet MS" pitchFamily="34" charset="0"/>
                      <a:ea typeface="나눔고딕" panose="020D0604000000000000" pitchFamily="50" charset="-127"/>
                    </a:rPr>
                    <a:t>두 개 지표 모두 없는 경우</a:t>
                  </a:r>
                  <a:r>
                    <a:rPr lang="en-US" altLang="ko-KR" sz="900" spc="-130" dirty="0">
                      <a:latin typeface="Trebuchet MS" pitchFamily="34" charset="0"/>
                      <a:ea typeface="나눔고딕" panose="020D0604000000000000" pitchFamily="50" charset="-127"/>
                    </a:rPr>
                    <a:t>(null)</a:t>
                  </a:r>
                  <a:r>
                    <a:rPr lang="ko-KR" altLang="en-US" sz="900" spc="-130" dirty="0">
                      <a:latin typeface="Trebuchet MS" pitchFamily="34" charset="0"/>
                      <a:ea typeface="나눔고딕" panose="020D0604000000000000" pitchFamily="50" charset="-127"/>
                    </a:rPr>
                    <a:t> </a:t>
                  </a:r>
                  <a:endParaRPr lang="en-US" altLang="ko-KR" sz="900" spc="-130" dirty="0">
                    <a:latin typeface="Trebuchet MS" pitchFamily="34" charset="0"/>
                    <a:ea typeface="나눔고딕" panose="020D0604000000000000" pitchFamily="50" charset="-127"/>
                  </a:endParaRPr>
                </a:p>
                <a:p>
                  <a:pPr lvl="0"/>
                  <a:endParaRPr lang="en-US" altLang="ko-KR" sz="900" spc="-130" dirty="0" smtClean="0">
                    <a:solidFill>
                      <a:prstClr val="black"/>
                    </a:solidFill>
                    <a:latin typeface="Trebuchet MS" pitchFamily="34" charset="0"/>
                    <a:ea typeface="나눔고딕" panose="020D0604000000000000" pitchFamily="50" charset="-127"/>
                  </a:endParaRPr>
                </a:p>
                <a:p>
                  <a:pPr lvl="0"/>
                  <a:endParaRPr lang="en-US" altLang="ko-KR" sz="1100" spc="-130" dirty="0">
                    <a:latin typeface="Trebuchet MS" pitchFamily="34" charset="0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43" name="직사각형 42"/>
                <p:cNvSpPr/>
                <p:nvPr/>
              </p:nvSpPr>
              <p:spPr bwMode="auto">
                <a:xfrm>
                  <a:off x="200472" y="3186001"/>
                  <a:ext cx="1296036" cy="608150"/>
                </a:xfrm>
                <a:prstGeom prst="rect">
                  <a:avLst/>
                </a:prstGeom>
                <a:noFill/>
                <a:ln w="12700">
                  <a:noFill/>
                  <a:prstDash val="dash"/>
                  <a:miter lim="800000"/>
                  <a:headEnd/>
                  <a:tailEnd/>
                </a:ln>
              </p:spPr>
              <p:txBody>
                <a:bodyPr wrap="none" rtlCol="0" anchor="ctr">
                  <a:noAutofit/>
                </a:bodyPr>
                <a:lstStyle/>
                <a:p>
                  <a:pPr>
                    <a:spcBef>
                      <a:spcPct val="20000"/>
                    </a:spcBef>
                  </a:pPr>
                  <a:endParaRPr lang="ko-KR" altLang="en-US" sz="900" dirty="0">
                    <a:latin typeface="Trebuchet MS" panose="020B0603020202020204" pitchFamily="34" charset="0"/>
                    <a:ea typeface="나눔고딕" panose="020D0604000000000000" pitchFamily="50" charset="-127"/>
                  </a:endParaRPr>
                </a:p>
              </p:txBody>
            </p:sp>
          </p:grpSp>
        </p:grpSp>
      </p:grpSp>
      <p:grpSp>
        <p:nvGrpSpPr>
          <p:cNvPr id="45" name="그룹 44"/>
          <p:cNvGrpSpPr/>
          <p:nvPr/>
        </p:nvGrpSpPr>
        <p:grpSpPr>
          <a:xfrm>
            <a:off x="776444" y="4653136"/>
            <a:ext cx="8386724" cy="1656184"/>
            <a:chOff x="776444" y="1556792"/>
            <a:chExt cx="8386724" cy="1656184"/>
          </a:xfrm>
        </p:grpSpPr>
        <p:sp>
          <p:nvSpPr>
            <p:cNvPr id="48" name="직사각형 47"/>
            <p:cNvSpPr/>
            <p:nvPr/>
          </p:nvSpPr>
          <p:spPr bwMode="auto">
            <a:xfrm>
              <a:off x="776444" y="1556792"/>
              <a:ext cx="8386724" cy="1656184"/>
            </a:xfrm>
            <a:prstGeom prst="rect">
              <a:avLst/>
            </a:prstGeom>
            <a:noFill/>
            <a:ln w="9525">
              <a:solidFill>
                <a:srgbClr val="A2AFBF"/>
              </a:solidFill>
              <a:miter lim="800000"/>
              <a:headEnd/>
              <a:tailEnd/>
            </a:ln>
          </p:spPr>
          <p:txBody>
            <a:bodyPr wrap="square" rtlCol="0" anchor="ctr">
              <a:noAutofit/>
            </a:bodyPr>
            <a:lstStyle/>
            <a:p>
              <a:pPr algn="ctr">
                <a:spcBef>
                  <a:spcPct val="20000"/>
                </a:spcBef>
              </a:pPr>
              <a:endParaRPr lang="ko-KR" altLang="en-US" sz="900" dirty="0">
                <a:latin typeface="Trebuchet MS" panose="020B0603020202020204" pitchFamily="34" charset="0"/>
                <a:ea typeface="나눔고딕" panose="020D0604000000000000" pitchFamily="50" charset="-127"/>
              </a:endParaRPr>
            </a:p>
          </p:txBody>
        </p:sp>
        <p:sp>
          <p:nvSpPr>
            <p:cNvPr id="51" name="모서리가 둥근 직사각형 50"/>
            <p:cNvSpPr/>
            <p:nvPr/>
          </p:nvSpPr>
          <p:spPr bwMode="auto">
            <a:xfrm>
              <a:off x="1030279" y="2087656"/>
              <a:ext cx="1951666" cy="610534"/>
            </a:xfrm>
            <a:prstGeom prst="roundRect">
              <a:avLst/>
            </a:prstGeom>
            <a:solidFill>
              <a:srgbClr val="F4F4F6"/>
            </a:solidFill>
            <a:ln w="12700">
              <a:solidFill>
                <a:srgbClr val="A2AFBF"/>
              </a:solidFill>
              <a:miter lim="800000"/>
              <a:headEnd/>
              <a:tailEnd/>
            </a:ln>
          </p:spPr>
          <p:txBody>
            <a:bodyPr wrap="none" rtlCol="0" anchor="ctr">
              <a:noAutofit/>
            </a:bodyPr>
            <a:lstStyle/>
            <a:p>
              <a:pPr algn="ctr">
                <a:spcBef>
                  <a:spcPct val="20000"/>
                </a:spcBef>
              </a:pPr>
              <a:r>
                <a:rPr lang="ko-KR" altLang="en-US" sz="1200" b="1" spc="-130" smtClean="0">
                  <a:latin typeface="Trebuchet MS" panose="020B0603020202020204" pitchFamily="34" charset="0"/>
                  <a:ea typeface="나눔고딕" panose="020D0604000000000000" pitchFamily="50" charset="-127"/>
                </a:rPr>
                <a:t>업종 안정성 </a:t>
              </a:r>
              <a:r>
                <a:rPr lang="ko-KR" altLang="en-US" sz="1200" b="1" spc="-130">
                  <a:latin typeface="Trebuchet MS" panose="020B0603020202020204" pitchFamily="34" charset="0"/>
                  <a:ea typeface="나눔고딕" panose="020D0604000000000000" pitchFamily="50" charset="-127"/>
                </a:rPr>
                <a:t>지표</a:t>
              </a:r>
              <a:endParaRPr lang="ko-KR" altLang="en-US" sz="1200" b="1" spc="-130" dirty="0">
                <a:latin typeface="Trebuchet MS" panose="020B0603020202020204" pitchFamily="34" charset="0"/>
                <a:ea typeface="나눔고딕" panose="020D0604000000000000" pitchFamily="50" charset="-127"/>
              </a:endParaRPr>
            </a:p>
          </p:txBody>
        </p:sp>
        <p:grpSp>
          <p:nvGrpSpPr>
            <p:cNvPr id="55" name="그룹 128"/>
            <p:cNvGrpSpPr/>
            <p:nvPr/>
          </p:nvGrpSpPr>
          <p:grpSpPr>
            <a:xfrm>
              <a:off x="3099458" y="1556792"/>
              <a:ext cx="5957999" cy="1558202"/>
              <a:chOff x="200472" y="2933734"/>
              <a:chExt cx="2290147" cy="1558202"/>
            </a:xfrm>
          </p:grpSpPr>
          <p:sp>
            <p:nvSpPr>
              <p:cNvPr id="56" name="Text Box 18"/>
              <p:cNvSpPr txBox="1">
                <a:spLocks noChangeArrowheads="1"/>
              </p:cNvSpPr>
              <p:nvPr/>
            </p:nvSpPr>
            <p:spPr bwMode="auto">
              <a:xfrm>
                <a:off x="271978" y="2933734"/>
                <a:ext cx="2218641" cy="15582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0" tIns="91440" rIns="90000" bIns="4680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r>
                  <a:rPr lang="ko-KR" altLang="en-US" sz="1200" b="1" spc="-130" dirty="0">
                    <a:solidFill>
                      <a:prstClr val="black"/>
                    </a:solidFill>
                    <a:latin typeface="Trebuchet MS" pitchFamily="34" charset="0"/>
                    <a:ea typeface="나눔고딕" panose="020D0604000000000000" pitchFamily="50" charset="-127"/>
                  </a:rPr>
                  <a:t>상권 내 </a:t>
                </a:r>
                <a:r>
                  <a:rPr lang="ko-KR" altLang="en-US" sz="1200" b="1" spc="-130" dirty="0" smtClean="0">
                    <a:solidFill>
                      <a:srgbClr val="00B0F0"/>
                    </a:solidFill>
                    <a:latin typeface="Trebuchet MS" pitchFamily="34" charset="0"/>
                    <a:ea typeface="나눔고딕" panose="020D0604000000000000" pitchFamily="50" charset="-127"/>
                  </a:rPr>
                  <a:t>업종 </a:t>
                </a:r>
                <a:r>
                  <a:rPr lang="ko-KR" altLang="en-US" sz="1200" b="1" spc="-130" dirty="0" err="1" smtClean="0">
                    <a:solidFill>
                      <a:srgbClr val="00B0F0"/>
                    </a:solidFill>
                    <a:latin typeface="Trebuchet MS" pitchFamily="34" charset="0"/>
                    <a:ea typeface="나눔고딕" panose="020D0604000000000000" pitchFamily="50" charset="-127"/>
                  </a:rPr>
                  <a:t>폐업률</a:t>
                </a:r>
                <a:r>
                  <a:rPr lang="en-US" altLang="ko-KR" sz="1200" b="1" spc="-130" dirty="0" smtClean="0">
                    <a:latin typeface="Trebuchet MS" pitchFamily="34" charset="0"/>
                    <a:ea typeface="나눔고딕" panose="020D0604000000000000" pitchFamily="50" charset="-127"/>
                  </a:rPr>
                  <a:t>[</a:t>
                </a:r>
                <a:r>
                  <a:rPr lang="ko-KR" altLang="en-US" sz="1200" b="1" spc="-130" dirty="0" smtClean="0">
                    <a:latin typeface="Trebuchet MS" pitchFamily="34" charset="0"/>
                    <a:ea typeface="나눔고딕" panose="020D0604000000000000" pitchFamily="50" charset="-127"/>
                  </a:rPr>
                  <a:t>역수</a:t>
                </a:r>
                <a:r>
                  <a:rPr lang="en-US" altLang="ko-KR" sz="1200" b="1" spc="-130" dirty="0" smtClean="0">
                    <a:latin typeface="Trebuchet MS" pitchFamily="34" charset="0"/>
                    <a:ea typeface="나눔고딕" panose="020D0604000000000000" pitchFamily="50" charset="-127"/>
                  </a:rPr>
                  <a:t>]</a:t>
                </a:r>
                <a:r>
                  <a:rPr lang="ko-KR" altLang="en-US" sz="1200" b="1" spc="-130" dirty="0" smtClean="0">
                    <a:latin typeface="Trebuchet MS" pitchFamily="34" charset="0"/>
                    <a:ea typeface="나눔고딕" panose="020D0604000000000000" pitchFamily="50" charset="-127"/>
                  </a:rPr>
                  <a:t> </a:t>
                </a:r>
                <a:r>
                  <a:rPr lang="ko-KR" altLang="en-US" sz="1200" b="1" spc="-130" dirty="0">
                    <a:solidFill>
                      <a:prstClr val="black"/>
                    </a:solidFill>
                    <a:latin typeface="Trebuchet MS" pitchFamily="34" charset="0"/>
                    <a:ea typeface="나눔고딕" panose="020D0604000000000000" pitchFamily="50" charset="-127"/>
                  </a:rPr>
                  <a:t>및 </a:t>
                </a:r>
                <a:r>
                  <a:rPr lang="ko-KR" altLang="en-US" sz="1200" b="1" spc="-130" dirty="0" smtClean="0">
                    <a:solidFill>
                      <a:prstClr val="black"/>
                    </a:solidFill>
                    <a:latin typeface="Trebuchet MS" pitchFamily="34" charset="0"/>
                    <a:ea typeface="나눔고딕" panose="020D0604000000000000" pitchFamily="50" charset="-127"/>
                  </a:rPr>
                  <a:t> </a:t>
                </a:r>
                <a:r>
                  <a:rPr lang="ko-KR" altLang="en-US" sz="1200" b="1" spc="-130" dirty="0" err="1" smtClean="0">
                    <a:solidFill>
                      <a:srgbClr val="00B0F0"/>
                    </a:solidFill>
                    <a:latin typeface="Trebuchet MS" pitchFamily="34" charset="0"/>
                    <a:ea typeface="나눔고딕" panose="020D0604000000000000" pitchFamily="50" charset="-127"/>
                  </a:rPr>
                  <a:t>평균영업개월</a:t>
                </a:r>
                <a:r>
                  <a:rPr lang="ko-KR" altLang="en-US" sz="1200" b="1" spc="-130" dirty="0" smtClean="0">
                    <a:solidFill>
                      <a:srgbClr val="00B0F0"/>
                    </a:solidFill>
                    <a:latin typeface="Trebuchet MS" pitchFamily="34" charset="0"/>
                    <a:ea typeface="나눔고딕" panose="020D0604000000000000" pitchFamily="50" charset="-127"/>
                  </a:rPr>
                  <a:t> 수</a:t>
                </a:r>
                <a:r>
                  <a:rPr lang="ko-KR" altLang="en-US" sz="1200" b="1" spc="-130" dirty="0" smtClean="0">
                    <a:solidFill>
                      <a:prstClr val="black"/>
                    </a:solidFill>
                    <a:latin typeface="Trebuchet MS" pitchFamily="34" charset="0"/>
                    <a:ea typeface="나눔고딕" panose="020D0604000000000000" pitchFamily="50" charset="-127"/>
                  </a:rPr>
                  <a:t>의 결합 지표</a:t>
                </a:r>
                <a:endParaRPr lang="en-US" altLang="ko-KR" sz="1200" b="1" spc="-130" dirty="0">
                  <a:solidFill>
                    <a:prstClr val="black"/>
                  </a:solidFill>
                  <a:latin typeface="Trebuchet MS" pitchFamily="34" charset="0"/>
                  <a:ea typeface="나눔고딕" panose="020D0604000000000000" pitchFamily="50" charset="-127"/>
                </a:endParaRPr>
              </a:p>
              <a:p>
                <a:pPr lvl="0">
                  <a:lnSpc>
                    <a:spcPts val="500"/>
                  </a:lnSpc>
                </a:pPr>
                <a:endParaRPr lang="en-US" altLang="ko-KR" sz="900" b="1" spc="-130" dirty="0">
                  <a:solidFill>
                    <a:prstClr val="black"/>
                  </a:solidFill>
                  <a:latin typeface="Trebuchet MS" pitchFamily="34" charset="0"/>
                  <a:ea typeface="나눔고딕" panose="020D0604000000000000" pitchFamily="50" charset="-127"/>
                </a:endParaRPr>
              </a:p>
              <a:p>
                <a:pPr lvl="0"/>
                <a:r>
                  <a:rPr lang="ko-KR" altLang="en-US" sz="1100" spc="-130" dirty="0" smtClean="0">
                    <a:solidFill>
                      <a:prstClr val="black"/>
                    </a:solidFill>
                    <a:latin typeface="Trebuchet MS" pitchFamily="34" charset="0"/>
                    <a:ea typeface="나눔고딕" panose="020D0604000000000000" pitchFamily="50" charset="-127"/>
                  </a:rPr>
                  <a:t>업종 안정성 </a:t>
                </a:r>
                <a:r>
                  <a:rPr lang="en-US" altLang="ko-KR" sz="1100" spc="-130" dirty="0">
                    <a:solidFill>
                      <a:prstClr val="black"/>
                    </a:solidFill>
                    <a:latin typeface="Trebuchet MS" pitchFamily="34" charset="0"/>
                    <a:ea typeface="나눔고딕" panose="020D0604000000000000" pitchFamily="50" charset="-127"/>
                  </a:rPr>
                  <a:t>= </a:t>
                </a:r>
                <a:r>
                  <a:rPr lang="en-US" altLang="ko-KR" sz="1100" spc="-130" dirty="0" smtClean="0">
                    <a:solidFill>
                      <a:prstClr val="black"/>
                    </a:solidFill>
                    <a:latin typeface="Trebuchet MS" pitchFamily="34" charset="0"/>
                    <a:ea typeface="나눔고딕" panose="020D0604000000000000" pitchFamily="50" charset="-127"/>
                  </a:rPr>
                  <a:t>(-</a:t>
                </a:r>
                <a:r>
                  <a:rPr lang="en-US" altLang="ko-KR" sz="1100" spc="-130" dirty="0" smtClean="0">
                    <a:latin typeface="Trebuchet MS" pitchFamily="34" charset="0"/>
                    <a:ea typeface="나눔고딕" panose="020D0604000000000000" pitchFamily="50" charset="-127"/>
                  </a:rPr>
                  <a:t>z </a:t>
                </a:r>
                <a:r>
                  <a:rPr lang="ko-KR" altLang="en-US" sz="1100" spc="-130" dirty="0" err="1" smtClean="0">
                    <a:solidFill>
                      <a:prstClr val="black"/>
                    </a:solidFill>
                    <a:latin typeface="Trebuchet MS" pitchFamily="34" charset="0"/>
                    <a:ea typeface="나눔고딕" panose="020D0604000000000000" pitchFamily="50" charset="-127"/>
                  </a:rPr>
                  <a:t>폐업률</a:t>
                </a:r>
                <a:r>
                  <a:rPr lang="ko-KR" altLang="en-US" sz="1100" spc="-130" dirty="0" smtClean="0">
                    <a:solidFill>
                      <a:prstClr val="black"/>
                    </a:solidFill>
                    <a:latin typeface="Trebuchet MS" pitchFamily="34" charset="0"/>
                    <a:ea typeface="나눔고딕" panose="020D0604000000000000" pitchFamily="50" charset="-127"/>
                  </a:rPr>
                  <a:t> </a:t>
                </a:r>
                <a:r>
                  <a:rPr lang="en-US" altLang="ko-KR" sz="1100" spc="-130" dirty="0">
                    <a:solidFill>
                      <a:prstClr val="black"/>
                    </a:solidFill>
                    <a:latin typeface="Trebuchet MS" pitchFamily="34" charset="0"/>
                    <a:ea typeface="나눔고딕" panose="020D0604000000000000" pitchFamily="50" charset="-127"/>
                  </a:rPr>
                  <a:t>+ </a:t>
                </a:r>
                <a:r>
                  <a:rPr lang="en-US" altLang="ko-KR" sz="1100" spc="-130" dirty="0">
                    <a:latin typeface="Trebuchet MS" pitchFamily="34" charset="0"/>
                    <a:ea typeface="나눔고딕" panose="020D0604000000000000" pitchFamily="50" charset="-127"/>
                  </a:rPr>
                  <a:t>z </a:t>
                </a:r>
                <a:r>
                  <a:rPr lang="ko-KR" altLang="en-US" sz="1100" spc="-130" dirty="0" err="1" smtClean="0">
                    <a:solidFill>
                      <a:prstClr val="black"/>
                    </a:solidFill>
                    <a:latin typeface="Trebuchet MS" pitchFamily="34" charset="0"/>
                    <a:ea typeface="나눔고딕" panose="020D0604000000000000" pitchFamily="50" charset="-127"/>
                  </a:rPr>
                  <a:t>평균영업개월</a:t>
                </a:r>
                <a:r>
                  <a:rPr lang="ko-KR" altLang="en-US" sz="1100" spc="-130" dirty="0" smtClean="0">
                    <a:solidFill>
                      <a:prstClr val="black"/>
                    </a:solidFill>
                    <a:latin typeface="Trebuchet MS" pitchFamily="34" charset="0"/>
                    <a:ea typeface="나눔고딕" panose="020D0604000000000000" pitchFamily="50" charset="-127"/>
                  </a:rPr>
                  <a:t> 수</a:t>
                </a:r>
                <a:r>
                  <a:rPr lang="en-US" altLang="ko-KR" sz="1100" spc="-130" dirty="0" smtClean="0">
                    <a:solidFill>
                      <a:prstClr val="black"/>
                    </a:solidFill>
                    <a:latin typeface="Trebuchet MS" pitchFamily="34" charset="0"/>
                    <a:ea typeface="나눔고딕" panose="020D0604000000000000" pitchFamily="50" charset="-127"/>
                  </a:rPr>
                  <a:t>)/2</a:t>
                </a:r>
              </a:p>
              <a:p>
                <a:pPr lvl="0"/>
                <a:r>
                  <a:rPr lang="ko-KR" altLang="en-US" sz="1100" spc="-130" dirty="0">
                    <a:latin typeface="Trebuchet MS" pitchFamily="34" charset="0"/>
                    <a:ea typeface="나눔고딕" panose="020D0604000000000000" pitchFamily="50" charset="-127"/>
                  </a:rPr>
                  <a:t>▶</a:t>
                </a:r>
                <a:r>
                  <a:rPr lang="en-US" altLang="ko-KR" sz="1100" spc="-130" dirty="0">
                    <a:latin typeface="Trebuchet MS" pitchFamily="34" charset="0"/>
                    <a:ea typeface="나눔고딕" panose="020D0604000000000000" pitchFamily="50" charset="-127"/>
                  </a:rPr>
                  <a:t>100*(</a:t>
                </a:r>
                <a:r>
                  <a:rPr lang="ko-KR" altLang="en-US" sz="1100" spc="-130" dirty="0">
                    <a:latin typeface="Trebuchet MS" pitchFamily="34" charset="0"/>
                    <a:ea typeface="나눔고딕" panose="020D0604000000000000" pitchFamily="50" charset="-127"/>
                  </a:rPr>
                  <a:t>업종 폐업 </a:t>
                </a:r>
                <a:r>
                  <a:rPr lang="ko-KR" altLang="en-US" sz="1100" spc="-130" dirty="0" smtClean="0">
                    <a:latin typeface="Trebuchet MS" pitchFamily="34" charset="0"/>
                    <a:ea typeface="나눔고딕" panose="020D0604000000000000" pitchFamily="50" charset="-127"/>
                  </a:rPr>
                  <a:t>수</a:t>
                </a:r>
                <a:r>
                  <a:rPr lang="en-US" altLang="ko-KR" sz="1100" spc="-130" dirty="0" smtClean="0">
                    <a:latin typeface="Trebuchet MS" pitchFamily="34" charset="0"/>
                    <a:ea typeface="나눔고딕" panose="020D0604000000000000" pitchFamily="50" charset="-127"/>
                  </a:rPr>
                  <a:t>/</a:t>
                </a:r>
                <a:r>
                  <a:rPr lang="ko-KR" altLang="en-US" sz="1100" spc="-130" dirty="0" smtClean="0">
                    <a:latin typeface="Trebuchet MS" pitchFamily="34" charset="0"/>
                    <a:ea typeface="나눔고딕" panose="020D0604000000000000" pitchFamily="50" charset="-127"/>
                  </a:rPr>
                  <a:t>업종 점포 수</a:t>
                </a:r>
                <a:r>
                  <a:rPr lang="en-US" altLang="ko-KR" sz="1100" spc="-130" dirty="0" smtClean="0">
                    <a:latin typeface="Trebuchet MS" pitchFamily="34" charset="0"/>
                    <a:ea typeface="나눔고딕" panose="020D0604000000000000" pitchFamily="50" charset="-127"/>
                  </a:rPr>
                  <a:t>) + (</a:t>
                </a:r>
                <a:r>
                  <a:rPr lang="ko-KR" altLang="en-US" sz="1100" spc="-130" dirty="0" smtClean="0">
                    <a:latin typeface="Trebuchet MS" pitchFamily="34" charset="0"/>
                    <a:ea typeface="나눔고딕" panose="020D0604000000000000" pitchFamily="50" charset="-127"/>
                  </a:rPr>
                  <a:t>업종 </a:t>
                </a:r>
                <a:r>
                  <a:rPr lang="ko-KR" altLang="en-US" sz="1100" spc="-130" dirty="0" err="1" smtClean="0">
                    <a:latin typeface="Trebuchet MS" pitchFamily="34" charset="0"/>
                    <a:ea typeface="나눔고딕" panose="020D0604000000000000" pitchFamily="50" charset="-127"/>
                  </a:rPr>
                  <a:t>영업개월</a:t>
                </a:r>
                <a:r>
                  <a:rPr lang="ko-KR" altLang="en-US" sz="1100" spc="-130" dirty="0" smtClean="0">
                    <a:latin typeface="Trebuchet MS" pitchFamily="34" charset="0"/>
                    <a:ea typeface="나눔고딕" panose="020D0604000000000000" pitchFamily="50" charset="-127"/>
                  </a:rPr>
                  <a:t> 수 합</a:t>
                </a:r>
                <a:r>
                  <a:rPr lang="en-US" altLang="ko-KR" sz="1100" spc="-130" dirty="0" smtClean="0">
                    <a:latin typeface="Trebuchet MS" pitchFamily="34" charset="0"/>
                    <a:ea typeface="나눔고딕" panose="020D0604000000000000" pitchFamily="50" charset="-127"/>
                  </a:rPr>
                  <a:t>/</a:t>
                </a:r>
                <a:r>
                  <a:rPr lang="ko-KR" altLang="en-US" sz="1100" spc="-130" dirty="0" smtClean="0">
                    <a:latin typeface="Trebuchet MS" pitchFamily="34" charset="0"/>
                    <a:ea typeface="나눔고딕" panose="020D0604000000000000" pitchFamily="50" charset="-127"/>
                  </a:rPr>
                  <a:t>업종 점포 수 합</a:t>
                </a:r>
                <a:r>
                  <a:rPr lang="en-US" altLang="ko-KR" sz="1100" spc="-130" dirty="0" smtClean="0">
                    <a:latin typeface="Trebuchet MS" pitchFamily="34" charset="0"/>
                    <a:ea typeface="나눔고딕" panose="020D0604000000000000" pitchFamily="50" charset="-127"/>
                  </a:rPr>
                  <a:t>)</a:t>
                </a:r>
                <a:endParaRPr lang="en-US" altLang="ko-KR" sz="1100" spc="-130" dirty="0">
                  <a:solidFill>
                    <a:prstClr val="black"/>
                  </a:solidFill>
                  <a:latin typeface="Trebuchet MS" pitchFamily="34" charset="0"/>
                  <a:ea typeface="나눔고딕" panose="020D0604000000000000" pitchFamily="50" charset="-127"/>
                </a:endParaRPr>
              </a:p>
              <a:p>
                <a:pPr lvl="0">
                  <a:lnSpc>
                    <a:spcPts val="500"/>
                  </a:lnSpc>
                </a:pPr>
                <a:endParaRPr lang="en-US" altLang="ko-KR" sz="1100" spc="-130" dirty="0">
                  <a:solidFill>
                    <a:prstClr val="black"/>
                  </a:solidFill>
                  <a:latin typeface="Trebuchet MS" pitchFamily="34" charset="0"/>
                  <a:ea typeface="나눔고딕" panose="020D0604000000000000" pitchFamily="50" charset="-127"/>
                </a:endParaRPr>
              </a:p>
              <a:p>
                <a:pPr lvl="0"/>
                <a:r>
                  <a:rPr lang="ko-KR" altLang="en-US" sz="900" spc="-130" dirty="0" err="1" smtClean="0">
                    <a:solidFill>
                      <a:prstClr val="black"/>
                    </a:solidFill>
                    <a:latin typeface="Trebuchet MS" pitchFamily="34" charset="0"/>
                    <a:ea typeface="나눔고딕" panose="020D0604000000000000" pitchFamily="50" charset="-127"/>
                  </a:rPr>
                  <a:t>평균영업개월</a:t>
                </a:r>
                <a:r>
                  <a:rPr lang="ko-KR" altLang="en-US" sz="900" spc="-130" dirty="0" smtClean="0">
                    <a:solidFill>
                      <a:prstClr val="black"/>
                    </a:solidFill>
                    <a:latin typeface="Trebuchet MS" pitchFamily="34" charset="0"/>
                    <a:ea typeface="나눔고딕" panose="020D0604000000000000" pitchFamily="50" charset="-127"/>
                  </a:rPr>
                  <a:t> 수 산정  조건 </a:t>
                </a:r>
                <a:r>
                  <a:rPr lang="en-US" altLang="ko-KR" sz="900" spc="-130" dirty="0" smtClean="0">
                    <a:solidFill>
                      <a:prstClr val="black"/>
                    </a:solidFill>
                    <a:latin typeface="Trebuchet MS" pitchFamily="34" charset="0"/>
                    <a:ea typeface="나눔고딕" panose="020D0604000000000000" pitchFamily="50" charset="-127"/>
                  </a:rPr>
                  <a:t>: </a:t>
                </a:r>
                <a:r>
                  <a:rPr lang="ko-KR" altLang="en-US" sz="900" spc="-130" dirty="0" smtClean="0">
                    <a:solidFill>
                      <a:prstClr val="black"/>
                    </a:solidFill>
                    <a:latin typeface="Trebuchet MS" pitchFamily="34" charset="0"/>
                    <a:ea typeface="나눔고딕" panose="020D0604000000000000" pitchFamily="50" charset="-127"/>
                  </a:rPr>
                  <a:t>소재지 영업일 기준 </a:t>
                </a:r>
                <a:r>
                  <a:rPr lang="en-US" altLang="ko-KR" sz="900" spc="-130" dirty="0" smtClean="0">
                    <a:solidFill>
                      <a:prstClr val="black"/>
                    </a:solidFill>
                    <a:latin typeface="Trebuchet MS" pitchFamily="34" charset="0"/>
                    <a:ea typeface="나눔고딕" panose="020D0604000000000000" pitchFamily="50" charset="-127"/>
                  </a:rPr>
                  <a:t>6</a:t>
                </a:r>
                <a:r>
                  <a:rPr lang="ko-KR" altLang="en-US" sz="900" spc="-130" dirty="0" smtClean="0">
                    <a:solidFill>
                      <a:prstClr val="black"/>
                    </a:solidFill>
                    <a:latin typeface="Trebuchet MS" pitchFamily="34" charset="0"/>
                    <a:ea typeface="나눔고딕" panose="020D0604000000000000" pitchFamily="50" charset="-127"/>
                  </a:rPr>
                  <a:t>개월 경과 점포</a:t>
                </a:r>
                <a:endParaRPr lang="en-US" altLang="ko-KR" sz="900" spc="-130" dirty="0" smtClean="0">
                  <a:solidFill>
                    <a:prstClr val="black"/>
                  </a:solidFill>
                  <a:latin typeface="Trebuchet MS" pitchFamily="34" charset="0"/>
                  <a:ea typeface="나눔고딕" panose="020D0604000000000000" pitchFamily="50" charset="-127"/>
                </a:endParaRPr>
              </a:p>
              <a:p>
                <a:pPr lvl="0"/>
                <a:r>
                  <a:rPr lang="ko-KR" altLang="en-US" sz="900" spc="-130" dirty="0" err="1">
                    <a:solidFill>
                      <a:srgbClr val="0070C0"/>
                    </a:solidFill>
                    <a:latin typeface="Trebuchet MS" pitchFamily="34" charset="0"/>
                    <a:ea typeface="나눔고딕" panose="020D0604000000000000" pitchFamily="50" charset="-127"/>
                  </a:rPr>
                  <a:t>폐업률</a:t>
                </a:r>
                <a:r>
                  <a:rPr lang="ko-KR" altLang="en-US" sz="900" spc="-130" dirty="0">
                    <a:solidFill>
                      <a:srgbClr val="0070C0"/>
                    </a:solidFill>
                    <a:latin typeface="Trebuchet MS" pitchFamily="34" charset="0"/>
                    <a:ea typeface="나눔고딕" panose="020D0604000000000000" pitchFamily="50" charset="-127"/>
                  </a:rPr>
                  <a:t> 산정 기간  </a:t>
                </a:r>
                <a:r>
                  <a:rPr lang="en-US" altLang="ko-KR" sz="900" spc="-130" dirty="0">
                    <a:solidFill>
                      <a:srgbClr val="0070C0"/>
                    </a:solidFill>
                    <a:latin typeface="Trebuchet MS" pitchFamily="34" charset="0"/>
                    <a:ea typeface="나눔고딕" panose="020D0604000000000000" pitchFamily="50" charset="-127"/>
                  </a:rPr>
                  <a:t>:  </a:t>
                </a:r>
                <a:r>
                  <a:rPr lang="ko-KR" altLang="en-US" sz="900" spc="-130" dirty="0">
                    <a:solidFill>
                      <a:srgbClr val="0070C0"/>
                    </a:solidFill>
                    <a:latin typeface="Trebuchet MS" pitchFamily="34" charset="0"/>
                    <a:ea typeface="나눔고딕" panose="020D0604000000000000" pitchFamily="50" charset="-127"/>
                  </a:rPr>
                  <a:t>해당 월 포함 </a:t>
                </a:r>
                <a:r>
                  <a:rPr lang="en-US" altLang="ko-KR" sz="900" spc="-130" dirty="0">
                    <a:solidFill>
                      <a:srgbClr val="0070C0"/>
                    </a:solidFill>
                    <a:latin typeface="Trebuchet MS" pitchFamily="34" charset="0"/>
                    <a:ea typeface="나눔고딕" panose="020D0604000000000000" pitchFamily="50" charset="-127"/>
                  </a:rPr>
                  <a:t>1</a:t>
                </a:r>
                <a:r>
                  <a:rPr lang="ko-KR" altLang="en-US" sz="900" spc="-130" dirty="0">
                    <a:solidFill>
                      <a:srgbClr val="0070C0"/>
                    </a:solidFill>
                    <a:latin typeface="Trebuchet MS" pitchFamily="34" charset="0"/>
                    <a:ea typeface="나눔고딕" panose="020D0604000000000000" pitchFamily="50" charset="-127"/>
                  </a:rPr>
                  <a:t>년 누적 </a:t>
                </a:r>
                <a:r>
                  <a:rPr lang="en-US" altLang="ko-KR" sz="900" spc="-130" dirty="0" smtClean="0">
                    <a:solidFill>
                      <a:srgbClr val="0070C0"/>
                    </a:solidFill>
                    <a:latin typeface="Trebuchet MS" pitchFamily="34" charset="0"/>
                    <a:ea typeface="나눔고딕" panose="020D0604000000000000" pitchFamily="50" charset="-127"/>
                  </a:rPr>
                  <a:t>(※</a:t>
                </a:r>
                <a:r>
                  <a:rPr lang="ko-KR" altLang="en-US" sz="900" spc="-130" dirty="0" smtClean="0">
                    <a:solidFill>
                      <a:srgbClr val="0070C0"/>
                    </a:solidFill>
                    <a:latin typeface="Trebuchet MS" pitchFamily="34" charset="0"/>
                    <a:ea typeface="나눔고딕" panose="020D0604000000000000" pitchFamily="50" charset="-127"/>
                  </a:rPr>
                  <a:t>상권 영역 크기의 불규칙성으로 신뢰할 </a:t>
                </a:r>
                <a:r>
                  <a:rPr lang="ko-KR" altLang="en-US" sz="900" spc="-130" dirty="0">
                    <a:solidFill>
                      <a:srgbClr val="0070C0"/>
                    </a:solidFill>
                    <a:latin typeface="Trebuchet MS" pitchFamily="34" charset="0"/>
                    <a:ea typeface="나눔고딕" panose="020D0604000000000000" pitchFamily="50" charset="-127"/>
                  </a:rPr>
                  <a:t>수 있는 </a:t>
                </a:r>
                <a:r>
                  <a:rPr lang="ko-KR" altLang="en-US" sz="900" spc="-130" dirty="0" smtClean="0">
                    <a:solidFill>
                      <a:srgbClr val="0070C0"/>
                    </a:solidFill>
                    <a:latin typeface="Trebuchet MS" pitchFamily="34" charset="0"/>
                    <a:ea typeface="나눔고딕" panose="020D0604000000000000" pitchFamily="50" charset="-127"/>
                  </a:rPr>
                  <a:t>비율을 구하기 어려운 구조를 기간을 늘려 일부 보정</a:t>
                </a:r>
                <a:r>
                  <a:rPr lang="en-US" altLang="ko-KR" sz="900" spc="-130" dirty="0">
                    <a:solidFill>
                      <a:srgbClr val="0070C0"/>
                    </a:solidFill>
                    <a:latin typeface="Trebuchet MS" pitchFamily="34" charset="0"/>
                    <a:ea typeface="나눔고딕" panose="020D0604000000000000" pitchFamily="50" charset="-127"/>
                  </a:rPr>
                  <a:t>)</a:t>
                </a:r>
                <a:endParaRPr lang="en-US" altLang="ko-KR" sz="900" spc="-130" dirty="0" smtClean="0">
                  <a:solidFill>
                    <a:srgbClr val="0070C0"/>
                  </a:solidFill>
                  <a:latin typeface="Trebuchet MS" pitchFamily="34" charset="0"/>
                  <a:ea typeface="나눔고딕" panose="020D0604000000000000" pitchFamily="50" charset="-127"/>
                </a:endParaRPr>
              </a:p>
              <a:p>
                <a:pPr lvl="0">
                  <a:lnSpc>
                    <a:spcPts val="500"/>
                  </a:lnSpc>
                </a:pPr>
                <a:endParaRPr lang="en-US" altLang="ko-KR" sz="900" spc="-130" dirty="0" smtClean="0">
                  <a:solidFill>
                    <a:prstClr val="black"/>
                  </a:solidFill>
                  <a:latin typeface="Trebuchet MS" pitchFamily="34" charset="0"/>
                  <a:ea typeface="나눔고딕" panose="020D0604000000000000" pitchFamily="50" charset="-127"/>
                </a:endParaRPr>
              </a:p>
              <a:p>
                <a:pPr>
                  <a:lnSpc>
                    <a:spcPts val="1000"/>
                  </a:lnSpc>
                </a:pPr>
                <a:r>
                  <a:rPr lang="en-US" altLang="ko-KR" sz="900" spc="-130" dirty="0">
                    <a:latin typeface="Trebuchet MS" pitchFamily="34" charset="0"/>
                    <a:ea typeface="나눔고딕" panose="020D0604000000000000" pitchFamily="50" charset="-127"/>
                  </a:rPr>
                  <a:t>※ </a:t>
                </a:r>
                <a:r>
                  <a:rPr lang="ko-KR" altLang="en-US" sz="900" spc="-130" dirty="0">
                    <a:latin typeface="Trebuchet MS" pitchFamily="34" charset="0"/>
                    <a:ea typeface="나눔고딕" panose="020D0604000000000000" pitchFamily="50" charset="-127"/>
                  </a:rPr>
                  <a:t>반올림 </a:t>
                </a:r>
                <a:r>
                  <a:rPr lang="en-US" altLang="ko-KR" sz="900" spc="-130" dirty="0">
                    <a:latin typeface="Trebuchet MS" pitchFamily="34" charset="0"/>
                    <a:ea typeface="나눔고딕" panose="020D0604000000000000" pitchFamily="50" charset="-127"/>
                  </a:rPr>
                  <a:t>: </a:t>
                </a:r>
                <a:r>
                  <a:rPr lang="ko-KR" altLang="en-US" sz="900" spc="-130" dirty="0">
                    <a:latin typeface="Trebuchet MS" pitchFamily="34" charset="0"/>
                    <a:ea typeface="나눔고딕" panose="020D0604000000000000" pitchFamily="50" charset="-127"/>
                  </a:rPr>
                  <a:t>소수점 첫째 자리까지 </a:t>
                </a:r>
                <a:r>
                  <a:rPr lang="en-US" altLang="ko-KR" sz="900" spc="-130" dirty="0">
                    <a:latin typeface="Trebuchet MS" pitchFamily="34" charset="0"/>
                    <a:ea typeface="나눔고딕" panose="020D0604000000000000" pitchFamily="50" charset="-127"/>
                  </a:rPr>
                  <a:t>| ※ Z </a:t>
                </a:r>
                <a:r>
                  <a:rPr lang="ko-KR" altLang="en-US" sz="900" spc="-130" dirty="0">
                    <a:latin typeface="Trebuchet MS" pitchFamily="34" charset="0"/>
                    <a:ea typeface="나눔고딕" panose="020D0604000000000000" pitchFamily="50" charset="-127"/>
                  </a:rPr>
                  <a:t>점수 </a:t>
                </a:r>
                <a:r>
                  <a:rPr lang="en-US" altLang="ko-KR" sz="900" spc="-130" dirty="0">
                    <a:latin typeface="Trebuchet MS" pitchFamily="34" charset="0"/>
                    <a:ea typeface="나눔고딕" panose="020D0604000000000000" pitchFamily="50" charset="-127"/>
                  </a:rPr>
                  <a:t>: 3.0 </a:t>
                </a:r>
                <a:r>
                  <a:rPr lang="ko-KR" altLang="en-US" sz="900" spc="-130" dirty="0">
                    <a:latin typeface="Trebuchet MS" pitchFamily="34" charset="0"/>
                    <a:ea typeface="나눔고딕" panose="020D0604000000000000" pitchFamily="50" charset="-127"/>
                  </a:rPr>
                  <a:t>보다 크거나 </a:t>
                </a:r>
                <a:r>
                  <a:rPr lang="en-US" altLang="ko-KR" sz="900" spc="-130" dirty="0">
                    <a:latin typeface="Trebuchet MS" pitchFamily="34" charset="0"/>
                    <a:ea typeface="나눔고딕" panose="020D0604000000000000" pitchFamily="50" charset="-127"/>
                  </a:rPr>
                  <a:t>-3.0 </a:t>
                </a:r>
                <a:r>
                  <a:rPr lang="ko-KR" altLang="en-US" sz="900" spc="-130" dirty="0">
                    <a:latin typeface="Trebuchet MS" pitchFamily="34" charset="0"/>
                    <a:ea typeface="나눔고딕" panose="020D0604000000000000" pitchFamily="50" charset="-127"/>
                  </a:rPr>
                  <a:t>보다 작을 경우 각각 </a:t>
                </a:r>
                <a:r>
                  <a:rPr lang="en-US" altLang="ko-KR" sz="900" spc="-130" dirty="0">
                    <a:latin typeface="Trebuchet MS" pitchFamily="34" charset="0"/>
                    <a:ea typeface="나눔고딕" panose="020D0604000000000000" pitchFamily="50" charset="-127"/>
                  </a:rPr>
                  <a:t>3.0</a:t>
                </a:r>
                <a:r>
                  <a:rPr lang="ko-KR" altLang="en-US" sz="900" spc="-130" dirty="0">
                    <a:latin typeface="Trebuchet MS" pitchFamily="34" charset="0"/>
                    <a:ea typeface="나눔고딕" panose="020D0604000000000000" pitchFamily="50" charset="-127"/>
                  </a:rPr>
                  <a:t>과 </a:t>
                </a:r>
                <a:r>
                  <a:rPr lang="en-US" altLang="ko-KR" sz="900" spc="-130" dirty="0">
                    <a:latin typeface="Trebuchet MS" pitchFamily="34" charset="0"/>
                    <a:ea typeface="나눔고딕" panose="020D0604000000000000" pitchFamily="50" charset="-127"/>
                  </a:rPr>
                  <a:t>-3.0</a:t>
                </a:r>
                <a:r>
                  <a:rPr lang="ko-KR" altLang="en-US" sz="900" spc="-130" dirty="0">
                    <a:latin typeface="Trebuchet MS" pitchFamily="34" charset="0"/>
                    <a:ea typeface="나눔고딕" panose="020D0604000000000000" pitchFamily="50" charset="-127"/>
                  </a:rPr>
                  <a:t>으로 간주</a:t>
                </a:r>
              </a:p>
              <a:p>
                <a:pPr>
                  <a:lnSpc>
                    <a:spcPts val="1000"/>
                  </a:lnSpc>
                </a:pPr>
                <a:r>
                  <a:rPr lang="en-US" altLang="ko-KR" sz="900" spc="-130" dirty="0">
                    <a:latin typeface="Trebuchet MS" pitchFamily="34" charset="0"/>
                    <a:ea typeface="나눔고딕" panose="020D0604000000000000" pitchFamily="50" charset="-127"/>
                  </a:rPr>
                  <a:t>※ </a:t>
                </a:r>
                <a:r>
                  <a:rPr lang="ko-KR" altLang="en-US" sz="900" spc="-130" dirty="0">
                    <a:latin typeface="Trebuchet MS" pitchFamily="34" charset="0"/>
                    <a:ea typeface="나눔고딕" panose="020D0604000000000000" pitchFamily="50" charset="-127"/>
                  </a:rPr>
                  <a:t>개별지표 </a:t>
                </a:r>
                <a:r>
                  <a:rPr lang="ko-KR" altLang="en-US" sz="900" spc="-130" dirty="0" err="1">
                    <a:latin typeface="Trebuchet MS" pitchFamily="34" charset="0"/>
                    <a:ea typeface="나눔고딕" panose="020D0604000000000000" pitchFamily="50" charset="-127"/>
                  </a:rPr>
                  <a:t>결측데이터</a:t>
                </a:r>
                <a:r>
                  <a:rPr lang="ko-KR" altLang="en-US" sz="900" spc="-130" dirty="0">
                    <a:latin typeface="Trebuchet MS" pitchFamily="34" charset="0"/>
                    <a:ea typeface="나눔고딕" panose="020D0604000000000000" pitchFamily="50" charset="-127"/>
                  </a:rPr>
                  <a:t> </a:t>
                </a:r>
                <a:r>
                  <a:rPr lang="ko-KR" altLang="en-US" sz="900" spc="-130" dirty="0" smtClean="0">
                    <a:latin typeface="Trebuchet MS" pitchFamily="34" charset="0"/>
                    <a:ea typeface="나눔고딕" panose="020D0604000000000000" pitchFamily="50" charset="-127"/>
                  </a:rPr>
                  <a:t>처리 </a:t>
                </a:r>
                <a:r>
                  <a:rPr lang="en-US" altLang="ko-KR" sz="900" spc="-130" dirty="0" smtClean="0">
                    <a:latin typeface="Trebuchet MS" pitchFamily="34" charset="0"/>
                    <a:ea typeface="나눔고딕" panose="020D0604000000000000" pitchFamily="50" charset="-127"/>
                  </a:rPr>
                  <a:t>: </a:t>
                </a:r>
                <a:r>
                  <a:rPr lang="ko-KR" altLang="en-US" sz="900" spc="-130" dirty="0" err="1" smtClean="0">
                    <a:latin typeface="Trebuchet MS" pitchFamily="34" charset="0"/>
                    <a:ea typeface="나눔고딕" panose="020D0604000000000000" pitchFamily="50" charset="-127"/>
                  </a:rPr>
                  <a:t>폐업수</a:t>
                </a:r>
                <a:r>
                  <a:rPr lang="en-US" altLang="ko-KR" sz="900" spc="-130" dirty="0" smtClean="0">
                    <a:latin typeface="Trebuchet MS" pitchFamily="34" charset="0"/>
                    <a:ea typeface="나눔고딕" panose="020D0604000000000000" pitchFamily="50" charset="-127"/>
                  </a:rPr>
                  <a:t>(0), </a:t>
                </a:r>
                <a:r>
                  <a:rPr lang="ko-KR" altLang="en-US" sz="900" spc="-130" dirty="0" err="1">
                    <a:latin typeface="Trebuchet MS" pitchFamily="34" charset="0"/>
                    <a:ea typeface="나눔고딕" panose="020D0604000000000000" pitchFamily="50" charset="-127"/>
                  </a:rPr>
                  <a:t>평균영업개월</a:t>
                </a:r>
                <a:r>
                  <a:rPr lang="ko-KR" altLang="en-US" sz="900" spc="-130" dirty="0">
                    <a:latin typeface="Trebuchet MS" pitchFamily="34" charset="0"/>
                    <a:ea typeface="나눔고딕" panose="020D0604000000000000" pitchFamily="50" charset="-127"/>
                  </a:rPr>
                  <a:t> </a:t>
                </a:r>
                <a:r>
                  <a:rPr lang="ko-KR" altLang="en-US" sz="900" spc="-130" dirty="0" smtClean="0">
                    <a:latin typeface="Trebuchet MS" pitchFamily="34" charset="0"/>
                    <a:ea typeface="나눔고딕" panose="020D0604000000000000" pitchFamily="50" charset="-127"/>
                  </a:rPr>
                  <a:t>수</a:t>
                </a:r>
                <a:r>
                  <a:rPr lang="en-US" altLang="ko-KR" sz="900" spc="-130" dirty="0" smtClean="0">
                    <a:latin typeface="Trebuchet MS" pitchFamily="34" charset="0"/>
                    <a:ea typeface="나눔고딕" panose="020D0604000000000000" pitchFamily="50" charset="-127"/>
                  </a:rPr>
                  <a:t>(null)| </a:t>
                </a:r>
              </a:p>
              <a:p>
                <a:pPr>
                  <a:lnSpc>
                    <a:spcPts val="1000"/>
                  </a:lnSpc>
                </a:pPr>
                <a:r>
                  <a:rPr lang="en-US" altLang="ko-KR" sz="900" spc="-130" dirty="0" smtClean="0">
                    <a:latin typeface="Trebuchet MS" pitchFamily="34" charset="0"/>
                    <a:ea typeface="나눔고딕" panose="020D0604000000000000" pitchFamily="50" charset="-127"/>
                  </a:rPr>
                  <a:t>     </a:t>
                </a:r>
                <a:r>
                  <a:rPr lang="ko-KR" altLang="en-US" sz="900" spc="-130" dirty="0" smtClean="0">
                    <a:latin typeface="Trebuchet MS" pitchFamily="34" charset="0"/>
                    <a:ea typeface="나눔고딕" panose="020D0604000000000000" pitchFamily="50" charset="-127"/>
                  </a:rPr>
                  <a:t>지표 간 결합 시 하나의 지표가 </a:t>
                </a:r>
                <a:r>
                  <a:rPr lang="ko-KR" altLang="en-US" sz="900" spc="-130" dirty="0" err="1" smtClean="0">
                    <a:latin typeface="Trebuchet MS" pitchFamily="34" charset="0"/>
                    <a:ea typeface="나눔고딕" panose="020D0604000000000000" pitchFamily="50" charset="-127"/>
                  </a:rPr>
                  <a:t>결측값일</a:t>
                </a:r>
                <a:r>
                  <a:rPr lang="ko-KR" altLang="en-US" sz="900" spc="-130" dirty="0" smtClean="0">
                    <a:latin typeface="Trebuchet MS" pitchFamily="34" charset="0"/>
                    <a:ea typeface="나눔고딕" panose="020D0604000000000000" pitchFamily="50" charset="-127"/>
                  </a:rPr>
                  <a:t> 경우 나머지 하나의 지표로  산출 </a:t>
                </a:r>
                <a:r>
                  <a:rPr lang="en-US" altLang="ko-KR" sz="900" spc="-130" dirty="0" smtClean="0">
                    <a:latin typeface="Trebuchet MS" pitchFamily="34" charset="0"/>
                    <a:ea typeface="나눔고딕" panose="020D0604000000000000" pitchFamily="50" charset="-127"/>
                  </a:rPr>
                  <a:t>, </a:t>
                </a:r>
                <a:r>
                  <a:rPr lang="ko-KR" altLang="en-US" sz="900" spc="-130" dirty="0" smtClean="0">
                    <a:latin typeface="Trebuchet MS" pitchFamily="34" charset="0"/>
                    <a:ea typeface="나눔고딕" panose="020D0604000000000000" pitchFamily="50" charset="-127"/>
                  </a:rPr>
                  <a:t>두 개 지표 모두 없는 경우</a:t>
                </a:r>
                <a:r>
                  <a:rPr lang="en-US" altLang="ko-KR" sz="900" spc="-130" dirty="0" smtClean="0">
                    <a:latin typeface="Trebuchet MS" pitchFamily="34" charset="0"/>
                    <a:ea typeface="나눔고딕" panose="020D0604000000000000" pitchFamily="50" charset="-127"/>
                  </a:rPr>
                  <a:t>(null)</a:t>
                </a:r>
              </a:p>
              <a:p>
                <a:pPr>
                  <a:lnSpc>
                    <a:spcPts val="500"/>
                  </a:lnSpc>
                </a:pPr>
                <a:endParaRPr lang="en-US" altLang="ko-KR" sz="900" spc="-130" dirty="0">
                  <a:latin typeface="Trebuchet MS" pitchFamily="34" charset="0"/>
                  <a:ea typeface="나눔고딕" panose="020D0604000000000000" pitchFamily="50" charset="-127"/>
                </a:endParaRPr>
              </a:p>
              <a:p>
                <a:pPr>
                  <a:lnSpc>
                    <a:spcPts val="1000"/>
                  </a:lnSpc>
                </a:pPr>
                <a:endParaRPr lang="en-US" altLang="ko-KR" sz="900" spc="-130" dirty="0" smtClean="0">
                  <a:solidFill>
                    <a:srgbClr val="7030A0"/>
                  </a:solidFill>
                  <a:latin typeface="Trebuchet MS" pitchFamily="34" charset="0"/>
                  <a:ea typeface="나눔고딕" panose="020D0604000000000000" pitchFamily="50" charset="-127"/>
                </a:endParaRPr>
              </a:p>
            </p:txBody>
          </p:sp>
          <p:sp>
            <p:nvSpPr>
              <p:cNvPr id="57" name="직사각형 56"/>
              <p:cNvSpPr/>
              <p:nvPr/>
            </p:nvSpPr>
            <p:spPr bwMode="auto">
              <a:xfrm>
                <a:off x="200472" y="3186001"/>
                <a:ext cx="1296036" cy="608150"/>
              </a:xfrm>
              <a:prstGeom prst="rect">
                <a:avLst/>
              </a:prstGeom>
              <a:noFill/>
              <a:ln w="12700">
                <a:noFill/>
                <a:prstDash val="dash"/>
                <a:miter lim="800000"/>
                <a:headEnd/>
                <a:tailEnd/>
              </a:ln>
            </p:spPr>
            <p:txBody>
              <a:bodyPr wrap="none" rtlCol="0" anchor="ctr">
                <a:noAutofit/>
              </a:bodyPr>
              <a:lstStyle/>
              <a:p>
                <a:pPr>
                  <a:spcBef>
                    <a:spcPct val="20000"/>
                  </a:spcBef>
                </a:pPr>
                <a:endParaRPr lang="ko-KR" altLang="en-US" sz="900" dirty="0">
                  <a:latin typeface="Trebuchet MS" panose="020B0603020202020204" pitchFamily="34" charset="0"/>
                  <a:ea typeface="나눔고딕" panose="020D0604000000000000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90892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905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255403</TotalTime>
  <Words>2856</Words>
  <Application>Microsoft Office PowerPoint</Application>
  <PresentationFormat>A4 용지(210x297mm)</PresentationFormat>
  <Paragraphs>278</Paragraphs>
  <Slides>12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1" baseType="lpstr">
      <vt:lpstr>굴림</vt:lpstr>
      <vt:lpstr>나눔고딕</vt:lpstr>
      <vt:lpstr>맑은 고딕</vt:lpstr>
      <vt:lpstr>바탕</vt:lpstr>
      <vt:lpstr>산돌고딕 M</vt:lpstr>
      <vt:lpstr>Arial</vt:lpstr>
      <vt:lpstr>Trebuchet MS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bap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Creative팀</dc:creator>
  <cp:lastModifiedBy>서울신보</cp:lastModifiedBy>
  <cp:revision>3050</cp:revision>
  <cp:lastPrinted>2015-06-23T01:29:27Z</cp:lastPrinted>
  <dcterms:created xsi:type="dcterms:W3CDTF">2005-11-03T07:54:19Z</dcterms:created>
  <dcterms:modified xsi:type="dcterms:W3CDTF">2018-03-12T05:52:43Z</dcterms:modified>
</cp:coreProperties>
</file>