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65" r:id="rId5"/>
    <p:sldId id="258" r:id="rId6"/>
    <p:sldId id="267" r:id="rId7"/>
    <p:sldId id="260" r:id="rId8"/>
    <p:sldId id="261" r:id="rId9"/>
    <p:sldId id="262" r:id="rId10"/>
    <p:sldId id="263" r:id="rId11"/>
    <p:sldId id="266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z" initials="r" lastIdx="3" clrIdx="0">
    <p:extLst>
      <p:ext uri="{19B8F6BF-5375-455C-9EA6-DF929625EA0E}">
        <p15:presenceInfo xmlns:p15="http://schemas.microsoft.com/office/powerpoint/2012/main" userId="ren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9EB"/>
    <a:srgbClr val="59CEE5"/>
    <a:srgbClr val="57E7CC"/>
    <a:srgbClr val="DA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5T22:19:06.826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B3ECD-9A0A-4F9F-9452-81C3BAF9EFC8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0F79-2475-4539-A235-31E96769F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9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1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1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1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6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8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11B0-7C03-412A-9051-FDC7F482D11B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1697-5705-4733-9D7B-2BDB98112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AF4FA"/>
            </a:gs>
            <a:gs pos="73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99" y="3325658"/>
            <a:ext cx="2765548" cy="276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3808" y="2348930"/>
            <a:ext cx="702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남는 시간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통해 본 </a:t>
            </a:r>
            <a:r>
              <a:rPr lang="en-US" altLang="ko-KR" sz="1600" dirty="0" smtClean="0"/>
              <a:t>2018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생활패턴 변화 분석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587419" y="2692567"/>
            <a:ext cx="3307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네이버 블로그 포스팅 데이터를 중심으로 </a:t>
            </a:r>
            <a:r>
              <a:rPr lang="en-US" altLang="ko-KR" sz="1200" dirty="0" smtClean="0"/>
              <a:t>-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810490" y="1517933"/>
            <a:ext cx="68611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/>
              <a:t>사람들은 </a:t>
            </a:r>
            <a:r>
              <a:rPr lang="en-US" altLang="ko-KR" sz="4800" b="1" dirty="0" smtClean="0">
                <a:solidFill>
                  <a:srgbClr val="59CEE5"/>
                </a:solidFill>
              </a:rPr>
              <a:t>“</a:t>
            </a:r>
            <a:r>
              <a:rPr lang="ko-KR" altLang="en-US" sz="4800" b="1" dirty="0" smtClean="0">
                <a:solidFill>
                  <a:srgbClr val="59CEE5"/>
                </a:solidFill>
              </a:rPr>
              <a:t>남는 시간</a:t>
            </a:r>
            <a:r>
              <a:rPr lang="en-US" altLang="ko-KR" sz="4800" b="1" dirty="0" smtClean="0">
                <a:solidFill>
                  <a:srgbClr val="59CEE5"/>
                </a:solidFill>
              </a:rPr>
              <a:t>“</a:t>
            </a:r>
            <a:r>
              <a:rPr lang="ko-KR" altLang="en-US" sz="2800" dirty="0" smtClean="0"/>
              <a:t>에 뭘 할까</a:t>
            </a:r>
            <a:r>
              <a:rPr lang="en-US" altLang="ko-KR" sz="2800" dirty="0" smtClean="0"/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96247" y="516664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rgbClr val="81D9EB"/>
                </a:solidFill>
              </a:rPr>
              <a:t>알바</a:t>
            </a:r>
            <a:endParaRPr lang="en-US" altLang="ko-KR" sz="2000" b="1" dirty="0" smtClean="0">
              <a:solidFill>
                <a:srgbClr val="81D9EB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98600" y="533461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00B0F0"/>
                </a:solidFill>
              </a:rPr>
              <a:t>공부</a:t>
            </a:r>
            <a:endParaRPr lang="en-US" altLang="ko-KR" sz="2800" b="1" dirty="0" smtClean="0">
              <a:solidFill>
                <a:srgbClr val="00B0F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50710" y="366074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rgbClr val="57E7CC"/>
                </a:solidFill>
              </a:rPr>
              <a:t>여행</a:t>
            </a:r>
            <a:endParaRPr lang="en-US" altLang="ko-KR" sz="3200" b="1" dirty="0" smtClean="0">
              <a:solidFill>
                <a:srgbClr val="57E7C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7051" y="38991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59CEE5"/>
                </a:solidFill>
              </a:rPr>
              <a:t>취미</a:t>
            </a:r>
            <a:endParaRPr lang="en-US" altLang="ko-KR" b="1" dirty="0" smtClean="0">
              <a:solidFill>
                <a:srgbClr val="59CEE5"/>
              </a:solidFill>
            </a:endParaRPr>
          </a:p>
        </p:txBody>
      </p:sp>
      <p:cxnSp>
        <p:nvCxnSpPr>
          <p:cNvPr id="21" name="직선 연결선 20"/>
          <p:cNvCxnSpPr>
            <a:stCxn id="19" idx="3"/>
          </p:cNvCxnSpPr>
          <p:nvPr/>
        </p:nvCxnSpPr>
        <p:spPr>
          <a:xfrm>
            <a:off x="4653382" y="4083826"/>
            <a:ext cx="278476" cy="128195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719992" y="5451232"/>
            <a:ext cx="348813" cy="115525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052403" y="3955330"/>
            <a:ext cx="348813" cy="115525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11" idx="1"/>
          </p:cNvCxnSpPr>
          <p:nvPr/>
        </p:nvCxnSpPr>
        <p:spPr>
          <a:xfrm>
            <a:off x="7052403" y="5255697"/>
            <a:ext cx="343844" cy="111005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348547" y="5989716"/>
            <a:ext cx="8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오동건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8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" y="98913"/>
            <a:ext cx="792406" cy="79240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929132"/>
            <a:ext cx="3810000" cy="0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5825" y="22713"/>
            <a:ext cx="923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6331" y="49006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D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ata Analysis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7281" y="118016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1D9EB"/>
                </a:solidFill>
              </a:rPr>
              <a:t>데이터 분석</a:t>
            </a:r>
            <a:endParaRPr lang="ko-KR" altLang="en-US" sz="2800" b="1" dirty="0">
              <a:solidFill>
                <a:srgbClr val="81D9E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9459" y="1547487"/>
            <a:ext cx="1058551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남는 시간</a:t>
            </a:r>
            <a:r>
              <a:rPr lang="en-US" altLang="ko-KR" dirty="0" smtClean="0"/>
              <a:t>”</a:t>
            </a:r>
            <a:r>
              <a:rPr lang="ko-KR" altLang="en-US" dirty="0"/>
              <a:t> </a:t>
            </a:r>
            <a:r>
              <a:rPr lang="ko-KR" altLang="en-US" dirty="0" smtClean="0"/>
              <a:t>연관 키워드 중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년에 지는 단어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en-US" b="1" dirty="0" err="1" smtClean="0">
                <a:solidFill>
                  <a:srgbClr val="81D9EB"/>
                </a:solidFill>
              </a:rPr>
              <a:t>사회복지사</a:t>
            </a:r>
            <a:r>
              <a:rPr lang="en-US" altLang="ko-KR" b="1" dirty="0" smtClean="0">
                <a:solidFill>
                  <a:srgbClr val="81D9EB"/>
                </a:solidFill>
              </a:rPr>
              <a:t>, </a:t>
            </a:r>
            <a:r>
              <a:rPr lang="ko-KR" altLang="en-US" b="1" dirty="0" smtClean="0">
                <a:solidFill>
                  <a:srgbClr val="81D9EB"/>
                </a:solidFill>
              </a:rPr>
              <a:t>서비스</a:t>
            </a:r>
            <a:r>
              <a:rPr lang="en-US" altLang="ko-KR" b="1" dirty="0" smtClean="0">
                <a:solidFill>
                  <a:srgbClr val="81D9EB"/>
                </a:solidFill>
              </a:rPr>
              <a:t>, </a:t>
            </a:r>
            <a:r>
              <a:rPr lang="ko-KR" altLang="en-US" b="1" dirty="0" smtClean="0">
                <a:solidFill>
                  <a:srgbClr val="81D9EB"/>
                </a:solidFill>
              </a:rPr>
              <a:t>이벤트</a:t>
            </a:r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사회복지사</a:t>
            </a:r>
            <a:r>
              <a:rPr lang="ko-KR" altLang="en-US" sz="1400" b="1" dirty="0" smtClean="0"/>
              <a:t>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작년 상대 빈도의 </a:t>
            </a:r>
            <a:r>
              <a:rPr lang="en-US" altLang="ko-KR" sz="1050" dirty="0" smtClean="0"/>
              <a:t>0.16</a:t>
            </a:r>
            <a:r>
              <a:rPr lang="ko-KR" altLang="en-US" sz="1050" dirty="0" smtClean="0"/>
              <a:t>배</a:t>
            </a:r>
            <a:r>
              <a:rPr lang="en-US" altLang="ko-KR" sz="10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2017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월 문재인 정부 출범 이후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사회복지계열 직업의 인원 확충과 처우 개선이 정책의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순위로 언급되었다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</a:t>
            </a:r>
            <a:r>
              <a:rPr lang="ko-KR" altLang="en-US" sz="1400" dirty="0" smtClean="0"/>
              <a:t>그 결과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남는 시간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사회복지사</a:t>
            </a:r>
            <a:r>
              <a:rPr lang="ko-KR" altLang="en-US" sz="1400" dirty="0" smtClean="0"/>
              <a:t> 자격증을 공부 하자는 포스팅들이 급격히 증가</a:t>
            </a:r>
            <a:r>
              <a:rPr lang="en-US" altLang="ko-KR" sz="1400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</a:t>
            </a:r>
            <a:r>
              <a:rPr lang="ko-KR" altLang="en-US" sz="1400" dirty="0" smtClean="0"/>
              <a:t>그러나 </a:t>
            </a:r>
            <a:r>
              <a:rPr lang="en-US" altLang="ko-KR" sz="1400" dirty="0" smtClean="0"/>
              <a:t>2018</a:t>
            </a:r>
            <a:r>
              <a:rPr lang="ko-KR" altLang="en-US" sz="1400" dirty="0" smtClean="0"/>
              <a:t>년도에는 이런 흐름이 이어지지 못한 것으로 보인다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서비스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이벤트 </a:t>
            </a:r>
            <a:r>
              <a:rPr lang="en-US" altLang="ko-KR" sz="1100" dirty="0" smtClean="0"/>
              <a:t>(0.18</a:t>
            </a:r>
            <a:r>
              <a:rPr lang="ko-KR" altLang="en-US" sz="1100" dirty="0" smtClean="0"/>
              <a:t>배</a:t>
            </a:r>
            <a:r>
              <a:rPr lang="en-US" altLang="ko-KR" sz="1100" dirty="0" smtClean="0"/>
              <a:t>, 0.15</a:t>
            </a:r>
            <a:r>
              <a:rPr lang="ko-KR" altLang="en-US" sz="1100" dirty="0"/>
              <a:t>배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</a:t>
            </a:r>
            <a:r>
              <a:rPr lang="ko-KR" altLang="en-US" sz="1400" dirty="0" smtClean="0"/>
              <a:t>서비스와 이벤트도 상대적으로 높은 수준으로 </a:t>
            </a:r>
            <a:r>
              <a:rPr lang="en-US" altLang="ko-KR" sz="1400" dirty="0" smtClean="0"/>
              <a:t>2018</a:t>
            </a:r>
            <a:r>
              <a:rPr lang="ko-KR" altLang="en-US" sz="1400" dirty="0" smtClean="0"/>
              <a:t>년에 감소했지만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포스팅을 확인한 결과 </a:t>
            </a:r>
            <a:r>
              <a:rPr lang="en-US" altLang="ko-KR" sz="1400" dirty="0" smtClean="0"/>
              <a:t>2017</a:t>
            </a:r>
            <a:r>
              <a:rPr lang="ko-KR" altLang="en-US" sz="1400" dirty="0" smtClean="0"/>
              <a:t>년과 </a:t>
            </a:r>
            <a:r>
              <a:rPr lang="en-US" altLang="ko-KR" sz="1400" dirty="0" smtClean="0"/>
              <a:t>2018</a:t>
            </a:r>
            <a:r>
              <a:rPr lang="ko-KR" altLang="en-US" sz="1400" dirty="0" smtClean="0"/>
              <a:t>년의 내용 자체는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달라지지 않았다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</a:t>
            </a:r>
            <a:r>
              <a:rPr lang="ko-KR" altLang="en-US" sz="1400" dirty="0" smtClean="0"/>
              <a:t>두 키워드 모두 마케팅 또는 홍보 목적으로 쓰여진 포스팅이 주를 이룬다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</a:t>
            </a:r>
            <a:r>
              <a:rPr lang="ko-KR" altLang="en-US" sz="1400" dirty="0" smtClean="0"/>
              <a:t>결국 </a:t>
            </a:r>
            <a:r>
              <a:rPr lang="en-US" altLang="ko-KR" sz="1400" dirty="0" smtClean="0"/>
              <a:t>2018</a:t>
            </a:r>
            <a:r>
              <a:rPr lang="ko-KR" altLang="en-US" sz="1400" dirty="0" smtClean="0"/>
              <a:t>년에는 블로그를 통해 서비스 또는 이벤트를 활용한 마케팅을 홍보하는 비중이 감소함을 추론해 볼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5706" y="1056485"/>
            <a:ext cx="402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9CEE5"/>
                </a:solidFill>
              </a:rPr>
              <a:t>3. </a:t>
            </a:r>
            <a:r>
              <a:rPr lang="ko-KR" altLang="en-US" sz="2000" b="1" dirty="0" smtClean="0">
                <a:solidFill>
                  <a:srgbClr val="59CEE5"/>
                </a:solidFill>
              </a:rPr>
              <a:t>키워드 세부 분석</a:t>
            </a:r>
            <a:endParaRPr lang="ko-KR" altLang="en-US" sz="2000" b="1" dirty="0">
              <a:solidFill>
                <a:srgbClr val="59CEE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3580" y="93051"/>
            <a:ext cx="566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Business Problem : Data Processing : </a:t>
            </a:r>
            <a:r>
              <a:rPr lang="en-US" altLang="ko-KR" sz="1400" dirty="0" smtClean="0">
                <a:solidFill>
                  <a:srgbClr val="81D9EB"/>
                </a:solidFill>
              </a:rPr>
              <a:t>Data Analysis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: Business Value</a:t>
            </a:r>
            <a:endParaRPr lang="ko-KR" altLang="en-US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AF4FA"/>
            </a:gs>
            <a:gs pos="73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81530" y="2257246"/>
            <a:ext cx="5750051" cy="1200329"/>
            <a:chOff x="93419" y="22713"/>
            <a:chExt cx="4175612" cy="8716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9" y="98913"/>
              <a:ext cx="792406" cy="7924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85825" y="22713"/>
              <a:ext cx="923925" cy="87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 smtClean="0">
                  <a:solidFill>
                    <a:schemeClr val="bg1">
                      <a:lumMod val="85000"/>
                    </a:schemeClr>
                  </a:solidFill>
                </a:rPr>
                <a:t>04</a:t>
              </a:r>
              <a:endParaRPr lang="ko-KR" altLang="en-US" sz="7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6331" y="490069"/>
              <a:ext cx="2552700" cy="335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2">
                      <a:lumMod val="75000"/>
                    </a:schemeClr>
                  </a:solidFill>
                </a:rPr>
                <a:t>Business Values</a:t>
              </a:r>
              <a:endParaRPr lang="ko-KR" alt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7281" y="118016"/>
              <a:ext cx="2552700" cy="469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rgbClr val="81D9EB"/>
                  </a:solidFill>
                </a:rPr>
                <a:t>분석 가치</a:t>
              </a:r>
              <a:endParaRPr lang="ko-KR" altLang="en-US" sz="3600" b="1" dirty="0">
                <a:solidFill>
                  <a:srgbClr val="81D9EB"/>
                </a:solidFill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3649475" y="3571875"/>
            <a:ext cx="5172075" cy="0"/>
          </a:xfrm>
          <a:prstGeom prst="line">
            <a:avLst/>
          </a:prstGeom>
          <a:ln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" y="98913"/>
            <a:ext cx="792406" cy="79240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929132"/>
            <a:ext cx="3810000" cy="0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5825" y="22713"/>
            <a:ext cx="923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6331" y="49006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Business Values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7281" y="118016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1D9EB"/>
                </a:solidFill>
              </a:rPr>
              <a:t>분석 가</a:t>
            </a:r>
            <a:r>
              <a:rPr lang="ko-KR" altLang="en-US" sz="2800" b="1" dirty="0">
                <a:solidFill>
                  <a:srgbClr val="81D9EB"/>
                </a:solidFill>
              </a:rPr>
              <a:t>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5825" y="1191158"/>
            <a:ext cx="105346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59CEE5"/>
                </a:solidFill>
              </a:rPr>
              <a:t>사업적 측면</a:t>
            </a:r>
            <a:r>
              <a:rPr lang="en-US" altLang="ko-KR" b="1" dirty="0" smtClean="0">
                <a:solidFill>
                  <a:srgbClr val="59CEE5"/>
                </a:solidFill>
              </a:rPr>
              <a:t>: </a:t>
            </a:r>
            <a:r>
              <a:rPr lang="ko-KR" altLang="en-US" b="1" dirty="0" smtClean="0">
                <a:solidFill>
                  <a:srgbClr val="59CEE5"/>
                </a:solidFill>
              </a:rPr>
              <a:t>키워드 </a:t>
            </a:r>
            <a:r>
              <a:rPr lang="en-US" altLang="ko-KR" b="1" dirty="0" smtClean="0">
                <a:solidFill>
                  <a:srgbClr val="59CEE5"/>
                </a:solidFill>
              </a:rPr>
              <a:t>“</a:t>
            </a:r>
            <a:r>
              <a:rPr lang="ko-KR" altLang="en-US" b="1" dirty="0" smtClean="0">
                <a:solidFill>
                  <a:srgbClr val="59CEE5"/>
                </a:solidFill>
              </a:rPr>
              <a:t>남편</a:t>
            </a:r>
            <a:r>
              <a:rPr lang="en-US" altLang="ko-KR" b="1" dirty="0" smtClean="0">
                <a:solidFill>
                  <a:srgbClr val="59CEE5"/>
                </a:solidFill>
              </a:rPr>
              <a:t>”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주 </a:t>
            </a:r>
            <a:r>
              <a:rPr lang="en-US" altLang="ko-KR" sz="1400" dirty="0" smtClean="0"/>
              <a:t>52</a:t>
            </a:r>
            <a:r>
              <a:rPr lang="ko-KR" altLang="en-US" sz="1400" dirty="0" smtClean="0"/>
              <a:t>시간 근무제 시행 결과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남편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들의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남는 시간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이 늘어난 것을 확인할 수 있었다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 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집안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남는 시간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을 보내는 경향이 증가한 것을 확인할 수 있었다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남편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남는 시간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중장년층</a:t>
            </a:r>
            <a:r>
              <a:rPr lang="ko-KR" altLang="en-US" sz="1400" dirty="0" smtClean="0"/>
              <a:t> 남성의 여유시간이 많아진 것을 의미하는데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통해 새로운 소비가 생길 것을 기대를 해 볼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갑자기 주어진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남는 시간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집안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에서 보내고 있는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남편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들이 소비할 것으로 기대된다는 상품 또는 서비스를 계획함으로서 숨겨진 </a:t>
            </a:r>
            <a:r>
              <a:rPr lang="ko-KR" altLang="en-US" sz="1400" dirty="0" err="1" smtClean="0"/>
              <a:t>니즈를</a:t>
            </a:r>
            <a:r>
              <a:rPr lang="ko-KR" altLang="en-US" sz="1400" dirty="0" smtClean="0"/>
              <a:t> 미리 파악할 수 있을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85825" y="4442986"/>
            <a:ext cx="105346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59CEE5"/>
                </a:solidFill>
              </a:rPr>
              <a:t>2. </a:t>
            </a:r>
            <a:r>
              <a:rPr lang="ko-KR" altLang="en-US" b="1" dirty="0" smtClean="0">
                <a:solidFill>
                  <a:srgbClr val="59CEE5"/>
                </a:solidFill>
              </a:rPr>
              <a:t>정책적 측면</a:t>
            </a:r>
            <a:r>
              <a:rPr lang="en-US" altLang="ko-KR" b="1" dirty="0" smtClean="0">
                <a:solidFill>
                  <a:srgbClr val="59CEE5"/>
                </a:solidFill>
              </a:rPr>
              <a:t>: </a:t>
            </a:r>
            <a:r>
              <a:rPr lang="ko-KR" altLang="en-US" b="1" dirty="0" smtClean="0">
                <a:solidFill>
                  <a:srgbClr val="59CEE5"/>
                </a:solidFill>
              </a:rPr>
              <a:t>키워드 </a:t>
            </a:r>
            <a:r>
              <a:rPr lang="en-US" altLang="ko-KR" b="1" dirty="0" smtClean="0">
                <a:solidFill>
                  <a:srgbClr val="59CEE5"/>
                </a:solidFill>
              </a:rPr>
              <a:t>“</a:t>
            </a:r>
            <a:r>
              <a:rPr lang="ko-KR" altLang="en-US" b="1" dirty="0" smtClean="0">
                <a:solidFill>
                  <a:srgbClr val="59CEE5"/>
                </a:solidFill>
              </a:rPr>
              <a:t>아르바이트</a:t>
            </a:r>
            <a:r>
              <a:rPr lang="en-US" altLang="ko-KR" b="1" dirty="0" smtClean="0">
                <a:solidFill>
                  <a:srgbClr val="59CEE5"/>
                </a:solidFill>
              </a:rPr>
              <a:t>”</a:t>
            </a:r>
          </a:p>
          <a:p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주 </a:t>
            </a:r>
            <a:r>
              <a:rPr lang="en-US" altLang="ko-KR" sz="1400" dirty="0" smtClean="0"/>
              <a:t>52</a:t>
            </a:r>
            <a:r>
              <a:rPr lang="ko-KR" altLang="en-US" sz="1400" dirty="0" smtClean="0"/>
              <a:t>시간 근무제의 목적은 근로자의 처우를 개선하고 내수를 진작시킴에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블로그 분석 결과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남는 시간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에 대한 관심은 주로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아르바이트</a:t>
            </a:r>
            <a:r>
              <a:rPr lang="en-US" altLang="ko-KR" sz="1400" dirty="0" smtClean="0"/>
              <a:t>“, ”</a:t>
            </a:r>
            <a:r>
              <a:rPr lang="ko-KR" altLang="en-US" sz="1400" dirty="0" err="1" smtClean="0"/>
              <a:t>투잡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등 돈 버는 일에 </a:t>
            </a:r>
            <a:r>
              <a:rPr lang="ko-KR" altLang="en-US" sz="1400" dirty="0" smtClean="0"/>
              <a:t>쏠린 것을 확인할 수 있었다</a:t>
            </a:r>
            <a:r>
              <a:rPr lang="en-US" altLang="ko-KR" sz="1400" dirty="0" smtClean="0"/>
              <a:t>.</a:t>
            </a:r>
            <a:endParaRPr lang="en-US" altLang="ko-KR" sz="1000" dirty="0" smtClean="0"/>
          </a:p>
          <a:p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이를 통해 정책의 방향성을 고려해봄으로써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사람들이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남는 시간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에 소비를 하지 않고 돈을 더 벌려고 하는 지를 </a:t>
            </a:r>
            <a:r>
              <a:rPr lang="ko-KR" altLang="en-US" sz="1400" dirty="0" smtClean="0"/>
              <a:t>파악한다면 정책의 </a:t>
            </a:r>
            <a:r>
              <a:rPr lang="ko-KR" altLang="en-US" sz="1400" dirty="0" smtClean="0"/>
              <a:t>진행에 대한 검토 또한 가능할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3580" y="102576"/>
            <a:ext cx="566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Business Problem : Data Processing : Data Analysis : </a:t>
            </a:r>
            <a:r>
              <a:rPr lang="en-US" altLang="ko-KR" sz="1400" dirty="0" smtClean="0">
                <a:solidFill>
                  <a:srgbClr val="81D9EB"/>
                </a:solidFill>
              </a:rPr>
              <a:t>Business Value</a:t>
            </a:r>
            <a:endParaRPr lang="ko-KR" altLang="en-US" sz="1400" dirty="0" smtClean="0">
              <a:solidFill>
                <a:srgbClr val="81D9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AF4FA"/>
            </a:gs>
            <a:gs pos="73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81530" y="2257246"/>
            <a:ext cx="5750051" cy="1200329"/>
            <a:chOff x="93419" y="22713"/>
            <a:chExt cx="4175612" cy="8716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9" y="98913"/>
              <a:ext cx="792406" cy="7924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85825" y="22713"/>
              <a:ext cx="923925" cy="87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 smtClean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  <a:endParaRPr lang="ko-KR" altLang="en-US" sz="7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6331" y="490069"/>
              <a:ext cx="2552700" cy="335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2">
                      <a:lumMod val="75000"/>
                    </a:schemeClr>
                  </a:solidFill>
                </a:rPr>
                <a:t>Business Problem</a:t>
              </a:r>
              <a:endParaRPr lang="ko-KR" alt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7281" y="118016"/>
              <a:ext cx="2552700" cy="469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rgbClr val="81D9EB"/>
                  </a:solidFill>
                </a:rPr>
                <a:t>문제 제기</a:t>
              </a:r>
              <a:endParaRPr lang="ko-KR" altLang="en-US" sz="3600" b="1" dirty="0">
                <a:solidFill>
                  <a:srgbClr val="81D9EB"/>
                </a:solidFill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3649475" y="3571875"/>
            <a:ext cx="5172075" cy="0"/>
          </a:xfrm>
          <a:prstGeom prst="line">
            <a:avLst/>
          </a:prstGeom>
          <a:ln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29132"/>
            <a:ext cx="3810000" cy="0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93419" y="22713"/>
            <a:ext cx="4175612" cy="868606"/>
            <a:chOff x="93419" y="22713"/>
            <a:chExt cx="4175612" cy="8686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9" y="98913"/>
              <a:ext cx="792406" cy="79240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85825" y="22713"/>
              <a:ext cx="9239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  <a:endParaRPr lang="ko-KR" altLang="en-US" sz="5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6331" y="490069"/>
              <a:ext cx="2552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75000"/>
                    </a:schemeClr>
                  </a:solidFill>
                </a:rPr>
                <a:t>Business Problem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97281" y="118016"/>
              <a:ext cx="255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81D9EB"/>
                  </a:solidFill>
                </a:rPr>
                <a:t>문제 제기</a:t>
              </a:r>
              <a:endParaRPr lang="ko-KR" altLang="en-US" sz="2800" b="1" dirty="0">
                <a:solidFill>
                  <a:srgbClr val="81D9EB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09775" y="1855177"/>
            <a:ext cx="8229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2</a:t>
            </a:r>
            <a:r>
              <a:rPr lang="ko-KR" altLang="en-US" dirty="0" smtClean="0"/>
              <a:t>월 </a:t>
            </a:r>
            <a:r>
              <a:rPr lang="ko-KR" altLang="en-US" sz="2400" b="1" dirty="0" smtClean="0">
                <a:solidFill>
                  <a:srgbClr val="59CEE5"/>
                </a:solidFill>
              </a:rPr>
              <a:t>주 </a:t>
            </a:r>
            <a:r>
              <a:rPr lang="en-US" altLang="ko-KR" sz="2400" b="1" dirty="0" smtClean="0">
                <a:solidFill>
                  <a:srgbClr val="59CEE5"/>
                </a:solidFill>
              </a:rPr>
              <a:t>52</a:t>
            </a:r>
            <a:r>
              <a:rPr lang="ko-KR" altLang="en-US" sz="2400" b="1" dirty="0" smtClean="0">
                <a:solidFill>
                  <a:srgbClr val="59CEE5"/>
                </a:solidFill>
              </a:rPr>
              <a:t>시간 근무</a:t>
            </a:r>
            <a:r>
              <a:rPr lang="ko-KR" altLang="en-US" dirty="0" smtClean="0"/>
              <a:t>를</a:t>
            </a:r>
            <a:r>
              <a:rPr lang="ko-KR" altLang="en-US" sz="2400" b="1" dirty="0" smtClean="0">
                <a:solidFill>
                  <a:srgbClr val="59CEE5"/>
                </a:solidFill>
              </a:rPr>
              <a:t> </a:t>
            </a:r>
            <a:r>
              <a:rPr lang="ko-KR" altLang="en-US" dirty="0" smtClean="0"/>
              <a:t>규정한 근로기준법 개정안이 통과된 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전수 시행됨에 따라 사람들의 남는 시간이 증가할 것으로 예상</a:t>
            </a:r>
            <a:r>
              <a:rPr lang="en-US" altLang="ko-KR" dirty="0" smtClean="0"/>
              <a:t>!</a:t>
            </a:r>
          </a:p>
          <a:p>
            <a:pPr algn="ctr">
              <a:lnSpc>
                <a:spcPct val="150000"/>
              </a:lnSpc>
            </a:pP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그렇다면 사람들은 </a:t>
            </a:r>
            <a:r>
              <a:rPr lang="en-US" altLang="ko-KR" sz="2800" dirty="0" smtClean="0">
                <a:solidFill>
                  <a:srgbClr val="59CEE5"/>
                </a:solidFill>
              </a:rPr>
              <a:t>“</a:t>
            </a:r>
            <a:r>
              <a:rPr lang="ko-KR" altLang="en-US" sz="2400" b="1" dirty="0" smtClean="0">
                <a:solidFill>
                  <a:srgbClr val="59CEE5"/>
                </a:solidFill>
              </a:rPr>
              <a:t>남는 시간</a:t>
            </a:r>
            <a:r>
              <a:rPr lang="en-US" altLang="ko-KR" sz="2400" b="1" dirty="0" smtClean="0">
                <a:solidFill>
                  <a:srgbClr val="59CEE5"/>
                </a:solidFill>
              </a:rPr>
              <a:t>”</a:t>
            </a:r>
            <a:r>
              <a:rPr lang="ko-KR" altLang="en-US" sz="2400" b="1" dirty="0" smtClean="0">
                <a:solidFill>
                  <a:srgbClr val="59CEE5"/>
                </a:solidFill>
              </a:rPr>
              <a:t> </a:t>
            </a:r>
            <a:r>
              <a:rPr lang="ko-KR" altLang="en-US" dirty="0" smtClean="0"/>
              <a:t>에 무엇을 할까</a:t>
            </a:r>
            <a:r>
              <a:rPr lang="en-US" altLang="ko-KR" dirty="0" smtClean="0"/>
              <a:t>?</a:t>
            </a:r>
          </a:p>
          <a:p>
            <a:pPr algn="ctr">
              <a:lnSpc>
                <a:spcPct val="150000"/>
              </a:lnSpc>
            </a:pP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일상생활과 관련된 블로그 포스팅을 이용해서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남는 시간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과 관련된 </a:t>
            </a:r>
            <a:r>
              <a:rPr lang="en-US" altLang="ko-KR" sz="2400" b="1" dirty="0" smtClean="0">
                <a:solidFill>
                  <a:srgbClr val="59CEE5"/>
                </a:solidFill>
              </a:rPr>
              <a:t>2018</a:t>
            </a:r>
            <a:r>
              <a:rPr lang="ko-KR" altLang="en-US" sz="2400" b="1" dirty="0" smtClean="0">
                <a:solidFill>
                  <a:srgbClr val="59CEE5"/>
                </a:solidFill>
              </a:rPr>
              <a:t>년 생활 패턴의 변화</a:t>
            </a:r>
            <a:r>
              <a:rPr lang="ko-KR" altLang="en-US" dirty="0" smtClean="0"/>
              <a:t>를</a:t>
            </a:r>
            <a:r>
              <a:rPr lang="ko-KR" altLang="en-US" sz="2400" b="1" dirty="0" smtClean="0">
                <a:solidFill>
                  <a:srgbClr val="59CEE5"/>
                </a:solidFill>
              </a:rPr>
              <a:t> </a:t>
            </a:r>
            <a:r>
              <a:rPr lang="ko-KR" altLang="en-US" dirty="0" smtClean="0"/>
              <a:t>파악해본다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3580" y="93051"/>
            <a:ext cx="566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81D9EB"/>
                </a:solidFill>
              </a:rPr>
              <a:t>Business Problem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: Data Processing : Data Analysis : Business Value</a:t>
            </a:r>
            <a:endParaRPr lang="ko-KR" altLang="en-US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AF4FA"/>
            </a:gs>
            <a:gs pos="73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81530" y="2257246"/>
            <a:ext cx="5723818" cy="1200329"/>
            <a:chOff x="93419" y="22713"/>
            <a:chExt cx="4156562" cy="8716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9" y="98913"/>
              <a:ext cx="792406" cy="7924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85825" y="22713"/>
              <a:ext cx="923925" cy="87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 smtClean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  <a:endParaRPr lang="ko-KR" altLang="en-US" sz="7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6331" y="490069"/>
              <a:ext cx="1887345" cy="335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2">
                      <a:lumMod val="75000"/>
                    </a:schemeClr>
                  </a:solidFill>
                </a:rPr>
                <a:t>Data Processing</a:t>
              </a:r>
              <a:endParaRPr lang="ko-KR" alt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7281" y="118016"/>
              <a:ext cx="2552700" cy="469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rgbClr val="81D9EB"/>
                  </a:solidFill>
                </a:rPr>
                <a:t>데이터 처리</a:t>
              </a:r>
              <a:endParaRPr lang="ko-KR" altLang="en-US" sz="3600" b="1" dirty="0">
                <a:solidFill>
                  <a:srgbClr val="81D9EB"/>
                </a:solidFill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3649475" y="3571875"/>
            <a:ext cx="5172075" cy="0"/>
          </a:xfrm>
          <a:prstGeom prst="line">
            <a:avLst/>
          </a:prstGeom>
          <a:ln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" y="98913"/>
            <a:ext cx="792406" cy="79240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929132"/>
            <a:ext cx="3810000" cy="0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5825" y="22713"/>
            <a:ext cx="923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6331" y="49006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D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ata Processing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7281" y="118016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1D9EB"/>
                </a:solidFill>
              </a:rPr>
              <a:t>데이터 처리</a:t>
            </a:r>
            <a:endParaRPr lang="ko-KR" altLang="en-US" sz="2800" b="1" dirty="0">
              <a:solidFill>
                <a:srgbClr val="81D9E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2122" y="1598563"/>
            <a:ext cx="240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CEE5"/>
                </a:solidFill>
              </a:rPr>
              <a:t> </a:t>
            </a:r>
            <a:r>
              <a:rPr lang="ko-KR" altLang="en-US" sz="2000" b="1" dirty="0" smtClean="0">
                <a:solidFill>
                  <a:srgbClr val="59CEE5"/>
                </a:solidFill>
              </a:rPr>
              <a:t>분석 데이터</a:t>
            </a:r>
            <a:r>
              <a:rPr lang="en-US" altLang="ko-KR" sz="2000" b="1" dirty="0">
                <a:solidFill>
                  <a:srgbClr val="59CEE5"/>
                </a:solidFill>
              </a:rPr>
              <a:t> </a:t>
            </a:r>
            <a:endParaRPr lang="ko-KR" altLang="en-US" sz="2000" b="1" dirty="0">
              <a:solidFill>
                <a:srgbClr val="59CEE5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06878"/>
              </p:ext>
            </p:extLst>
          </p:nvPr>
        </p:nvGraphicFramePr>
        <p:xfrm>
          <a:off x="1612867" y="2315678"/>
          <a:ext cx="9213508" cy="33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83">
                  <a:extLst>
                    <a:ext uri="{9D8B030D-6E8A-4147-A177-3AD203B41FA5}">
                      <a16:colId xmlns:a16="http://schemas.microsoft.com/office/drawing/2014/main" val="3317205619"/>
                    </a:ext>
                  </a:extLst>
                </a:gridCol>
                <a:gridCol w="3430856">
                  <a:extLst>
                    <a:ext uri="{9D8B030D-6E8A-4147-A177-3AD203B41FA5}">
                      <a16:colId xmlns:a16="http://schemas.microsoft.com/office/drawing/2014/main" val="2301847786"/>
                    </a:ext>
                  </a:extLst>
                </a:gridCol>
                <a:gridCol w="3071169">
                  <a:extLst>
                    <a:ext uri="{9D8B030D-6E8A-4147-A177-3AD203B41FA5}">
                      <a16:colId xmlns:a16="http://schemas.microsoft.com/office/drawing/2014/main" val="958986807"/>
                    </a:ext>
                  </a:extLst>
                </a:gridCol>
              </a:tblGrid>
              <a:tr h="457203">
                <a:tc>
                  <a:txBody>
                    <a:bodyPr/>
                    <a:lstStyle/>
                    <a:p>
                      <a:pPr algn="l" latinLnBrk="1"/>
                      <a:endParaRPr lang="ko-KR" altLang="en-US" sz="2100" dirty="0"/>
                    </a:p>
                  </a:txBody>
                  <a:tcPr marL="103652" marR="103652" marT="51826" marB="51826">
                    <a:solidFill>
                      <a:srgbClr val="81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2018</a:t>
                      </a:r>
                      <a:r>
                        <a:rPr lang="ko-KR" altLang="en-US" sz="2800" dirty="0" smtClean="0"/>
                        <a:t>년</a:t>
                      </a:r>
                      <a:endParaRPr lang="ko-KR" altLang="en-US" sz="2800" dirty="0"/>
                    </a:p>
                  </a:txBody>
                  <a:tcPr marL="103652" marR="103652" marT="51826" marB="51826">
                    <a:solidFill>
                      <a:srgbClr val="81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2017</a:t>
                      </a:r>
                      <a:r>
                        <a:rPr lang="ko-KR" altLang="en-US" sz="2800" dirty="0" smtClean="0"/>
                        <a:t>년</a:t>
                      </a:r>
                      <a:endParaRPr lang="ko-KR" altLang="en-US" sz="2800" dirty="0"/>
                    </a:p>
                  </a:txBody>
                  <a:tcPr marL="103652" marR="103652" marT="51826" marB="51826">
                    <a:solidFill>
                      <a:srgbClr val="81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32806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smtClean="0"/>
                        <a:t>데이터 종류</a:t>
                      </a:r>
                      <a:endParaRPr lang="ko-KR" altLang="en-US" sz="2100" dirty="0"/>
                    </a:p>
                  </a:txBody>
                  <a:tcPr marL="103652" marR="103652" marT="51826" marB="518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/>
                        <a:t>블로그 포스팅 제목</a:t>
                      </a:r>
                      <a:r>
                        <a:rPr lang="en-US" altLang="ko-KR" sz="2100" dirty="0" smtClean="0"/>
                        <a:t>&amp;</a:t>
                      </a:r>
                      <a:r>
                        <a:rPr lang="ko-KR" altLang="en-US" sz="2100" baseline="0" dirty="0" smtClean="0"/>
                        <a:t>요약</a:t>
                      </a:r>
                      <a:endParaRPr lang="ko-KR" altLang="en-US" sz="2100" dirty="0"/>
                    </a:p>
                  </a:txBody>
                  <a:tcPr marL="103652" marR="103652" marT="51826" marB="5182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63741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smtClean="0"/>
                        <a:t>기간</a:t>
                      </a:r>
                      <a:endParaRPr lang="ko-KR" altLang="en-US" sz="2100" dirty="0"/>
                    </a:p>
                  </a:txBody>
                  <a:tcPr marL="103652" marR="103652" marT="51826" marB="518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 smtClean="0"/>
                        <a:t>각 연도의 </a:t>
                      </a:r>
                      <a:r>
                        <a:rPr lang="en-US" altLang="ko-KR" sz="2100" dirty="0" smtClean="0"/>
                        <a:t>1</a:t>
                      </a:r>
                      <a:r>
                        <a:rPr lang="ko-KR" altLang="en-US" sz="2100" dirty="0" smtClean="0"/>
                        <a:t>월</a:t>
                      </a:r>
                      <a:r>
                        <a:rPr lang="en-US" altLang="ko-KR" sz="2100" dirty="0" smtClean="0"/>
                        <a:t>1</a:t>
                      </a:r>
                      <a:r>
                        <a:rPr lang="ko-KR" altLang="en-US" sz="2100" dirty="0" smtClean="0"/>
                        <a:t>일 </a:t>
                      </a:r>
                      <a:r>
                        <a:rPr lang="en-US" altLang="ko-KR" sz="2100" dirty="0" smtClean="0"/>
                        <a:t>~ 6</a:t>
                      </a:r>
                      <a:r>
                        <a:rPr lang="ko-KR" altLang="en-US" sz="2100" dirty="0" smtClean="0"/>
                        <a:t>월</a:t>
                      </a:r>
                      <a:r>
                        <a:rPr lang="en-US" altLang="ko-KR" sz="2100" dirty="0" smtClean="0"/>
                        <a:t>30</a:t>
                      </a:r>
                      <a:r>
                        <a:rPr lang="ko-KR" altLang="en-US" sz="2100" dirty="0" smtClean="0"/>
                        <a:t>일 </a:t>
                      </a:r>
                      <a:endParaRPr lang="ko-KR" altLang="en-US" sz="2100" dirty="0"/>
                    </a:p>
                  </a:txBody>
                  <a:tcPr marL="103652" marR="103652" marT="51826" marB="5182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25564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smtClean="0"/>
                        <a:t>포스팅 개수</a:t>
                      </a:r>
                      <a:endParaRPr lang="ko-KR" altLang="en-US" sz="2100" dirty="0"/>
                    </a:p>
                  </a:txBody>
                  <a:tcPr marL="103652" marR="103652" marT="51826" marB="518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/>
                        <a:t>1000</a:t>
                      </a:r>
                      <a:r>
                        <a:rPr lang="ko-KR" altLang="en-US" sz="2100" dirty="0" smtClean="0"/>
                        <a:t>개</a:t>
                      </a:r>
                      <a:r>
                        <a:rPr lang="en-US" altLang="ko-KR" sz="2100" dirty="0" smtClean="0"/>
                        <a:t> (</a:t>
                      </a:r>
                      <a:r>
                        <a:rPr lang="ko-KR" altLang="en-US" sz="2100" dirty="0" smtClean="0"/>
                        <a:t>유사도순으로 </a:t>
                      </a:r>
                      <a:r>
                        <a:rPr lang="en-US" altLang="ko-KR" sz="2100" dirty="0" smtClean="0"/>
                        <a:t>1000</a:t>
                      </a:r>
                      <a:r>
                        <a:rPr lang="ko-KR" altLang="en-US" sz="2100" dirty="0" smtClean="0"/>
                        <a:t>개를 추출 </a:t>
                      </a:r>
                      <a:r>
                        <a:rPr lang="en-US" altLang="ko-KR" sz="2100" dirty="0" smtClean="0"/>
                        <a:t>)</a:t>
                      </a:r>
                      <a:endParaRPr lang="ko-KR" altLang="en-US" sz="2100" dirty="0"/>
                    </a:p>
                  </a:txBody>
                  <a:tcPr marL="103652" marR="103652" marT="51826" marB="5182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75005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smtClean="0"/>
                        <a:t>단어 수</a:t>
                      </a:r>
                      <a:r>
                        <a:rPr lang="en-US" altLang="ko-KR" sz="2100" dirty="0" smtClean="0"/>
                        <a:t>(</a:t>
                      </a:r>
                      <a:r>
                        <a:rPr lang="ko-KR" altLang="en-US" sz="2100" dirty="0" smtClean="0"/>
                        <a:t>단어 종류</a:t>
                      </a:r>
                      <a:r>
                        <a:rPr lang="en-US" altLang="ko-KR" sz="2100" dirty="0" smtClean="0"/>
                        <a:t>)</a:t>
                      </a:r>
                      <a:endParaRPr lang="ko-KR" altLang="en-US" sz="2100" dirty="0"/>
                    </a:p>
                  </a:txBody>
                  <a:tcPr marL="103652" marR="103652" marT="51826" marB="518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effectLst/>
                        </a:rPr>
                        <a:t>15509(1633)</a:t>
                      </a:r>
                      <a:endParaRPr lang="ko-KR" altLang="en-US" sz="2100" dirty="0"/>
                    </a:p>
                  </a:txBody>
                  <a:tcPr marL="103652" marR="103652" marT="51826" marB="5182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100" dirty="0" smtClean="0">
                          <a:effectLst/>
                        </a:rPr>
                        <a:t>15131(1721)</a:t>
                      </a:r>
                      <a:endParaRPr lang="ko-KR" altLang="en-US" sz="2100" dirty="0"/>
                    </a:p>
                  </a:txBody>
                  <a:tcPr marL="103652" marR="103652" marT="51826" marB="51826" anchor="ctr"/>
                </a:tc>
                <a:extLst>
                  <a:ext uri="{0D108BD9-81ED-4DB2-BD59-A6C34878D82A}">
                    <a16:rowId xmlns:a16="http://schemas.microsoft.com/office/drawing/2014/main" val="2489434656"/>
                  </a:ext>
                </a:extLst>
              </a:tr>
              <a:tr h="555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100" dirty="0" smtClean="0"/>
                        <a:t>총 단어 수</a:t>
                      </a:r>
                      <a:r>
                        <a:rPr lang="en-US" altLang="ko-KR" sz="2100" dirty="0" smtClean="0"/>
                        <a:t>(</a:t>
                      </a:r>
                      <a:r>
                        <a:rPr lang="ko-KR" altLang="en-US" sz="2100" dirty="0" smtClean="0"/>
                        <a:t>단어 종류</a:t>
                      </a:r>
                      <a:r>
                        <a:rPr lang="en-US" altLang="ko-KR" sz="2100" dirty="0" smtClean="0"/>
                        <a:t>)</a:t>
                      </a:r>
                      <a:endParaRPr lang="ko-KR" altLang="en-US" sz="2100" dirty="0" smtClean="0"/>
                    </a:p>
                  </a:txBody>
                  <a:tcPr marL="103652" marR="103652" marT="51826" marB="51826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 smtClean="0"/>
                        <a:t>30640(2402)</a:t>
                      </a:r>
                      <a:endParaRPr lang="ko-KR" altLang="en-US" sz="2100" dirty="0" smtClean="0"/>
                    </a:p>
                  </a:txBody>
                  <a:tcPr marL="103652" marR="103652" marT="51826" marB="5182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392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5417" y="1648788"/>
            <a:ext cx="658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smtClean="0"/>
              <a:t>출현 빈도가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인 단어</a:t>
            </a:r>
            <a:r>
              <a:rPr lang="ko-KR" altLang="en-US" sz="1100" dirty="0" smtClean="0"/>
              <a:t>와 </a:t>
            </a:r>
            <a:r>
              <a:rPr lang="ko-KR" altLang="en-US" sz="1200" dirty="0" smtClean="0"/>
              <a:t>알파벳은 제외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 rot="20394217">
            <a:off x="7300634" y="1981680"/>
            <a:ext cx="89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FF0000"/>
                </a:solidFill>
              </a:rPr>
              <a:t>vs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3580" y="93051"/>
            <a:ext cx="566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Business Problem : </a:t>
            </a:r>
            <a:r>
              <a:rPr lang="en-US" altLang="ko-KR" sz="1400" dirty="0" smtClean="0">
                <a:solidFill>
                  <a:srgbClr val="81D9EB"/>
                </a:solidFill>
              </a:rPr>
              <a:t>Data Processing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: Data Analysis : Business Value</a:t>
            </a:r>
            <a:endParaRPr lang="ko-KR" altLang="en-US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AF4FA"/>
            </a:gs>
            <a:gs pos="73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81530" y="2257246"/>
            <a:ext cx="5750051" cy="1200329"/>
            <a:chOff x="93419" y="22713"/>
            <a:chExt cx="4175612" cy="8716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9" y="98913"/>
              <a:ext cx="792406" cy="7924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85825" y="22713"/>
              <a:ext cx="923925" cy="87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 smtClean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  <a:endParaRPr lang="ko-KR" altLang="en-US" sz="7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6331" y="490069"/>
              <a:ext cx="2552700" cy="335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2">
                      <a:lumMod val="75000"/>
                    </a:schemeClr>
                  </a:solidFill>
                </a:rPr>
                <a:t>Data analysis</a:t>
              </a:r>
              <a:endParaRPr lang="ko-KR" alt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7281" y="118016"/>
              <a:ext cx="2552700" cy="469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rgbClr val="81D9EB"/>
                  </a:solidFill>
                </a:rPr>
                <a:t>데이터 분석</a:t>
              </a:r>
              <a:endParaRPr lang="ko-KR" altLang="en-US" sz="3600" b="1" dirty="0">
                <a:solidFill>
                  <a:srgbClr val="81D9EB"/>
                </a:solidFill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649475" y="3571875"/>
            <a:ext cx="5172075" cy="0"/>
          </a:xfrm>
          <a:prstGeom prst="line">
            <a:avLst/>
          </a:prstGeom>
          <a:ln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" y="98913"/>
            <a:ext cx="792406" cy="79240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929132"/>
            <a:ext cx="3810000" cy="0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5825" y="22713"/>
            <a:ext cx="923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6331" y="49006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D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ata Analysis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7281" y="118016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1D9EB"/>
                </a:solidFill>
              </a:rPr>
              <a:t>데이터 분석</a:t>
            </a:r>
            <a:endParaRPr lang="ko-KR" altLang="en-US" sz="2800" b="1" dirty="0">
              <a:solidFill>
                <a:srgbClr val="81D9E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5706" y="1056485"/>
            <a:ext cx="402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9CEE5"/>
                </a:solidFill>
              </a:rPr>
              <a:t>1. </a:t>
            </a:r>
            <a:r>
              <a:rPr lang="ko-KR" altLang="en-US" sz="2000" b="1" dirty="0" smtClean="0">
                <a:solidFill>
                  <a:srgbClr val="59CEE5"/>
                </a:solidFill>
              </a:rPr>
              <a:t>분석 방법</a:t>
            </a:r>
            <a:endParaRPr lang="ko-KR" altLang="en-US" sz="2000" b="1" dirty="0">
              <a:solidFill>
                <a:srgbClr val="59CEE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211" y="1583947"/>
            <a:ext cx="327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“</a:t>
            </a:r>
            <a:r>
              <a:rPr lang="ko-KR" altLang="en-US" sz="1400" dirty="0" smtClean="0"/>
              <a:t>남는 시간</a:t>
            </a:r>
            <a:r>
              <a:rPr lang="en-US" altLang="ko-KR" sz="1400" dirty="0" smtClean="0"/>
              <a:t>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관련 </a:t>
            </a:r>
            <a:r>
              <a:rPr lang="en-US" altLang="ko-KR" sz="1400" dirty="0" smtClean="0"/>
              <a:t>keyword in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59924" y="1583947"/>
            <a:ext cx="327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“</a:t>
            </a:r>
            <a:r>
              <a:rPr lang="ko-KR" altLang="en-US" sz="1400" dirty="0" smtClean="0"/>
              <a:t>남는 시간</a:t>
            </a:r>
            <a:r>
              <a:rPr lang="en-US" altLang="ko-KR" sz="1400" dirty="0" smtClean="0"/>
              <a:t>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관련 </a:t>
            </a:r>
            <a:r>
              <a:rPr lang="en-US" altLang="ko-KR" sz="1400" dirty="0" smtClean="0"/>
              <a:t>keyword in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2018</a:t>
            </a:r>
            <a:endParaRPr lang="ko-KR" altLang="en-US" sz="14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439777" y="2048070"/>
            <a:ext cx="1657453" cy="1657453"/>
            <a:chOff x="3421254" y="2023417"/>
            <a:chExt cx="1657453" cy="1657453"/>
          </a:xfrm>
        </p:grpSpPr>
        <p:sp>
          <p:nvSpPr>
            <p:cNvPr id="7" name="타원 6"/>
            <p:cNvSpPr/>
            <p:nvPr/>
          </p:nvSpPr>
          <p:spPr>
            <a:xfrm>
              <a:off x="3421254" y="2023417"/>
              <a:ext cx="1657453" cy="1657453"/>
            </a:xfrm>
            <a:prstGeom prst="ellipse">
              <a:avLst/>
            </a:prstGeom>
            <a:noFill/>
            <a:ln w="38100">
              <a:solidFill>
                <a:srgbClr val="81D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0950" y="2413590"/>
              <a:ext cx="45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0" y="2914599"/>
              <a:ext cx="46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0931" y="2363810"/>
              <a:ext cx="46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5199" y="2835359"/>
              <a:ext cx="46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하</a:t>
              </a:r>
              <a:endParaRPr lang="ko-KR" altLang="en-US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324277" y="4239931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단어의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3612" y="4668116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년의 총 단어의 개수</a:t>
            </a:r>
            <a:endParaRPr lang="en-US" altLang="ko-KR" sz="11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334880" y="5406486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단어의 개수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04638" y="5838799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년의 총 단어의 개수</a:t>
            </a:r>
            <a:endParaRPr lang="en-US" altLang="ko-KR" sz="11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4344249" y="4465363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=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A </a:t>
            </a:r>
            <a:r>
              <a:rPr lang="en-US" altLang="ko-KR" sz="1200" dirty="0" smtClean="0"/>
              <a:t>2017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036462" y="4643569"/>
            <a:ext cx="290695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7001321" y="2048070"/>
            <a:ext cx="1657453" cy="1657453"/>
            <a:chOff x="6771309" y="2023416"/>
            <a:chExt cx="1657453" cy="1657453"/>
          </a:xfrm>
        </p:grpSpPr>
        <p:grpSp>
          <p:nvGrpSpPr>
            <p:cNvPr id="74" name="그룹 73"/>
            <p:cNvGrpSpPr/>
            <p:nvPr/>
          </p:nvGrpSpPr>
          <p:grpSpPr>
            <a:xfrm>
              <a:off x="7116990" y="2390164"/>
              <a:ext cx="1017295" cy="911553"/>
              <a:chOff x="7116990" y="2390164"/>
              <a:chExt cx="1017295" cy="91155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7116990" y="2400639"/>
                <a:ext cx="4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34225" y="2932385"/>
                <a:ext cx="465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576021" y="2390164"/>
                <a:ext cx="465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나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68474" y="2803421"/>
                <a:ext cx="465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하</a:t>
                </a:r>
                <a:endParaRPr lang="ko-KR" altLang="en-US" dirty="0"/>
              </a:p>
            </p:txBody>
          </p:sp>
        </p:grpSp>
        <p:sp>
          <p:nvSpPr>
            <p:cNvPr id="72" name="타원 71"/>
            <p:cNvSpPr/>
            <p:nvPr/>
          </p:nvSpPr>
          <p:spPr>
            <a:xfrm>
              <a:off x="6771309" y="2023416"/>
              <a:ext cx="1657453" cy="1657453"/>
            </a:xfrm>
            <a:prstGeom prst="ellipse">
              <a:avLst/>
            </a:prstGeom>
            <a:noFill/>
            <a:ln w="38100">
              <a:solidFill>
                <a:srgbClr val="81D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874078" y="4678546"/>
            <a:ext cx="312068" cy="1098566"/>
            <a:chOff x="6577703" y="4681731"/>
            <a:chExt cx="1430617" cy="1098566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6609608" y="4681731"/>
              <a:ext cx="1398712" cy="549283"/>
            </a:xfrm>
            <a:prstGeom prst="line">
              <a:avLst/>
            </a:prstGeom>
            <a:ln w="25400">
              <a:solidFill>
                <a:srgbClr val="81D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6577703" y="5231014"/>
              <a:ext cx="1398712" cy="549283"/>
            </a:xfrm>
            <a:prstGeom prst="line">
              <a:avLst/>
            </a:prstGeom>
            <a:ln w="25400">
              <a:solidFill>
                <a:srgbClr val="81D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직선 화살표 연결선 80"/>
          <p:cNvCxnSpPr/>
          <p:nvPr/>
        </p:nvCxnSpPr>
        <p:spPr>
          <a:xfrm>
            <a:off x="6259924" y="5220175"/>
            <a:ext cx="441731" cy="0"/>
          </a:xfrm>
          <a:prstGeom prst="straightConnector1">
            <a:avLst/>
          </a:prstGeom>
          <a:ln w="15875">
            <a:solidFill>
              <a:srgbClr val="81D9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4310726" y="5690568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=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A </a:t>
            </a:r>
            <a:r>
              <a:rPr lang="en-US" altLang="ko-KR" sz="1200" dirty="0" smtClean="0"/>
              <a:t>2018</a:t>
            </a:r>
            <a:endParaRPr lang="ko-KR" altLang="en-US" sz="12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6775433" y="4796013"/>
            <a:ext cx="1361452" cy="773491"/>
            <a:chOff x="7359399" y="4759382"/>
            <a:chExt cx="1361452" cy="773491"/>
          </a:xfrm>
        </p:grpSpPr>
        <p:sp>
          <p:nvSpPr>
            <p:cNvPr id="30" name="직사각형 29"/>
            <p:cNvSpPr/>
            <p:nvPr/>
          </p:nvSpPr>
          <p:spPr>
            <a:xfrm>
              <a:off x="7359399" y="4759382"/>
              <a:ext cx="1330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Conf</a:t>
              </a:r>
              <a:r>
                <a:rPr lang="en-US" altLang="ko-KR" dirty="0" smtClean="0"/>
                <a:t> A </a:t>
              </a:r>
              <a:r>
                <a:rPr lang="en-US" altLang="ko-KR" sz="1200" dirty="0" smtClean="0"/>
                <a:t>2018</a:t>
              </a:r>
              <a:endParaRPr lang="ko-KR" altLang="en-US" sz="12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363738" y="5163541"/>
              <a:ext cx="1330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Conf</a:t>
              </a:r>
              <a:r>
                <a:rPr lang="en-US" altLang="ko-KR" dirty="0" smtClean="0"/>
                <a:t> A </a:t>
              </a:r>
              <a:r>
                <a:rPr lang="en-US" altLang="ko-KR" sz="1200" dirty="0" smtClean="0"/>
                <a:t>2017</a:t>
              </a:r>
              <a:endParaRPr lang="ko-KR" altLang="en-US" sz="1200" dirty="0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7410397" y="5183582"/>
              <a:ext cx="1310454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717513" y="4191000"/>
            <a:ext cx="3626736" cy="942975"/>
          </a:xfrm>
          <a:prstGeom prst="rect">
            <a:avLst/>
          </a:prstGeom>
          <a:noFill/>
          <a:ln w="28575">
            <a:solidFill>
              <a:srgbClr val="81D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87175" y="5403746"/>
            <a:ext cx="3626736" cy="942975"/>
          </a:xfrm>
          <a:prstGeom prst="rect">
            <a:avLst/>
          </a:prstGeom>
          <a:noFill/>
          <a:ln w="28575">
            <a:solidFill>
              <a:srgbClr val="81D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605567" y="4904663"/>
            <a:ext cx="301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년의 중요도를 보여주는 지표</a:t>
            </a:r>
            <a:endParaRPr lang="en-US" altLang="ko-KR" dirty="0"/>
          </a:p>
        </p:txBody>
      </p:sp>
      <p:sp>
        <p:nvSpPr>
          <p:cNvPr id="95" name="TextBox 94"/>
          <p:cNvSpPr txBox="1"/>
          <p:nvPr/>
        </p:nvSpPr>
        <p:spPr>
          <a:xfrm>
            <a:off x="8164541" y="5019361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629700" y="5659535"/>
            <a:ext cx="258917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 </a:t>
            </a:r>
            <a:r>
              <a:rPr lang="ko-KR" altLang="en-US" sz="1400" dirty="0" smtClean="0"/>
              <a:t>만일 값이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이면 </a:t>
            </a:r>
            <a:endParaRPr lang="en-US" altLang="ko-KR" sz="1400" dirty="0" smtClean="0"/>
          </a:p>
          <a:p>
            <a:r>
              <a:rPr lang="ko-KR" altLang="en-US" sz="1400" dirty="0" smtClean="0"/>
              <a:t>  각 연도의 특정 단어의 </a:t>
            </a:r>
            <a:endParaRPr lang="en-US" altLang="ko-KR" sz="1400" dirty="0" smtClean="0"/>
          </a:p>
          <a:p>
            <a:r>
              <a:rPr lang="ko-KR" altLang="en-US" sz="1400" dirty="0" smtClean="0"/>
              <a:t>  상대 빈도가 같다는 뜻인데 </a:t>
            </a:r>
            <a:endParaRPr lang="en-US" altLang="ko-KR" sz="1400" dirty="0" smtClean="0"/>
          </a:p>
          <a:p>
            <a:r>
              <a:rPr lang="ko-KR" altLang="en-US" sz="1400" dirty="0" smtClean="0"/>
              <a:t>  이를 각 연도별 단어의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중요도가 같는 뜻으로 해석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1007887" y="5815144"/>
            <a:ext cx="290695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11373" y="4799298"/>
            <a:ext cx="95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상대빈도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713714" y="6032278"/>
            <a:ext cx="958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상대빈도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3580" y="102576"/>
            <a:ext cx="566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Business Problem : Data Processing : </a:t>
            </a:r>
            <a:r>
              <a:rPr lang="en-US" altLang="ko-KR" sz="1400" dirty="0" smtClean="0">
                <a:solidFill>
                  <a:srgbClr val="81D9EB"/>
                </a:solidFill>
              </a:rPr>
              <a:t>Data Analysis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: Business Value</a:t>
            </a:r>
            <a:endParaRPr lang="ko-KR" altLang="en-US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574922" y="1072702"/>
            <a:ext cx="5154456" cy="5626546"/>
            <a:chOff x="1574922" y="1072702"/>
            <a:chExt cx="5154456" cy="562654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922" y="1072702"/>
              <a:ext cx="5154456" cy="562654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672862" y="3745523"/>
              <a:ext cx="641838" cy="272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" y="98913"/>
            <a:ext cx="792406" cy="79240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929132"/>
            <a:ext cx="3810000" cy="0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5825" y="22713"/>
            <a:ext cx="923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6331" y="49006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D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ata Analysis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7281" y="118016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1D9EB"/>
                </a:solidFill>
              </a:rPr>
              <a:t>데이터 분석</a:t>
            </a:r>
            <a:endParaRPr lang="ko-KR" altLang="en-US" sz="2800" b="1" dirty="0">
              <a:solidFill>
                <a:srgbClr val="81D9E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6746" y="1925611"/>
            <a:ext cx="4053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“</a:t>
            </a:r>
            <a:r>
              <a:rPr lang="ko-KR" altLang="en-US" sz="1600" dirty="0" smtClean="0"/>
              <a:t>남는 시간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과 관련해서 </a:t>
            </a:r>
            <a:endParaRPr lang="en-US" altLang="ko-KR" sz="1600" dirty="0" smtClean="0"/>
          </a:p>
          <a:p>
            <a:r>
              <a:rPr lang="en-US" altLang="ko-KR" sz="1600" dirty="0" smtClean="0"/>
              <a:t>2017</a:t>
            </a:r>
            <a:r>
              <a:rPr lang="ko-KR" altLang="en-US" sz="1600" dirty="0" smtClean="0"/>
              <a:t>년에는 중요하지 않았지만</a:t>
            </a:r>
            <a:endParaRPr lang="en-US" altLang="ko-KR" sz="1600" dirty="0" smtClean="0"/>
          </a:p>
          <a:p>
            <a:r>
              <a:rPr lang="en-US" altLang="ko-KR" b="1" dirty="0" smtClean="0">
                <a:solidFill>
                  <a:srgbClr val="59CEE5"/>
                </a:solidFill>
              </a:rPr>
              <a:t>2018</a:t>
            </a:r>
            <a:r>
              <a:rPr lang="ko-KR" altLang="en-US" b="1" dirty="0" smtClean="0">
                <a:solidFill>
                  <a:srgbClr val="59CEE5"/>
                </a:solidFill>
              </a:rPr>
              <a:t>년에 비중이 늘어나는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sz="2000" b="1" dirty="0" smtClean="0">
                <a:solidFill>
                  <a:srgbClr val="57E7CC"/>
                </a:solidFill>
              </a:rPr>
              <a:t>직장인</a:t>
            </a:r>
            <a:r>
              <a:rPr lang="en-US" altLang="ko-KR" sz="2000" b="1" dirty="0" smtClean="0">
                <a:solidFill>
                  <a:srgbClr val="57E7CC"/>
                </a:solidFill>
              </a:rPr>
              <a:t>, </a:t>
            </a:r>
            <a:r>
              <a:rPr lang="ko-KR" altLang="en-US" sz="2000" b="1" dirty="0" smtClean="0">
                <a:solidFill>
                  <a:srgbClr val="57E7CC"/>
                </a:solidFill>
              </a:rPr>
              <a:t>아르바이트</a:t>
            </a:r>
            <a:r>
              <a:rPr lang="en-US" altLang="ko-KR" sz="2000" b="1" dirty="0" smtClean="0">
                <a:solidFill>
                  <a:srgbClr val="57E7CC"/>
                </a:solidFill>
              </a:rPr>
              <a:t>, </a:t>
            </a:r>
            <a:r>
              <a:rPr lang="ko-KR" altLang="en-US" sz="2000" b="1" dirty="0" smtClean="0">
                <a:solidFill>
                  <a:srgbClr val="57E7CC"/>
                </a:solidFill>
              </a:rPr>
              <a:t>남편</a:t>
            </a:r>
            <a:r>
              <a:rPr lang="en-US" altLang="ko-KR" sz="2000" b="1" dirty="0" smtClean="0">
                <a:solidFill>
                  <a:srgbClr val="57E7CC"/>
                </a:solidFill>
              </a:rPr>
              <a:t>, </a:t>
            </a:r>
            <a:r>
              <a:rPr lang="ko-KR" altLang="en-US" sz="2000" b="1" dirty="0" smtClean="0">
                <a:solidFill>
                  <a:srgbClr val="57E7CC"/>
                </a:solidFill>
              </a:rPr>
              <a:t>집안</a:t>
            </a:r>
            <a:endParaRPr lang="ko-KR" altLang="en-US" sz="2000" b="1" dirty="0">
              <a:solidFill>
                <a:srgbClr val="57E7C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76746" y="3907887"/>
            <a:ext cx="40532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“</a:t>
            </a:r>
            <a:r>
              <a:rPr lang="ko-KR" altLang="en-US" sz="1600" dirty="0" smtClean="0"/>
              <a:t>남는 시간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과 관련해서 </a:t>
            </a:r>
            <a:endParaRPr lang="en-US" altLang="ko-KR" sz="1600" dirty="0" smtClean="0"/>
          </a:p>
          <a:p>
            <a:r>
              <a:rPr lang="en-US" altLang="ko-KR" sz="1600" dirty="0" smtClean="0"/>
              <a:t>2017</a:t>
            </a:r>
            <a:r>
              <a:rPr lang="ko-KR" altLang="en-US" sz="1600" dirty="0" smtClean="0"/>
              <a:t>년에는 중요했지만 </a:t>
            </a:r>
            <a:endParaRPr lang="en-US" altLang="ko-KR" sz="1600" dirty="0" smtClean="0"/>
          </a:p>
          <a:p>
            <a:r>
              <a:rPr lang="en-US" altLang="ko-KR" b="1" dirty="0" smtClean="0">
                <a:solidFill>
                  <a:srgbClr val="59CEE5"/>
                </a:solidFill>
              </a:rPr>
              <a:t>2018</a:t>
            </a:r>
            <a:r>
              <a:rPr lang="ko-KR" altLang="en-US" b="1" dirty="0" smtClean="0">
                <a:solidFill>
                  <a:srgbClr val="59CEE5"/>
                </a:solidFill>
              </a:rPr>
              <a:t>년에 비중이 감소하는 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sz="2000" b="1" dirty="0" err="1" smtClean="0">
                <a:solidFill>
                  <a:srgbClr val="57E7CC"/>
                </a:solidFill>
              </a:rPr>
              <a:t>사회복지사</a:t>
            </a:r>
            <a:r>
              <a:rPr lang="en-US" altLang="ko-KR" sz="2000" b="1" dirty="0" smtClean="0">
                <a:solidFill>
                  <a:srgbClr val="57E7CC"/>
                </a:solidFill>
              </a:rPr>
              <a:t>, </a:t>
            </a:r>
            <a:r>
              <a:rPr lang="ko-KR" altLang="en-US" sz="2000" b="1" dirty="0" smtClean="0">
                <a:solidFill>
                  <a:srgbClr val="57E7CC"/>
                </a:solidFill>
              </a:rPr>
              <a:t>이벤트</a:t>
            </a:r>
            <a:r>
              <a:rPr lang="en-US" altLang="ko-KR" sz="2000" b="1" dirty="0" smtClean="0">
                <a:solidFill>
                  <a:srgbClr val="57E7CC"/>
                </a:solidFill>
              </a:rPr>
              <a:t>, </a:t>
            </a:r>
            <a:r>
              <a:rPr lang="ko-KR" altLang="en-US" sz="2000" b="1" dirty="0" smtClean="0">
                <a:solidFill>
                  <a:srgbClr val="57E7CC"/>
                </a:solidFill>
              </a:rPr>
              <a:t>서비스</a:t>
            </a:r>
            <a:endParaRPr lang="en-US" altLang="ko-KR" sz="2000" b="1" dirty="0" smtClean="0">
              <a:solidFill>
                <a:srgbClr val="57E7CC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95706" y="1056485"/>
            <a:ext cx="402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CEE5"/>
                </a:solidFill>
              </a:rPr>
              <a:t>2</a:t>
            </a:r>
            <a:r>
              <a:rPr lang="en-US" altLang="ko-KR" sz="2000" b="1" dirty="0" smtClean="0">
                <a:solidFill>
                  <a:srgbClr val="59CEE5"/>
                </a:solidFill>
              </a:rPr>
              <a:t>. </a:t>
            </a:r>
            <a:r>
              <a:rPr lang="ko-KR" altLang="en-US" sz="2000" b="1" dirty="0" smtClean="0">
                <a:solidFill>
                  <a:srgbClr val="59CEE5"/>
                </a:solidFill>
              </a:rPr>
              <a:t>분석 결과</a:t>
            </a:r>
            <a:endParaRPr lang="ko-KR" altLang="en-US" sz="2000" b="1" dirty="0">
              <a:solidFill>
                <a:srgbClr val="59CEE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83580" y="93051"/>
            <a:ext cx="566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Business Problem : Data Processing : </a:t>
            </a:r>
            <a:r>
              <a:rPr lang="en-US" altLang="ko-KR" sz="1400" dirty="0" smtClean="0">
                <a:solidFill>
                  <a:srgbClr val="81D9EB"/>
                </a:solidFill>
              </a:rPr>
              <a:t>Data Analysis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: Business Value</a:t>
            </a:r>
            <a:endParaRPr lang="ko-KR" altLang="en-US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" y="98913"/>
            <a:ext cx="792406" cy="79240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929132"/>
            <a:ext cx="3810000" cy="0"/>
          </a:xfrm>
          <a:prstGeom prst="line">
            <a:avLst/>
          </a:prstGeom>
          <a:ln w="38100">
            <a:solidFill>
              <a:srgbClr val="81D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5825" y="22713"/>
            <a:ext cx="923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6331" y="49006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D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ata Analysis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7281" y="118016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1D9EB"/>
                </a:solidFill>
              </a:rPr>
              <a:t>데이터 분석</a:t>
            </a:r>
            <a:endParaRPr lang="ko-KR" altLang="en-US" sz="2800" b="1" dirty="0">
              <a:solidFill>
                <a:srgbClr val="81D9E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9459" y="1547487"/>
            <a:ext cx="105855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남는 시간</a:t>
            </a:r>
            <a:r>
              <a:rPr lang="en-US" altLang="ko-KR" dirty="0" smtClean="0"/>
              <a:t>”</a:t>
            </a:r>
            <a:r>
              <a:rPr lang="ko-KR" altLang="en-US" dirty="0"/>
              <a:t> </a:t>
            </a:r>
            <a:r>
              <a:rPr lang="ko-KR" altLang="en-US" dirty="0" smtClean="0"/>
              <a:t>연관 키워드 중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년에 새롭게 뜨는 단어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81D9EB"/>
                </a:solidFill>
              </a:rPr>
              <a:t>직장인</a:t>
            </a:r>
            <a:r>
              <a:rPr lang="en-US" altLang="ko-KR" b="1" dirty="0" smtClean="0">
                <a:solidFill>
                  <a:srgbClr val="81D9EB"/>
                </a:solidFill>
              </a:rPr>
              <a:t>, </a:t>
            </a:r>
            <a:r>
              <a:rPr lang="ko-KR" altLang="en-US" b="1" dirty="0" smtClean="0">
                <a:solidFill>
                  <a:srgbClr val="81D9EB"/>
                </a:solidFill>
              </a:rPr>
              <a:t>아르바이트</a:t>
            </a:r>
            <a:r>
              <a:rPr lang="en-US" altLang="ko-KR" b="1" dirty="0" smtClean="0">
                <a:solidFill>
                  <a:srgbClr val="81D9EB"/>
                </a:solidFill>
              </a:rPr>
              <a:t>, </a:t>
            </a:r>
            <a:r>
              <a:rPr lang="ko-KR" altLang="en-US" b="1" dirty="0" smtClean="0">
                <a:solidFill>
                  <a:srgbClr val="81D9EB"/>
                </a:solidFill>
              </a:rPr>
              <a:t>남편</a:t>
            </a:r>
            <a:r>
              <a:rPr lang="en-US" altLang="ko-KR" b="1" dirty="0" smtClean="0">
                <a:solidFill>
                  <a:srgbClr val="81D9EB"/>
                </a:solidFill>
              </a:rPr>
              <a:t>, </a:t>
            </a:r>
            <a:r>
              <a:rPr lang="ko-KR" altLang="en-US" b="1" dirty="0" smtClean="0">
                <a:solidFill>
                  <a:srgbClr val="81D9EB"/>
                </a:solidFill>
              </a:rPr>
              <a:t>집안</a:t>
            </a:r>
          </a:p>
          <a:p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직장인</a:t>
            </a:r>
            <a:r>
              <a:rPr lang="ko-KR" altLang="en-US" sz="1400" dirty="0" smtClean="0"/>
              <a:t>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작년 상대 빈도의 </a:t>
            </a:r>
            <a:r>
              <a:rPr lang="en-US" altLang="ko-KR" sz="1050" dirty="0" smtClean="0"/>
              <a:t>8.8</a:t>
            </a:r>
            <a:r>
              <a:rPr lang="ko-KR" altLang="en-US" sz="1050" dirty="0" smtClean="0"/>
              <a:t>배</a:t>
            </a:r>
            <a:r>
              <a:rPr lang="en-US" altLang="ko-KR" sz="10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 </a:t>
            </a:r>
            <a:r>
              <a:rPr lang="ko-KR" altLang="en-US" sz="1200" dirty="0" smtClean="0"/>
              <a:t>주 </a:t>
            </a:r>
            <a:r>
              <a:rPr lang="en-US" altLang="ko-KR" sz="1200" dirty="0" smtClean="0"/>
              <a:t>52</a:t>
            </a:r>
            <a:r>
              <a:rPr lang="ko-KR" altLang="en-US" sz="1200" dirty="0" smtClean="0"/>
              <a:t>시간 근무제의 영향으로 </a:t>
            </a:r>
            <a:r>
              <a:rPr lang="en-US" altLang="ko-KR" sz="1200" dirty="0" smtClean="0"/>
              <a:t>2017</a:t>
            </a:r>
            <a:r>
              <a:rPr lang="ko-KR" altLang="en-US" sz="1200" dirty="0" smtClean="0"/>
              <a:t>년에 비해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년에 직장인과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남는 시간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의 상관관계가 높아졌다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아르바이트 </a:t>
            </a:r>
            <a:r>
              <a:rPr lang="en-US" altLang="ko-KR" sz="1050" dirty="0" smtClean="0"/>
              <a:t>(7.8</a:t>
            </a:r>
            <a:r>
              <a:rPr lang="ko-KR" altLang="en-US" sz="1050" dirty="0" smtClean="0"/>
              <a:t>배</a:t>
            </a:r>
            <a:r>
              <a:rPr lang="en-US" altLang="ko-KR" sz="10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“</a:t>
            </a:r>
            <a:r>
              <a:rPr lang="ko-KR" altLang="en-US" sz="1200" dirty="0" smtClean="0"/>
              <a:t>남는 시간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에 대한 관심이 여행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휴식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공부보다는 아르바이트에 더욱 초점이 맞춰져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“</a:t>
            </a:r>
            <a:r>
              <a:rPr lang="ko-KR" altLang="en-US" sz="1200" dirty="0" smtClean="0"/>
              <a:t>알바</a:t>
            </a:r>
            <a:r>
              <a:rPr lang="en-US" altLang="ko-KR" sz="1400" dirty="0" smtClean="0"/>
              <a:t>”</a:t>
            </a:r>
            <a:r>
              <a:rPr lang="en-US" altLang="ko-KR" sz="1000" dirty="0" smtClean="0"/>
              <a:t>(2.1</a:t>
            </a:r>
            <a:r>
              <a:rPr lang="ko-KR" altLang="en-US" sz="1000" dirty="0" smtClean="0"/>
              <a:t>배</a:t>
            </a:r>
            <a:r>
              <a:rPr lang="en-US" altLang="ko-KR" sz="1000" dirty="0" smtClean="0"/>
              <a:t>) </a:t>
            </a:r>
            <a:r>
              <a:rPr lang="en-US" altLang="ko-KR" sz="1200" dirty="0" smtClean="0"/>
              <a:t>, ”</a:t>
            </a:r>
            <a:r>
              <a:rPr lang="ko-KR" altLang="en-US" sz="1200" dirty="0" err="1" smtClean="0"/>
              <a:t>투잡</a:t>
            </a:r>
            <a:r>
              <a:rPr lang="en-US" altLang="ko-KR" sz="1200" dirty="0" smtClean="0"/>
              <a:t>”</a:t>
            </a:r>
            <a:r>
              <a:rPr lang="en-US" altLang="ko-KR" sz="900" dirty="0" smtClean="0"/>
              <a:t>(4.1</a:t>
            </a:r>
            <a:r>
              <a:rPr lang="ko-KR" altLang="en-US" sz="900" dirty="0" smtClean="0"/>
              <a:t>배</a:t>
            </a:r>
            <a:r>
              <a:rPr lang="en-US" altLang="ko-KR" sz="900" dirty="0" smtClean="0"/>
              <a:t>),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여행</a:t>
            </a:r>
            <a:r>
              <a:rPr lang="en-US" altLang="ko-KR" sz="1200" dirty="0" smtClean="0"/>
              <a:t>”</a:t>
            </a:r>
            <a:r>
              <a:rPr lang="en-US" altLang="ko-KR" sz="900" dirty="0" smtClean="0"/>
              <a:t>(0.5</a:t>
            </a:r>
            <a:r>
              <a:rPr lang="ko-KR" altLang="en-US" sz="900" dirty="0"/>
              <a:t>배</a:t>
            </a:r>
            <a:r>
              <a:rPr lang="en-US" altLang="ko-KR" sz="900" dirty="0" smtClean="0"/>
              <a:t>)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휴식</a:t>
            </a:r>
            <a:r>
              <a:rPr lang="en-US" altLang="ko-KR" sz="1200" dirty="0" smtClean="0"/>
              <a:t>“</a:t>
            </a:r>
            <a:r>
              <a:rPr lang="en-US" altLang="ko-KR" sz="900" dirty="0" smtClean="0"/>
              <a:t>(1.4</a:t>
            </a:r>
            <a:r>
              <a:rPr lang="ko-KR" altLang="en-US" sz="900" dirty="0" smtClean="0"/>
              <a:t>배</a:t>
            </a:r>
            <a:r>
              <a:rPr lang="en-US" altLang="ko-KR" sz="1200" dirty="0" smtClean="0"/>
              <a:t>) “</a:t>
            </a:r>
            <a:r>
              <a:rPr lang="ko-KR" altLang="en-US" sz="1200" dirty="0" err="1" smtClean="0"/>
              <a:t>힐링</a:t>
            </a:r>
            <a:r>
              <a:rPr lang="en-US" altLang="ko-KR" sz="1200" dirty="0" smtClean="0"/>
              <a:t>” </a:t>
            </a:r>
            <a:r>
              <a:rPr lang="en-US" altLang="ko-KR" sz="900" dirty="0" smtClean="0"/>
              <a:t>(0.5</a:t>
            </a:r>
            <a:r>
              <a:rPr lang="ko-KR" altLang="en-US" sz="900" dirty="0" smtClean="0"/>
              <a:t>배</a:t>
            </a:r>
            <a:r>
              <a:rPr lang="en-US" altLang="ko-KR" sz="900" dirty="0" smtClean="0"/>
              <a:t>)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여유</a:t>
            </a:r>
            <a:r>
              <a:rPr lang="en-US" altLang="ko-KR" sz="1200" dirty="0" smtClean="0"/>
              <a:t>”</a:t>
            </a:r>
            <a:r>
              <a:rPr lang="en-US" altLang="ko-KR" sz="900" dirty="0" smtClean="0"/>
              <a:t> (1.2</a:t>
            </a:r>
            <a:r>
              <a:rPr lang="ko-KR" altLang="en-US" sz="900" dirty="0" smtClean="0"/>
              <a:t>배</a:t>
            </a:r>
            <a:r>
              <a:rPr lang="en-US" altLang="ko-KR" sz="1400" dirty="0" smtClean="0"/>
              <a:t>) “</a:t>
            </a:r>
            <a:r>
              <a:rPr lang="ko-KR" altLang="en-US" sz="1200" dirty="0" smtClean="0"/>
              <a:t>공부</a:t>
            </a:r>
            <a:r>
              <a:rPr lang="en-US" altLang="ko-KR" sz="1200" dirty="0" smtClean="0"/>
              <a:t>” </a:t>
            </a:r>
            <a:r>
              <a:rPr lang="en-US" altLang="ko-KR" sz="900" dirty="0" smtClean="0"/>
              <a:t>(1.5</a:t>
            </a:r>
            <a:r>
              <a:rPr lang="ko-KR" altLang="en-US" sz="900" dirty="0" smtClean="0"/>
              <a:t>배</a:t>
            </a:r>
            <a:r>
              <a:rPr lang="en-US" altLang="ko-KR" sz="900" dirty="0" smtClean="0"/>
              <a:t>)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취미</a:t>
            </a:r>
            <a:r>
              <a:rPr lang="en-US" altLang="ko-KR" sz="1200" dirty="0" smtClean="0"/>
              <a:t>”</a:t>
            </a:r>
            <a:r>
              <a:rPr lang="en-US" altLang="ko-KR" sz="900" dirty="0" smtClean="0"/>
              <a:t>(2.2</a:t>
            </a:r>
            <a:r>
              <a:rPr lang="ko-KR" altLang="en-US" sz="900" dirty="0" smtClean="0"/>
              <a:t>배</a:t>
            </a:r>
            <a:r>
              <a:rPr lang="en-US" altLang="ko-KR" sz="900" dirty="0" smtClean="0"/>
              <a:t>) </a:t>
            </a:r>
            <a:r>
              <a:rPr lang="en-US" altLang="ko-KR" sz="1400" dirty="0" smtClean="0"/>
              <a:t>“</a:t>
            </a:r>
            <a:r>
              <a:rPr lang="ko-KR" altLang="en-US" sz="1200" dirty="0" smtClean="0"/>
              <a:t>운동</a:t>
            </a:r>
            <a:r>
              <a:rPr lang="en-US" altLang="ko-KR" sz="1200" dirty="0" smtClean="0"/>
              <a:t>”(</a:t>
            </a:r>
            <a:r>
              <a:rPr lang="en-US" altLang="ko-KR" sz="800" dirty="0" smtClean="0"/>
              <a:t>0.9</a:t>
            </a:r>
            <a:r>
              <a:rPr lang="ko-KR" altLang="en-US" sz="800" dirty="0" smtClean="0"/>
              <a:t>배</a:t>
            </a:r>
            <a:r>
              <a:rPr lang="en-US" altLang="ko-KR" sz="8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남편 </a:t>
            </a:r>
            <a:r>
              <a:rPr lang="en-US" altLang="ko-KR" sz="1050" dirty="0" smtClean="0"/>
              <a:t>(5.5</a:t>
            </a:r>
            <a:r>
              <a:rPr lang="ko-KR" altLang="en-US" sz="1050" dirty="0" smtClean="0"/>
              <a:t>배</a:t>
            </a:r>
            <a:r>
              <a:rPr lang="en-US" altLang="ko-KR" sz="10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- 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년에 들어 남편과 남는 시간의 상관관계가 높아졌다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블로그의 주된 이용 층을 고려해볼 때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주부들이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남편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남는 시간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이 포함된 글을 올린다고 추정해 볼 수 있고 이를 통해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특히 직장인 남성의 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남는 시간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이 늘어난 것으로 추론해 볼 수 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집안 </a:t>
            </a:r>
            <a:r>
              <a:rPr lang="en-US" altLang="ko-KR" sz="1050" dirty="0" smtClean="0"/>
              <a:t>(5.3</a:t>
            </a:r>
            <a:r>
              <a:rPr lang="ko-KR" altLang="en-US" sz="1050" dirty="0" smtClean="0"/>
              <a:t>배</a:t>
            </a:r>
            <a:r>
              <a:rPr lang="en-US" altLang="ko-KR" sz="10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 2018</a:t>
            </a:r>
            <a:r>
              <a:rPr lang="ko-KR" altLang="en-US" sz="1200" dirty="0" smtClean="0"/>
              <a:t>년에는 집안에서 남는 시간을 보내는 경우가 늘어난 것을 짐작해볼 수 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 “</a:t>
            </a:r>
            <a:r>
              <a:rPr lang="ko-KR" altLang="en-US" sz="1200" dirty="0" smtClean="0"/>
              <a:t>체험</a:t>
            </a:r>
            <a:r>
              <a:rPr lang="en-US" altLang="ko-KR" sz="1200" dirty="0" smtClean="0"/>
              <a:t>”(0.84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) “</a:t>
            </a:r>
            <a:r>
              <a:rPr lang="ko-KR" altLang="en-US" sz="1200" dirty="0" smtClean="0"/>
              <a:t>영화관</a:t>
            </a:r>
            <a:r>
              <a:rPr lang="en-US" altLang="ko-KR" sz="1200" dirty="0" smtClean="0"/>
              <a:t>”(1.3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) “</a:t>
            </a:r>
            <a:r>
              <a:rPr lang="ko-KR" altLang="en-US" sz="1200" dirty="0" smtClean="0"/>
              <a:t>밖</a:t>
            </a:r>
            <a:r>
              <a:rPr lang="en-US" altLang="ko-KR" sz="1200" dirty="0" smtClean="0"/>
              <a:t>”(0.8)</a:t>
            </a:r>
            <a:r>
              <a:rPr lang="ko-KR" altLang="en-US" sz="1200" dirty="0" smtClean="0"/>
              <a:t> 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706" y="1056485"/>
            <a:ext cx="402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9CEE5"/>
                </a:solidFill>
              </a:rPr>
              <a:t>3. </a:t>
            </a:r>
            <a:r>
              <a:rPr lang="ko-KR" altLang="en-US" sz="2000" b="1" dirty="0" smtClean="0">
                <a:solidFill>
                  <a:srgbClr val="59CEE5"/>
                </a:solidFill>
              </a:rPr>
              <a:t>키워드 세부 분석</a:t>
            </a:r>
            <a:endParaRPr lang="ko-KR" altLang="en-US" sz="2000" b="1" dirty="0">
              <a:solidFill>
                <a:srgbClr val="59CEE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3580" y="93051"/>
            <a:ext cx="566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Business Problem : Data Processing : </a:t>
            </a:r>
            <a:r>
              <a:rPr lang="en-US" altLang="ko-KR" sz="1400" dirty="0" smtClean="0">
                <a:solidFill>
                  <a:srgbClr val="81D9EB"/>
                </a:solidFill>
              </a:rPr>
              <a:t>Data Analysis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</a:rPr>
              <a:t>: Business Value</a:t>
            </a:r>
            <a:endParaRPr lang="ko-KR" altLang="en-US" sz="1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1009</Words>
  <Application>Microsoft Office PowerPoint</Application>
  <PresentationFormat>와이드스크린</PresentationFormat>
  <Paragraphs>152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renz</dc:creator>
  <cp:lastModifiedBy>renz</cp:lastModifiedBy>
  <cp:revision>24</cp:revision>
  <dcterms:created xsi:type="dcterms:W3CDTF">2018-07-25T10:03:54Z</dcterms:created>
  <dcterms:modified xsi:type="dcterms:W3CDTF">2018-07-25T17:14:48Z</dcterms:modified>
</cp:coreProperties>
</file>