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7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2C3"/>
    <a:srgbClr val="7DE7A0"/>
    <a:srgbClr val="47DD79"/>
    <a:srgbClr val="71C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017" autoAdjust="0"/>
  </p:normalViewPr>
  <p:slideViewPr>
    <p:cSldViewPr snapToGrid="0">
      <p:cViewPr varScale="1">
        <p:scale>
          <a:sx n="71" d="100"/>
          <a:sy n="71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 여부</c:v>
                </c:pt>
              </c:strCache>
            </c:strRef>
          </c:tx>
          <c:dPt>
            <c:idx val="0"/>
            <c:bubble3D val="0"/>
            <c:explosion val="14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05E-44D2-9E0E-414098004AFA}"/>
              </c:ext>
            </c:extLst>
          </c:dPt>
          <c:dPt>
            <c:idx val="1"/>
            <c:bubble3D val="0"/>
            <c:explosion val="12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05E-44D2-9E0E-414098004A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6.4591453661084527E-2"/>
                  <c:y val="-8.826755680910335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94.8%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3687200078347"/>
                      <c:h val="0.104571126873085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B05E-44D2-9E0E-414098004AFA}"/>
                </c:ext>
              </c:extLst>
            </c:dLbl>
            <c:dLbl>
              <c:idx val="1"/>
              <c:layout>
                <c:manualLayout>
                  <c:x val="2.8314236281134723E-2"/>
                  <c:y val="0.114092686891703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5.2%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5E-44D2-9E0E-414098004A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회원</c:v>
                </c:pt>
                <c:pt idx="1">
                  <c:v>비회원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0.94799999999999995</c:v>
                </c:pt>
                <c:pt idx="1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5E-44D2-9E0E-414098004AF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A8E1-A5F5-4B60-A8B8-7CD874E46BBF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F99B-ACFD-4527-B64E-512256B5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월부터 시작한 서비스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99B-ACFD-4527-B64E-512256B509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4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 위주로 운영되는 </a:t>
            </a:r>
            <a:r>
              <a:rPr lang="ko-KR" altLang="en-US" dirty="0" err="1"/>
              <a:t>따릉이의</a:t>
            </a:r>
            <a:r>
              <a:rPr lang="ko-KR" altLang="en-US" dirty="0"/>
              <a:t> 회원수가 급증하고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99B-ACFD-4527-B64E-512256B509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99B-ACFD-4527-B64E-512256B509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99B-ACFD-4527-B64E-512256B509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1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99B-ACFD-4527-B64E-512256B509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1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선행 </a:t>
            </a:r>
            <a:r>
              <a:rPr lang="ko-KR" altLang="en-US" dirty="0" err="1"/>
              <a:t>연구들에서</a:t>
            </a:r>
            <a:r>
              <a:rPr lang="ko-KR" altLang="en-US" dirty="0"/>
              <a:t> 분석한 </a:t>
            </a:r>
            <a:r>
              <a:rPr lang="ko-KR" altLang="en-US" dirty="0" err="1"/>
              <a:t>따릉이</a:t>
            </a:r>
            <a:r>
              <a:rPr lang="ko-KR" altLang="en-US" dirty="0"/>
              <a:t> 이용의 영향 요인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광장</a:t>
            </a:r>
            <a:r>
              <a:rPr lang="en-US" altLang="ko-KR" dirty="0"/>
              <a:t>, </a:t>
            </a:r>
            <a:r>
              <a:rPr lang="ko-KR" altLang="en-US" dirty="0"/>
              <a:t>근린공원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공공청사</a:t>
            </a:r>
            <a:r>
              <a:rPr lang="en-US" altLang="ko-KR" dirty="0"/>
              <a:t>, </a:t>
            </a:r>
            <a:r>
              <a:rPr lang="ko-KR" altLang="en-US" dirty="0"/>
              <a:t>문화</a:t>
            </a:r>
            <a:r>
              <a:rPr lang="en-US" altLang="ko-KR" dirty="0"/>
              <a:t>, </a:t>
            </a:r>
            <a:r>
              <a:rPr lang="ko-KR" altLang="en-US" dirty="0"/>
              <a:t>체육시설</a:t>
            </a:r>
            <a:r>
              <a:rPr lang="en-US" altLang="ko-KR" dirty="0"/>
              <a:t>, </a:t>
            </a:r>
            <a:r>
              <a:rPr lang="ko-KR" altLang="en-US" dirty="0"/>
              <a:t>사회복지시설</a:t>
            </a:r>
            <a:r>
              <a:rPr lang="en-US" altLang="ko-KR" dirty="0"/>
              <a:t>, </a:t>
            </a:r>
            <a:r>
              <a:rPr lang="ko-KR" altLang="en-US" dirty="0"/>
              <a:t>자전거 관련시설</a:t>
            </a:r>
            <a:r>
              <a:rPr lang="en-US" altLang="ko-KR" dirty="0"/>
              <a:t>,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지하철</a:t>
            </a:r>
            <a:r>
              <a:rPr lang="en-US" altLang="ko-KR" dirty="0"/>
              <a:t>, </a:t>
            </a:r>
            <a:r>
              <a:rPr lang="ko-KR" altLang="en-US" dirty="0" err="1"/>
              <a:t>타무인대여소</a:t>
            </a:r>
            <a:r>
              <a:rPr lang="en-US" altLang="ko-KR" dirty="0"/>
              <a:t>, </a:t>
            </a:r>
            <a:r>
              <a:rPr lang="ko-KR" altLang="en-US" dirty="0"/>
              <a:t>녹지 </a:t>
            </a:r>
            <a:r>
              <a:rPr lang="en-US" altLang="ko-KR" dirty="0"/>
              <a:t>(</a:t>
            </a:r>
            <a:r>
              <a:rPr lang="ko-KR" altLang="en-US" dirty="0" err="1"/>
              <a:t>이문섭</a:t>
            </a:r>
            <a:r>
              <a:rPr lang="en-US" altLang="ko-KR" dirty="0"/>
              <a:t>,2017)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지하철역</a:t>
            </a:r>
            <a:r>
              <a:rPr lang="en-US" altLang="ko-KR" dirty="0"/>
              <a:t>, </a:t>
            </a:r>
            <a:r>
              <a:rPr lang="ko-KR" altLang="en-US" dirty="0"/>
              <a:t>공원</a:t>
            </a:r>
            <a:r>
              <a:rPr lang="en-US" altLang="ko-KR" dirty="0"/>
              <a:t>, </a:t>
            </a:r>
            <a:r>
              <a:rPr lang="ko-KR" altLang="en-US" dirty="0"/>
              <a:t>유동인구</a:t>
            </a:r>
            <a:r>
              <a:rPr lang="en-US" altLang="ko-KR" dirty="0"/>
              <a:t>, </a:t>
            </a:r>
            <a:r>
              <a:rPr lang="ko-KR" altLang="en-US" dirty="0"/>
              <a:t>지구특성</a:t>
            </a:r>
            <a:r>
              <a:rPr lang="en-US" altLang="ko-KR" dirty="0"/>
              <a:t>, </a:t>
            </a:r>
            <a:r>
              <a:rPr lang="ko-KR" altLang="en-US" dirty="0"/>
              <a:t>주거지구</a:t>
            </a:r>
            <a:r>
              <a:rPr lang="en-US" altLang="ko-KR" dirty="0"/>
              <a:t>, </a:t>
            </a:r>
            <a:r>
              <a:rPr lang="ko-KR" altLang="en-US" dirty="0"/>
              <a:t>업무지구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99B-ACFD-4527-B64E-512256B509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8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99B-ACFD-4527-B64E-512256B509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06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99B-ACFD-4527-B64E-512256B509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2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C4268-35B7-4771-A981-5F4D253A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9D0217-AA06-4758-9A70-2E8E4F93C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FB93E-5591-4EC7-B869-04AF815E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81D83-C5A3-4CC2-8CF3-7AA041C4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938B7-DE29-452E-90BB-A9B93CED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3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57BB2-796A-429C-A62D-9FB63D54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9FE126-7171-40DB-9FAC-8E3ADA7C1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0EDA2-F0DE-4D57-9D2F-FE8D00A3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D498D-73C1-4699-9DF2-91286D86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0FBD-BB81-42DC-9743-986C39A7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51B7C-150E-4521-BF37-CDA278BB6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262ED-AE1B-46D3-9179-F01A182A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7EDCB-8DB7-4520-867E-B75098D5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1ED82-DFA8-4D31-A703-351955E4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402D1-ADB6-4295-86F8-B91A2E53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ABF39-6215-45D5-8334-7056AD02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78A21-52B1-4D92-BE3A-ED4206E9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0BBDB-A20E-4E28-9B4D-D3B90257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BEFF2-9505-43B1-9CCE-6474374C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99FB5-AC8A-4F74-8852-2AE31805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3D5206-F038-4A7D-98DE-8DB00662D3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86" y="271601"/>
            <a:ext cx="2492215" cy="8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AD83E-309A-4E65-8313-A3E4D57B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F9854-A333-4DC9-8124-897D3B6CC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B9355-B2B3-4054-90D9-8F09E21C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75FF-31DE-49A7-B5F5-1A236D1E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150B1-E8E6-4E45-B95B-5B5DBB88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6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78F46-77D0-4DA8-B959-53A5782F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90474-3836-41C5-B2E8-38101FCB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6B5F9-CAEC-4C16-B85F-91AD08932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591E3-8F41-4CE6-8A66-F80AAD33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B3E56-53E2-4677-82C0-9E9808C2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8B214-0B89-4F73-B32D-037F33C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5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12C5-C65F-41BE-801F-B1EE342A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1F4C7-4DBB-4322-8D94-C4FFACDF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E52E4B-134B-45C4-8AC3-4CCD044A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0BC71C-571F-4C04-BBBE-F8F9A2AA9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5B3BDC-A087-4078-8829-DA885347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3F66A6-99C8-4570-B272-7629EA46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316EC6-4CF1-4D3B-B388-7BDB1BEB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2903D-CF1C-4FCE-A1E7-F229AB5E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8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AFE6E-F408-4870-8654-7C1A2DCB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0892F2-ABC4-424E-98BF-B6241C7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6AD47-8AB0-4D23-A872-D2B2796D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EC13C-63EF-4C71-941D-73E281F0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3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5CD08D-1751-49F1-8DDA-35751967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90D5C5-840C-4B9C-8748-E820B50B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BD147-297C-479B-A5EB-DA847429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60BE-D407-4696-B032-E5AE4F47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AB95F-C787-4354-BF32-98027E89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66734-A65D-4FC6-8ACB-5433731D5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7EDE3-01E7-438C-A73E-98872867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4315F-5BF8-4C56-902A-09E3DC8E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C2BD5-95CE-4601-8B6D-8987898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8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D76F7-A500-4360-B6C9-5D1E7FDC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03357-9C30-4547-862A-C738119B3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39F04-01ED-4DF0-81B0-123D22F88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B4EF8-A284-4496-9124-45CDBE6E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196BC-B2E7-4EEA-899E-1C797889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7D14C-3267-4EB4-969A-87F857B0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4099D-5A6B-4AF4-8779-64084AE1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8ED96-E76E-4ABD-9640-DAB2DCAA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EFB52-BCCB-4F5B-88E4-5618D63EF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5BB3-7613-4206-9B3B-9F958D1E102E}" type="datetimeFigureOut">
              <a:rPr lang="ko-KR" altLang="en-US" smtClean="0"/>
              <a:t>2018-10-06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E17DC-3C31-48B6-8B5E-7AFFE7DB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3F5DC-4FA3-4E84-9994-6B611345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37104-FD90-4741-A040-957844DF2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F3E54-DEBB-466C-B0F1-696E9B1D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899023"/>
            <a:ext cx="9330813" cy="2387600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서울시 자전거 </a:t>
            </a:r>
            <a:r>
              <a:rPr lang="en-US" altLang="ko-KR" sz="44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‘</a:t>
            </a:r>
            <a:r>
              <a:rPr lang="ko-KR" altLang="en-US" sz="4400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따릉이</a:t>
            </a:r>
            <a:r>
              <a:rPr lang="en-US" altLang="ko-KR" sz="44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’ </a:t>
            </a:r>
            <a:r>
              <a:rPr lang="ko-KR" altLang="en-US" sz="4400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일별 수요 예측</a:t>
            </a: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6954FA-71E0-408D-8CFB-8729F05C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6645" y="4925962"/>
            <a:ext cx="3472140" cy="1112014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 err="1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오동건</a:t>
            </a:r>
            <a:r>
              <a:rPr lang="ko-KR" altLang="en-US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강민지 이경윤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96FE3-960F-4933-9CCB-258AEB8EC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1" y="375747"/>
            <a:ext cx="2492215" cy="818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E90618-84AD-4767-A2B5-FF5EBCF9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75" y="3082002"/>
            <a:ext cx="2753035" cy="18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1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3A76-1FF3-4904-A0EF-E4D191C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방법</a:t>
            </a:r>
            <a:endParaRPr lang="ko-KR" altLang="en-US" sz="2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EE06E73-8DDD-425B-A071-38A14252E751}"/>
              </a:ext>
            </a:extLst>
          </p:cNvPr>
          <p:cNvSpPr/>
          <p:nvPr/>
        </p:nvSpPr>
        <p:spPr>
          <a:xfrm>
            <a:off x="1489239" y="2669458"/>
            <a:ext cx="1991033" cy="10545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(EDA)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15B6CF-807B-4148-961E-29C7C6299EC8}"/>
              </a:ext>
            </a:extLst>
          </p:cNvPr>
          <p:cNvSpPr/>
          <p:nvPr/>
        </p:nvSpPr>
        <p:spPr>
          <a:xfrm>
            <a:off x="1489239" y="4082537"/>
            <a:ext cx="1991033" cy="10545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새로운 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feature </a:t>
            </a:r>
            <a:r>
              <a: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E73F459-EA1C-4591-BAF1-BE3A0C5304AE}"/>
              </a:ext>
            </a:extLst>
          </p:cNvPr>
          <p:cNvSpPr/>
          <p:nvPr/>
        </p:nvSpPr>
        <p:spPr>
          <a:xfrm>
            <a:off x="6096000" y="3603811"/>
            <a:ext cx="1991033" cy="1054510"/>
          </a:xfrm>
          <a:prstGeom prst="roundRect">
            <a:avLst/>
          </a:prstGeom>
          <a:solidFill>
            <a:srgbClr val="92D2C3"/>
          </a:solidFill>
          <a:ln>
            <a:solidFill>
              <a:srgbClr val="92D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대여소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클러스터링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8871060-ECC6-4DB8-93CF-4EB004A6DA3C}"/>
              </a:ext>
            </a:extLst>
          </p:cNvPr>
          <p:cNvSpPr/>
          <p:nvPr/>
        </p:nvSpPr>
        <p:spPr>
          <a:xfrm>
            <a:off x="8267972" y="1683348"/>
            <a:ext cx="2737101" cy="1920463"/>
          </a:xfrm>
          <a:prstGeom prst="roundRect">
            <a:avLst/>
          </a:prstGeom>
          <a:solidFill>
            <a:srgbClr val="92D2C3"/>
          </a:solidFill>
          <a:ln>
            <a:solidFill>
              <a:srgbClr val="92D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회귀분석을 통한 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대여소별 수요 예측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6CDAB51-E7EF-4DC4-9CD1-3609B5C11E3A}"/>
              </a:ext>
            </a:extLst>
          </p:cNvPr>
          <p:cNvSpPr/>
          <p:nvPr/>
        </p:nvSpPr>
        <p:spPr>
          <a:xfrm>
            <a:off x="8450852" y="4572280"/>
            <a:ext cx="1991033" cy="1054510"/>
          </a:xfrm>
          <a:prstGeom prst="roundRect">
            <a:avLst/>
          </a:prstGeom>
          <a:solidFill>
            <a:srgbClr val="92D2C3"/>
          </a:solidFill>
          <a:ln>
            <a:solidFill>
              <a:srgbClr val="92D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딥러닝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(?)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통한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수요 예측</a:t>
            </a:r>
            <a:endParaRPr lang="en-US" altLang="ko-KR" dirty="0">
              <a:solidFill>
                <a:schemeClr val="bg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4D8A2AD-0993-409B-9FAC-22A29FB98244}"/>
              </a:ext>
            </a:extLst>
          </p:cNvPr>
          <p:cNvSpPr/>
          <p:nvPr/>
        </p:nvSpPr>
        <p:spPr>
          <a:xfrm>
            <a:off x="4238513" y="3603812"/>
            <a:ext cx="1226372" cy="66697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9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3A76-1FF3-4904-A0EF-E4D191CB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기대 효과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CDC107D-9649-423B-BD89-4C40452AB405}"/>
              </a:ext>
            </a:extLst>
          </p:cNvPr>
          <p:cNvSpPr txBox="1">
            <a:spLocks/>
          </p:cNvSpPr>
          <p:nvPr/>
        </p:nvSpPr>
        <p:spPr>
          <a:xfrm>
            <a:off x="838200" y="2801876"/>
            <a:ext cx="11102788" cy="291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ko-KR" altLang="en-US" dirty="0"/>
              <a:t>수요 예측에 따른 효율적인 관리 시스템으로 관리</a:t>
            </a:r>
            <a:r>
              <a:rPr lang="en-US" altLang="ko-KR" dirty="0"/>
              <a:t>, </a:t>
            </a:r>
            <a:r>
              <a:rPr lang="ko-KR" altLang="en-US" dirty="0"/>
              <a:t>유지비 감소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수요에 맞는 공급을 통해 </a:t>
            </a:r>
            <a:r>
              <a:rPr lang="ko-KR" altLang="en-US" dirty="0" err="1"/>
              <a:t>따릉이</a:t>
            </a:r>
            <a:r>
              <a:rPr lang="ko-KR" altLang="en-US" dirty="0"/>
              <a:t> 서비스를 더 편리하게 이용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대여소 추가 설치 시</a:t>
            </a:r>
            <a:r>
              <a:rPr lang="en-US" altLang="ko-KR" dirty="0"/>
              <a:t>, </a:t>
            </a:r>
            <a:r>
              <a:rPr lang="ko-KR" altLang="en-US" dirty="0"/>
              <a:t>수요 예측으로 최적 입지 선정에 활용 가능</a:t>
            </a:r>
          </a:p>
        </p:txBody>
      </p:sp>
    </p:spTree>
    <p:extLst>
      <p:ext uri="{BB962C8B-B14F-4D97-AF65-F5344CB8AC3E}">
        <p14:creationId xmlns:p14="http://schemas.microsoft.com/office/powerpoint/2010/main" val="4180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2D52F-A7CB-465C-A7ED-AF05F3BE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E8551-A434-4185-9143-6B7A46D6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문제 제기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분석 데이터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분석 방법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188980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27AC-4F5E-4BD1-B27B-B4070125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 제기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EE0AB38-9B7A-4DEE-9721-BF17749C165D}"/>
              </a:ext>
            </a:extLst>
          </p:cNvPr>
          <p:cNvSpPr txBox="1">
            <a:spLocks/>
          </p:cNvSpPr>
          <p:nvPr/>
        </p:nvSpPr>
        <p:spPr>
          <a:xfrm>
            <a:off x="1469923" y="39996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4C686F7D-8641-46EC-AEDE-6ECB6B9357C3}"/>
              </a:ext>
            </a:extLst>
          </p:cNvPr>
          <p:cNvSpPr txBox="1">
            <a:spLocks/>
          </p:cNvSpPr>
          <p:nvPr/>
        </p:nvSpPr>
        <p:spPr>
          <a:xfrm>
            <a:off x="1972597" y="2306646"/>
            <a:ext cx="4069326" cy="548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자전거 </a:t>
            </a:r>
            <a:r>
              <a:rPr lang="en-US" altLang="ko-KR" sz="1800" dirty="0"/>
              <a:t>20000</a:t>
            </a:r>
            <a:r>
              <a:rPr lang="ko-KR" altLang="en-US" sz="1800" dirty="0"/>
              <a:t>대</a:t>
            </a:r>
            <a:r>
              <a:rPr lang="en-US" altLang="ko-KR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대여소 </a:t>
            </a:r>
            <a:r>
              <a:rPr lang="en-US" altLang="ko-KR" sz="1800" dirty="0"/>
              <a:t>1540</a:t>
            </a:r>
            <a:r>
              <a:rPr lang="ko-KR" altLang="en-US" sz="1800" dirty="0"/>
              <a:t>개 규모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800" dirty="0"/>
          </a:p>
        </p:txBody>
      </p:sp>
      <p:sp>
        <p:nvSpPr>
          <p:cNvPr id="12" name="내용 개체 틀 9">
            <a:extLst>
              <a:ext uri="{FF2B5EF4-FFF2-40B4-BE49-F238E27FC236}">
                <a16:creationId xmlns:a16="http://schemas.microsoft.com/office/drawing/2014/main" id="{F0EF0863-2DEE-421E-948F-070AE1D18B4A}"/>
              </a:ext>
            </a:extLst>
          </p:cNvPr>
          <p:cNvSpPr txBox="1">
            <a:spLocks/>
          </p:cNvSpPr>
          <p:nvPr/>
        </p:nvSpPr>
        <p:spPr>
          <a:xfrm>
            <a:off x="6869061" y="2296476"/>
            <a:ext cx="4069326" cy="548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회원 </a:t>
            </a:r>
            <a:r>
              <a:rPr lang="en-US" altLang="ko-KR" sz="1800" dirty="0"/>
              <a:t>/ </a:t>
            </a:r>
            <a:r>
              <a:rPr lang="ko-KR" altLang="en-US" sz="1800" dirty="0"/>
              <a:t>비회원으로 운영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저렴한 요금이 장점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5F76593-091C-41BC-A6FD-218AD0C930E4}"/>
              </a:ext>
            </a:extLst>
          </p:cNvPr>
          <p:cNvSpPr txBox="1">
            <a:spLocks/>
          </p:cNvSpPr>
          <p:nvPr/>
        </p:nvSpPr>
        <p:spPr>
          <a:xfrm>
            <a:off x="871384" y="1457172"/>
            <a:ext cx="5584723" cy="91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따릉이</a:t>
            </a:r>
            <a:r>
              <a:rPr lang="ko-KR" altLang="en-US" dirty="0"/>
              <a:t> 이용 현황</a:t>
            </a:r>
          </a:p>
        </p:txBody>
      </p:sp>
      <p:pic>
        <p:nvPicPr>
          <p:cNvPr id="2050" name="Picture 2" descr="http://img.yonhapnews.co.kr/etc/inner/KR/2017/07/20/AKR20170720154900797_05_i.jpg">
            <a:extLst>
              <a:ext uri="{FF2B5EF4-FFF2-40B4-BE49-F238E27FC236}">
                <a16:creationId xmlns:a16="http://schemas.microsoft.com/office/drawing/2014/main" id="{FD25C805-3694-4D62-AB22-D3CA0BE69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3" b="5324"/>
          <a:stretch/>
        </p:blipFill>
        <p:spPr bwMode="auto">
          <a:xfrm>
            <a:off x="1598971" y="3162247"/>
            <a:ext cx="2968113" cy="29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9">
            <a:extLst>
              <a:ext uri="{FF2B5EF4-FFF2-40B4-BE49-F238E27FC236}">
                <a16:creationId xmlns:a16="http://schemas.microsoft.com/office/drawing/2014/main" id="{13B1FDB7-6088-41F6-879A-2F4B0AACC34A}"/>
              </a:ext>
            </a:extLst>
          </p:cNvPr>
          <p:cNvSpPr txBox="1">
            <a:spLocks/>
          </p:cNvSpPr>
          <p:nvPr/>
        </p:nvSpPr>
        <p:spPr>
          <a:xfrm>
            <a:off x="3569111" y="6218442"/>
            <a:ext cx="1140362" cy="27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연합뉴스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6557B-5BD3-4887-BBB2-C4CE18C9F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60" y="3364701"/>
            <a:ext cx="5695643" cy="2323414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E0933CA-0914-42D9-8BDC-970F2666294D}"/>
              </a:ext>
            </a:extLst>
          </p:cNvPr>
          <p:cNvSpPr txBox="1">
            <a:spLocks/>
          </p:cNvSpPr>
          <p:nvPr/>
        </p:nvSpPr>
        <p:spPr>
          <a:xfrm>
            <a:off x="9595821" y="5777937"/>
            <a:ext cx="2035497" cy="373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서울시 공공자전거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103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A5FEB-F44E-4F2C-A83E-EB1CB83F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문제제기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D1BF157-2B44-4463-B2ED-D3FA2C2D5FF0}"/>
              </a:ext>
            </a:extLst>
          </p:cNvPr>
          <p:cNvSpPr txBox="1">
            <a:spLocks/>
          </p:cNvSpPr>
          <p:nvPr/>
        </p:nvSpPr>
        <p:spPr>
          <a:xfrm>
            <a:off x="871384" y="1457172"/>
            <a:ext cx="5584723" cy="91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따릉이</a:t>
            </a:r>
            <a:r>
              <a:rPr lang="ko-KR" altLang="en-US" dirty="0"/>
              <a:t> 전망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5B406-0A54-4D8E-A42C-9616C299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685" y="2397193"/>
            <a:ext cx="3484631" cy="2471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266690-C5E8-41C4-81D9-0BF6C99C8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62" y="2368140"/>
            <a:ext cx="2967047" cy="2490686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C2FAF6DC-08F8-42FD-A55F-B71C89891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731450"/>
              </p:ext>
            </p:extLst>
          </p:nvPr>
        </p:nvGraphicFramePr>
        <p:xfrm>
          <a:off x="8308773" y="1989530"/>
          <a:ext cx="3063300" cy="2878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0DBCD71-32EA-4697-B056-0D036A05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976" y="5601407"/>
            <a:ext cx="10482416" cy="6300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따릉이가</a:t>
            </a:r>
            <a:r>
              <a:rPr lang="ko-KR" altLang="en-US" dirty="0"/>
              <a:t> 서울시민의 실질적인 생활교통수단이 되고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7EFC038-56D3-4C7F-BDA7-A737766C8CFC}"/>
              </a:ext>
            </a:extLst>
          </p:cNvPr>
          <p:cNvSpPr txBox="1">
            <a:spLocks/>
          </p:cNvSpPr>
          <p:nvPr/>
        </p:nvSpPr>
        <p:spPr>
          <a:xfrm>
            <a:off x="2188686" y="4926749"/>
            <a:ext cx="2264979" cy="358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서울시 시설관리공단 블로그</a:t>
            </a:r>
            <a:endParaRPr lang="ko-KR" altLang="en-US" sz="1800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B1DC45E1-068E-427C-9F48-EAD9166EDE06}"/>
              </a:ext>
            </a:extLst>
          </p:cNvPr>
          <p:cNvSpPr txBox="1">
            <a:spLocks/>
          </p:cNvSpPr>
          <p:nvPr/>
        </p:nvSpPr>
        <p:spPr>
          <a:xfrm>
            <a:off x="6246112" y="4923955"/>
            <a:ext cx="2264979" cy="358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서울시 시설관리공단 블로그</a:t>
            </a:r>
            <a:endParaRPr lang="ko-KR" altLang="en-US" sz="1800" dirty="0"/>
          </a:p>
        </p:txBody>
      </p:sp>
      <p:sp>
        <p:nvSpPr>
          <p:cNvPr id="12" name="내용 개체 틀 9">
            <a:extLst>
              <a:ext uri="{FF2B5EF4-FFF2-40B4-BE49-F238E27FC236}">
                <a16:creationId xmlns:a16="http://schemas.microsoft.com/office/drawing/2014/main" id="{6602C66C-8CB1-4672-A62B-37DFD10CBC52}"/>
              </a:ext>
            </a:extLst>
          </p:cNvPr>
          <p:cNvSpPr txBox="1">
            <a:spLocks/>
          </p:cNvSpPr>
          <p:nvPr/>
        </p:nvSpPr>
        <p:spPr>
          <a:xfrm>
            <a:off x="9322799" y="4923955"/>
            <a:ext cx="2264979" cy="358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서울연구원 도시정보센터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35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3A76-1FF3-4904-A0EF-E4D191CB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문제제기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CDC107D-9649-423B-BD89-4C40452AB405}"/>
              </a:ext>
            </a:extLst>
          </p:cNvPr>
          <p:cNvSpPr txBox="1">
            <a:spLocks/>
          </p:cNvSpPr>
          <p:nvPr/>
        </p:nvSpPr>
        <p:spPr>
          <a:xfrm>
            <a:off x="871384" y="1457172"/>
            <a:ext cx="5584723" cy="91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문제 인식</a:t>
            </a:r>
            <a:r>
              <a:rPr lang="en-US" altLang="ko-KR" dirty="0"/>
              <a:t>1 : </a:t>
            </a:r>
            <a:r>
              <a:rPr lang="ko-KR" altLang="en-US" dirty="0"/>
              <a:t>수급 불균형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3218CD7-F639-47CF-A76B-96914DFFD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065" t="12361"/>
          <a:stretch/>
        </p:blipFill>
        <p:spPr bwMode="auto">
          <a:xfrm>
            <a:off x="6523492" y="5039952"/>
            <a:ext cx="5076115" cy="511993"/>
          </a:xfrm>
          <a:prstGeom prst="rect">
            <a:avLst/>
          </a:prstGeom>
          <a:noFill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7EE88A5-B559-4EF3-A056-FABDCC589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824"/>
          <a:stretch/>
        </p:blipFill>
        <p:spPr bwMode="auto">
          <a:xfrm>
            <a:off x="6456107" y="3409950"/>
            <a:ext cx="4538513" cy="939800"/>
          </a:xfrm>
          <a:prstGeom prst="rect">
            <a:avLst/>
          </a:prstGeom>
          <a:noFill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41B9DE0-337D-4D03-A300-5FB57BF7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6107" y="4434501"/>
            <a:ext cx="5143500" cy="520700"/>
          </a:xfrm>
          <a:prstGeom prst="rect">
            <a:avLst/>
          </a:prstGeom>
          <a:noFill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884DE2-FBB4-4B0B-9B09-D93BFDD7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384" y="5039952"/>
            <a:ext cx="5143500" cy="825500"/>
          </a:xfrm>
          <a:prstGeom prst="rect">
            <a:avLst/>
          </a:prstGeom>
          <a:noFill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E9C6F5C-F5FC-47B4-AB50-741B4026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6300" y="3431350"/>
            <a:ext cx="5219700" cy="1574800"/>
          </a:xfrm>
          <a:prstGeom prst="rect">
            <a:avLst/>
          </a:prstGeom>
          <a:noFill/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BF61B5E-31CD-447F-B042-4B9185A2AF18}"/>
              </a:ext>
            </a:extLst>
          </p:cNvPr>
          <p:cNvSpPr txBox="1">
            <a:spLocks/>
          </p:cNvSpPr>
          <p:nvPr/>
        </p:nvSpPr>
        <p:spPr>
          <a:xfrm>
            <a:off x="9898304" y="5910830"/>
            <a:ext cx="2034790" cy="316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서울시 공공자전거</a:t>
            </a:r>
            <a:endParaRPr lang="ko-KR" altLang="en-US" sz="18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FFAD65B-5A95-4874-9067-7B1873DD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788" y="2288241"/>
            <a:ext cx="5584723" cy="871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언제나 부족한 물량 때문에 불편함을 호소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각 대여소별 수요에 따른 차별화 된 공급물량 필요</a:t>
            </a:r>
          </a:p>
        </p:txBody>
      </p:sp>
    </p:spTree>
    <p:extLst>
      <p:ext uri="{BB962C8B-B14F-4D97-AF65-F5344CB8AC3E}">
        <p14:creationId xmlns:p14="http://schemas.microsoft.com/office/powerpoint/2010/main" val="18010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3A76-1FF3-4904-A0EF-E4D191CB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문제제기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CDC107D-9649-423B-BD89-4C40452AB405}"/>
              </a:ext>
            </a:extLst>
          </p:cNvPr>
          <p:cNvSpPr txBox="1">
            <a:spLocks/>
          </p:cNvSpPr>
          <p:nvPr/>
        </p:nvSpPr>
        <p:spPr>
          <a:xfrm>
            <a:off x="871384" y="1457172"/>
            <a:ext cx="9747455" cy="91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문제 인식</a:t>
            </a:r>
            <a:r>
              <a:rPr lang="en-US" altLang="ko-KR" dirty="0"/>
              <a:t>2 : </a:t>
            </a:r>
            <a:r>
              <a:rPr lang="ko-KR" altLang="en-US" dirty="0"/>
              <a:t>사용률이 저조한 대여소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8AF5CE-E3B6-4BAC-909E-B47214E2568D}"/>
              </a:ext>
            </a:extLst>
          </p:cNvPr>
          <p:cNvGrpSpPr/>
          <p:nvPr/>
        </p:nvGrpSpPr>
        <p:grpSpPr>
          <a:xfrm>
            <a:off x="6303237" y="2280384"/>
            <a:ext cx="5207446" cy="3986103"/>
            <a:chOff x="459237" y="2097875"/>
            <a:chExt cx="4902655" cy="366634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04B9735-4B91-48C9-A8E6-6918C786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508" y="2097875"/>
              <a:ext cx="3822799" cy="3285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B2B630-6431-41A5-B242-ECFECCCB4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237" y="2426431"/>
              <a:ext cx="4101340" cy="3337793"/>
            </a:xfrm>
            <a:prstGeom prst="rect">
              <a:avLst/>
            </a:prstGeom>
          </p:spPr>
        </p:pic>
        <p:sp>
          <p:nvSpPr>
            <p:cNvPr id="9" name="내용 개체 틀 9">
              <a:extLst>
                <a:ext uri="{FF2B5EF4-FFF2-40B4-BE49-F238E27FC236}">
                  <a16:creationId xmlns:a16="http://schemas.microsoft.com/office/drawing/2014/main" id="{79F7985A-A3F7-4929-BF61-484BCD32D0C3}"/>
                </a:ext>
              </a:extLst>
            </p:cNvPr>
            <p:cNvSpPr txBox="1">
              <a:spLocks/>
            </p:cNvSpPr>
            <p:nvPr/>
          </p:nvSpPr>
          <p:spPr>
            <a:xfrm>
              <a:off x="3327102" y="2276377"/>
              <a:ext cx="2034790" cy="3163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출처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경향 신문</a:t>
              </a:r>
              <a:endParaRPr lang="ko-KR" altLang="en-US" sz="18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E5769A-32E0-4F27-B146-2826C34AAD0A}"/>
              </a:ext>
            </a:extLst>
          </p:cNvPr>
          <p:cNvGrpSpPr/>
          <p:nvPr/>
        </p:nvGrpSpPr>
        <p:grpSpPr>
          <a:xfrm>
            <a:off x="1239380" y="2280384"/>
            <a:ext cx="4827313" cy="3819201"/>
            <a:chOff x="4560577" y="2006187"/>
            <a:chExt cx="4465602" cy="310412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C1A34BC-8B4C-4613-B1DC-5F309D9C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0577" y="2006187"/>
              <a:ext cx="3415023" cy="571552"/>
            </a:xfrm>
            <a:prstGeom prst="rect">
              <a:avLst/>
            </a:prstGeom>
          </p:spPr>
        </p:pic>
        <p:sp>
          <p:nvSpPr>
            <p:cNvPr id="12" name="내용 개체 틀 9">
              <a:extLst>
                <a:ext uri="{FF2B5EF4-FFF2-40B4-BE49-F238E27FC236}">
                  <a16:creationId xmlns:a16="http://schemas.microsoft.com/office/drawing/2014/main" id="{2DAC8E9A-A299-4EE9-BD79-1A6881E67A4C}"/>
                </a:ext>
              </a:extLst>
            </p:cNvPr>
            <p:cNvSpPr txBox="1">
              <a:spLocks/>
            </p:cNvSpPr>
            <p:nvPr/>
          </p:nvSpPr>
          <p:spPr>
            <a:xfrm>
              <a:off x="6991389" y="2314758"/>
              <a:ext cx="2034790" cy="3163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출처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머니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S</a:t>
              </a:r>
              <a:endParaRPr lang="ko-KR" altLang="en-US" sz="18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AAA47EE-FA9E-433D-9DE2-ED4F421163E9}"/>
                </a:ext>
              </a:extLst>
            </p:cNvPr>
            <p:cNvGrpSpPr/>
            <p:nvPr/>
          </p:nvGrpSpPr>
          <p:grpSpPr>
            <a:xfrm>
              <a:off x="4560577" y="2577739"/>
              <a:ext cx="3884514" cy="2532574"/>
              <a:chOff x="4560577" y="2577739"/>
              <a:chExt cx="3884514" cy="253257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5F94966-6118-4257-8699-5C37E779E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0577" y="2577739"/>
                <a:ext cx="3884514" cy="2532574"/>
              </a:xfrm>
              <a:prstGeom prst="rect">
                <a:avLst/>
              </a:prstGeom>
            </p:spPr>
          </p:pic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08CA8DE-2B36-4283-8902-8D0CE7E21C01}"/>
                  </a:ext>
                </a:extLst>
              </p:cNvPr>
              <p:cNvCxnSpPr/>
              <p:nvPr/>
            </p:nvCxnSpPr>
            <p:spPr>
              <a:xfrm>
                <a:off x="6096000" y="3683298"/>
                <a:ext cx="2026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689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3A76-1FF3-4904-A0EF-E4D191CB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문제제기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CDC107D-9649-423B-BD89-4C40452AB405}"/>
              </a:ext>
            </a:extLst>
          </p:cNvPr>
          <p:cNvSpPr txBox="1">
            <a:spLocks/>
          </p:cNvSpPr>
          <p:nvPr/>
        </p:nvSpPr>
        <p:spPr>
          <a:xfrm>
            <a:off x="871384" y="1457172"/>
            <a:ext cx="9747455" cy="91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따릉이</a:t>
            </a:r>
            <a:r>
              <a:rPr lang="ko-KR" altLang="en-US" dirty="0"/>
              <a:t> 수요 예측의 중요성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1BF6263-CC62-47C2-985E-6C1461DDB936}"/>
              </a:ext>
            </a:extLst>
          </p:cNvPr>
          <p:cNvGrpSpPr/>
          <p:nvPr/>
        </p:nvGrpSpPr>
        <p:grpSpPr>
          <a:xfrm>
            <a:off x="246328" y="2401066"/>
            <a:ext cx="11699343" cy="2999762"/>
            <a:chOff x="353905" y="2218370"/>
            <a:chExt cx="11699343" cy="299976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ADE1AD-B09A-4D63-B8B8-BA67CAE95A91}"/>
                </a:ext>
              </a:extLst>
            </p:cNvPr>
            <p:cNvSpPr/>
            <p:nvPr/>
          </p:nvSpPr>
          <p:spPr>
            <a:xfrm>
              <a:off x="353905" y="2422564"/>
              <a:ext cx="2631142" cy="2591375"/>
            </a:xfrm>
            <a:prstGeom prst="ellipse">
              <a:avLst/>
            </a:prstGeom>
            <a:pattFill prst="ltUp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2000" dirty="0">
                <a:solidFill>
                  <a:schemeClr val="tx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올바른 수요 예측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CD0848D-77E2-4012-AE14-4D299F1923B1}"/>
                </a:ext>
              </a:extLst>
            </p:cNvPr>
            <p:cNvSpPr/>
            <p:nvPr/>
          </p:nvSpPr>
          <p:spPr>
            <a:xfrm>
              <a:off x="2524930" y="2218370"/>
              <a:ext cx="2977324" cy="299976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ctr"/>
              <a:endPara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대여소별 </a:t>
              </a:r>
              <a:endPara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차별화 된 공급</a:t>
              </a:r>
              <a:endPara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ctr"/>
              <a:endParaRPr lang="en-US" altLang="ko-KR" dirty="0"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효율적 관리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BCA8490-887F-4B15-A671-125FFC8F6DB1}"/>
                </a:ext>
              </a:extLst>
            </p:cNvPr>
            <p:cNvSpPr/>
            <p:nvPr/>
          </p:nvSpPr>
          <p:spPr>
            <a:xfrm>
              <a:off x="4888006" y="2484909"/>
              <a:ext cx="2631142" cy="2591375"/>
            </a:xfrm>
            <a:prstGeom prst="ellipse">
              <a:avLst/>
            </a:prstGeom>
            <a:pattFill prst="ltUp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이익 증가</a:t>
              </a:r>
              <a:endParaRPr lang="en-US" altLang="ko-KR" sz="2000" dirty="0">
                <a:solidFill>
                  <a:schemeClr val="tx1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관리비 감소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0BD4BA1-B805-44B5-AC04-53340135A95A}"/>
                </a:ext>
              </a:extLst>
            </p:cNvPr>
            <p:cNvSpPr/>
            <p:nvPr/>
          </p:nvSpPr>
          <p:spPr>
            <a:xfrm>
              <a:off x="6904899" y="2218370"/>
              <a:ext cx="2977324" cy="299976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적자 최소화</a:t>
              </a:r>
              <a:endParaRPr lang="ko-KR" altLang="en-US" sz="2000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C64119F-9B8B-41C0-9C92-7076A1C26252}"/>
                </a:ext>
              </a:extLst>
            </p:cNvPr>
            <p:cNvSpPr/>
            <p:nvPr/>
          </p:nvSpPr>
          <p:spPr>
            <a:xfrm>
              <a:off x="9422106" y="2484909"/>
              <a:ext cx="2631142" cy="2591375"/>
            </a:xfrm>
            <a:prstGeom prst="ellipse">
              <a:avLst/>
            </a:prstGeom>
            <a:pattFill prst="ltUp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한나" panose="02020603020101020101" pitchFamily="18" charset="-127"/>
                  <a:ea typeface="배달의민족 한나" panose="02020603020101020101" pitchFamily="18" charset="-127"/>
                </a:rPr>
                <a:t>서비스 확대</a:t>
              </a:r>
              <a:endParaRPr lang="ko-KR" altLang="en-US" dirty="0"/>
            </a:p>
          </p:txBody>
        </p:sp>
      </p:grp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1E7631EA-CE34-4A43-A77D-64FEC05E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615" y="5808160"/>
            <a:ext cx="8575247" cy="6300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서울시 공공자전거 </a:t>
            </a:r>
            <a:r>
              <a:rPr lang="en-US" altLang="ko-KR" dirty="0"/>
              <a:t>‘</a:t>
            </a:r>
            <a:r>
              <a:rPr lang="ko-KR" altLang="en-US" dirty="0" err="1"/>
              <a:t>따릉이</a:t>
            </a:r>
            <a:r>
              <a:rPr lang="en-US" altLang="ko-KR" dirty="0"/>
              <a:t>’</a:t>
            </a:r>
            <a:r>
              <a:rPr lang="ko-KR" altLang="en-US" dirty="0"/>
              <a:t>의 일별 수요를 예측하자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08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3A76-1FF3-4904-A0EF-E4D191C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분석 데이터</a:t>
            </a:r>
            <a:r>
              <a:rPr lang="en-US" altLang="ko-KR" sz="2000" dirty="0"/>
              <a:t>(2017.07 ~ 2017.12) </a:t>
            </a: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CDC107D-9649-423B-BD89-4C40452AB405}"/>
              </a:ext>
            </a:extLst>
          </p:cNvPr>
          <p:cNvSpPr txBox="1">
            <a:spLocks/>
          </p:cNvSpPr>
          <p:nvPr/>
        </p:nvSpPr>
        <p:spPr>
          <a:xfrm>
            <a:off x="871384" y="1457172"/>
            <a:ext cx="9747455" cy="91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 err="1"/>
              <a:t>따릉이</a:t>
            </a:r>
            <a:r>
              <a:rPr lang="ko-KR" altLang="en-US" dirty="0"/>
              <a:t> 데이터 </a:t>
            </a:r>
            <a:r>
              <a:rPr lang="en-US" altLang="ko-KR" dirty="0"/>
              <a:t>- </a:t>
            </a:r>
            <a:r>
              <a:rPr lang="ko-KR" altLang="en-US" dirty="0"/>
              <a:t>서울 열린 데이터 광장</a:t>
            </a: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1E7631EA-CE34-4A43-A77D-64FEC05E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236" y="2333054"/>
            <a:ext cx="8575247" cy="800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대여소별 이용정보</a:t>
            </a:r>
            <a:r>
              <a:rPr lang="en-US" altLang="ko-KR" sz="1800" dirty="0"/>
              <a:t>(</a:t>
            </a:r>
            <a:r>
              <a:rPr lang="ko-KR" altLang="en-US" sz="1800" dirty="0"/>
              <a:t>월별</a:t>
            </a:r>
            <a:r>
              <a:rPr lang="en-US" altLang="ko-KR" sz="1800" dirty="0"/>
              <a:t>) | </a:t>
            </a:r>
            <a:r>
              <a:rPr lang="ko-KR" altLang="en-US" sz="1800" dirty="0"/>
              <a:t>대여소별 대여</a:t>
            </a:r>
            <a:r>
              <a:rPr lang="en-US" altLang="ko-KR" sz="1800" dirty="0"/>
              <a:t>, </a:t>
            </a:r>
            <a:r>
              <a:rPr lang="ko-KR" altLang="en-US" sz="1800" dirty="0"/>
              <a:t>반납 정보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200" dirty="0"/>
              <a:t>: </a:t>
            </a:r>
            <a:r>
              <a:rPr lang="ko-KR" altLang="en-US" sz="1200" dirty="0"/>
              <a:t>대여일자</a:t>
            </a:r>
            <a:r>
              <a:rPr lang="en-US" altLang="ko-KR" sz="1200" dirty="0"/>
              <a:t>, </a:t>
            </a:r>
            <a:r>
              <a:rPr lang="ko-KR" altLang="en-US" sz="1200" dirty="0"/>
              <a:t>대여소 번호</a:t>
            </a:r>
            <a:r>
              <a:rPr lang="en-US" altLang="ko-KR" sz="1200" dirty="0"/>
              <a:t>, </a:t>
            </a:r>
            <a:r>
              <a:rPr lang="ko-KR" altLang="en-US" sz="1200" dirty="0"/>
              <a:t>대여소명</a:t>
            </a:r>
            <a:r>
              <a:rPr lang="en-US" altLang="ko-KR" sz="1200" dirty="0"/>
              <a:t>, </a:t>
            </a:r>
            <a:r>
              <a:rPr lang="ko-KR" altLang="en-US" sz="1200" dirty="0"/>
              <a:t>대여건수</a:t>
            </a:r>
            <a:r>
              <a:rPr lang="en-US" altLang="ko-KR" sz="1200" dirty="0"/>
              <a:t>, </a:t>
            </a:r>
            <a:r>
              <a:rPr lang="ko-KR" altLang="en-US" sz="1200" dirty="0"/>
              <a:t>반납건수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035485-2FFA-48F3-8251-4FC4032401F9}"/>
              </a:ext>
            </a:extLst>
          </p:cNvPr>
          <p:cNvSpPr txBox="1">
            <a:spLocks/>
          </p:cNvSpPr>
          <p:nvPr/>
        </p:nvSpPr>
        <p:spPr>
          <a:xfrm>
            <a:off x="1060236" y="5959588"/>
            <a:ext cx="8575247" cy="70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신규가입자 정보</a:t>
            </a:r>
            <a:r>
              <a:rPr lang="en-US" altLang="ko-KR" sz="1800" dirty="0"/>
              <a:t>(</a:t>
            </a:r>
            <a:r>
              <a:rPr lang="ko-KR" altLang="en-US" sz="1800" dirty="0"/>
              <a:t>일별</a:t>
            </a:r>
            <a:r>
              <a:rPr lang="en-US" altLang="ko-KR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: </a:t>
            </a:r>
            <a:r>
              <a:rPr lang="ko-KR" altLang="en-US" sz="1200" dirty="0"/>
              <a:t>대여일자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사용자코드</a:t>
            </a:r>
            <a:r>
              <a:rPr lang="en-US" altLang="ko-KR" sz="1200" dirty="0"/>
              <a:t>(</a:t>
            </a:r>
            <a:r>
              <a:rPr lang="ko-KR" altLang="en-US" sz="1200" dirty="0"/>
              <a:t>회원여부</a:t>
            </a:r>
            <a:r>
              <a:rPr lang="en-US" altLang="ko-KR" sz="1200" dirty="0"/>
              <a:t>, </a:t>
            </a:r>
            <a:r>
              <a:rPr lang="ko-KR" altLang="en-US" sz="1200" dirty="0"/>
              <a:t>내국인여부</a:t>
            </a:r>
            <a:r>
              <a:rPr lang="en-US" altLang="ko-KR" sz="1200" dirty="0"/>
              <a:t>), </a:t>
            </a:r>
            <a:r>
              <a:rPr lang="ko-KR" altLang="en-US" sz="1200" dirty="0"/>
              <a:t>성별</a:t>
            </a:r>
            <a:r>
              <a:rPr lang="en-US" altLang="ko-KR" sz="1200" dirty="0"/>
              <a:t>, </a:t>
            </a:r>
            <a:r>
              <a:rPr lang="ko-KR" altLang="en-US" sz="1200" dirty="0"/>
              <a:t>연령대</a:t>
            </a:r>
            <a:r>
              <a:rPr lang="en-US" altLang="ko-KR" sz="1200" dirty="0"/>
              <a:t>, </a:t>
            </a:r>
            <a:r>
              <a:rPr lang="ko-KR" altLang="en-US" sz="1200" dirty="0"/>
              <a:t>신규가입자수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607C6DB-F5BD-47CB-822F-9E3B62748132}"/>
              </a:ext>
            </a:extLst>
          </p:cNvPr>
          <p:cNvSpPr txBox="1">
            <a:spLocks/>
          </p:cNvSpPr>
          <p:nvPr/>
        </p:nvSpPr>
        <p:spPr>
          <a:xfrm>
            <a:off x="1060236" y="4137768"/>
            <a:ext cx="8575247" cy="67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이용정보</a:t>
            </a:r>
            <a:r>
              <a:rPr lang="en-US" altLang="ko-KR" sz="1800" dirty="0"/>
              <a:t>(</a:t>
            </a:r>
            <a:r>
              <a:rPr lang="ko-KR" altLang="en-US" sz="1800" dirty="0"/>
              <a:t>일별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: </a:t>
            </a:r>
            <a:r>
              <a:rPr lang="ko-KR" altLang="en-US" sz="1200" dirty="0"/>
              <a:t>대여일자</a:t>
            </a:r>
            <a:r>
              <a:rPr lang="en-US" altLang="ko-KR" sz="1200" dirty="0"/>
              <a:t>, </a:t>
            </a:r>
            <a:r>
              <a:rPr lang="ko-KR" altLang="en-US" sz="1200" dirty="0"/>
              <a:t>대여소 번호</a:t>
            </a:r>
            <a:r>
              <a:rPr lang="en-US" altLang="ko-KR" sz="1200" dirty="0"/>
              <a:t>, </a:t>
            </a:r>
            <a:r>
              <a:rPr lang="ko-KR" altLang="en-US" sz="1200" dirty="0"/>
              <a:t>대여소명</a:t>
            </a:r>
            <a:r>
              <a:rPr lang="en-US" altLang="ko-KR" sz="1200" dirty="0"/>
              <a:t>, </a:t>
            </a:r>
            <a:r>
              <a:rPr lang="ko-KR" altLang="en-US" sz="1200" dirty="0"/>
              <a:t>정기권유무</a:t>
            </a:r>
            <a:r>
              <a:rPr lang="en-US" altLang="ko-KR" sz="1200" dirty="0"/>
              <a:t>, </a:t>
            </a:r>
            <a:r>
              <a:rPr lang="ko-KR" altLang="en-US" sz="1200" dirty="0"/>
              <a:t>성별</a:t>
            </a:r>
            <a:r>
              <a:rPr lang="en-US" altLang="ko-KR" sz="1200" dirty="0"/>
              <a:t>, </a:t>
            </a:r>
            <a:r>
              <a:rPr lang="ko-KR" altLang="en-US" sz="1200" dirty="0"/>
              <a:t>연령대</a:t>
            </a:r>
            <a:r>
              <a:rPr lang="en-US" altLang="ko-KR" sz="1200" dirty="0"/>
              <a:t>, </a:t>
            </a:r>
            <a:r>
              <a:rPr lang="ko-KR" altLang="en-US" sz="1200" dirty="0"/>
              <a:t>운동량</a:t>
            </a:r>
            <a:r>
              <a:rPr lang="en-US" altLang="ko-KR" sz="1200" dirty="0"/>
              <a:t>, </a:t>
            </a:r>
            <a:r>
              <a:rPr lang="ko-KR" altLang="en-US" sz="1200" dirty="0"/>
              <a:t>이용건수</a:t>
            </a:r>
            <a:r>
              <a:rPr lang="en-US" altLang="ko-KR" sz="1200" dirty="0"/>
              <a:t>, </a:t>
            </a:r>
            <a:r>
              <a:rPr lang="ko-KR" altLang="en-US" sz="1200" dirty="0"/>
              <a:t>이동거리</a:t>
            </a:r>
            <a:r>
              <a:rPr lang="en-US" altLang="ko-KR" sz="1200" dirty="0"/>
              <a:t>(m), </a:t>
            </a:r>
            <a:r>
              <a:rPr lang="ko-KR" altLang="en-US" sz="1200" dirty="0"/>
              <a:t>이동시간</a:t>
            </a:r>
            <a:r>
              <a:rPr lang="en-US" altLang="ko-KR" sz="1200" dirty="0"/>
              <a:t>(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4C98FD9-6A48-4D98-90C4-932E5CD74499}"/>
              </a:ext>
            </a:extLst>
          </p:cNvPr>
          <p:cNvSpPr txBox="1">
            <a:spLocks/>
          </p:cNvSpPr>
          <p:nvPr/>
        </p:nvSpPr>
        <p:spPr>
          <a:xfrm>
            <a:off x="1060236" y="4975439"/>
            <a:ext cx="10682245" cy="8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대여이력 정보 </a:t>
            </a:r>
            <a:r>
              <a:rPr lang="en-US" altLang="ko-KR" sz="1800" dirty="0"/>
              <a:t>| </a:t>
            </a:r>
            <a:r>
              <a:rPr lang="ko-KR" altLang="en-US" sz="1800" dirty="0"/>
              <a:t>자전거 이동경로에 대한 분석이 가능하도록 만든 데이터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: </a:t>
            </a:r>
            <a:r>
              <a:rPr lang="ko-KR" altLang="en-US" sz="1200" dirty="0"/>
              <a:t>자전거 번호</a:t>
            </a:r>
            <a:r>
              <a:rPr lang="en-US" altLang="ko-KR" sz="1200" dirty="0"/>
              <a:t>, </a:t>
            </a:r>
            <a:r>
              <a:rPr lang="ko-KR" altLang="en-US" sz="1200" dirty="0"/>
              <a:t>대여일자</a:t>
            </a:r>
            <a:r>
              <a:rPr lang="en-US" altLang="ko-KR" sz="1200" dirty="0"/>
              <a:t>, </a:t>
            </a:r>
            <a:r>
              <a:rPr lang="ko-KR" altLang="en-US" sz="1200" dirty="0"/>
              <a:t>대여소 번호</a:t>
            </a:r>
            <a:r>
              <a:rPr lang="en-US" altLang="ko-KR" sz="1200" dirty="0"/>
              <a:t>, </a:t>
            </a:r>
            <a:r>
              <a:rPr lang="ko-KR" altLang="en-US" sz="1200" dirty="0"/>
              <a:t>대여소명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대여거치대</a:t>
            </a:r>
            <a:r>
              <a:rPr lang="ko-KR" altLang="en-US" sz="1200" dirty="0"/>
              <a:t> 번호</a:t>
            </a:r>
            <a:r>
              <a:rPr lang="en-US" altLang="ko-KR" sz="1200" dirty="0"/>
              <a:t>, </a:t>
            </a:r>
            <a:r>
              <a:rPr lang="ko-KR" altLang="en-US" sz="1200" dirty="0"/>
              <a:t>반납일시</a:t>
            </a:r>
            <a:r>
              <a:rPr lang="en-US" altLang="ko-KR" sz="1200" dirty="0"/>
              <a:t>, </a:t>
            </a:r>
            <a:r>
              <a:rPr lang="ko-KR" altLang="en-US" sz="1200" dirty="0"/>
              <a:t>반납대여소 번호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반납대여소명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반납거치대</a:t>
            </a:r>
            <a:r>
              <a:rPr lang="ko-KR" altLang="en-US" sz="1200" dirty="0"/>
              <a:t> 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이용거리</a:t>
            </a:r>
            <a:r>
              <a:rPr lang="en-US" altLang="ko-KR" sz="1200" dirty="0"/>
              <a:t>(m), </a:t>
            </a:r>
            <a:r>
              <a:rPr lang="ko-KR" altLang="en-US" sz="1200" dirty="0"/>
              <a:t>이용시간</a:t>
            </a:r>
            <a:r>
              <a:rPr lang="en-US" altLang="ko-KR" sz="1200" dirty="0"/>
              <a:t>(</a:t>
            </a:r>
            <a:r>
              <a:rPr lang="ko-KR" altLang="en-US" sz="1200" dirty="0"/>
              <a:t>분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56B2F3-0716-49FC-B703-5682AF6AA4D4}"/>
              </a:ext>
            </a:extLst>
          </p:cNvPr>
          <p:cNvGrpSpPr/>
          <p:nvPr/>
        </p:nvGrpSpPr>
        <p:grpSpPr>
          <a:xfrm>
            <a:off x="449519" y="2067206"/>
            <a:ext cx="388681" cy="4597400"/>
            <a:chOff x="462230" y="2002660"/>
            <a:chExt cx="388681" cy="45974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34027CB-BEED-4770-B9D8-270C8FE3EDC7}"/>
                </a:ext>
              </a:extLst>
            </p:cNvPr>
            <p:cNvGrpSpPr/>
            <p:nvPr/>
          </p:nvGrpSpPr>
          <p:grpSpPr>
            <a:xfrm>
              <a:off x="462230" y="2002660"/>
              <a:ext cx="388681" cy="4597400"/>
              <a:chOff x="1529036" y="1778000"/>
              <a:chExt cx="388681" cy="4597400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FE8E0E1-BCCC-4135-9C1A-88CAAAD227A1}"/>
                  </a:ext>
                </a:extLst>
              </p:cNvPr>
              <p:cNvCxnSpPr/>
              <p:nvPr/>
            </p:nvCxnSpPr>
            <p:spPr>
              <a:xfrm>
                <a:off x="1714500" y="1778000"/>
                <a:ext cx="0" cy="4597400"/>
              </a:xfrm>
              <a:prstGeom prst="line">
                <a:avLst/>
              </a:prstGeom>
              <a:ln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30660B6-626E-4F49-A6E3-AF90ED0BDB31}"/>
                  </a:ext>
                </a:extLst>
              </p:cNvPr>
              <p:cNvSpPr/>
              <p:nvPr/>
            </p:nvSpPr>
            <p:spPr>
              <a:xfrm>
                <a:off x="1529036" y="2113657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8959026-7820-4E09-A99B-7072B6A48A3B}"/>
                  </a:ext>
                </a:extLst>
              </p:cNvPr>
              <p:cNvSpPr/>
              <p:nvPr/>
            </p:nvSpPr>
            <p:spPr>
              <a:xfrm>
                <a:off x="1529036" y="3000618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A2F543A-9605-441A-8330-8392B50B7FBF}"/>
                  </a:ext>
                </a:extLst>
              </p:cNvPr>
              <p:cNvSpPr/>
              <p:nvPr/>
            </p:nvSpPr>
            <p:spPr>
              <a:xfrm>
                <a:off x="1529036" y="388757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6323F1E-4AB8-4C10-B08D-597EC43AF4EC}"/>
                  </a:ext>
                </a:extLst>
              </p:cNvPr>
              <p:cNvSpPr/>
              <p:nvPr/>
            </p:nvSpPr>
            <p:spPr>
              <a:xfrm>
                <a:off x="1529036" y="4774540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6C9EB5D-D6AE-4B7F-96E5-51826A86AE0A}"/>
                </a:ext>
              </a:extLst>
            </p:cNvPr>
            <p:cNvSpPr/>
            <p:nvPr/>
          </p:nvSpPr>
          <p:spPr>
            <a:xfrm>
              <a:off x="462230" y="5886162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608075C1-F9F1-4796-A3C8-BD0AE753117E}"/>
              </a:ext>
            </a:extLst>
          </p:cNvPr>
          <p:cNvSpPr txBox="1">
            <a:spLocks/>
          </p:cNvSpPr>
          <p:nvPr/>
        </p:nvSpPr>
        <p:spPr>
          <a:xfrm>
            <a:off x="1060236" y="3300097"/>
            <a:ext cx="8575247" cy="67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대여소 현황정보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200" dirty="0"/>
              <a:t>: </a:t>
            </a:r>
            <a:r>
              <a:rPr lang="ko-KR" altLang="en-US" sz="1200" dirty="0"/>
              <a:t>구분</a:t>
            </a:r>
            <a:r>
              <a:rPr lang="en-US" altLang="ko-KR" sz="1200" dirty="0"/>
              <a:t>(</a:t>
            </a:r>
            <a:r>
              <a:rPr lang="ko-KR" altLang="en-US" sz="1200" dirty="0"/>
              <a:t>구</a:t>
            </a:r>
            <a:r>
              <a:rPr lang="en-US" altLang="ko-KR" sz="1200" dirty="0"/>
              <a:t>), </a:t>
            </a:r>
            <a:r>
              <a:rPr lang="ko-KR" altLang="en-US" sz="1200" dirty="0"/>
              <a:t>대여소 번호</a:t>
            </a:r>
            <a:r>
              <a:rPr lang="en-US" altLang="ko-KR" sz="1200" dirty="0"/>
              <a:t>, </a:t>
            </a:r>
            <a:r>
              <a:rPr lang="ko-KR" altLang="en-US" sz="1200" dirty="0"/>
              <a:t>대여소명</a:t>
            </a:r>
            <a:r>
              <a:rPr lang="en-US" altLang="ko-KR" sz="1200" dirty="0"/>
              <a:t>, </a:t>
            </a:r>
            <a:r>
              <a:rPr lang="ko-KR" altLang="en-US" sz="1200" dirty="0"/>
              <a:t>대여소 주소</a:t>
            </a:r>
            <a:r>
              <a:rPr lang="en-US" altLang="ko-KR" sz="1200" dirty="0"/>
              <a:t>, </a:t>
            </a:r>
            <a:r>
              <a:rPr lang="ko-KR" altLang="en-US" sz="1200" dirty="0"/>
              <a:t>거치대 수</a:t>
            </a:r>
            <a:r>
              <a:rPr lang="en-US" altLang="ko-KR" sz="1200" dirty="0"/>
              <a:t>, </a:t>
            </a:r>
            <a:r>
              <a:rPr lang="ko-KR" altLang="en-US" sz="1200" dirty="0"/>
              <a:t>위도</a:t>
            </a:r>
            <a:r>
              <a:rPr lang="en-US" altLang="ko-KR" sz="1200" dirty="0"/>
              <a:t>, </a:t>
            </a:r>
            <a:r>
              <a:rPr lang="ko-KR" altLang="en-US" sz="1200" dirty="0"/>
              <a:t>경도 </a:t>
            </a:r>
          </a:p>
        </p:txBody>
      </p:sp>
    </p:spTree>
    <p:extLst>
      <p:ext uri="{BB962C8B-B14F-4D97-AF65-F5344CB8AC3E}">
        <p14:creationId xmlns:p14="http://schemas.microsoft.com/office/powerpoint/2010/main" val="99825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3A76-1FF3-4904-A0EF-E4D191CB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분석 데이터</a:t>
            </a:r>
            <a:r>
              <a:rPr lang="en-US" altLang="ko-KR" sz="2000" dirty="0"/>
              <a:t>(2017.07 ~ 2017.12) </a:t>
            </a:r>
            <a:endParaRPr lang="ko-KR" altLang="en-US" sz="2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CDC107D-9649-423B-BD89-4C40452AB405}"/>
              </a:ext>
            </a:extLst>
          </p:cNvPr>
          <p:cNvSpPr txBox="1">
            <a:spLocks/>
          </p:cNvSpPr>
          <p:nvPr/>
        </p:nvSpPr>
        <p:spPr>
          <a:xfrm>
            <a:off x="871384" y="1457172"/>
            <a:ext cx="9747455" cy="910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 2) </a:t>
            </a:r>
            <a:r>
              <a:rPr lang="ko-KR" altLang="en-US" dirty="0"/>
              <a:t>수요 예측에 필요한 또 다른 데이터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847C66-C8E1-42BE-AD35-E8C59C41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62" y="1912656"/>
            <a:ext cx="5152712" cy="4625667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26BB6F6-8D24-4307-AC0E-63A47F770BB0}"/>
              </a:ext>
            </a:extLst>
          </p:cNvPr>
          <p:cNvSpPr txBox="1">
            <a:spLocks/>
          </p:cNvSpPr>
          <p:nvPr/>
        </p:nvSpPr>
        <p:spPr>
          <a:xfrm>
            <a:off x="602226" y="2559574"/>
            <a:ext cx="4857849" cy="113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92D05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선행 연구에서 분석한</a:t>
            </a:r>
            <a:endParaRPr lang="en-US" altLang="ko-KR" sz="2400" dirty="0">
              <a:solidFill>
                <a:srgbClr val="92D050"/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err="1">
                <a:solidFill>
                  <a:srgbClr val="92D05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따릉이</a:t>
            </a:r>
            <a:r>
              <a:rPr lang="ko-KR" altLang="en-US" sz="2400" dirty="0">
                <a:solidFill>
                  <a:srgbClr val="92D05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92D05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대여량</a:t>
            </a:r>
            <a:r>
              <a:rPr lang="ko-KR" altLang="en-US" sz="2400" dirty="0">
                <a:solidFill>
                  <a:srgbClr val="92D050"/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 영향 요인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C3FC359-2614-4A0F-B02F-D91BC5EB4736}"/>
              </a:ext>
            </a:extLst>
          </p:cNvPr>
          <p:cNvSpPr/>
          <p:nvPr/>
        </p:nvSpPr>
        <p:spPr>
          <a:xfrm>
            <a:off x="2554643" y="3597338"/>
            <a:ext cx="324465" cy="4719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7A60F3F-8208-4902-8B34-43BD37C96097}"/>
              </a:ext>
            </a:extLst>
          </p:cNvPr>
          <p:cNvSpPr txBox="1">
            <a:spLocks/>
          </p:cNvSpPr>
          <p:nvPr/>
        </p:nvSpPr>
        <p:spPr>
          <a:xfrm>
            <a:off x="602225" y="4200997"/>
            <a:ext cx="5152712" cy="2067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광장</a:t>
            </a:r>
            <a:r>
              <a:rPr lang="en-US" altLang="ko-KR" sz="2000" dirty="0"/>
              <a:t>, </a:t>
            </a:r>
            <a:r>
              <a:rPr lang="ko-KR" altLang="en-US" sz="2000" dirty="0"/>
              <a:t>공원</a:t>
            </a:r>
            <a:r>
              <a:rPr lang="en-US" altLang="ko-KR" sz="2000" dirty="0"/>
              <a:t>, </a:t>
            </a:r>
            <a:r>
              <a:rPr lang="ko-KR" altLang="en-US" sz="2000" dirty="0"/>
              <a:t>학교</a:t>
            </a:r>
            <a:r>
              <a:rPr lang="en-US" altLang="ko-KR" sz="2000" dirty="0"/>
              <a:t>, </a:t>
            </a:r>
            <a:r>
              <a:rPr lang="ko-KR" altLang="en-US" sz="2000" dirty="0"/>
              <a:t>공공청사</a:t>
            </a:r>
            <a:r>
              <a:rPr lang="en-US" altLang="ko-KR" sz="2000" dirty="0"/>
              <a:t>, </a:t>
            </a:r>
            <a:r>
              <a:rPr lang="ko-KR" altLang="en-US" sz="2000" dirty="0"/>
              <a:t>문화체육시설</a:t>
            </a:r>
            <a:r>
              <a:rPr lang="en-US" altLang="ko-KR" sz="2000" dirty="0"/>
              <a:t>, </a:t>
            </a:r>
            <a:r>
              <a:rPr lang="ko-KR" altLang="en-US" sz="2000" dirty="0"/>
              <a:t>사회복지시설</a:t>
            </a:r>
            <a:r>
              <a:rPr lang="en-US" altLang="ko-KR" sz="2000" dirty="0"/>
              <a:t>, </a:t>
            </a:r>
            <a:r>
              <a:rPr lang="ko-KR" altLang="en-US" sz="2000" dirty="0"/>
              <a:t>버스</a:t>
            </a:r>
            <a:r>
              <a:rPr lang="en-US" altLang="ko-KR" sz="2000" dirty="0"/>
              <a:t>, </a:t>
            </a:r>
            <a:r>
              <a:rPr lang="ko-KR" altLang="en-US" sz="2000" dirty="0"/>
              <a:t>지하철</a:t>
            </a:r>
            <a:r>
              <a:rPr lang="en-US" altLang="ko-KR" sz="2000" dirty="0"/>
              <a:t>, </a:t>
            </a:r>
            <a:r>
              <a:rPr lang="ko-KR" altLang="en-US" sz="2000" dirty="0"/>
              <a:t>녹지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이문섭</a:t>
            </a:r>
            <a:r>
              <a:rPr lang="en-US" altLang="ko-KR" sz="2000" dirty="0"/>
              <a:t>, 2017)</a:t>
            </a:r>
          </a:p>
          <a:p>
            <a:pPr>
              <a:buFontTx/>
              <a:buChar char="-"/>
            </a:pPr>
            <a:r>
              <a:rPr lang="ko-KR" altLang="en-US" sz="2000" dirty="0"/>
              <a:t>지하철역</a:t>
            </a:r>
            <a:r>
              <a:rPr lang="en-US" altLang="ko-KR" sz="2000" dirty="0"/>
              <a:t>, </a:t>
            </a:r>
            <a:r>
              <a:rPr lang="ko-KR" altLang="en-US" sz="2000" dirty="0"/>
              <a:t>공원</a:t>
            </a:r>
            <a:r>
              <a:rPr lang="en-US" altLang="ko-KR" sz="2000" dirty="0"/>
              <a:t>, </a:t>
            </a:r>
            <a:r>
              <a:rPr lang="ko-KR" altLang="en-US" sz="2000" dirty="0"/>
              <a:t>유동인구</a:t>
            </a:r>
            <a:r>
              <a:rPr lang="en-US" altLang="ko-KR" sz="2000" dirty="0"/>
              <a:t>, </a:t>
            </a:r>
            <a:r>
              <a:rPr lang="ko-KR" altLang="en-US" sz="2000" dirty="0"/>
              <a:t>지구특성</a:t>
            </a:r>
            <a:r>
              <a:rPr lang="en-US" altLang="ko-KR" sz="2000" dirty="0"/>
              <a:t>, </a:t>
            </a:r>
            <a:r>
              <a:rPr lang="ko-KR" altLang="en-US" sz="2000" dirty="0"/>
              <a:t>주거지구</a:t>
            </a:r>
            <a:r>
              <a:rPr lang="en-US" altLang="ko-KR" sz="2000" dirty="0"/>
              <a:t>, </a:t>
            </a:r>
            <a:r>
              <a:rPr lang="ko-KR" altLang="en-US" sz="2000" dirty="0"/>
              <a:t>업무지구</a:t>
            </a:r>
            <a:r>
              <a:rPr lang="en-US" altLang="ko-KR" sz="2000" dirty="0"/>
              <a:t>(</a:t>
            </a:r>
            <a:r>
              <a:rPr lang="ko-KR" altLang="en-US" sz="2000" dirty="0"/>
              <a:t>장재민 외</a:t>
            </a:r>
            <a:r>
              <a:rPr lang="en-US" altLang="ko-KR" sz="2000" dirty="0"/>
              <a:t>, 2016)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14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MariAndFriends template</Template>
  <TotalTime>641</TotalTime>
  <Words>512</Words>
  <Application>Microsoft Office PowerPoint</Application>
  <PresentationFormat>와이드스크린</PresentationFormat>
  <Paragraphs>98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KoPub돋움체 Bold</vt:lpstr>
      <vt:lpstr>배달의민족 한나</vt:lpstr>
      <vt:lpstr>Arial</vt:lpstr>
      <vt:lpstr>맑은 고딕</vt:lpstr>
      <vt:lpstr>Office 테마</vt:lpstr>
      <vt:lpstr>서울시 자전거 ‘따릉이’ 일별 수요 예측  </vt:lpstr>
      <vt:lpstr>개요</vt:lpstr>
      <vt:lpstr>1. 문제 제기</vt:lpstr>
      <vt:lpstr>1. 문제제기</vt:lpstr>
      <vt:lpstr>1. 문제제기</vt:lpstr>
      <vt:lpstr>1. 문제제기</vt:lpstr>
      <vt:lpstr>1. 문제제기</vt:lpstr>
      <vt:lpstr>2. 분석 데이터(2017.07 ~ 2017.12) </vt:lpstr>
      <vt:lpstr>2. 분석 데이터(2017.07 ~ 2017.12) </vt:lpstr>
      <vt:lpstr>3. 분석 방법</vt:lpstr>
      <vt:lpstr>4. 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자전거 ‘따릉이’ 수요 예측</dc:title>
  <dc:creator>km_mz</dc:creator>
  <cp:lastModifiedBy>km_mz</cp:lastModifiedBy>
  <cp:revision>43</cp:revision>
  <dcterms:created xsi:type="dcterms:W3CDTF">2018-10-05T13:44:14Z</dcterms:created>
  <dcterms:modified xsi:type="dcterms:W3CDTF">2018-10-06T12:05:15Z</dcterms:modified>
</cp:coreProperties>
</file>