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6" r:id="rId7"/>
    <p:sldId id="264" r:id="rId8"/>
    <p:sldId id="261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72379-3982-406C-9DC7-8168B7B8632B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4AFC4-B4C7-4B64-A5CF-55937D733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6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4AFC4-B4C7-4B64-A5CF-55937D733B3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83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 : </a:t>
            </a:r>
            <a:r>
              <a:rPr lang="fr-FR" dirty="0" err="1"/>
              <a:t>Earn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significantly</a:t>
            </a:r>
            <a:r>
              <a:rPr lang="fr-FR" dirty="0"/>
              <a:t> more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positions for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experience</a:t>
            </a:r>
            <a:r>
              <a:rPr lang="fr-FR" dirty="0"/>
              <a:t>. Data </a:t>
            </a:r>
            <a:r>
              <a:rPr lang="fr-FR" dirty="0" err="1"/>
              <a:t>scientist</a:t>
            </a:r>
            <a:r>
              <a:rPr lang="fr-FR" dirty="0"/>
              <a:t> are not far !! TECH ++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4AFC4-B4C7-4B64-A5CF-55937D733B3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22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High </a:t>
            </a:r>
            <a:r>
              <a:rPr lang="fr-FR" dirty="0" err="1"/>
              <a:t>number</a:t>
            </a:r>
            <a:r>
              <a:rPr lang="fr-FR" dirty="0"/>
              <a:t> of Asian </a:t>
            </a:r>
            <a:r>
              <a:rPr lang="fr-FR" dirty="0" err="1"/>
              <a:t>women</a:t>
            </a:r>
            <a:r>
              <a:rPr lang="fr-FR" dirty="0"/>
              <a:t> SE relative to total (men + </a:t>
            </a:r>
            <a:r>
              <a:rPr lang="fr-FR" dirty="0" err="1"/>
              <a:t>women</a:t>
            </a:r>
            <a:r>
              <a:rPr lang="fr-FR" dirty="0"/>
              <a:t>). Low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Hispanic</a:t>
            </a:r>
            <a:r>
              <a:rPr lang="fr-FR" dirty="0"/>
              <a:t> </a:t>
            </a:r>
            <a:r>
              <a:rPr lang="fr-FR" dirty="0" err="1"/>
              <a:t>women</a:t>
            </a:r>
            <a:r>
              <a:rPr lang="fr-FR" dirty="0"/>
              <a:t> SE relative to total.  50% of data </a:t>
            </a:r>
            <a:r>
              <a:rPr lang="fr-FR" dirty="0" err="1"/>
              <a:t>missing</a:t>
            </a:r>
            <a:r>
              <a:rPr lang="fr-FR" dirty="0"/>
              <a:t> on race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borderline </a:t>
            </a:r>
            <a:r>
              <a:rPr lang="fr-FR" dirty="0" err="1"/>
              <a:t>comparison</a:t>
            </a:r>
            <a:r>
              <a:rPr lang="fr-FR" dirty="0"/>
              <a:t>,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cautious</a:t>
            </a:r>
            <a:r>
              <a:rPr lang="fr-FR" dirty="0"/>
              <a:t> 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to exploit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4AFC4-B4C7-4B64-A5CF-55937D733B3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740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31118 – 34002 – 26173 – 36692 – 33852 – 9021 – 25531 – 25241 – 9526 – 31727 – 28922 – 20837   </a:t>
            </a:r>
            <a:r>
              <a:rPr lang="fr-FR" dirty="0" err="1"/>
              <a:t>Women</a:t>
            </a:r>
            <a:r>
              <a:rPr lang="fr-FR" dirty="0"/>
              <a:t> are </a:t>
            </a:r>
            <a:r>
              <a:rPr lang="fr-FR" dirty="0" err="1"/>
              <a:t>roughly</a:t>
            </a:r>
            <a:r>
              <a:rPr lang="fr-FR" dirty="0"/>
              <a:t> </a:t>
            </a:r>
            <a:r>
              <a:rPr lang="fr-FR" dirty="0" err="1"/>
              <a:t>representing</a:t>
            </a:r>
            <a:r>
              <a:rPr lang="fr-FR" dirty="0"/>
              <a:t> 25% of the </a:t>
            </a:r>
            <a:r>
              <a:rPr lang="fr-FR" dirty="0" err="1"/>
              <a:t>workforce</a:t>
            </a:r>
            <a:r>
              <a:rPr lang="fr-FR" dirty="0"/>
              <a:t>. </a:t>
            </a:r>
            <a:r>
              <a:rPr lang="fr-FR" dirty="0" err="1"/>
              <a:t>Their</a:t>
            </a:r>
            <a:r>
              <a:rPr lang="fr-FR" dirty="0"/>
              <a:t> salarie tend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lower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men. </a:t>
            </a:r>
            <a:r>
              <a:rPr lang="fr-FR" dirty="0" err="1"/>
              <a:t>Indian</a:t>
            </a:r>
            <a:r>
              <a:rPr lang="fr-FR" dirty="0"/>
              <a:t> people are not </a:t>
            </a:r>
            <a:r>
              <a:rPr lang="fr-FR" dirty="0" err="1"/>
              <a:t>payed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4AFC4-B4C7-4B64-A5CF-55937D733B3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53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5FF1-43CE-41C8-8670-22B6E01B3A8D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05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5FF1-43CE-41C8-8670-22B6E01B3A8D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77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5FF1-43CE-41C8-8670-22B6E01B3A8D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474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5FF1-43CE-41C8-8670-22B6E01B3A8D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238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5FF1-43CE-41C8-8670-22B6E01B3A8D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700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5FF1-43CE-41C8-8670-22B6E01B3A8D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304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5FF1-43CE-41C8-8670-22B6E01B3A8D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061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5FF1-43CE-41C8-8670-22B6E01B3A8D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583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5FF1-43CE-41C8-8670-22B6E01B3A8D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59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5FF1-43CE-41C8-8670-22B6E01B3A8D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5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5FF1-43CE-41C8-8670-22B6E01B3A8D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50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5FF1-43CE-41C8-8670-22B6E01B3A8D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11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5FF1-43CE-41C8-8670-22B6E01B3A8D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13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5FF1-43CE-41C8-8670-22B6E01B3A8D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48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5FF1-43CE-41C8-8670-22B6E01B3A8D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46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5FF1-43CE-41C8-8670-22B6E01B3A8D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87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9555FF1-43CE-41C8-8670-22B6E01B3A8D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3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9555FF1-43CE-41C8-8670-22B6E01B3A8D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971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8C35-5710-6248-662A-DBEA63F6D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4D4D4"/>
                </a:solidFill>
                <a:effectLst/>
                <a:latin typeface="+mn-lt"/>
              </a:rPr>
              <a:t>INCOME DYNAMICS in 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+mn-lt"/>
              </a:rPr>
              <a:t>fintechs</a:t>
            </a:r>
            <a:r>
              <a:rPr lang="en-US" dirty="0">
                <a:solidFill>
                  <a:srgbClr val="D4D4D4"/>
                </a:solidFill>
                <a:effectLst/>
                <a:latin typeface="+mn-lt"/>
              </a:rPr>
              <a:t> - worldwide</a:t>
            </a:r>
            <a:endParaRPr lang="fr-FR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9A669-57FD-36C5-C610-E1E02656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fr-FR" dirty="0" err="1"/>
              <a:t>Starring</a:t>
            </a:r>
            <a:r>
              <a:rPr lang="fr-FR" dirty="0"/>
              <a:t> : </a:t>
            </a:r>
            <a:r>
              <a:rPr lang="fr-FR" dirty="0" err="1"/>
              <a:t>Basak</a:t>
            </a:r>
            <a:r>
              <a:rPr lang="fr-FR" dirty="0"/>
              <a:t> &amp; Robin</a:t>
            </a:r>
          </a:p>
        </p:txBody>
      </p:sp>
    </p:spTree>
    <p:extLst>
      <p:ext uri="{BB962C8B-B14F-4D97-AF65-F5344CB8AC3E}">
        <p14:creationId xmlns:p14="http://schemas.microsoft.com/office/powerpoint/2010/main" val="1775962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21DA-DD7D-6727-C276-C9DE451C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8" cy="1905000"/>
          </a:xfrm>
        </p:spPr>
        <p:txBody>
          <a:bodyPr/>
          <a:lstStyle/>
          <a:p>
            <a:pPr algn="ctr"/>
            <a:r>
              <a:rPr lang="en-FR" b="1" dirty="0"/>
              <a:t>Sofware Engineers Statistics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1F5B21-281D-B346-8AA4-44067386F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5" y="4257951"/>
            <a:ext cx="11970465" cy="17485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1EDB7B-B66A-0A9D-CD94-349D76BD6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298" y="1698810"/>
            <a:ext cx="8153401" cy="238286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AAD1444-2390-C033-1830-F2E0194610F1}"/>
              </a:ext>
            </a:extLst>
          </p:cNvPr>
          <p:cNvSpPr/>
          <p:nvPr/>
        </p:nvSpPr>
        <p:spPr>
          <a:xfrm>
            <a:off x="2054087" y="3829878"/>
            <a:ext cx="2902226" cy="2517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2974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3B84-78DE-517E-3239-FDBAAD58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32688"/>
            <a:ext cx="9905998" cy="1905000"/>
          </a:xfrm>
        </p:spPr>
        <p:txBody>
          <a:bodyPr/>
          <a:lstStyle/>
          <a:p>
            <a:pPr algn="ctr"/>
            <a:r>
              <a:rPr lang="en-FR" b="1" dirty="0"/>
              <a:t>Gender, Race and Income Statistics for Countries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D671D-B74F-D6EA-D178-818D12C87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1479"/>
            <a:ext cx="6616148" cy="299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751602-DBFE-E648-4221-A87D272A6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099" y="3888144"/>
            <a:ext cx="9509119" cy="29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7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F64C-A551-45E5-A11F-6DC3CD1A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4D4D4"/>
                </a:solidFill>
                <a:effectLst/>
                <a:latin typeface="+mn-lt"/>
              </a:rPr>
              <a:t>Description of </a:t>
            </a:r>
            <a:r>
              <a:rPr lang="fr-FR" b="0" i="0" dirty="0" err="1">
                <a:solidFill>
                  <a:srgbClr val="D4D4D4"/>
                </a:solidFill>
                <a:effectLst/>
                <a:latin typeface="+mn-lt"/>
              </a:rPr>
              <a:t>your</a:t>
            </a:r>
            <a:r>
              <a:rPr lang="fr-FR" b="0" i="0" dirty="0">
                <a:solidFill>
                  <a:srgbClr val="D4D4D4"/>
                </a:solidFill>
                <a:effectLst/>
                <a:latin typeface="+mn-lt"/>
              </a:rPr>
              <a:t> </a:t>
            </a:r>
            <a:r>
              <a:rPr lang="fr-FR" b="0" i="0" dirty="0" err="1">
                <a:solidFill>
                  <a:srgbClr val="D4D4D4"/>
                </a:solidFill>
                <a:effectLst/>
                <a:latin typeface="+mn-lt"/>
              </a:rPr>
              <a:t>dataset</a:t>
            </a:r>
            <a:endParaRPr lang="fr-FR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5040-3494-810A-929B-ABBB4488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5949"/>
            <a:ext cx="9905998" cy="3795252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Our data set information </a:t>
            </a:r>
            <a:r>
              <a:rPr lang="fr-FR" dirty="0" err="1"/>
              <a:t>is</a:t>
            </a:r>
            <a:r>
              <a:rPr lang="fr-FR" dirty="0"/>
              <a:t> a breakdown of salaries in fintechs </a:t>
            </a:r>
            <a:r>
              <a:rPr lang="fr-FR" dirty="0" err="1"/>
              <a:t>companies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GAFAMs</a:t>
            </a:r>
            <a:r>
              <a:rPr lang="fr-FR" dirty="0"/>
              <a:t> are </a:t>
            </a:r>
            <a:r>
              <a:rPr lang="fr-FR" dirty="0" err="1"/>
              <a:t>heavily</a:t>
            </a:r>
            <a:r>
              <a:rPr lang="fr-FR" dirty="0"/>
              <a:t> </a:t>
            </a:r>
            <a:r>
              <a:rPr lang="fr-FR" dirty="0" err="1"/>
              <a:t>represented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60K</a:t>
            </a:r>
          </a:p>
          <a:p>
            <a:endParaRPr lang="fr-FR" dirty="0"/>
          </a:p>
          <a:p>
            <a:r>
              <a:rPr lang="fr-FR" dirty="0"/>
              <a:t>The breakdown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organized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 </a:t>
            </a:r>
            <a:r>
              <a:rPr lang="fr-FR" dirty="0" err="1"/>
              <a:t>subsets</a:t>
            </a:r>
            <a:r>
              <a:rPr lang="fr-FR" dirty="0"/>
              <a:t>, </a:t>
            </a:r>
            <a:r>
              <a:rPr lang="fr-FR" dirty="0" err="1"/>
              <a:t>mainly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Position of the </a:t>
            </a:r>
            <a:r>
              <a:rPr lang="fr-FR" dirty="0" err="1"/>
              <a:t>Employees</a:t>
            </a:r>
            <a:endParaRPr lang="fr-FR" dirty="0"/>
          </a:p>
          <a:p>
            <a:pPr lvl="1"/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Yearly</a:t>
            </a:r>
            <a:r>
              <a:rPr lang="fr-FR" dirty="0"/>
              <a:t> </a:t>
            </a:r>
            <a:r>
              <a:rPr lang="fr-FR" dirty="0" err="1"/>
              <a:t>Income</a:t>
            </a:r>
            <a:endParaRPr lang="fr-FR" dirty="0"/>
          </a:p>
          <a:p>
            <a:pPr lvl="1"/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Experience</a:t>
            </a:r>
            <a:r>
              <a:rPr lang="fr-FR" dirty="0"/>
              <a:t>, </a:t>
            </a:r>
            <a:r>
              <a:rPr lang="fr-FR" dirty="0" err="1"/>
              <a:t>both</a:t>
            </a:r>
            <a:r>
              <a:rPr lang="fr-FR" dirty="0"/>
              <a:t> at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actual</a:t>
            </a:r>
            <a:r>
              <a:rPr lang="fr-FR" dirty="0"/>
              <a:t> position and </a:t>
            </a:r>
            <a:r>
              <a:rPr lang="fr-FR" dirty="0" err="1"/>
              <a:t>within</a:t>
            </a:r>
            <a:r>
              <a:rPr lang="fr-FR" dirty="0"/>
              <a:t> the </a:t>
            </a:r>
            <a:r>
              <a:rPr lang="fr-FR" dirty="0" err="1"/>
              <a:t>company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for</a:t>
            </a:r>
          </a:p>
          <a:p>
            <a:pPr lvl="1"/>
            <a:r>
              <a:rPr lang="fr-FR" dirty="0" err="1"/>
              <a:t>Their</a:t>
            </a:r>
            <a:r>
              <a:rPr lang="fr-FR" dirty="0"/>
              <a:t> Location</a:t>
            </a:r>
            <a:br>
              <a:rPr lang="fr-FR" dirty="0"/>
            </a:br>
            <a:endParaRPr lang="fr-FR" dirty="0"/>
          </a:p>
          <a:p>
            <a:r>
              <a:rPr lang="fr-FR" dirty="0"/>
              <a:t>And </a:t>
            </a:r>
            <a:r>
              <a:rPr lang="fr-FR" dirty="0" err="1"/>
              <a:t>some</a:t>
            </a:r>
            <a:r>
              <a:rPr lang="fr-FR" dirty="0"/>
              <a:t> more </a:t>
            </a:r>
            <a:r>
              <a:rPr lang="fr-FR" dirty="0" err="1"/>
              <a:t>others</a:t>
            </a:r>
            <a:r>
              <a:rPr lang="fr-FR" dirty="0"/>
              <a:t> like Education, </a:t>
            </a:r>
            <a:r>
              <a:rPr lang="fr-FR" dirty="0" err="1"/>
              <a:t>Gender</a:t>
            </a:r>
            <a:r>
              <a:rPr lang="fr-FR" dirty="0"/>
              <a:t>, Race</a:t>
            </a:r>
          </a:p>
        </p:txBody>
      </p:sp>
    </p:spTree>
    <p:extLst>
      <p:ext uri="{BB962C8B-B14F-4D97-AF65-F5344CB8AC3E}">
        <p14:creationId xmlns:p14="http://schemas.microsoft.com/office/powerpoint/2010/main" val="192731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6996-6A4C-1ECE-1EDC-263FEA67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4D4D4"/>
                </a:solidFill>
                <a:effectLst/>
                <a:latin typeface="+mn-lt"/>
              </a:rPr>
              <a:t>The Challenges </a:t>
            </a:r>
            <a:r>
              <a:rPr lang="fr-FR" b="0" i="0" dirty="0" err="1">
                <a:solidFill>
                  <a:srgbClr val="D4D4D4"/>
                </a:solidFill>
                <a:effectLst/>
                <a:latin typeface="+mn-lt"/>
              </a:rPr>
              <a:t>we</a:t>
            </a:r>
            <a:r>
              <a:rPr lang="fr-FR" b="0" i="0" dirty="0">
                <a:solidFill>
                  <a:srgbClr val="D4D4D4"/>
                </a:solidFill>
                <a:effectLst/>
                <a:latin typeface="+mn-lt"/>
              </a:rPr>
              <a:t> </a:t>
            </a:r>
            <a:r>
              <a:rPr lang="fr-FR" b="0" i="0" dirty="0" err="1">
                <a:solidFill>
                  <a:srgbClr val="D4D4D4"/>
                </a:solidFill>
                <a:effectLst/>
                <a:latin typeface="+mn-lt"/>
              </a:rPr>
              <a:t>faced</a:t>
            </a:r>
            <a:endParaRPr lang="fr-FR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245E0-13BB-5D38-078F-4AA36E470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1900" dirty="0" err="1"/>
              <a:t>Keeping</a:t>
            </a:r>
            <a:r>
              <a:rPr lang="fr-FR" sz="1900" dirty="0"/>
              <a:t> the code clean </a:t>
            </a:r>
            <a:r>
              <a:rPr lang="fr-FR" sz="1900" dirty="0" err="1"/>
              <a:t>when</a:t>
            </a:r>
            <a:r>
              <a:rPr lang="fr-FR" sz="1900" dirty="0"/>
              <a:t> </a:t>
            </a:r>
            <a:r>
              <a:rPr lang="fr-FR" sz="1900" dirty="0" err="1"/>
              <a:t>modifying</a:t>
            </a:r>
            <a:r>
              <a:rPr lang="fr-FR" sz="1900" dirty="0"/>
              <a:t> the data - </a:t>
            </a:r>
            <a:r>
              <a:rPr lang="fr-FR" sz="1900" dirty="0" err="1"/>
              <a:t>Usually</a:t>
            </a:r>
            <a:r>
              <a:rPr lang="fr-FR" sz="1900" dirty="0"/>
              <a:t> </a:t>
            </a:r>
            <a:r>
              <a:rPr lang="fr-FR" sz="1900" dirty="0" err="1"/>
              <a:t>after</a:t>
            </a:r>
            <a:r>
              <a:rPr lang="fr-FR" sz="1900" dirty="0"/>
              <a:t> </a:t>
            </a:r>
            <a:r>
              <a:rPr lang="fr-FR" sz="1900" dirty="0" err="1"/>
              <a:t>discovering</a:t>
            </a:r>
            <a:r>
              <a:rPr lang="fr-FR" sz="1900" dirty="0"/>
              <a:t> </a:t>
            </a:r>
            <a:r>
              <a:rPr lang="fr-FR" sz="1900" dirty="0" err="1"/>
              <a:t>outliers</a:t>
            </a:r>
            <a:r>
              <a:rPr lang="fr-FR" sz="1900" dirty="0"/>
              <a:t>, or </a:t>
            </a:r>
            <a:r>
              <a:rPr lang="fr-FR" sz="1900" dirty="0" err="1"/>
              <a:t>figuring</a:t>
            </a:r>
            <a:r>
              <a:rPr lang="fr-FR" sz="1900" dirty="0"/>
              <a:t> out </a:t>
            </a:r>
            <a:r>
              <a:rPr lang="fr-FR" sz="1900" dirty="0" err="1"/>
              <a:t>we</a:t>
            </a:r>
            <a:r>
              <a:rPr lang="fr-FR" sz="1900" dirty="0"/>
              <a:t> </a:t>
            </a:r>
            <a:r>
              <a:rPr lang="fr-FR" sz="1900" dirty="0" err="1"/>
              <a:t>don’t</a:t>
            </a:r>
            <a:r>
              <a:rPr lang="fr-FR" sz="1900" dirty="0"/>
              <a:t> </a:t>
            </a:r>
            <a:r>
              <a:rPr lang="fr-FR" sz="1900" dirty="0" err="1"/>
              <a:t>need</a:t>
            </a:r>
            <a:r>
              <a:rPr lang="fr-FR" sz="1900" dirty="0"/>
              <a:t> </a:t>
            </a:r>
            <a:r>
              <a:rPr lang="fr-FR" sz="1900" dirty="0" err="1"/>
              <a:t>this</a:t>
            </a:r>
            <a:r>
              <a:rPr lang="fr-FR" sz="1900" dirty="0"/>
              <a:t> </a:t>
            </a:r>
            <a:r>
              <a:rPr lang="fr-FR" sz="1900" dirty="0" err="1"/>
              <a:t>row</a:t>
            </a:r>
            <a:r>
              <a:rPr lang="fr-FR" sz="1900" dirty="0"/>
              <a:t> or </a:t>
            </a:r>
            <a:r>
              <a:rPr lang="fr-FR" sz="1900" dirty="0" err="1"/>
              <a:t>columns</a:t>
            </a:r>
            <a:r>
              <a:rPr lang="fr-FR" sz="1900" dirty="0"/>
              <a:t>, </a:t>
            </a:r>
            <a:r>
              <a:rPr lang="fr-FR" sz="1900" dirty="0" err="1"/>
              <a:t>which</a:t>
            </a:r>
            <a:r>
              <a:rPr lang="fr-FR" sz="1900" dirty="0"/>
              <a:t> 	</a:t>
            </a:r>
            <a:r>
              <a:rPr lang="fr-FR" sz="1900" dirty="0" err="1"/>
              <a:t>had</a:t>
            </a:r>
            <a:r>
              <a:rPr lang="fr-FR" sz="1900" dirty="0"/>
              <a:t> </a:t>
            </a:r>
            <a:r>
              <a:rPr lang="fr-FR" sz="1900" dirty="0" err="1"/>
              <a:t>dependencies</a:t>
            </a:r>
            <a:r>
              <a:rPr lang="fr-FR" sz="1900" dirty="0"/>
              <a:t> </a:t>
            </a:r>
            <a:r>
              <a:rPr lang="fr-FR" sz="1900" dirty="0" err="1"/>
              <a:t>later</a:t>
            </a:r>
            <a:r>
              <a:rPr lang="fr-FR" sz="1900" dirty="0"/>
              <a:t> in the code</a:t>
            </a:r>
          </a:p>
          <a:p>
            <a:pPr marL="0" indent="0">
              <a:buNone/>
            </a:pPr>
            <a:endParaRPr lang="fr-FR" sz="1900" dirty="0"/>
          </a:p>
          <a:p>
            <a:r>
              <a:rPr lang="fr-FR" sz="1900" dirty="0" err="1"/>
              <a:t>Identifying</a:t>
            </a:r>
            <a:r>
              <a:rPr lang="fr-FR" sz="1900" dirty="0"/>
              <a:t> </a:t>
            </a:r>
            <a:r>
              <a:rPr lang="fr-FR" sz="1900" dirty="0" err="1"/>
              <a:t>outliers</a:t>
            </a:r>
            <a:r>
              <a:rPr lang="fr-FR" sz="1900" dirty="0"/>
              <a:t> and </a:t>
            </a:r>
            <a:r>
              <a:rPr lang="fr-FR" sz="1900" dirty="0" err="1"/>
              <a:t>getting</a:t>
            </a:r>
            <a:r>
              <a:rPr lang="fr-FR" sz="1900" dirty="0"/>
              <a:t> </a:t>
            </a:r>
            <a:r>
              <a:rPr lang="fr-FR" sz="1900" dirty="0" err="1"/>
              <a:t>rid</a:t>
            </a:r>
            <a:r>
              <a:rPr lang="fr-FR" sz="1900" dirty="0"/>
              <a:t> of </a:t>
            </a:r>
            <a:r>
              <a:rPr lang="fr-FR" sz="1900" dirty="0" err="1"/>
              <a:t>them</a:t>
            </a:r>
            <a:r>
              <a:rPr lang="fr-FR" sz="1900" dirty="0"/>
              <a:t> </a:t>
            </a:r>
            <a:r>
              <a:rPr lang="fr-FR" sz="1900" dirty="0" err="1"/>
              <a:t>was</a:t>
            </a:r>
            <a:r>
              <a:rPr lang="fr-FR" sz="1900" dirty="0"/>
              <a:t> not </a:t>
            </a:r>
            <a:r>
              <a:rPr lang="fr-FR" sz="1900" dirty="0" err="1"/>
              <a:t>always</a:t>
            </a:r>
            <a:r>
              <a:rPr lang="fr-FR" sz="1900" dirty="0"/>
              <a:t> simple</a:t>
            </a:r>
          </a:p>
          <a:p>
            <a:pPr marL="0" indent="0">
              <a:buNone/>
            </a:pPr>
            <a:endParaRPr lang="fr-FR" sz="1900" dirty="0"/>
          </a:p>
          <a:p>
            <a:r>
              <a:rPr lang="fr-FR" sz="1900" dirty="0" err="1"/>
              <a:t>Correcting</a:t>
            </a:r>
            <a:r>
              <a:rPr lang="fr-FR" sz="1900" dirty="0"/>
              <a:t> the .CSV to </a:t>
            </a:r>
            <a:r>
              <a:rPr lang="fr-FR" sz="1900" dirty="0" err="1"/>
              <a:t>get</a:t>
            </a:r>
            <a:r>
              <a:rPr lang="fr-FR" sz="1900" dirty="0"/>
              <a:t> </a:t>
            </a:r>
            <a:r>
              <a:rPr lang="fr-FR" sz="1900" dirty="0" err="1"/>
              <a:t>rid</a:t>
            </a:r>
            <a:r>
              <a:rPr lang="fr-FR" sz="1900" dirty="0"/>
              <a:t> of </a:t>
            </a:r>
            <a:r>
              <a:rPr lang="fr-FR" sz="1900" dirty="0" err="1"/>
              <a:t>special</a:t>
            </a:r>
            <a:r>
              <a:rPr lang="fr-FR" sz="1900" dirty="0"/>
              <a:t> </a:t>
            </a:r>
            <a:r>
              <a:rPr lang="fr-FR" sz="1900" dirty="0" err="1"/>
              <a:t>characters</a:t>
            </a:r>
            <a:r>
              <a:rPr lang="fr-FR" sz="1900" dirty="0"/>
              <a:t> to process in </a:t>
            </a:r>
            <a:r>
              <a:rPr lang="fr-FR" sz="1900" dirty="0" err="1"/>
              <a:t>my</a:t>
            </a:r>
            <a:r>
              <a:rPr lang="fr-FR" sz="1900" dirty="0"/>
              <a:t> SQL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900" dirty="0"/>
              <a:t>THE BIG ONE : Not </a:t>
            </a:r>
            <a:r>
              <a:rPr lang="fr-FR" sz="1900" dirty="0" err="1"/>
              <a:t>being</a:t>
            </a:r>
            <a:r>
              <a:rPr lang="fr-FR" sz="1900" dirty="0"/>
              <a:t> able to import 57K </a:t>
            </a:r>
            <a:r>
              <a:rPr lang="fr-FR" sz="1900" dirty="0" err="1"/>
              <a:t>lines</a:t>
            </a:r>
            <a:r>
              <a:rPr lang="fr-FR" sz="1900" dirty="0"/>
              <a:t> in </a:t>
            </a:r>
            <a:r>
              <a:rPr lang="fr-FR" sz="1900" dirty="0" err="1"/>
              <a:t>mySQL</a:t>
            </a:r>
            <a:r>
              <a:rPr lang="fr-FR" sz="1900" dirty="0"/>
              <a:t> =&gt; </a:t>
            </a:r>
            <a:r>
              <a:rPr lang="fr-FR" sz="1900" dirty="0" err="1"/>
              <a:t>feeding</a:t>
            </a:r>
            <a:r>
              <a:rPr lang="fr-FR" sz="1900" dirty="0"/>
              <a:t> </a:t>
            </a:r>
            <a:r>
              <a:rPr lang="fr-FR" sz="1900" dirty="0" err="1"/>
              <a:t>them</a:t>
            </a:r>
            <a:r>
              <a:rPr lang="fr-FR" sz="1900" dirty="0"/>
              <a:t> </a:t>
            </a:r>
            <a:r>
              <a:rPr lang="fr-FR" sz="1900" dirty="0" err="1"/>
              <a:t>directly</a:t>
            </a:r>
            <a:r>
              <a:rPr lang="fr-FR" sz="1900" dirty="0"/>
              <a:t> </a:t>
            </a:r>
            <a:r>
              <a:rPr lang="fr-FR" sz="1900" dirty="0" err="1"/>
              <a:t>from</a:t>
            </a:r>
            <a:r>
              <a:rPr lang="fr-FR" sz="1900" dirty="0"/>
              <a:t> python code </a:t>
            </a:r>
            <a:r>
              <a:rPr lang="fr-FR" sz="1900" dirty="0" err="1"/>
              <a:t>into</a:t>
            </a:r>
            <a:r>
              <a:rPr lang="fr-FR" sz="1900" dirty="0"/>
              <a:t> SQL </a:t>
            </a:r>
            <a:r>
              <a:rPr lang="fr-FR" sz="1900" dirty="0" err="1"/>
              <a:t>with</a:t>
            </a:r>
            <a:r>
              <a:rPr lang="fr-FR" sz="1900" dirty="0"/>
              <a:t> PYMYSQL.CURSORS</a:t>
            </a:r>
          </a:p>
        </p:txBody>
      </p:sp>
    </p:spTree>
    <p:extLst>
      <p:ext uri="{BB962C8B-B14F-4D97-AF65-F5344CB8AC3E}">
        <p14:creationId xmlns:p14="http://schemas.microsoft.com/office/powerpoint/2010/main" val="313949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D9A5-01B4-7170-2FD8-35A7D81B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4D4D4"/>
                </a:solidFill>
                <a:effectLst/>
                <a:latin typeface="+mn-lt"/>
              </a:rPr>
              <a:t>OUR OVERALL Process</a:t>
            </a:r>
            <a:endParaRPr lang="fr-FR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EDD7-8306-8FE1-2060-4638D345B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Import, Clean, Export, Exploit</a:t>
            </a:r>
          </a:p>
          <a:p>
            <a:endParaRPr lang="fr-FR" dirty="0"/>
          </a:p>
          <a:p>
            <a:r>
              <a:rPr lang="fr-FR" dirty="0"/>
              <a:t>The process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quite</a:t>
            </a:r>
            <a:r>
              <a:rPr lang="fr-FR" dirty="0"/>
              <a:t> </a:t>
            </a:r>
            <a:r>
              <a:rPr lang="fr-FR" dirty="0" err="1"/>
              <a:t>clear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beginning</a:t>
            </a:r>
            <a:r>
              <a:rPr lang="fr-FR" dirty="0"/>
              <a:t> as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a </a:t>
            </a:r>
            <a:r>
              <a:rPr lang="fr-FR" dirty="0" err="1"/>
              <a:t>straightforward</a:t>
            </a:r>
            <a:r>
              <a:rPr lang="fr-FR" dirty="0"/>
              <a:t> </a:t>
            </a:r>
            <a:r>
              <a:rPr lang="fr-FR" dirty="0" err="1"/>
              <a:t>exercise</a:t>
            </a:r>
            <a:endParaRPr lang="fr-FR" dirty="0"/>
          </a:p>
          <a:p>
            <a:endParaRPr lang="fr-FR" dirty="0"/>
          </a:p>
          <a:p>
            <a:r>
              <a:rPr lang="fr-FR" dirty="0"/>
              <a:t>It </a:t>
            </a:r>
            <a:r>
              <a:rPr lang="fr-FR" dirty="0" err="1"/>
              <a:t>left</a:t>
            </a:r>
            <a:r>
              <a:rPr lang="fr-FR" dirty="0"/>
              <a:t> us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room for </a:t>
            </a:r>
            <a:r>
              <a:rPr lang="fr-FR" dirty="0" err="1"/>
              <a:t>interpretation</a:t>
            </a:r>
            <a:r>
              <a:rPr lang="fr-FR" dirty="0"/>
              <a:t> or </a:t>
            </a:r>
            <a:r>
              <a:rPr lang="fr-FR" dirty="0" err="1"/>
              <a:t>getting</a:t>
            </a:r>
            <a:r>
              <a:rPr lang="fr-FR" dirty="0"/>
              <a:t> </a:t>
            </a:r>
            <a:r>
              <a:rPr lang="fr-FR" dirty="0" err="1"/>
              <a:t>lost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satisfying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14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8E8BF-AC24-665F-C101-E31FD33F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671051"/>
            <a:ext cx="9905998" cy="5515897"/>
          </a:xfrm>
        </p:spPr>
        <p:txBody>
          <a:bodyPr>
            <a:normAutofit/>
          </a:bodyPr>
          <a:lstStyle/>
          <a:p>
            <a:pPr algn="l"/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#Cleaning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Unnecessary columns have been removed. Required columns (like country) were added to data frame.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columns name were renamed.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Empty cells, duplicates were checked and irrelevant ones have been removed.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Outliers were identified with </a:t>
            </a:r>
            <a:r>
              <a:rPr lang="en-US" sz="1900" b="0" i="0" dirty="0" err="1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dataplots</a:t>
            </a:r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they have been removed with quantile method. Also "</a:t>
            </a:r>
            <a:r>
              <a:rPr lang="en-US" sz="1900" b="0" i="0" dirty="0" err="1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nlargest</a:t>
            </a:r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function has been removed too.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Typos in job title have been fixed and unique names were used for all job titles (like: Soft Engineer converted to the Software Engineer)</a:t>
            </a:r>
          </a:p>
          <a:p>
            <a:pPr marL="0" indent="0" algn="l">
              <a:buNone/>
            </a:pPr>
            <a:endParaRPr lang="en-US" sz="1900" dirty="0">
              <a:solidFill>
                <a:srgbClr val="CBDAE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Missing salary, bonus and compensation data was replaced with the average of the same job title salary data</a:t>
            </a:r>
            <a:endParaRPr lang="fr-FR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324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F99FE-9D11-137F-0067-D4F81C62D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707923"/>
            <a:ext cx="9905998" cy="5083277"/>
          </a:xfrm>
        </p:spPr>
        <p:txBody>
          <a:bodyPr>
            <a:normAutofit/>
          </a:bodyPr>
          <a:lstStyle/>
          <a:p>
            <a:pPr algn="l"/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#Manipulating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Missing salary, bonus and compensation data was replaced with the average of the same job title salary data.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900" b="0" i="0" dirty="0">
              <a:solidFill>
                <a:srgbClr val="CBDAE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#Exporting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data frame has been exported as a CSV file to record.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 err="1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pymysql.cursors</a:t>
            </a:r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was used to send the clean data to </a:t>
            </a:r>
            <a:r>
              <a:rPr lang="en-US" sz="1900" b="0" i="0" dirty="0" err="1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Benchmark because manual csv export didn't work properly.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900" b="0" i="0" dirty="0">
              <a:solidFill>
                <a:srgbClr val="CBDAE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have been generated with </a:t>
            </a:r>
            <a:r>
              <a:rPr lang="en-US" sz="1900" b="0" i="0" dirty="0" err="1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analyze the differences between job titles, genders, races, experiences, etc...</a:t>
            </a:r>
          </a:p>
        </p:txBody>
      </p:sp>
    </p:spTree>
    <p:extLst>
      <p:ext uri="{BB962C8B-B14F-4D97-AF65-F5344CB8AC3E}">
        <p14:creationId xmlns:p14="http://schemas.microsoft.com/office/powerpoint/2010/main" val="280305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939A-7913-793F-B05D-48990EE2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D02413-3A8C-FFE0-C497-41B8DD8D7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831" y="192120"/>
            <a:ext cx="10717161" cy="6473760"/>
          </a:xfrm>
        </p:spPr>
      </p:pic>
    </p:spTree>
    <p:extLst>
      <p:ext uri="{BB962C8B-B14F-4D97-AF65-F5344CB8AC3E}">
        <p14:creationId xmlns:p14="http://schemas.microsoft.com/office/powerpoint/2010/main" val="179132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623A-D2B8-B46E-DDA4-19ADF583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13" y="0"/>
            <a:ext cx="9905998" cy="1905000"/>
          </a:xfrm>
        </p:spPr>
        <p:txBody>
          <a:bodyPr>
            <a:normAutofit/>
          </a:bodyPr>
          <a:lstStyle/>
          <a:p>
            <a:r>
              <a:rPr lang="en-US" sz="3000" b="0" i="0" dirty="0">
                <a:solidFill>
                  <a:srgbClr val="D4D4D4"/>
                </a:solidFill>
                <a:effectLst/>
                <a:latin typeface="+mn-lt"/>
              </a:rPr>
              <a:t>Comparison of the initial and final datasets</a:t>
            </a:r>
            <a:endParaRPr lang="fr-FR" sz="30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B2CFAE-A02F-6974-4108-229A6A7DA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490" y="1508542"/>
            <a:ext cx="12015019" cy="24840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EC408-6224-F71A-BFD8-3DF23E623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91666"/>
            <a:ext cx="12192000" cy="18584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704D0C-8EE5-5CB3-E6FA-D4E6B1A1BBA7}"/>
              </a:ext>
            </a:extLst>
          </p:cNvPr>
          <p:cNvSpPr txBox="1"/>
          <p:nvPr/>
        </p:nvSpPr>
        <p:spPr>
          <a:xfrm>
            <a:off x="2566827" y="6264472"/>
            <a:ext cx="705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From</a:t>
            </a:r>
            <a:r>
              <a:rPr lang="fr-FR" dirty="0"/>
              <a:t> 20 </a:t>
            </a:r>
            <a:r>
              <a:rPr lang="fr-FR" dirty="0" err="1"/>
              <a:t>columns</a:t>
            </a:r>
            <a:r>
              <a:rPr lang="fr-FR" dirty="0"/>
              <a:t> – </a:t>
            </a:r>
            <a:r>
              <a:rPr lang="fr-FR" dirty="0" err="1"/>
              <a:t>trimmed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down to 16 for the final data set</a:t>
            </a:r>
          </a:p>
        </p:txBody>
      </p:sp>
    </p:spTree>
    <p:extLst>
      <p:ext uri="{BB962C8B-B14F-4D97-AF65-F5344CB8AC3E}">
        <p14:creationId xmlns:p14="http://schemas.microsoft.com/office/powerpoint/2010/main" val="333865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D54F-56E4-3AE6-3554-8AFD59094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838"/>
            <a:ext cx="10515600" cy="1325563"/>
          </a:xfrm>
        </p:spPr>
        <p:txBody>
          <a:bodyPr/>
          <a:lstStyle/>
          <a:p>
            <a:pPr algn="ctr"/>
            <a:r>
              <a:rPr lang="en-FR" b="1" dirty="0"/>
              <a:t>Job Titles &amp; Income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0366C-5907-F7D2-3FFC-1B38AE70E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00" y="3449162"/>
            <a:ext cx="11924199" cy="319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3A365B-C851-BC05-8AC2-4E7185BAD762}"/>
              </a:ext>
            </a:extLst>
          </p:cNvPr>
          <p:cNvSpPr/>
          <p:nvPr/>
        </p:nvSpPr>
        <p:spPr>
          <a:xfrm>
            <a:off x="133900" y="4940031"/>
            <a:ext cx="11924198" cy="2084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246DF8-718E-F321-8E48-726D9FE3F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273056"/>
            <a:ext cx="7772400" cy="212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52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3845</TotalTime>
  <Words>559</Words>
  <Application>Microsoft Office PowerPoint</Application>
  <PresentationFormat>Widescreen</PresentationFormat>
  <Paragraphs>56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Mesh</vt:lpstr>
      <vt:lpstr>INCOME DYNAMICS in fintechs - worldwide</vt:lpstr>
      <vt:lpstr>Description of your dataset</vt:lpstr>
      <vt:lpstr>The Challenges we faced</vt:lpstr>
      <vt:lpstr>OUR OVERALL Process</vt:lpstr>
      <vt:lpstr>PowerPoint Presentation</vt:lpstr>
      <vt:lpstr>PowerPoint Presentation</vt:lpstr>
      <vt:lpstr>PowerPoint Presentation</vt:lpstr>
      <vt:lpstr>Comparison of the initial and final datasets</vt:lpstr>
      <vt:lpstr>Job Titles &amp; Income Relationship</vt:lpstr>
      <vt:lpstr>Sofware Engineers Statistics</vt:lpstr>
      <vt:lpstr>Gender, Race and Income Statistics for Countries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your salary says about you (inverted) </dc:title>
  <dc:creator>John Johnson</dc:creator>
  <cp:lastModifiedBy>John Johnson</cp:lastModifiedBy>
  <cp:revision>8</cp:revision>
  <dcterms:created xsi:type="dcterms:W3CDTF">2023-04-28T15:17:22Z</dcterms:created>
  <dcterms:modified xsi:type="dcterms:W3CDTF">2023-05-01T07:23:18Z</dcterms:modified>
</cp:coreProperties>
</file>