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20"/>
  </p:notesMasterIdLst>
  <p:sldIdLst>
    <p:sldId id="256" r:id="rId4"/>
    <p:sldId id="260" r:id="rId5"/>
    <p:sldId id="259" r:id="rId6"/>
    <p:sldId id="267" r:id="rId7"/>
    <p:sldId id="274" r:id="rId8"/>
    <p:sldId id="275" r:id="rId9"/>
    <p:sldId id="261" r:id="rId10"/>
    <p:sldId id="262" r:id="rId11"/>
    <p:sldId id="268" r:id="rId12"/>
    <p:sldId id="263" r:id="rId13"/>
    <p:sldId id="270" r:id="rId14"/>
    <p:sldId id="271" r:id="rId15"/>
    <p:sldId id="272" r:id="rId16"/>
    <p:sldId id="273" r:id="rId17"/>
    <p:sldId id="269" r:id="rId18"/>
    <p:sldId id="265" r:id="rId19"/>
  </p:sldIdLst>
  <p:sldSz cx="9144000" cy="5143500" type="screen16x9"/>
  <p:notesSz cx="6858000" cy="9144000"/>
  <p:embeddedFontLst>
    <p:embeddedFont>
      <p:font typeface="BusanBada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B"/>
    <a:srgbClr val="333333"/>
    <a:srgbClr val="F7B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2" autoAdjust="0"/>
    <p:restoredTop sz="93704" autoAdjust="0"/>
  </p:normalViewPr>
  <p:slideViewPr>
    <p:cSldViewPr>
      <p:cViewPr varScale="1">
        <p:scale>
          <a:sx n="59" d="100"/>
          <a:sy n="59" d="100"/>
        </p:scale>
        <p:origin x="90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52195-1E62-4197-8600-085B68B7E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83981-DFE6-44A2-9326-F16F1F426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5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83981-DFE6-44A2-9326-F16F1F426B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7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578B2B-5019-4F2E-81B9-35D52E80CD7A}"/>
              </a:ext>
            </a:extLst>
          </p:cNvPr>
          <p:cNvGrpSpPr/>
          <p:nvPr/>
        </p:nvGrpSpPr>
        <p:grpSpPr>
          <a:xfrm>
            <a:off x="3363175" y="2037800"/>
            <a:ext cx="2417650" cy="1107996"/>
            <a:chOff x="3363175" y="2037800"/>
            <a:chExt cx="2417650" cy="1107996"/>
          </a:xfrm>
        </p:grpSpPr>
        <p:sp>
          <p:nvSpPr>
            <p:cNvPr id="19" name="TextBox 18"/>
            <p:cNvSpPr txBox="1"/>
            <p:nvPr/>
          </p:nvSpPr>
          <p:spPr>
            <a:xfrm>
              <a:off x="3363175" y="2037800"/>
              <a:ext cx="241765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err="1">
                  <a:solidFill>
                    <a:srgbClr val="FFC22B"/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C</a:t>
              </a:r>
              <a:r>
                <a:rPr lang="en-US" altLang="ko-KR" sz="6600" dirty="0" err="1">
                  <a:latin typeface="BusanBada" panose="02000603000000000000" pitchFamily="2" charset="-127"/>
                  <a:ea typeface="BusanBada" panose="02000603000000000000" pitchFamily="2" charset="-127"/>
                </a:rPr>
                <a:t>atSix</a:t>
              </a:r>
              <a:endParaRPr lang="ko-KR" altLang="en-US" sz="66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10839" y="2745686"/>
              <a:ext cx="1922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usanBada" panose="02000603000000000000" pitchFamily="2" charset="-127"/>
                  <a:ea typeface="BusanBada" panose="02000603000000000000" pitchFamily="2" charset="-127"/>
                </a:rPr>
                <a:t>Conference at 6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496FF6C-FF93-44CB-B625-DA4F3EF89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1470"/>
            <a:ext cx="2016224" cy="1831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85CB1E-D1E3-4ED8-95D2-4D66A00D9CDB}"/>
              </a:ext>
            </a:extLst>
          </p:cNvPr>
          <p:cNvSpPr txBox="1"/>
          <p:nvPr/>
        </p:nvSpPr>
        <p:spPr>
          <a:xfrm>
            <a:off x="4765510" y="3791713"/>
            <a:ext cx="18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팀 장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김기현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85A39-A3D7-4C29-9D8A-E53F28478A58}"/>
              </a:ext>
            </a:extLst>
          </p:cNvPr>
          <p:cNvSpPr txBox="1"/>
          <p:nvPr/>
        </p:nvSpPr>
        <p:spPr>
          <a:xfrm>
            <a:off x="4764652" y="4199845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팀 원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윤형웅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홍승표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박주영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심형석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  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9E2DD-D373-4011-A67E-0645053F24CB}"/>
              </a:ext>
            </a:extLst>
          </p:cNvPr>
          <p:cNvSpPr txBox="1"/>
          <p:nvPr/>
        </p:nvSpPr>
        <p:spPr>
          <a:xfrm>
            <a:off x="5614244" y="4608695"/>
            <a:ext cx="4249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오경현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원종성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윤인식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김세종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 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0C8B6-839B-4F5B-86A9-08A68DAA6FD7}"/>
              </a:ext>
            </a:extLst>
          </p:cNvPr>
          <p:cNvSpPr txBox="1"/>
          <p:nvPr/>
        </p:nvSpPr>
        <p:spPr>
          <a:xfrm>
            <a:off x="847237" y="26749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</a:rPr>
              <a:t>3. UI</a:t>
            </a:r>
            <a:endParaRPr lang="ko-KR" altLang="en-US" sz="2000" b="1" dirty="0"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CCADC9-EB59-4746-A87F-3933327491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53" y="915566"/>
            <a:ext cx="2221248" cy="39866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3FB4DF-8E70-4C06-B6E4-F673E5306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28" y="966319"/>
            <a:ext cx="2221248" cy="388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0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0C8B6-839B-4F5B-86A9-08A68DAA6FD7}"/>
              </a:ext>
            </a:extLst>
          </p:cNvPr>
          <p:cNvSpPr txBox="1"/>
          <p:nvPr/>
        </p:nvSpPr>
        <p:spPr>
          <a:xfrm>
            <a:off x="847237" y="26749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</a:rPr>
              <a:t>3. UI</a:t>
            </a:r>
            <a:endParaRPr lang="ko-KR" altLang="en-US" sz="2000" b="1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422178-EE6B-4A49-8F4B-82650448C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80" r="2249"/>
          <a:stretch/>
        </p:blipFill>
        <p:spPr>
          <a:xfrm>
            <a:off x="2354433" y="901782"/>
            <a:ext cx="4435133" cy="420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3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0C8B6-839B-4F5B-86A9-08A68DAA6FD7}"/>
              </a:ext>
            </a:extLst>
          </p:cNvPr>
          <p:cNvSpPr txBox="1"/>
          <p:nvPr/>
        </p:nvSpPr>
        <p:spPr>
          <a:xfrm>
            <a:off x="847237" y="26749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</a:rPr>
              <a:t>3. UI</a:t>
            </a:r>
            <a:endParaRPr lang="ko-KR" altLang="en-US" sz="2000" b="1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74B67E-76C6-43C5-A87D-B27C3085C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54" r="5035"/>
          <a:stretch/>
        </p:blipFill>
        <p:spPr>
          <a:xfrm>
            <a:off x="2420632" y="901013"/>
            <a:ext cx="4302735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9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0C8B6-839B-4F5B-86A9-08A68DAA6FD7}"/>
              </a:ext>
            </a:extLst>
          </p:cNvPr>
          <p:cNvSpPr txBox="1"/>
          <p:nvPr/>
        </p:nvSpPr>
        <p:spPr>
          <a:xfrm>
            <a:off x="847237" y="26749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</a:rPr>
              <a:t>3. UI</a:t>
            </a:r>
            <a:endParaRPr lang="ko-KR" altLang="en-US" sz="2000" b="1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9D30EE-6F36-4F33-8CC0-87125A17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80" r="2249"/>
          <a:stretch/>
        </p:blipFill>
        <p:spPr>
          <a:xfrm>
            <a:off x="2316489" y="843161"/>
            <a:ext cx="4511021" cy="4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0C8B6-839B-4F5B-86A9-08A68DAA6FD7}"/>
              </a:ext>
            </a:extLst>
          </p:cNvPr>
          <p:cNvSpPr txBox="1"/>
          <p:nvPr/>
        </p:nvSpPr>
        <p:spPr>
          <a:xfrm>
            <a:off x="847237" y="26749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</a:rPr>
              <a:t>3. UI</a:t>
            </a:r>
            <a:endParaRPr lang="ko-KR" altLang="en-US" sz="2000" b="1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EB1F80-C455-4823-9641-FAF6E9886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00" r="3741"/>
          <a:stretch/>
        </p:blipFill>
        <p:spPr>
          <a:xfrm>
            <a:off x="2393501" y="834797"/>
            <a:ext cx="4356998" cy="43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7975C-34E4-45BF-8132-7F38BE7A9A88}"/>
              </a:ext>
            </a:extLst>
          </p:cNvPr>
          <p:cNvSpPr txBox="1"/>
          <p:nvPr/>
        </p:nvSpPr>
        <p:spPr>
          <a:xfrm>
            <a:off x="847237" y="267494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</a:rPr>
              <a:t>4. </a:t>
            </a:r>
            <a:r>
              <a:rPr lang="ko-KR" altLang="en-US" sz="2000" b="1" dirty="0">
                <a:latin typeface="+mj-ea"/>
              </a:rPr>
              <a:t>향후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5618DD-C7A4-4DF5-AAF9-5067BF019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85298"/>
              </p:ext>
            </p:extLst>
          </p:nvPr>
        </p:nvGraphicFramePr>
        <p:xfrm>
          <a:off x="1920044" y="1059582"/>
          <a:ext cx="6095999" cy="3888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2077046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674367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090136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03732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608533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228275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34803079"/>
                    </a:ext>
                  </a:extLst>
                </a:gridCol>
              </a:tblGrid>
              <a:tr h="413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025886"/>
                  </a:ext>
                </a:extLst>
              </a:tr>
              <a:tr h="69498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98430"/>
                  </a:ext>
                </a:extLst>
              </a:tr>
              <a:tr h="69498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6077"/>
                  </a:ext>
                </a:extLst>
              </a:tr>
              <a:tr h="69498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8968"/>
                  </a:ext>
                </a:extLst>
              </a:tr>
              <a:tr h="69498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98495"/>
                  </a:ext>
                </a:extLst>
              </a:tr>
              <a:tr h="69498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479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6EB4FF-BCE5-4459-ACE6-E47E58A4E98F}"/>
              </a:ext>
            </a:extLst>
          </p:cNvPr>
          <p:cNvSpPr txBox="1"/>
          <p:nvPr/>
        </p:nvSpPr>
        <p:spPr>
          <a:xfrm>
            <a:off x="847237" y="105958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5</a:t>
            </a:r>
            <a:r>
              <a:rPr lang="ko-KR" altLang="en-US" sz="3600" b="1" dirty="0">
                <a:solidFill>
                  <a:schemeClr val="bg1"/>
                </a:solidFill>
              </a:rPr>
              <a:t>월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7C7FEF-E20A-465F-BD75-65F0DC4C935A}"/>
              </a:ext>
            </a:extLst>
          </p:cNvPr>
          <p:cNvCxnSpPr/>
          <p:nvPr/>
        </p:nvCxnSpPr>
        <p:spPr>
          <a:xfrm>
            <a:off x="3779912" y="1779662"/>
            <a:ext cx="4104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D9BC5A-C624-49D3-8036-75921BA1F798}"/>
              </a:ext>
            </a:extLst>
          </p:cNvPr>
          <p:cNvCxnSpPr/>
          <p:nvPr/>
        </p:nvCxnSpPr>
        <p:spPr>
          <a:xfrm flipH="1">
            <a:off x="6372200" y="386789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EFFC6B1-5647-40FE-8DEE-120377B66F63}"/>
              </a:ext>
            </a:extLst>
          </p:cNvPr>
          <p:cNvGrpSpPr/>
          <p:nvPr/>
        </p:nvGrpSpPr>
        <p:grpSpPr>
          <a:xfrm>
            <a:off x="2071373" y="4568229"/>
            <a:ext cx="2356611" cy="307777"/>
            <a:chOff x="2071373" y="4496221"/>
            <a:chExt cx="2356611" cy="307777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1E71CA4-726E-40D3-A9A6-016C172C9EB0}"/>
                </a:ext>
              </a:extLst>
            </p:cNvPr>
            <p:cNvCxnSpPr/>
            <p:nvPr/>
          </p:nvCxnSpPr>
          <p:spPr>
            <a:xfrm>
              <a:off x="2071373" y="4515966"/>
              <a:ext cx="23566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2DCBEF-6CDA-4B66-9001-2854FA2AC7E8}"/>
                </a:ext>
              </a:extLst>
            </p:cNvPr>
            <p:cNvSpPr txBox="1"/>
            <p:nvPr/>
          </p:nvSpPr>
          <p:spPr>
            <a:xfrm>
              <a:off x="2453767" y="4496221"/>
              <a:ext cx="1542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테스트 및 보완</a:t>
              </a: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A226AB-F1BF-41F7-8D0C-0B4039ABA307}"/>
              </a:ext>
            </a:extLst>
          </p:cNvPr>
          <p:cNvCxnSpPr>
            <a:cxnSpLocks/>
          </p:cNvCxnSpPr>
          <p:nvPr/>
        </p:nvCxnSpPr>
        <p:spPr>
          <a:xfrm flipH="1">
            <a:off x="4716016" y="3219499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3C55A60-8275-4F63-A3FB-07C2EC7DD989}"/>
              </a:ext>
            </a:extLst>
          </p:cNvPr>
          <p:cNvCxnSpPr>
            <a:cxnSpLocks/>
          </p:cNvCxnSpPr>
          <p:nvPr/>
        </p:nvCxnSpPr>
        <p:spPr>
          <a:xfrm>
            <a:off x="2051720" y="3887639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F0A21D-BA35-4EB4-AC76-60F504762BDF}"/>
              </a:ext>
            </a:extLst>
          </p:cNvPr>
          <p:cNvSpPr txBox="1"/>
          <p:nvPr/>
        </p:nvSpPr>
        <p:spPr>
          <a:xfrm>
            <a:off x="5826765" y="3200077"/>
            <a:ext cx="197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화면 공유 기능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67497-D53C-46B3-86E0-2EC767230201}"/>
              </a:ext>
            </a:extLst>
          </p:cNvPr>
          <p:cNvSpPr txBox="1"/>
          <p:nvPr/>
        </p:nvSpPr>
        <p:spPr>
          <a:xfrm>
            <a:off x="5313083" y="1759917"/>
            <a:ext cx="197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개선 및 </a:t>
            </a:r>
            <a:r>
              <a:rPr lang="en-US" altLang="ko-KR" sz="1400" dirty="0"/>
              <a:t>API </a:t>
            </a:r>
            <a:r>
              <a:rPr lang="ko-KR" altLang="en-US" sz="1400" dirty="0"/>
              <a:t>연동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CF61300-7FD4-4B72-9CAC-6AEB0E0E3175}"/>
              </a:ext>
            </a:extLst>
          </p:cNvPr>
          <p:cNvCxnSpPr>
            <a:cxnSpLocks/>
          </p:cNvCxnSpPr>
          <p:nvPr/>
        </p:nvCxnSpPr>
        <p:spPr>
          <a:xfrm flipH="1">
            <a:off x="2051720" y="2514649"/>
            <a:ext cx="5832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59E807-34A4-416B-A796-CD8663EAF029}"/>
              </a:ext>
            </a:extLst>
          </p:cNvPr>
          <p:cNvCxnSpPr/>
          <p:nvPr/>
        </p:nvCxnSpPr>
        <p:spPr>
          <a:xfrm>
            <a:off x="2051720" y="3239567"/>
            <a:ext cx="2356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9DB7D1-2836-4472-B899-6AC60A89FDE6}"/>
              </a:ext>
            </a:extLst>
          </p:cNvPr>
          <p:cNvSpPr txBox="1"/>
          <p:nvPr/>
        </p:nvSpPr>
        <p:spPr>
          <a:xfrm>
            <a:off x="3923928" y="2534072"/>
            <a:ext cx="2679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채팅 및 음성채팅 기능 구현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3500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778" y="1188358"/>
            <a:ext cx="1005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BusanBada" panose="02000603000000000000" pitchFamily="2" charset="-127"/>
                <a:ea typeface="BusanBada" panose="02000603000000000000" pitchFamily="2" charset="-127"/>
              </a:rPr>
              <a:t>Index</a:t>
            </a:r>
            <a:endParaRPr lang="ko-KR" altLang="en-US" sz="2200" spc="3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8913" y="2017236"/>
            <a:ext cx="1184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001/  </a:t>
            </a:r>
            <a:r>
              <a:rPr lang="ko-KR" altLang="en-US" sz="1600" b="1" dirty="0">
                <a:latin typeface="+mj-ea"/>
                <a:ea typeface="+mj-ea"/>
              </a:rPr>
              <a:t>개요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98997" y="2430486"/>
            <a:ext cx="2149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002/  </a:t>
            </a:r>
            <a:r>
              <a:rPr lang="ko-KR" altLang="en-US" sz="1600" b="1" dirty="0">
                <a:latin typeface="+mj-ea"/>
                <a:ea typeface="+mj-ea"/>
              </a:rPr>
              <a:t>개발 진행 상황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37B5F837-05DF-4A65-BCF8-C8962389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60232" y="156211"/>
            <a:ext cx="2304256" cy="1831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DBCB1E-99C3-48A4-A84E-495077980344}"/>
              </a:ext>
            </a:extLst>
          </p:cNvPr>
          <p:cNvSpPr txBox="1"/>
          <p:nvPr/>
        </p:nvSpPr>
        <p:spPr>
          <a:xfrm>
            <a:off x="2998997" y="2894855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003/  UI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FEDE3-2E78-4BFB-B39D-E65ACE647BDF}"/>
              </a:ext>
            </a:extLst>
          </p:cNvPr>
          <p:cNvSpPr txBox="1"/>
          <p:nvPr/>
        </p:nvSpPr>
        <p:spPr>
          <a:xfrm>
            <a:off x="3007679" y="3354080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004/  </a:t>
            </a:r>
            <a:r>
              <a:rPr lang="ko-KR" altLang="en-US" sz="1600" b="1" dirty="0">
                <a:latin typeface="+mj-ea"/>
                <a:ea typeface="+mj-ea"/>
              </a:rPr>
              <a:t>향후 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E0349-22B1-4B5F-8B1B-294BB149E40A}"/>
              </a:ext>
            </a:extLst>
          </p:cNvPr>
          <p:cNvSpPr txBox="1"/>
          <p:nvPr/>
        </p:nvSpPr>
        <p:spPr>
          <a:xfrm>
            <a:off x="3018913" y="3795886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005/  Q&amp;A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6749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1. </a:t>
            </a:r>
            <a:r>
              <a:rPr lang="ko-KR" altLang="en-US" sz="2000" b="1" dirty="0">
                <a:latin typeface="+mj-ea"/>
              </a:rPr>
              <a:t>개요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08C7E5-EC65-4840-A300-20884D85F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4" y="1515632"/>
            <a:ext cx="3168352" cy="21122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7338E9-50E0-4FDB-9A47-766996633B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16" y="1514417"/>
            <a:ext cx="3393320" cy="20776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02F6A3-5150-4AA5-B36F-FC2BAB4B7F05}"/>
              </a:ext>
            </a:extLst>
          </p:cNvPr>
          <p:cNvSpPr txBox="1"/>
          <p:nvPr/>
        </p:nvSpPr>
        <p:spPr>
          <a:xfrm>
            <a:off x="1415460" y="372387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업무 시간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958AE-846B-49F1-871D-8AEC74E6F6D5}"/>
              </a:ext>
            </a:extLst>
          </p:cNvPr>
          <p:cNvSpPr txBox="1"/>
          <p:nvPr/>
        </p:nvSpPr>
        <p:spPr>
          <a:xfrm>
            <a:off x="5978636" y="370677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개인 시간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45D9F-D061-49EF-9864-83C49CF26BC3}"/>
              </a:ext>
            </a:extLst>
          </p:cNvPr>
          <p:cNvSpPr txBox="1"/>
          <p:nvPr/>
        </p:nvSpPr>
        <p:spPr>
          <a:xfrm>
            <a:off x="1106458" y="4183108"/>
            <a:ext cx="675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업무 시간 용도와 개인 시간 용도의 구분이 없이 사용 되는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SNS</a:t>
            </a:r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A9089175-EAA6-45E6-ACCE-B9439A0F3CFE}"/>
              </a:ext>
            </a:extLst>
          </p:cNvPr>
          <p:cNvSpPr/>
          <p:nvPr/>
        </p:nvSpPr>
        <p:spPr>
          <a:xfrm>
            <a:off x="4127467" y="2283718"/>
            <a:ext cx="756084" cy="576064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56006-D67F-4171-B50D-81DA0F0D1ECA}"/>
              </a:ext>
            </a:extLst>
          </p:cNvPr>
          <p:cNvSpPr txBox="1"/>
          <p:nvPr/>
        </p:nvSpPr>
        <p:spPr>
          <a:xfrm>
            <a:off x="3460467" y="464550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개인 시간 보장 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X </a:t>
            </a: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6749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1. </a:t>
            </a:r>
            <a:r>
              <a:rPr lang="ko-KR" altLang="en-US" sz="2000" b="1" dirty="0">
                <a:latin typeface="+mj-ea"/>
              </a:rPr>
              <a:t>개요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08C7E5-EC65-4840-A300-20884D85F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4" y="1515632"/>
            <a:ext cx="3168352" cy="21122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7338E9-50E0-4FDB-9A47-766996633B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16" y="1514417"/>
            <a:ext cx="3393320" cy="20776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02F6A3-5150-4AA5-B36F-FC2BAB4B7F05}"/>
              </a:ext>
            </a:extLst>
          </p:cNvPr>
          <p:cNvSpPr txBox="1"/>
          <p:nvPr/>
        </p:nvSpPr>
        <p:spPr>
          <a:xfrm>
            <a:off x="1415460" y="372387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업무 시간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958AE-846B-49F1-871D-8AEC74E6F6D5}"/>
              </a:ext>
            </a:extLst>
          </p:cNvPr>
          <p:cNvSpPr txBox="1"/>
          <p:nvPr/>
        </p:nvSpPr>
        <p:spPr>
          <a:xfrm>
            <a:off x="5978636" y="370677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개인 시간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45D9F-D061-49EF-9864-83C49CF26BC3}"/>
              </a:ext>
            </a:extLst>
          </p:cNvPr>
          <p:cNvSpPr txBox="1"/>
          <p:nvPr/>
        </p:nvSpPr>
        <p:spPr>
          <a:xfrm>
            <a:off x="3203848" y="411581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구분이 되는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SNS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필요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56006-D67F-4171-B50D-81DA0F0D1ECA}"/>
              </a:ext>
            </a:extLst>
          </p:cNvPr>
          <p:cNvSpPr txBox="1"/>
          <p:nvPr/>
        </p:nvSpPr>
        <p:spPr>
          <a:xfrm>
            <a:off x="3109245" y="4598753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업무의 용도를 띄는 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SNS</a:t>
            </a:r>
          </a:p>
        </p:txBody>
      </p:sp>
      <p:sp>
        <p:nvSpPr>
          <p:cNvPr id="2" name="부등호 1">
            <a:extLst>
              <a:ext uri="{FF2B5EF4-FFF2-40B4-BE49-F238E27FC236}">
                <a16:creationId xmlns:a16="http://schemas.microsoft.com/office/drawing/2014/main" id="{718042D5-C2BB-4AB3-9B06-B75A10533DE6}"/>
              </a:ext>
            </a:extLst>
          </p:cNvPr>
          <p:cNvSpPr/>
          <p:nvPr/>
        </p:nvSpPr>
        <p:spPr>
          <a:xfrm>
            <a:off x="4101954" y="2283717"/>
            <a:ext cx="792088" cy="576064"/>
          </a:xfrm>
          <a:prstGeom prst="mathNotEqua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7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6749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1. </a:t>
            </a:r>
            <a:r>
              <a:rPr lang="ko-KR" altLang="en-US" sz="2000" b="1" dirty="0">
                <a:latin typeface="+mj-ea"/>
              </a:rPr>
              <a:t>개요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45D9F-D061-49EF-9864-83C49CF26BC3}"/>
              </a:ext>
            </a:extLst>
          </p:cNvPr>
          <p:cNvSpPr txBox="1"/>
          <p:nvPr/>
        </p:nvSpPr>
        <p:spPr>
          <a:xfrm>
            <a:off x="2815749" y="414830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객체 하나만 정의하여 자원 공유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56006-D67F-4171-B50D-81DA0F0D1ECA}"/>
              </a:ext>
            </a:extLst>
          </p:cNvPr>
          <p:cNvSpPr txBox="1"/>
          <p:nvPr/>
        </p:nvSpPr>
        <p:spPr>
          <a:xfrm>
            <a:off x="3552328" y="457704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효율적 관리 가능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DDE97-4456-40AE-9D49-0BF8F08CD1FD}"/>
              </a:ext>
            </a:extLst>
          </p:cNvPr>
          <p:cNvSpPr txBox="1"/>
          <p:nvPr/>
        </p:nvSpPr>
        <p:spPr>
          <a:xfrm>
            <a:off x="504316" y="10954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서버 설계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28166-7551-4A81-BF05-5FF764C46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65" y="935098"/>
            <a:ext cx="5755869" cy="31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9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6749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1. </a:t>
            </a:r>
            <a:r>
              <a:rPr lang="ko-KR" altLang="en-US" sz="2000" b="1" dirty="0">
                <a:latin typeface="+mj-ea"/>
              </a:rPr>
              <a:t>개요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DDE97-4456-40AE-9D49-0BF8F08CD1FD}"/>
              </a:ext>
            </a:extLst>
          </p:cNvPr>
          <p:cNvSpPr txBox="1"/>
          <p:nvPr/>
        </p:nvSpPr>
        <p:spPr>
          <a:xfrm>
            <a:off x="504316" y="10954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서버 설계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CEC744-43CB-403B-9AAF-826F2C4E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1" y="1763033"/>
            <a:ext cx="8489637" cy="28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95816-D0D8-4AE8-A19C-3A0F08B6AB7D}"/>
              </a:ext>
            </a:extLst>
          </p:cNvPr>
          <p:cNvSpPr txBox="1"/>
          <p:nvPr/>
        </p:nvSpPr>
        <p:spPr>
          <a:xfrm>
            <a:off x="827584" y="267494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2. </a:t>
            </a:r>
            <a:r>
              <a:rPr lang="ko-KR" altLang="en-US" sz="2000" b="1" dirty="0">
                <a:latin typeface="+mj-ea"/>
                <a:ea typeface="+mj-ea"/>
              </a:rPr>
              <a:t>개발 진행 상황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4FFDCD5-E761-4698-82AD-7EE350893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56969"/>
              </p:ext>
            </p:extLst>
          </p:nvPr>
        </p:nvGraphicFramePr>
        <p:xfrm>
          <a:off x="1410277" y="1586039"/>
          <a:ext cx="6323446" cy="2569887"/>
        </p:xfrm>
        <a:graphic>
          <a:graphicData uri="http://schemas.openxmlformats.org/drawingml/2006/table">
            <a:tbl>
              <a:tblPr/>
              <a:tblGrid>
                <a:gridCol w="2107815">
                  <a:extLst>
                    <a:ext uri="{9D8B030D-6E8A-4147-A177-3AD203B41FA5}">
                      <a16:colId xmlns:a16="http://schemas.microsoft.com/office/drawing/2014/main" val="3010765338"/>
                    </a:ext>
                  </a:extLst>
                </a:gridCol>
                <a:gridCol w="2107815">
                  <a:extLst>
                    <a:ext uri="{9D8B030D-6E8A-4147-A177-3AD203B41FA5}">
                      <a16:colId xmlns:a16="http://schemas.microsoft.com/office/drawing/2014/main" val="2721739319"/>
                    </a:ext>
                  </a:extLst>
                </a:gridCol>
                <a:gridCol w="1053908">
                  <a:extLst>
                    <a:ext uri="{9D8B030D-6E8A-4147-A177-3AD203B41FA5}">
                      <a16:colId xmlns:a16="http://schemas.microsoft.com/office/drawing/2014/main" val="1429909340"/>
                    </a:ext>
                  </a:extLst>
                </a:gridCol>
                <a:gridCol w="1053908">
                  <a:extLst>
                    <a:ext uri="{9D8B030D-6E8A-4147-A177-3AD203B41FA5}">
                      <a16:colId xmlns:a16="http://schemas.microsoft.com/office/drawing/2014/main" val="2018366501"/>
                    </a:ext>
                  </a:extLst>
                </a:gridCol>
              </a:tblGrid>
              <a:tr h="3416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요구사항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진행상황</a:t>
                      </a: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03574"/>
                  </a:ext>
                </a:extLst>
              </a:tr>
              <a:tr h="35031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관리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34780"/>
                  </a:ext>
                </a:extLst>
              </a:tr>
              <a:tr h="476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 수정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707505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탈퇴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856490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66390"/>
                  </a:ext>
                </a:extLst>
              </a:tr>
              <a:tr h="35031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생성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753308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초대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80%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19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3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7975C-34E4-45BF-8132-7F38BE7A9A88}"/>
              </a:ext>
            </a:extLst>
          </p:cNvPr>
          <p:cNvSpPr txBox="1"/>
          <p:nvPr/>
        </p:nvSpPr>
        <p:spPr>
          <a:xfrm>
            <a:off x="847237" y="267494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</a:rPr>
              <a:t>2. </a:t>
            </a:r>
            <a:r>
              <a:rPr lang="ko-KR" altLang="en-US" sz="2000" b="1" dirty="0">
                <a:latin typeface="+mj-ea"/>
              </a:rPr>
              <a:t>개발 진행 상황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A1CC0E6-9EAF-45B6-A155-A4DE2A5F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2743"/>
              </p:ext>
            </p:extLst>
          </p:nvPr>
        </p:nvGraphicFramePr>
        <p:xfrm>
          <a:off x="1659949" y="1419622"/>
          <a:ext cx="5824102" cy="3158389"/>
        </p:xfrm>
        <a:graphic>
          <a:graphicData uri="http://schemas.openxmlformats.org/drawingml/2006/table">
            <a:tbl>
              <a:tblPr/>
              <a:tblGrid>
                <a:gridCol w="1941367">
                  <a:extLst>
                    <a:ext uri="{9D8B030D-6E8A-4147-A177-3AD203B41FA5}">
                      <a16:colId xmlns:a16="http://schemas.microsoft.com/office/drawing/2014/main" val="29122561"/>
                    </a:ext>
                  </a:extLst>
                </a:gridCol>
                <a:gridCol w="1941367">
                  <a:extLst>
                    <a:ext uri="{9D8B030D-6E8A-4147-A177-3AD203B41FA5}">
                      <a16:colId xmlns:a16="http://schemas.microsoft.com/office/drawing/2014/main" val="4105608054"/>
                    </a:ext>
                  </a:extLst>
                </a:gridCol>
                <a:gridCol w="970684">
                  <a:extLst>
                    <a:ext uri="{9D8B030D-6E8A-4147-A177-3AD203B41FA5}">
                      <a16:colId xmlns:a16="http://schemas.microsoft.com/office/drawing/2014/main" val="930386373"/>
                    </a:ext>
                  </a:extLst>
                </a:gridCol>
                <a:gridCol w="970684">
                  <a:extLst>
                    <a:ext uri="{9D8B030D-6E8A-4147-A177-3AD203B41FA5}">
                      <a16:colId xmlns:a16="http://schemas.microsoft.com/office/drawing/2014/main" val="369569446"/>
                    </a:ext>
                  </a:extLst>
                </a:gridCol>
              </a:tblGrid>
              <a:tr h="31744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관리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조회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416044"/>
                  </a:ext>
                </a:extLst>
              </a:tr>
              <a:tr h="317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추가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589809"/>
                  </a:ext>
                </a:extLst>
              </a:tr>
              <a:tr h="317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변경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60673"/>
                  </a:ext>
                </a:extLst>
              </a:tr>
              <a:tr h="317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삭제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07619"/>
                  </a:ext>
                </a:extLst>
              </a:tr>
              <a:tr h="317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F-011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알림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88957"/>
                  </a:ext>
                </a:extLst>
              </a:tr>
              <a:tr h="52371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관리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전송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888476"/>
                  </a:ext>
                </a:extLst>
              </a:tr>
              <a:tr h="523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F-013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메시지 전송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08192"/>
                  </a:ext>
                </a:extLst>
              </a:tr>
              <a:tr h="523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F-014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및 사진 전송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1533" marR="21533" marT="5953" marB="5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014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02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7975C-34E4-45BF-8132-7F38BE7A9A88}"/>
              </a:ext>
            </a:extLst>
          </p:cNvPr>
          <p:cNvSpPr txBox="1"/>
          <p:nvPr/>
        </p:nvSpPr>
        <p:spPr>
          <a:xfrm>
            <a:off x="847237" y="267494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</a:rPr>
              <a:t>2. </a:t>
            </a:r>
            <a:r>
              <a:rPr lang="ko-KR" altLang="en-US" sz="2000" b="1" dirty="0">
                <a:latin typeface="+mj-ea"/>
              </a:rPr>
              <a:t>개발 진행 상황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0BF4C56-32AC-44D7-8C6D-060728CCE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93445"/>
              </p:ext>
            </p:extLst>
          </p:nvPr>
        </p:nvGraphicFramePr>
        <p:xfrm>
          <a:off x="1462665" y="1434700"/>
          <a:ext cx="6218670" cy="2937250"/>
        </p:xfrm>
        <a:graphic>
          <a:graphicData uri="http://schemas.openxmlformats.org/drawingml/2006/table">
            <a:tbl>
              <a:tblPr/>
              <a:tblGrid>
                <a:gridCol w="2072890">
                  <a:extLst>
                    <a:ext uri="{9D8B030D-6E8A-4147-A177-3AD203B41FA5}">
                      <a16:colId xmlns:a16="http://schemas.microsoft.com/office/drawing/2014/main" val="4174910946"/>
                    </a:ext>
                  </a:extLst>
                </a:gridCol>
                <a:gridCol w="2072890">
                  <a:extLst>
                    <a:ext uri="{9D8B030D-6E8A-4147-A177-3AD203B41FA5}">
                      <a16:colId xmlns:a16="http://schemas.microsoft.com/office/drawing/2014/main" val="4236182580"/>
                    </a:ext>
                  </a:extLst>
                </a:gridCol>
                <a:gridCol w="1036445">
                  <a:extLst>
                    <a:ext uri="{9D8B030D-6E8A-4147-A177-3AD203B41FA5}">
                      <a16:colId xmlns:a16="http://schemas.microsoft.com/office/drawing/2014/main" val="1099271736"/>
                    </a:ext>
                  </a:extLst>
                </a:gridCol>
                <a:gridCol w="1036445">
                  <a:extLst>
                    <a:ext uri="{9D8B030D-6E8A-4147-A177-3AD203B41FA5}">
                      <a16:colId xmlns:a16="http://schemas.microsoft.com/office/drawing/2014/main" val="2947262819"/>
                    </a:ext>
                  </a:extLst>
                </a:gridCol>
              </a:tblGrid>
              <a:tr h="344510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8213" marR="198213" marT="99106" marB="991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F-015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생성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40270"/>
                  </a:ext>
                </a:extLst>
              </a:tr>
              <a:tr h="344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F-016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초대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70194"/>
                  </a:ext>
                </a:extLst>
              </a:tr>
              <a:tr h="468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F-017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문서 및 사진 보기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1749"/>
                  </a:ext>
                </a:extLst>
              </a:tr>
              <a:tr h="344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F-018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투표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832845"/>
                  </a:ext>
                </a:extLst>
              </a:tr>
              <a:tr h="344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F-019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검색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25299"/>
                  </a:ext>
                </a:extLst>
              </a:tr>
              <a:tr h="344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F-020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공지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53153"/>
                  </a:ext>
                </a:extLst>
              </a:tr>
              <a:tr h="34451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회의 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8213" marR="198213" marT="99106" marB="991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F-021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화면 공유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5616"/>
                  </a:ext>
                </a:extLst>
              </a:tr>
              <a:tr h="344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F-022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음성 채팅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677" marR="46677" marT="12904" marB="12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7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771609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334</Words>
  <Application>Microsoft Office PowerPoint</Application>
  <PresentationFormat>화면 슬라이드 쇼(16:9)</PresentationFormat>
  <Paragraphs>158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BusanBada</vt:lpstr>
      <vt:lpstr>Arial</vt:lpstr>
      <vt:lpstr>맑은 고딕</vt:lpstr>
      <vt:lpstr>바탕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zu0p</cp:lastModifiedBy>
  <cp:revision>53</cp:revision>
  <dcterms:created xsi:type="dcterms:W3CDTF">2016-07-29T12:22:46Z</dcterms:created>
  <dcterms:modified xsi:type="dcterms:W3CDTF">2019-04-29T16:36:52Z</dcterms:modified>
</cp:coreProperties>
</file>