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886"/>
    <p:restoredTop sz="94660"/>
  </p:normalViewPr>
  <p:slideViewPr>
    <p:cSldViewPr snapToGrid="0">
      <p:cViewPr varScale="1">
        <p:scale>
          <a:sx n="63" d="100"/>
          <a:sy n="63" d="100"/>
        </p:scale>
        <p:origin x="732" y="5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1745284-18F9-4968-BC8B-3D7C9AED7E57}" type="datetime1">
              <a:rPr lang="ko-KR" altLang="en-US"/>
              <a:pPr lvl="0">
                <a:defRPr lang="ko-KR" altLang="en-US"/>
              </a:pPr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A29FB30-2AF9-4E1C-9B9E-78D0C3C8A08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1745284-18F9-4968-BC8B-3D7C9AED7E57}" type="datetime1">
              <a:rPr lang="ko-KR" altLang="en-US"/>
              <a:pPr lvl="0">
                <a:defRPr lang="ko-KR" altLang="en-US"/>
              </a:pPr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A29FB30-2AF9-4E1C-9B9E-78D0C3C8A08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1745284-18F9-4968-BC8B-3D7C9AED7E57}" type="datetime1">
              <a:rPr lang="ko-KR" altLang="en-US"/>
              <a:pPr lvl="0">
                <a:defRPr lang="ko-KR" altLang="en-US"/>
              </a:pPr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A29FB30-2AF9-4E1C-9B9E-78D0C3C8A08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1745284-18F9-4968-BC8B-3D7C9AED7E57}" type="datetime1">
              <a:rPr lang="ko-KR" altLang="en-US"/>
              <a:pPr lvl="0">
                <a:defRPr lang="ko-KR" altLang="en-US"/>
              </a:pPr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A29FB30-2AF9-4E1C-9B9E-78D0C3C8A08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1745284-18F9-4968-BC8B-3D7C9AED7E57}" type="datetime1">
              <a:rPr lang="ko-KR" altLang="en-US"/>
              <a:pPr lvl="0">
                <a:defRPr lang="ko-KR" altLang="en-US"/>
              </a:pPr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A29FB30-2AF9-4E1C-9B9E-78D0C3C8A08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1745284-18F9-4968-BC8B-3D7C9AED7E57}" type="datetime1">
              <a:rPr lang="ko-KR" altLang="en-US"/>
              <a:pPr lvl="0">
                <a:defRPr lang="ko-KR" altLang="en-US"/>
              </a:pPr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A29FB30-2AF9-4E1C-9B9E-78D0C3C8A08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1745284-18F9-4968-BC8B-3D7C9AED7E57}" type="datetime1">
              <a:rPr lang="ko-KR" altLang="en-US"/>
              <a:pPr lvl="0">
                <a:defRPr lang="ko-KR" altLang="en-US"/>
              </a:pPr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A29FB30-2AF9-4E1C-9B9E-78D0C3C8A08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1745284-18F9-4968-BC8B-3D7C9AED7E57}" type="datetime1">
              <a:rPr lang="ko-KR" altLang="en-US"/>
              <a:pPr lvl="0">
                <a:defRPr lang="ko-KR" altLang="en-US"/>
              </a:pPr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A29FB30-2AF9-4E1C-9B9E-78D0C3C8A08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1745284-18F9-4968-BC8B-3D7C9AED7E57}" type="datetime1">
              <a:rPr lang="ko-KR" altLang="en-US"/>
              <a:pPr lvl="0">
                <a:defRPr lang="ko-KR" altLang="en-US"/>
              </a:pPr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A29FB30-2AF9-4E1C-9B9E-78D0C3C8A08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1745284-18F9-4968-BC8B-3D7C9AED7E57}" type="datetime1">
              <a:rPr lang="ko-KR" altLang="en-US"/>
              <a:pPr lvl="0">
                <a:defRPr lang="ko-KR" altLang="en-US"/>
              </a:pPr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A29FB30-2AF9-4E1C-9B9E-78D0C3C8A08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2480" y="2377440"/>
            <a:ext cx="5464810" cy="1840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 b="1">
                <a:solidFill>
                  <a:schemeClr val="accent6"/>
                </a:solidFill>
              </a:rPr>
              <a:t>Bit Map</a:t>
            </a:r>
            <a:endParaRPr lang="en-US" altLang="ko-KR" sz="11500" b="1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14585" y="6588607"/>
            <a:ext cx="2186912" cy="219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601" y="83165"/>
            <a:ext cx="23012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0" spc="-300">
                <a:solidFill>
                  <a:schemeClr val="bg1"/>
                </a:solidFill>
                <a:latin typeface="+mn-ea"/>
              </a:rPr>
              <a:t>비트맵 구조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74" y="140555"/>
            <a:ext cx="8444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841" y="660176"/>
            <a:ext cx="56197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30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>
              <a:solidFill>
                <a:schemeClr val="bg1"/>
              </a:solidFill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235" y="1743075"/>
            <a:ext cx="11905529" cy="1419225"/>
          </a:xfrm>
          <a:prstGeom prst="rect">
            <a:avLst/>
          </a:prstGeom>
        </p:spPr>
      </p:pic>
      <p:sp>
        <p:nvSpPr>
          <p:cNvPr id="64" name="도형 8"/>
          <p:cNvSpPr/>
          <p:nvPr/>
        </p:nvSpPr>
        <p:spPr>
          <a:xfrm>
            <a:off x="6430010" y="1716405"/>
            <a:ext cx="1807210" cy="281939"/>
          </a:xfrm>
          <a:prstGeom prst="rect">
            <a:avLst/>
          </a:prstGeom>
          <a:noFill/>
          <a:ln w="28575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grpSp>
        <p:nvGrpSpPr>
          <p:cNvPr id="67" name=""/>
          <p:cNvGrpSpPr/>
          <p:nvPr/>
        </p:nvGrpSpPr>
        <p:grpSpPr>
          <a:xfrm rot="0">
            <a:off x="2490788" y="1998345"/>
            <a:ext cx="4842827" cy="2647950"/>
            <a:chOff x="2490788" y="1998345"/>
            <a:chExt cx="4842827" cy="2647950"/>
          </a:xfrm>
        </p:grpSpPr>
        <p:cxnSp>
          <p:nvCxnSpPr>
            <p:cNvPr id="65" name=""/>
            <p:cNvCxnSpPr>
              <a:stCxn id="64" idx="2"/>
            </p:cNvCxnSpPr>
            <p:nvPr/>
          </p:nvCxnSpPr>
          <p:spPr>
            <a:xfrm rot="10800000" flipV="1">
              <a:off x="3948113" y="1998345"/>
              <a:ext cx="3385502" cy="2283143"/>
            </a:xfrm>
            <a:prstGeom prst="straightConnector1">
              <a:avLst/>
            </a:prstGeom>
            <a:ln w="25400" algn="ctr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"/>
            <p:cNvSpPr txBox="1"/>
            <p:nvPr/>
          </p:nvSpPr>
          <p:spPr>
            <a:xfrm>
              <a:off x="2490788" y="4281487"/>
              <a:ext cx="3733800" cy="36480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/>
                <a:t>bfOffBits = </a:t>
              </a:r>
              <a:r>
                <a:rPr lang="ko-KR" altLang="en-US"/>
                <a:t>실제 데이터 시작 주소</a:t>
              </a:r>
              <a:endParaRPr lang="ko-KR" altLang="en-US"/>
            </a:p>
          </p:txBody>
        </p:sp>
      </p:grpSp>
      <p:sp>
        <p:nvSpPr>
          <p:cNvPr id="75" name=""/>
          <p:cNvSpPr/>
          <p:nvPr/>
        </p:nvSpPr>
        <p:spPr>
          <a:xfrm>
            <a:off x="4443412" y="2728912"/>
            <a:ext cx="409575" cy="304800"/>
          </a:xfrm>
          <a:prstGeom prst="ellipse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6" name=""/>
          <p:cNvCxnSpPr>
            <a:stCxn id="75" idx="5"/>
          </p:cNvCxnSpPr>
          <p:nvPr/>
        </p:nvCxnSpPr>
        <p:spPr>
          <a:xfrm>
            <a:off x="4793006" y="2989076"/>
            <a:ext cx="2041181" cy="978086"/>
          </a:xfrm>
          <a:prstGeom prst="straightConnector1">
            <a:avLst/>
          </a:prstGeom>
          <a:ln w="254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"/>
          <p:cNvSpPr txBox="1"/>
          <p:nvPr/>
        </p:nvSpPr>
        <p:spPr>
          <a:xfrm>
            <a:off x="6757988" y="4033838"/>
            <a:ext cx="2705100" cy="364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픽셀 데이터 시작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5" grpId="1" animBg="1"/>
      <p:bldP spid="76" grpId="2" animBg="1"/>
      <p:bldP spid="77" grpId="3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601" y="83165"/>
            <a:ext cx="23012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0" spc="-300">
                <a:solidFill>
                  <a:schemeClr val="bg1"/>
                </a:solidFill>
                <a:latin typeface="+mn-ea"/>
              </a:rPr>
              <a:t>비트맵 구조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74" y="140555"/>
            <a:ext cx="8444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841" y="660176"/>
            <a:ext cx="56197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30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>
              <a:solidFill>
                <a:schemeClr val="bg1"/>
              </a:solidFill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235" y="1743075"/>
            <a:ext cx="11905529" cy="1419225"/>
          </a:xfrm>
          <a:prstGeom prst="rect">
            <a:avLst/>
          </a:prstGeom>
        </p:spPr>
      </p:pic>
      <p:sp>
        <p:nvSpPr>
          <p:cNvPr id="64" name="도형 8"/>
          <p:cNvSpPr/>
          <p:nvPr/>
        </p:nvSpPr>
        <p:spPr>
          <a:xfrm>
            <a:off x="8306435" y="1716405"/>
            <a:ext cx="864236" cy="281939"/>
          </a:xfrm>
          <a:prstGeom prst="rect">
            <a:avLst/>
          </a:prstGeom>
          <a:noFill/>
          <a:ln w="28575" cap="flat" cmpd="sng" algn="ctr">
            <a:solidFill>
              <a:srgbClr val="1b176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78" name="도형 8"/>
          <p:cNvSpPr/>
          <p:nvPr/>
        </p:nvSpPr>
        <p:spPr>
          <a:xfrm>
            <a:off x="1696085" y="2068835"/>
            <a:ext cx="864236" cy="281939"/>
          </a:xfrm>
          <a:prstGeom prst="rect">
            <a:avLst/>
          </a:prstGeom>
          <a:noFill/>
          <a:ln w="28575" cap="flat" cmpd="sng" algn="ctr">
            <a:solidFill>
              <a:srgbClr val="1b176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79" name="도형 8"/>
          <p:cNvSpPr/>
          <p:nvPr/>
        </p:nvSpPr>
        <p:spPr>
          <a:xfrm>
            <a:off x="2648586" y="2068835"/>
            <a:ext cx="1740536" cy="281940"/>
          </a:xfrm>
          <a:prstGeom prst="rect">
            <a:avLst/>
          </a:prstGeom>
          <a:noFill/>
          <a:ln w="28575" cap="flat" cmpd="sng" algn="ctr">
            <a:solidFill>
              <a:srgbClr val="ff66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0" name="도형 8"/>
          <p:cNvSpPr/>
          <p:nvPr/>
        </p:nvSpPr>
        <p:spPr>
          <a:xfrm>
            <a:off x="4515486" y="2068835"/>
            <a:ext cx="1864362" cy="281939"/>
          </a:xfrm>
          <a:prstGeom prst="rect">
            <a:avLst/>
          </a:prstGeom>
          <a:noFill/>
          <a:ln w="28575" cap="flat" cmpd="sng" algn="ctr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1" name="도형 8"/>
          <p:cNvSpPr/>
          <p:nvPr/>
        </p:nvSpPr>
        <p:spPr>
          <a:xfrm>
            <a:off x="6496686" y="2068835"/>
            <a:ext cx="835662" cy="281939"/>
          </a:xfrm>
          <a:prstGeom prst="rect">
            <a:avLst/>
          </a:prstGeom>
          <a:noFill/>
          <a:ln w="28575" cap="flat" cmpd="sng" algn="ctr">
            <a:solidFill>
              <a:srgbClr val="008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2" name="도형 8"/>
          <p:cNvSpPr/>
          <p:nvPr/>
        </p:nvSpPr>
        <p:spPr>
          <a:xfrm>
            <a:off x="7439661" y="2068835"/>
            <a:ext cx="835662" cy="281939"/>
          </a:xfrm>
          <a:prstGeom prst="rect">
            <a:avLst/>
          </a:prstGeom>
          <a:noFill/>
          <a:ln w="28575" cap="flat" cmpd="sng" algn="ctr">
            <a:solidFill>
              <a:srgbClr val="baff1a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3" name="도형 8"/>
          <p:cNvSpPr/>
          <p:nvPr/>
        </p:nvSpPr>
        <p:spPr>
          <a:xfrm>
            <a:off x="8354061" y="2059310"/>
            <a:ext cx="835662" cy="281939"/>
          </a:xfrm>
          <a:prstGeom prst="rect">
            <a:avLst/>
          </a:prstGeom>
          <a:noFill/>
          <a:ln w="28575" cap="flat" cmpd="sng" algn="ctr">
            <a:solidFill>
              <a:srgbClr val="42c7f1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4" name="도형 8"/>
          <p:cNvSpPr/>
          <p:nvPr/>
        </p:nvSpPr>
        <p:spPr>
          <a:xfrm>
            <a:off x="1696087" y="2402213"/>
            <a:ext cx="835662" cy="281939"/>
          </a:xfrm>
          <a:prstGeom prst="rect">
            <a:avLst/>
          </a:prstGeom>
          <a:noFill/>
          <a:ln w="28575" cap="flat" cmpd="sng" algn="ctr">
            <a:solidFill>
              <a:srgbClr val="42c7f1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5" name="도형 8"/>
          <p:cNvSpPr/>
          <p:nvPr/>
        </p:nvSpPr>
        <p:spPr>
          <a:xfrm>
            <a:off x="2648586" y="2411735"/>
            <a:ext cx="1740536" cy="281940"/>
          </a:xfrm>
          <a:prstGeom prst="rect">
            <a:avLst/>
          </a:prstGeom>
          <a:noFill/>
          <a:ln w="28575" cap="flat" cmpd="sng" algn="ctr">
            <a:solidFill>
              <a:srgbClr val="0000f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6" name="도형 8"/>
          <p:cNvSpPr/>
          <p:nvPr/>
        </p:nvSpPr>
        <p:spPr>
          <a:xfrm>
            <a:off x="4486911" y="2411735"/>
            <a:ext cx="1892937" cy="281940"/>
          </a:xfrm>
          <a:prstGeom prst="rect">
            <a:avLst/>
          </a:prstGeom>
          <a:noFill/>
          <a:ln w="28575" cap="flat" cmpd="sng" algn="ctr">
            <a:solidFill>
              <a:srgbClr val="195d28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7" name="도형 8"/>
          <p:cNvSpPr/>
          <p:nvPr/>
        </p:nvSpPr>
        <p:spPr>
          <a:xfrm>
            <a:off x="6449061" y="2411735"/>
            <a:ext cx="1807212" cy="281940"/>
          </a:xfrm>
          <a:prstGeom prst="rect">
            <a:avLst/>
          </a:prstGeom>
          <a:noFill/>
          <a:ln w="28575" cap="flat" cmpd="sng" algn="ctr">
            <a:solidFill>
              <a:srgbClr val="800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8" name="도형 8"/>
          <p:cNvSpPr/>
          <p:nvPr/>
        </p:nvSpPr>
        <p:spPr>
          <a:xfrm>
            <a:off x="8335010" y="2402210"/>
            <a:ext cx="864236" cy="28193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9" name="도형 8"/>
          <p:cNvSpPr/>
          <p:nvPr/>
        </p:nvSpPr>
        <p:spPr>
          <a:xfrm>
            <a:off x="1677036" y="2745113"/>
            <a:ext cx="864236" cy="28193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90" name="도형 8"/>
          <p:cNvSpPr/>
          <p:nvPr/>
        </p:nvSpPr>
        <p:spPr>
          <a:xfrm>
            <a:off x="2629536" y="2754638"/>
            <a:ext cx="1759586" cy="281940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9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91" name="도형 8"/>
          <p:cNvSpPr/>
          <p:nvPr/>
        </p:nvSpPr>
        <p:spPr>
          <a:xfrm>
            <a:off x="475200" y="3600000"/>
            <a:ext cx="2052000" cy="280800"/>
          </a:xfrm>
          <a:prstGeom prst="rect">
            <a:avLst/>
          </a:prstGeom>
          <a:noFill/>
          <a:ln w="28575" cap="flat" cmpd="sng" algn="ctr">
            <a:solidFill>
              <a:srgbClr val="1b176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OTF ExtraBold"/>
                <a:ea typeface="나눔고딕OTF ExtraBold"/>
              </a:rPr>
              <a:t>DWORD bisize</a:t>
            </a:r>
            <a:endParaRPr lang="en-US" altLang="ko-KR" sz="1300">
              <a:solidFill>
                <a:schemeClr val="tx1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92" name="도형 8"/>
          <p:cNvSpPr/>
          <p:nvPr/>
        </p:nvSpPr>
        <p:spPr>
          <a:xfrm>
            <a:off x="475200" y="4140000"/>
            <a:ext cx="2052000" cy="280800"/>
          </a:xfrm>
          <a:prstGeom prst="rect">
            <a:avLst/>
          </a:prstGeom>
          <a:noFill/>
          <a:ln w="28575" cap="flat" cmpd="sng" algn="ctr">
            <a:solidFill>
              <a:srgbClr val="ff66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OTF ExtraBold"/>
                <a:ea typeface="나눔고딕OTF ExtraBold"/>
              </a:rPr>
              <a:t>DWORD biWidth</a:t>
            </a:r>
            <a:endParaRPr lang="en-US" altLang="ko-KR" sz="1300">
              <a:solidFill>
                <a:schemeClr val="tx1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93" name="도형 8" descr="DWORD Planes"/>
          <p:cNvSpPr/>
          <p:nvPr/>
        </p:nvSpPr>
        <p:spPr>
          <a:xfrm>
            <a:off x="475200" y="5220000"/>
            <a:ext cx="2052000" cy="280800"/>
          </a:xfrm>
          <a:prstGeom prst="rect">
            <a:avLst/>
          </a:prstGeom>
          <a:noFill/>
          <a:ln w="28575" cap="flat" cmpd="sng" algn="ctr">
            <a:solidFill>
              <a:srgbClr val="008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OTF ExtraBold"/>
                <a:ea typeface="나눔고딕OTF ExtraBold"/>
              </a:rPr>
              <a:t>DOWRD Planes</a:t>
            </a:r>
            <a:endParaRPr lang="en-US" altLang="ko-KR" sz="1300">
              <a:solidFill>
                <a:schemeClr val="tx1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94" name="도형 8"/>
          <p:cNvSpPr/>
          <p:nvPr/>
        </p:nvSpPr>
        <p:spPr>
          <a:xfrm>
            <a:off x="475200" y="4680000"/>
            <a:ext cx="2052000" cy="280800"/>
          </a:xfrm>
          <a:prstGeom prst="rect">
            <a:avLst/>
          </a:prstGeom>
          <a:noFill/>
          <a:ln w="28575" cap="flat" cmpd="sng" algn="ctr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OTF ExtraBold"/>
                <a:ea typeface="나눔고딕OTF ExtraBold"/>
              </a:rPr>
              <a:t>DWORD biHeight</a:t>
            </a:r>
            <a:endParaRPr lang="en-US" altLang="ko-KR" sz="1300">
              <a:solidFill>
                <a:schemeClr val="tx1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95" name="도형 8"/>
          <p:cNvSpPr/>
          <p:nvPr/>
        </p:nvSpPr>
        <p:spPr>
          <a:xfrm>
            <a:off x="475200" y="5760000"/>
            <a:ext cx="2052000" cy="280800"/>
          </a:xfrm>
          <a:prstGeom prst="rect">
            <a:avLst/>
          </a:prstGeom>
          <a:noFill/>
          <a:ln w="28575" cap="flat" cmpd="sng" algn="ctr">
            <a:solidFill>
              <a:srgbClr val="baff1a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OTF ExtraBold"/>
                <a:ea typeface="나눔고딕OTF ExtraBold"/>
              </a:rPr>
              <a:t>DWORD biBitCount</a:t>
            </a:r>
            <a:endParaRPr lang="en-US" altLang="ko-KR" sz="1300">
              <a:solidFill>
                <a:schemeClr val="tx1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3" name="텍스트 상자 32"/>
          <p:cNvSpPr txBox="1"/>
          <p:nvPr/>
        </p:nvSpPr>
        <p:spPr>
          <a:xfrm>
            <a:off x="2520000" y="3600000"/>
            <a:ext cx="1980000" cy="2938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헤더 크기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4" name="텍스트 상자 87"/>
          <p:cNvSpPr txBox="1"/>
          <p:nvPr/>
        </p:nvSpPr>
        <p:spPr>
          <a:xfrm>
            <a:off x="2520000" y="4140000"/>
            <a:ext cx="1980000" cy="296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가로 크기 (픽셀)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5" name="텍스트 상자 90"/>
          <p:cNvSpPr txBox="1"/>
          <p:nvPr/>
        </p:nvSpPr>
        <p:spPr>
          <a:xfrm>
            <a:off x="2520000" y="4680000"/>
            <a:ext cx="1980000" cy="2996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세로 크기 (픽셀)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6" name="텍스트 상자 93"/>
          <p:cNvSpPr txBox="1"/>
          <p:nvPr/>
        </p:nvSpPr>
        <p:spPr>
          <a:xfrm>
            <a:off x="2520000" y="5220000"/>
            <a:ext cx="1980000" cy="2930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사용하는 색상판의 수 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7" name="텍스트 상자 96"/>
          <p:cNvSpPr txBox="1"/>
          <p:nvPr/>
        </p:nvSpPr>
        <p:spPr>
          <a:xfrm>
            <a:off x="2520000" y="5760000"/>
            <a:ext cx="1980000" cy="2959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픽셀 하나당 비트 수 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8" name="텍스트 상자 32"/>
          <p:cNvSpPr txBox="1"/>
          <p:nvPr/>
        </p:nvSpPr>
        <p:spPr>
          <a:xfrm>
            <a:off x="4680000" y="3600000"/>
            <a:ext cx="2520000" cy="2938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0x00000028 = 40Byte </a:t>
            </a:r>
            <a:endParaRPr lang="en-US" alt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9" name="텍스트 상자 87"/>
          <p:cNvSpPr txBox="1"/>
          <p:nvPr/>
        </p:nvSpPr>
        <p:spPr>
          <a:xfrm>
            <a:off x="4680000" y="4140000"/>
            <a:ext cx="2520000" cy="296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0x00000154 = 340</a:t>
            </a:r>
            <a:endParaRPr lang="en-US" alt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10" name="텍스트 상자 90"/>
          <p:cNvSpPr txBox="1"/>
          <p:nvPr/>
        </p:nvSpPr>
        <p:spPr>
          <a:xfrm>
            <a:off x="4680000" y="4680000"/>
            <a:ext cx="2520000" cy="2996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0x000000FE = 254</a:t>
            </a:r>
            <a:endParaRPr lang="en-US" alt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11" name="텍스트 상자 93"/>
          <p:cNvSpPr txBox="1"/>
          <p:nvPr/>
        </p:nvSpPr>
        <p:spPr>
          <a:xfrm>
            <a:off x="4680000" y="5220000"/>
            <a:ext cx="2520000" cy="2930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항상 1로 고정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12" name="텍스트 상자 96"/>
          <p:cNvSpPr txBox="1"/>
          <p:nvPr/>
        </p:nvSpPr>
        <p:spPr>
          <a:xfrm>
            <a:off x="4680000" y="5760000"/>
            <a:ext cx="3186750" cy="2959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0</a:t>
            </a: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x18 = 24bit =&gt;</a:t>
            </a: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24비트맵</a:t>
            </a: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</a:t>
            </a:r>
            <a:endParaRPr lang="en-US" alt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pic>
        <p:nvPicPr>
          <p:cNvPr id="1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58101" y="3429000"/>
            <a:ext cx="3333750" cy="97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601" y="83165"/>
            <a:ext cx="23012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0" spc="-300">
                <a:solidFill>
                  <a:schemeClr val="bg1"/>
                </a:solidFill>
                <a:latin typeface="+mn-ea"/>
              </a:rPr>
              <a:t>비트맵 구조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74" y="140555"/>
            <a:ext cx="8444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841" y="660176"/>
            <a:ext cx="56197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30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>
              <a:solidFill>
                <a:schemeClr val="bg1"/>
              </a:solidFill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235" y="1743075"/>
            <a:ext cx="11905529" cy="1419225"/>
          </a:xfrm>
          <a:prstGeom prst="rect">
            <a:avLst/>
          </a:prstGeom>
        </p:spPr>
      </p:pic>
      <p:sp>
        <p:nvSpPr>
          <p:cNvPr id="64" name="도형 8"/>
          <p:cNvSpPr/>
          <p:nvPr/>
        </p:nvSpPr>
        <p:spPr>
          <a:xfrm>
            <a:off x="8306435" y="1716405"/>
            <a:ext cx="864236" cy="281939"/>
          </a:xfrm>
          <a:prstGeom prst="rect">
            <a:avLst/>
          </a:prstGeom>
          <a:noFill/>
          <a:ln w="28575" cap="flat" cmpd="sng" algn="ctr">
            <a:solidFill>
              <a:srgbClr val="1b176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78" name="도형 8"/>
          <p:cNvSpPr/>
          <p:nvPr/>
        </p:nvSpPr>
        <p:spPr>
          <a:xfrm>
            <a:off x="1696085" y="2068835"/>
            <a:ext cx="864236" cy="281939"/>
          </a:xfrm>
          <a:prstGeom prst="rect">
            <a:avLst/>
          </a:prstGeom>
          <a:noFill/>
          <a:ln w="28575" cap="flat" cmpd="sng" algn="ctr">
            <a:solidFill>
              <a:srgbClr val="1b176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79" name="도형 8"/>
          <p:cNvSpPr/>
          <p:nvPr/>
        </p:nvSpPr>
        <p:spPr>
          <a:xfrm>
            <a:off x="2648586" y="2068835"/>
            <a:ext cx="1740536" cy="281940"/>
          </a:xfrm>
          <a:prstGeom prst="rect">
            <a:avLst/>
          </a:prstGeom>
          <a:noFill/>
          <a:ln w="28575" cap="flat" cmpd="sng" algn="ctr">
            <a:solidFill>
              <a:srgbClr val="ff66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0" name="도형 8"/>
          <p:cNvSpPr/>
          <p:nvPr/>
        </p:nvSpPr>
        <p:spPr>
          <a:xfrm>
            <a:off x="4515486" y="2068835"/>
            <a:ext cx="1864362" cy="281939"/>
          </a:xfrm>
          <a:prstGeom prst="rect">
            <a:avLst/>
          </a:prstGeom>
          <a:noFill/>
          <a:ln w="28575" cap="flat" cmpd="sng" algn="ctr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1" name="도형 8"/>
          <p:cNvSpPr/>
          <p:nvPr/>
        </p:nvSpPr>
        <p:spPr>
          <a:xfrm>
            <a:off x="6496686" y="2068835"/>
            <a:ext cx="835662" cy="281939"/>
          </a:xfrm>
          <a:prstGeom prst="rect">
            <a:avLst/>
          </a:prstGeom>
          <a:noFill/>
          <a:ln w="28575" cap="flat" cmpd="sng" algn="ctr">
            <a:solidFill>
              <a:srgbClr val="008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2" name="도형 8"/>
          <p:cNvSpPr/>
          <p:nvPr/>
        </p:nvSpPr>
        <p:spPr>
          <a:xfrm>
            <a:off x="7439661" y="2068835"/>
            <a:ext cx="835662" cy="281939"/>
          </a:xfrm>
          <a:prstGeom prst="rect">
            <a:avLst/>
          </a:prstGeom>
          <a:noFill/>
          <a:ln w="28575" cap="flat" cmpd="sng" algn="ctr">
            <a:solidFill>
              <a:srgbClr val="baff1a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3" name="도형 8"/>
          <p:cNvSpPr/>
          <p:nvPr/>
        </p:nvSpPr>
        <p:spPr>
          <a:xfrm>
            <a:off x="8354061" y="2059310"/>
            <a:ext cx="835662" cy="281939"/>
          </a:xfrm>
          <a:prstGeom prst="rect">
            <a:avLst/>
          </a:prstGeom>
          <a:noFill/>
          <a:ln w="28575" cap="flat" cmpd="sng" algn="ctr">
            <a:solidFill>
              <a:srgbClr val="42c7f1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4" name="도형 8"/>
          <p:cNvSpPr/>
          <p:nvPr/>
        </p:nvSpPr>
        <p:spPr>
          <a:xfrm>
            <a:off x="1696087" y="2402213"/>
            <a:ext cx="835662" cy="281939"/>
          </a:xfrm>
          <a:prstGeom prst="rect">
            <a:avLst/>
          </a:prstGeom>
          <a:noFill/>
          <a:ln w="28575" cap="flat" cmpd="sng" algn="ctr">
            <a:solidFill>
              <a:srgbClr val="42c7f1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5" name="도형 8"/>
          <p:cNvSpPr/>
          <p:nvPr/>
        </p:nvSpPr>
        <p:spPr>
          <a:xfrm>
            <a:off x="2648586" y="2411735"/>
            <a:ext cx="1740536" cy="281940"/>
          </a:xfrm>
          <a:prstGeom prst="rect">
            <a:avLst/>
          </a:prstGeom>
          <a:noFill/>
          <a:ln w="28575" cap="flat" cmpd="sng" algn="ctr">
            <a:solidFill>
              <a:srgbClr val="0000f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6" name="도형 8"/>
          <p:cNvSpPr/>
          <p:nvPr/>
        </p:nvSpPr>
        <p:spPr>
          <a:xfrm>
            <a:off x="4486911" y="2411735"/>
            <a:ext cx="1892937" cy="281940"/>
          </a:xfrm>
          <a:prstGeom prst="rect">
            <a:avLst/>
          </a:prstGeom>
          <a:noFill/>
          <a:ln w="28575" cap="flat" cmpd="sng" algn="ctr">
            <a:solidFill>
              <a:srgbClr val="195d28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7" name="도형 8"/>
          <p:cNvSpPr/>
          <p:nvPr/>
        </p:nvSpPr>
        <p:spPr>
          <a:xfrm>
            <a:off x="6449061" y="2411735"/>
            <a:ext cx="1807212" cy="281940"/>
          </a:xfrm>
          <a:prstGeom prst="rect">
            <a:avLst/>
          </a:prstGeom>
          <a:noFill/>
          <a:ln w="28575" cap="flat" cmpd="sng" algn="ctr">
            <a:solidFill>
              <a:srgbClr val="800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8" name="도형 8"/>
          <p:cNvSpPr/>
          <p:nvPr/>
        </p:nvSpPr>
        <p:spPr>
          <a:xfrm>
            <a:off x="8335010" y="2402210"/>
            <a:ext cx="864236" cy="28193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9" name="도형 8"/>
          <p:cNvSpPr/>
          <p:nvPr/>
        </p:nvSpPr>
        <p:spPr>
          <a:xfrm>
            <a:off x="1677036" y="2745113"/>
            <a:ext cx="864236" cy="28193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90" name="도형 8"/>
          <p:cNvSpPr/>
          <p:nvPr/>
        </p:nvSpPr>
        <p:spPr>
          <a:xfrm>
            <a:off x="2629536" y="2754638"/>
            <a:ext cx="1759586" cy="281940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9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97" name="도형 8"/>
          <p:cNvSpPr/>
          <p:nvPr/>
        </p:nvSpPr>
        <p:spPr>
          <a:xfrm>
            <a:off x="475200" y="3600000"/>
            <a:ext cx="2052000" cy="288000"/>
          </a:xfrm>
          <a:prstGeom prst="rect">
            <a:avLst/>
          </a:prstGeom>
          <a:noFill/>
          <a:ln w="28575" cap="flat" cmpd="sng" algn="ctr">
            <a:solidFill>
              <a:srgbClr val="42c7f1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OTF ExtraBold"/>
                <a:ea typeface="나눔고딕OTF ExtraBold"/>
              </a:rPr>
              <a:t>DWORD biCompression</a:t>
            </a:r>
            <a:endParaRPr lang="en-US" altLang="ko-KR" sz="1300">
              <a:solidFill>
                <a:schemeClr val="tx1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98" name="도형 8"/>
          <p:cNvSpPr/>
          <p:nvPr/>
        </p:nvSpPr>
        <p:spPr>
          <a:xfrm>
            <a:off x="475200" y="4140000"/>
            <a:ext cx="2052000" cy="288000"/>
          </a:xfrm>
          <a:prstGeom prst="rect">
            <a:avLst/>
          </a:prstGeom>
          <a:noFill/>
          <a:ln w="28575" cap="flat" cmpd="sng" algn="ctr">
            <a:solidFill>
              <a:srgbClr val="0000f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OTF ExtraBold"/>
                <a:ea typeface="나눔고딕OTF ExtraBold"/>
              </a:rPr>
              <a:t>DWORD Image</a:t>
            </a:r>
            <a:endParaRPr lang="en-US" altLang="ko-KR" sz="1300">
              <a:solidFill>
                <a:schemeClr val="tx1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99" name="도형 8"/>
          <p:cNvSpPr/>
          <p:nvPr/>
        </p:nvSpPr>
        <p:spPr>
          <a:xfrm>
            <a:off x="475200" y="4680000"/>
            <a:ext cx="2052000" cy="288000"/>
          </a:xfrm>
          <a:prstGeom prst="rect">
            <a:avLst/>
          </a:prstGeom>
          <a:noFill/>
          <a:ln w="28575" cap="flat" cmpd="sng" algn="ctr">
            <a:solidFill>
              <a:srgbClr val="195d28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OTF ExtraBold"/>
                <a:ea typeface="나눔고딕OTF ExtraBold"/>
              </a:rPr>
              <a:t>DWORD XbixPelsMeter</a:t>
            </a:r>
            <a:endParaRPr lang="en-US" altLang="ko-KR" sz="1300">
              <a:solidFill>
                <a:schemeClr val="tx1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0" name="도형 8"/>
          <p:cNvSpPr/>
          <p:nvPr/>
        </p:nvSpPr>
        <p:spPr>
          <a:xfrm>
            <a:off x="475200" y="5220000"/>
            <a:ext cx="2052000" cy="288000"/>
          </a:xfrm>
          <a:prstGeom prst="rect">
            <a:avLst/>
          </a:prstGeom>
          <a:noFill/>
          <a:ln w="28575" cap="flat" cmpd="sng" algn="ctr">
            <a:solidFill>
              <a:srgbClr val="800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OTF ExtraBold"/>
                <a:ea typeface="나눔고딕OTF ExtraBold"/>
              </a:rPr>
              <a:t>DWORD YbixPelsMeter</a:t>
            </a:r>
            <a:endParaRPr lang="en-US" altLang="ko-KR" sz="1300">
              <a:solidFill>
                <a:schemeClr val="tx1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1" name="도형 8"/>
          <p:cNvSpPr/>
          <p:nvPr/>
        </p:nvSpPr>
        <p:spPr>
          <a:xfrm>
            <a:off x="475200" y="6300000"/>
            <a:ext cx="2052000" cy="288000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OTF ExtraBold"/>
                <a:ea typeface="나눔고딕OTF ExtraBold"/>
              </a:rPr>
              <a:t>DWORD biClrUsed</a:t>
            </a:r>
            <a:endParaRPr lang="en-US" altLang="ko-KR" sz="1300">
              <a:solidFill>
                <a:schemeClr val="tx1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2" name="도형 8"/>
          <p:cNvSpPr/>
          <p:nvPr/>
        </p:nvSpPr>
        <p:spPr>
          <a:xfrm>
            <a:off x="475200" y="5760000"/>
            <a:ext cx="2052000" cy="288000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9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OTF ExtraBold"/>
                <a:ea typeface="나눔고딕OTF ExtraBold"/>
              </a:rPr>
              <a:t>DWORD biClrlmportant</a:t>
            </a:r>
            <a:endParaRPr lang="en-US" altLang="ko-KR" sz="1300">
              <a:solidFill>
                <a:schemeClr val="tx1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3" name="텍스트 상자 99"/>
          <p:cNvSpPr txBox="1"/>
          <p:nvPr/>
        </p:nvSpPr>
        <p:spPr>
          <a:xfrm>
            <a:off x="2520000" y="3600000"/>
            <a:ext cx="1980000" cy="2938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압축 방식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4" name="텍스트 상자 102"/>
          <p:cNvSpPr txBox="1"/>
          <p:nvPr/>
        </p:nvSpPr>
        <p:spPr>
          <a:xfrm>
            <a:off x="2520000" y="4140000"/>
            <a:ext cx="1980000" cy="296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픽셀 데이터 크기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5" name="텍스트 상자 105"/>
          <p:cNvSpPr txBox="1"/>
          <p:nvPr/>
        </p:nvSpPr>
        <p:spPr>
          <a:xfrm>
            <a:off x="2520000" y="4680000"/>
            <a:ext cx="1980000" cy="2996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가로 해상도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6" name="텍스트 상자 108"/>
          <p:cNvSpPr txBox="1"/>
          <p:nvPr/>
        </p:nvSpPr>
        <p:spPr>
          <a:xfrm>
            <a:off x="2520000" y="5220000"/>
            <a:ext cx="1980000" cy="2930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세로 해상도 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7" name="텍스트 상자 111"/>
          <p:cNvSpPr txBox="1"/>
          <p:nvPr/>
        </p:nvSpPr>
        <p:spPr>
          <a:xfrm>
            <a:off x="2520000" y="5760000"/>
            <a:ext cx="1980000" cy="2959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실제 사용되는 색상 수 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8" name="텍스트 상자 140"/>
          <p:cNvSpPr txBox="1"/>
          <p:nvPr/>
        </p:nvSpPr>
        <p:spPr>
          <a:xfrm>
            <a:off x="2520000" y="6300000"/>
            <a:ext cx="198000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색상 인덱스 수 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09" name="텍스트 상자 99"/>
          <p:cNvSpPr txBox="1"/>
          <p:nvPr/>
        </p:nvSpPr>
        <p:spPr>
          <a:xfrm>
            <a:off x="4680000" y="3600000"/>
            <a:ext cx="2520000" cy="2938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보통 비트맵은 압축 </a:t>
            </a: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x</a:t>
            </a:r>
            <a:endParaRPr lang="en-US" alt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10" name="텍스트 상자 102"/>
          <p:cNvSpPr txBox="1"/>
          <p:nvPr/>
        </p:nvSpPr>
        <p:spPr>
          <a:xfrm>
            <a:off x="4680000" y="4140000"/>
            <a:ext cx="7512000" cy="4872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비트맵 전체 크기</a:t>
            </a: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(</a:t>
            </a:r>
            <a:r>
              <a:rPr lang="en-US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259,</a:t>
            </a: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134)</a:t>
            </a: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- 비트맵 파일 헤더 크기</a:t>
            </a: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(40)</a:t>
            </a: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= 픽셀 데이터 크기(24비트 비트맵 기준)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rtl="0" latinLnBrk="0">
              <a:buFontTx/>
              <a:buNone/>
              <a:defRPr lang="ko-KR" altLang="en-US"/>
            </a:pPr>
            <a:r>
              <a:rPr lang="ko-KR" altLang="en-US" sz="12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= 0</a:t>
            </a:r>
            <a:r>
              <a:rPr lang="en-US" altLang="ko-KR" sz="12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x0003F408  = 259,080Byte</a:t>
            </a:r>
            <a:endParaRPr lang="en-US" altLang="ko-KR" sz="12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11" name="텍스트 상자 105"/>
          <p:cNvSpPr txBox="1"/>
          <p:nvPr/>
        </p:nvSpPr>
        <p:spPr>
          <a:xfrm>
            <a:off x="4680000" y="4680000"/>
            <a:ext cx="2520000" cy="2996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0x00000EC4 = 3780</a:t>
            </a:r>
            <a:endParaRPr lang="en-US" alt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12" name="텍스트 상자 108"/>
          <p:cNvSpPr txBox="1"/>
          <p:nvPr/>
        </p:nvSpPr>
        <p:spPr>
          <a:xfrm>
            <a:off x="4680000" y="5220000"/>
            <a:ext cx="2520000" cy="2930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0x00000EC4 = 3780</a:t>
            </a:r>
            <a:endParaRPr lang="en-US" alt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13" name="텍스트 상자 111"/>
          <p:cNvSpPr txBox="1"/>
          <p:nvPr/>
        </p:nvSpPr>
        <p:spPr>
          <a:xfrm>
            <a:off x="4670475" y="5760000"/>
            <a:ext cx="2902646" cy="2959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16bit</a:t>
            </a: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이상에서는 항상 0으로 고정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114" name="텍스트 상자 140"/>
          <p:cNvSpPr txBox="1"/>
          <p:nvPr/>
        </p:nvSpPr>
        <p:spPr>
          <a:xfrm>
            <a:off x="4680000" y="6300000"/>
            <a:ext cx="252000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rtl="0" latinLnBrk="0">
              <a:buFontTx/>
              <a:buNone/>
              <a:defRPr lang="ko-KR" altLang="en-US"/>
            </a:pP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보통은 0</a:t>
            </a:r>
            <a:endParaRPr lang="ko-KR" altLang="en-US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601" y="83165"/>
            <a:ext cx="37871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0" spc="-300">
                <a:solidFill>
                  <a:schemeClr val="bg1"/>
                </a:solidFill>
                <a:latin typeface="+mn-ea"/>
              </a:rPr>
              <a:t>1, 2, 4, 8 비트 비트맵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74" y="140555"/>
            <a:ext cx="8444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Part </a:t>
            </a:r>
            <a:r>
              <a:rPr lang="ko-KR" altLang="en-US" sz="1600">
                <a:solidFill>
                  <a:schemeClr val="bg1"/>
                </a:solidFill>
              </a:rPr>
              <a:t>2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841" y="660176"/>
            <a:ext cx="56197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30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>
              <a:solidFill>
                <a:schemeClr val="bg1"/>
              </a:solidFill>
            </a:endParaRPr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7733" y="1595437"/>
            <a:ext cx="7698416" cy="3267075"/>
          </a:xfrm>
          <a:prstGeom prst="rect">
            <a:avLst/>
          </a:prstGeom>
        </p:spPr>
      </p:pic>
      <p:sp>
        <p:nvSpPr>
          <p:cNvPr id="85" name="Rect 0"/>
          <p:cNvSpPr/>
          <p:nvPr/>
        </p:nvSpPr>
        <p:spPr>
          <a:xfrm>
            <a:off x="6096000" y="2196782"/>
            <a:ext cx="2912110" cy="2588259"/>
          </a:xfrm>
          <a:prstGeom prst="rect">
            <a:avLst/>
          </a:prstGeom>
          <a:noFill/>
          <a:ln w="28575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6" name="Rect 0"/>
          <p:cNvSpPr/>
          <p:nvPr/>
        </p:nvSpPr>
        <p:spPr>
          <a:xfrm>
            <a:off x="4419600" y="2363470"/>
            <a:ext cx="1676400" cy="2416809"/>
          </a:xfrm>
          <a:prstGeom prst="rect">
            <a:avLst/>
          </a:prstGeom>
          <a:noFill/>
          <a:ln w="28575" cap="flat" cmpd="sng" algn="ctr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87" name="Rect 0"/>
          <p:cNvSpPr/>
          <p:nvPr/>
        </p:nvSpPr>
        <p:spPr>
          <a:xfrm>
            <a:off x="4391025" y="2320607"/>
            <a:ext cx="1704975" cy="2464434"/>
          </a:xfrm>
          <a:prstGeom prst="rect">
            <a:avLst/>
          </a:prstGeom>
          <a:noFill/>
          <a:ln w="28575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cxnSp>
        <p:nvCxnSpPr>
          <p:cNvPr id="88" name=""/>
          <p:cNvCxnSpPr/>
          <p:nvPr/>
        </p:nvCxnSpPr>
        <p:spPr>
          <a:xfrm rot="16200000" flipH="1">
            <a:off x="4876800" y="3557587"/>
            <a:ext cx="2438399" cy="0"/>
          </a:xfrm>
          <a:prstGeom prst="line">
            <a:avLst/>
          </a:prstGeom>
          <a:ln w="38100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3287" y="5148262"/>
            <a:ext cx="7272515" cy="1038225"/>
          </a:xfrm>
          <a:prstGeom prst="rect">
            <a:avLst/>
          </a:prstGeom>
        </p:spPr>
      </p:pic>
      <p:sp>
        <p:nvSpPr>
          <p:cNvPr id="90" name=""/>
          <p:cNvSpPr txBox="1"/>
          <p:nvPr/>
        </p:nvSpPr>
        <p:spPr>
          <a:xfrm>
            <a:off x="6671310" y="4881562"/>
            <a:ext cx="472440" cy="228600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 lang="ko-KR" altLang="en-US"/>
            </a:pPr>
            <a:r>
              <a:rPr lang="ko-KR" altLang="en-US"/>
              <a:t>...</a:t>
            </a:r>
            <a:endParaRPr lang="ko-KR" altLang="en-US"/>
          </a:p>
        </p:txBody>
      </p:sp>
      <p:sp>
        <p:nvSpPr>
          <p:cNvPr id="91" name="Rect 0"/>
          <p:cNvSpPr/>
          <p:nvPr/>
        </p:nvSpPr>
        <p:spPr>
          <a:xfrm>
            <a:off x="6040120" y="5327650"/>
            <a:ext cx="2952750" cy="200025"/>
          </a:xfrm>
          <a:prstGeom prst="rect">
            <a:avLst/>
          </a:prstGeom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92" name="Rect 0"/>
          <p:cNvSpPr/>
          <p:nvPr/>
        </p:nvSpPr>
        <p:spPr>
          <a:xfrm>
            <a:off x="4325620" y="5527674"/>
            <a:ext cx="4667250" cy="628650"/>
          </a:xfrm>
          <a:prstGeom prst="rect">
            <a:avLst/>
          </a:prstGeom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cxnSp>
        <p:nvCxnSpPr>
          <p:cNvPr id="93" name=""/>
          <p:cNvCxnSpPr/>
          <p:nvPr/>
        </p:nvCxnSpPr>
        <p:spPr>
          <a:xfrm flipV="1">
            <a:off x="6038850" y="5519737"/>
            <a:ext cx="2943225" cy="9525"/>
          </a:xfrm>
          <a:prstGeom prst="line">
            <a:avLst/>
          </a:prstGeom>
          <a:ln w="44450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텍스트 상자 32"/>
          <p:cNvSpPr txBox="1"/>
          <p:nvPr/>
        </p:nvSpPr>
        <p:spPr>
          <a:xfrm>
            <a:off x="207009" y="2023110"/>
            <a:ext cx="2941321" cy="24422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typedef struct tagRGB</a:t>
            </a: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QUAD</a:t>
            </a: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{</a:t>
            </a: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 </a:t>
            </a: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   </a:t>
            </a: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BYTE rgbtBlue;</a:t>
            </a: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 </a:t>
            </a: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   </a:t>
            </a: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BYTE rgbtGreen;</a:t>
            </a: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 </a:t>
            </a: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   </a:t>
            </a: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BYTE rgbtRed;</a:t>
            </a: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     BYTE rgbReserved;</a:t>
            </a:r>
            <a:endParaRPr lang="en-US" alt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} RGB</a:t>
            </a:r>
            <a:r>
              <a:rPr lang="en-US" alt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QUAD</a:t>
            </a:r>
            <a:endParaRPr lang="en-US" alt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95" name="Rect 0"/>
          <p:cNvSpPr/>
          <p:nvPr/>
        </p:nvSpPr>
        <p:spPr>
          <a:xfrm>
            <a:off x="6096000" y="2193924"/>
            <a:ext cx="1167765" cy="153035"/>
          </a:xfrm>
          <a:prstGeom prst="rect">
            <a:avLst/>
          </a:prstGeom>
          <a:solidFill>
            <a:srgbClr val="fc4700">
              <a:alpha val="4904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598" y="83165"/>
            <a:ext cx="28250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0" spc="-300">
                <a:solidFill>
                  <a:schemeClr val="bg1"/>
                </a:solidFill>
                <a:latin typeface="+mn-ea"/>
              </a:rPr>
              <a:t>24 비트 비트맵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74" y="140555"/>
            <a:ext cx="8444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Part </a:t>
            </a:r>
            <a:r>
              <a:rPr lang="ko-KR" altLang="en-US" sz="1600">
                <a:solidFill>
                  <a:schemeClr val="bg1"/>
                </a:solidFill>
              </a:rPr>
              <a:t>3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endParaRPr lang="en-US" altLang="ko-KR" sz="1600">
              <a:solidFill>
                <a:schemeClr val="bg1"/>
              </a:solidFill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1030" y="1699432"/>
            <a:ext cx="8476609" cy="3087660"/>
          </a:xfrm>
          <a:prstGeom prst="rect">
            <a:avLst/>
          </a:prstGeom>
        </p:spPr>
      </p:pic>
      <p:sp>
        <p:nvSpPr>
          <p:cNvPr id="68" name="텍스트 상자 32"/>
          <p:cNvSpPr txBox="1"/>
          <p:nvPr/>
        </p:nvSpPr>
        <p:spPr>
          <a:xfrm>
            <a:off x="207009" y="2023110"/>
            <a:ext cx="2941321" cy="20135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typedef struct tagRGBTRIPLE {</a:t>
            </a: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 </a:t>
            </a: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   </a:t>
            </a: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BYTE rgbtBlue;</a:t>
            </a: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 </a:t>
            </a: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   </a:t>
            </a: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BYTE rgbtGreen;</a:t>
            </a: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 </a:t>
            </a:r>
            <a:r>
              <a:rPr lang="ko-KR" altLang="en-US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   </a:t>
            </a: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BYTE rgbtRed;</a:t>
            </a: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r>
              <a:rPr lang="ko-KR" sz="1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} RGBTRIPLE</a:t>
            </a:r>
            <a:endParaRPr lang="ko-KR" sz="14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428625" y="1662113"/>
            <a:ext cx="2124075" cy="364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24비트 비트맵</a:t>
            </a:r>
            <a:endParaRPr lang="ko-KR" altLang="en-US"/>
          </a:p>
        </p:txBody>
      </p:sp>
      <p:sp>
        <p:nvSpPr>
          <p:cNvPr id="70" name="도형 237"/>
          <p:cNvSpPr/>
          <p:nvPr/>
        </p:nvSpPr>
        <p:spPr>
          <a:xfrm>
            <a:off x="6214109" y="2141219"/>
            <a:ext cx="1031875" cy="161290"/>
          </a:xfrm>
          <a:prstGeom prst="rect">
            <a:avLst/>
          </a:prstGeom>
          <a:solidFill>
            <a:srgbClr val="0611f2">
              <a:alpha val="4904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597" y="83165"/>
            <a:ext cx="285366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600" b="0" spc="-300">
                <a:solidFill>
                  <a:schemeClr val="bg1"/>
                </a:solidFill>
                <a:latin typeface="+mn-ea"/>
              </a:rPr>
              <a:t>WidthStep </a:t>
            </a:r>
            <a:r>
              <a:rPr lang="ko-KR" altLang="en-US" sz="3600" b="0" spc="-300">
                <a:solidFill>
                  <a:schemeClr val="bg1"/>
                </a:solidFill>
                <a:latin typeface="+mn-ea"/>
              </a:rPr>
              <a:t>개념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74" y="140555"/>
            <a:ext cx="8444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Part 4, </a:t>
            </a:r>
            <a:endParaRPr lang="en-US" altLang="ko-KR" sz="1600">
              <a:solidFill>
                <a:schemeClr val="bg1"/>
              </a:solidFill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0075" y="1714500"/>
            <a:ext cx="10418367" cy="2524125"/>
          </a:xfrm>
          <a:prstGeom prst="rect">
            <a:avLst/>
          </a:prstGeom>
        </p:spPr>
      </p:pic>
      <p:sp>
        <p:nvSpPr>
          <p:cNvPr id="72" name=""/>
          <p:cNvSpPr txBox="1"/>
          <p:nvPr/>
        </p:nvSpPr>
        <p:spPr>
          <a:xfrm>
            <a:off x="180975" y="1281112"/>
            <a:ext cx="7962901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영상의 폭을 컴퓨터의 처리 단위인 4</a:t>
            </a:r>
            <a:r>
              <a:rPr lang="en-US" altLang="ko-KR"/>
              <a:t>Bytes </a:t>
            </a:r>
            <a:r>
              <a:rPr lang="ko-KR" altLang="en-US"/>
              <a:t>의 배수로 맞춰주는 개념</a:t>
            </a:r>
            <a:endParaRPr lang="ko-KR" altLang="en-US"/>
          </a:p>
        </p:txBody>
      </p:sp>
      <p:sp>
        <p:nvSpPr>
          <p:cNvPr id="73" name="텍스트 상자 252"/>
          <p:cNvSpPr txBox="1"/>
          <p:nvPr/>
        </p:nvSpPr>
        <p:spPr>
          <a:xfrm>
            <a:off x="581024" y="4278626"/>
            <a:ext cx="6041390" cy="7200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latinLnBrk="0">
              <a:buFontTx/>
              <a:buNone/>
              <a:defRPr lang="ko-KR" altLang="en-US"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비트맵은 메모리 저장시,</a:t>
            </a:r>
            <a:endParaRPr lang="ko-KR" sz="18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r>
              <a:rPr lang="ko-KR" sz="20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가로의 길이가 항상 </a:t>
            </a:r>
            <a:r>
              <a:rPr lang="ko-KR" sz="2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4 Byte 의 배수</a:t>
            </a:r>
            <a:r>
              <a:rPr lang="ko-KR" sz="20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가 되어야 한다</a:t>
            </a:r>
            <a:endParaRPr lang="ko-KR" altLang="en-US" sz="20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1085" y="3097252"/>
            <a:ext cx="2402205" cy="6346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600" i="1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  <a:endParaRPr lang="ko-KR" altLang="en-US" sz="36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0" name=""/>
          <p:cNvGrpSpPr/>
          <p:nvPr/>
        </p:nvGrpSpPr>
        <p:grpSpPr>
          <a:xfrm rot="0">
            <a:off x="883920" y="748665"/>
            <a:ext cx="11308080" cy="680720"/>
            <a:chOff x="883920" y="1767840"/>
            <a:chExt cx="11308080" cy="68072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3920" y="2448560"/>
              <a:ext cx="11308080" cy="0"/>
            </a:xfrm>
            <a:prstGeom prst="line">
              <a:avLst/>
            </a:prstGeom>
            <a:ln w="190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55040" y="1767840"/>
              <a:ext cx="183197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800" b="1">
                  <a:solidFill>
                    <a:schemeClr val="bg2">
                      <a:lumMod val="25000"/>
                    </a:schemeClr>
                  </a:solidFill>
                </a:rPr>
                <a:t>Contents.</a:t>
              </a:r>
              <a:endParaRPr lang="ko-KR" altLang="en-US" sz="28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"/>
          <p:cNvGrpSpPr/>
          <p:nvPr/>
        </p:nvGrpSpPr>
        <p:grpSpPr>
          <a:xfrm rot="0">
            <a:off x="856623" y="1984057"/>
            <a:ext cx="3721092" cy="2414588"/>
            <a:chOff x="856623" y="2936557"/>
            <a:chExt cx="3721092" cy="2414588"/>
          </a:xfrm>
        </p:grpSpPr>
        <p:grpSp>
          <p:nvGrpSpPr>
            <p:cNvPr id="11" name="그룹 10"/>
            <p:cNvGrpSpPr/>
            <p:nvPr/>
          </p:nvGrpSpPr>
          <p:grpSpPr>
            <a:xfrm rot="0">
              <a:off x="856623" y="2936557"/>
              <a:ext cx="2482842" cy="523220"/>
              <a:chOff x="856623" y="2936557"/>
              <a:chExt cx="2482842" cy="5232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56623" y="2967335"/>
                <a:ext cx="359394" cy="45023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2400" b="1">
                    <a:solidFill>
                      <a:schemeClr val="bg2">
                        <a:lumMod val="25000"/>
                      </a:schemeClr>
                    </a:solidFill>
                  </a:rPr>
                  <a:t>1</a:t>
                </a:r>
                <a:endParaRPr lang="ko-KR" altLang="en-US" sz="2400" b="1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98586" y="2936557"/>
                <a:ext cx="184087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800" b="0" spc="-300"/>
                  <a:t>비트맵 구조 </a:t>
                </a:r>
                <a:endParaRPr lang="ko-KR" altLang="en-US" sz="2800" b="0" spc="-30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0">
              <a:off x="856623" y="3887428"/>
              <a:ext cx="2416167" cy="511217"/>
              <a:chOff x="856623" y="2936557"/>
              <a:chExt cx="2416167" cy="51121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56623" y="2967335"/>
                <a:ext cx="359394" cy="4518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2400" b="1">
                    <a:solidFill>
                      <a:schemeClr val="bg2">
                        <a:lumMod val="25000"/>
                      </a:schemeClr>
                    </a:solidFill>
                  </a:rPr>
                  <a:t>2</a:t>
                </a:r>
                <a:endParaRPr lang="ko-KR" altLang="en-US" sz="2400" b="1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98586" y="2936557"/>
                <a:ext cx="1774204" cy="5112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800" b="0" spc="-300"/>
                  <a:t>비트맵 헤더</a:t>
                </a:r>
                <a:endParaRPr lang="ko-KR" altLang="en-US" sz="2800" b="0" spc="-30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0">
              <a:off x="856623" y="4838299"/>
              <a:ext cx="3721092" cy="512846"/>
              <a:chOff x="856623" y="2936557"/>
              <a:chExt cx="3721092" cy="512846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856623" y="2967335"/>
                <a:ext cx="359394" cy="44396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2400" b="1">
                    <a:solidFill>
                      <a:schemeClr val="bg2">
                        <a:lumMod val="25000"/>
                      </a:schemeClr>
                    </a:solidFill>
                  </a:rPr>
                  <a:t>3</a:t>
                </a:r>
                <a:endParaRPr lang="ko-KR" altLang="en-US" sz="2400" b="1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98586" y="2936557"/>
                <a:ext cx="3079129" cy="5128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800" b="0" spc="-300"/>
                  <a:t>1,  2,  4,  8  비트 비트맵</a:t>
                </a:r>
                <a:endParaRPr lang="ko-KR" altLang="en-US" sz="2800" b="0" spc="-300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0014585" y="6588607"/>
            <a:ext cx="2186912" cy="219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900">
                <a:solidFill>
                  <a:schemeClr val="tx1"/>
                </a:solidFill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Saebyeol’s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PowerPoint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856623" y="4859552"/>
            <a:ext cx="358767" cy="443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ko-KR" altLang="en-US" sz="24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16"/>
          <p:cNvSpPr txBox="1"/>
          <p:nvPr/>
        </p:nvSpPr>
        <p:spPr>
          <a:xfrm>
            <a:off x="1498586" y="4828774"/>
            <a:ext cx="2221879" cy="5128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b="0" spc="-300"/>
              <a:t>24  비트 비트맵</a:t>
            </a:r>
            <a:endParaRPr lang="ko-KR" altLang="en-US" sz="2800" b="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6720" y="2844800"/>
            <a:ext cx="2090419" cy="9061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5400" b="1">
                <a:solidFill>
                  <a:schemeClr val="bg1"/>
                </a:solidFill>
              </a:rPr>
              <a:t>Part 1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6810" y="3105834"/>
            <a:ext cx="2297430" cy="635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600" b="0" spc="-300">
                <a:solidFill>
                  <a:schemeClr val="bg2">
                    <a:lumMod val="10000"/>
                  </a:schemeClr>
                </a:solidFill>
              </a:rPr>
              <a:t>비트맵 구조</a:t>
            </a:r>
            <a:endParaRPr lang="ko-KR" altLang="en-US" sz="3600" b="0" spc="-3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14585" y="6588607"/>
            <a:ext cx="2186912" cy="219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900">
                <a:solidFill>
                  <a:schemeClr val="tx1"/>
                </a:solidFill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Saebyeol’s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PowerPoint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601" y="83165"/>
            <a:ext cx="23012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0" spc="-300">
                <a:solidFill>
                  <a:schemeClr val="bg1"/>
                </a:solidFill>
                <a:latin typeface="+mn-ea"/>
              </a:rPr>
              <a:t>이미지 표현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74" y="140555"/>
            <a:ext cx="8444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841" y="660176"/>
            <a:ext cx="56197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30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>
              <a:solidFill>
                <a:schemeClr val="bg1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flipV="1">
            <a:off x="7277304" y="2219929"/>
            <a:ext cx="3240000" cy="2420470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8437" y="2221200"/>
            <a:ext cx="3240000" cy="2420470"/>
          </a:xfrm>
          <a:prstGeom prst="rect">
            <a:avLst/>
          </a:prstGeom>
        </p:spPr>
      </p:pic>
      <p:sp>
        <p:nvSpPr>
          <p:cNvPr id="61" name="텍스트 상자 265"/>
          <p:cNvSpPr txBox="1"/>
          <p:nvPr/>
        </p:nvSpPr>
        <p:spPr>
          <a:xfrm>
            <a:off x="2571114" y="5137785"/>
            <a:ext cx="6570982" cy="7943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latinLnBrk="0">
              <a:buFontTx/>
              <a:buNone/>
              <a:defRPr lang="ko-KR" altLang="en-US"/>
            </a:pPr>
            <a:r>
              <a:rPr lang="ko-KR" altLang="en-US" sz="20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픽셀 데이터는 </a:t>
            </a:r>
            <a:r>
              <a:rPr lang="ko-KR" sz="20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이미지의 </a:t>
            </a:r>
            <a:r>
              <a:rPr lang="ko-KR" sz="22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상하</a:t>
            </a:r>
            <a:r>
              <a:rPr lang="ko-KR" sz="20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를 </a:t>
            </a:r>
            <a:r>
              <a:rPr lang="ko-KR" sz="24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반대로</a:t>
            </a:r>
            <a:r>
              <a:rPr lang="ko-KR" sz="22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저장</a:t>
            </a:r>
            <a:r>
              <a:rPr lang="ko-KR" sz="20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하므로</a:t>
            </a:r>
            <a:endParaRPr lang="ko-KR" sz="20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  <a:p>
            <a:pPr marL="0" indent="0" algn="l" rtl="0" latinLnBrk="0">
              <a:buFontTx/>
              <a:buNone/>
              <a:defRPr lang="ko-KR" altLang="en-US"/>
            </a:pPr>
            <a:r>
              <a:rPr lang="ko-KR" sz="22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첫 픽셀</a:t>
            </a:r>
            <a:r>
              <a:rPr lang="ko-KR" sz="2000" b="1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정보는 왼쪽 하단 픽셀이 된다</a:t>
            </a:r>
            <a:endParaRPr lang="ko-KR" altLang="en-US" sz="2000" b="1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62" name="도형 270"/>
          <p:cNvCxnSpPr/>
          <p:nvPr/>
        </p:nvCxnSpPr>
        <p:spPr>
          <a:xfrm>
            <a:off x="7289800" y="4665345"/>
            <a:ext cx="626110" cy="635"/>
          </a:xfrm>
          <a:prstGeom prst="straightConnector1">
            <a:avLst/>
          </a:prstGeom>
          <a:ln w="28575" cap="flat" cmpd="sng">
            <a:solidFill>
              <a:schemeClr val="tx2">
                <a:lumMod val="50000"/>
                <a:lumOff val="0"/>
                <a:alpha val="100000"/>
              </a:schemeClr>
            </a:solidFill>
            <a:prstDash val="solid"/>
            <a:miter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271"/>
          <p:cNvSpPr txBox="1"/>
          <p:nvPr/>
        </p:nvSpPr>
        <p:spPr>
          <a:xfrm>
            <a:off x="7193280" y="4645660"/>
            <a:ext cx="381635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 lang="ko-KR" altLang="en-US"/>
            </a:pPr>
            <a:r>
              <a:rPr lang="ko-KR" sz="1800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①</a:t>
            </a:r>
            <a:endParaRPr lang="ko-KR" altLang="en-US" sz="1800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64" name="도형 266"/>
          <p:cNvCxnSpPr/>
          <p:nvPr/>
        </p:nvCxnSpPr>
        <p:spPr>
          <a:xfrm>
            <a:off x="1613534" y="2212340"/>
            <a:ext cx="626110" cy="635"/>
          </a:xfrm>
          <a:prstGeom prst="straightConnector1">
            <a:avLst/>
          </a:prstGeom>
          <a:ln w="28575" cap="flat" cmpd="sng">
            <a:solidFill>
              <a:schemeClr val="tx2">
                <a:lumMod val="50000"/>
                <a:lumOff val="0"/>
                <a:alpha val="100000"/>
              </a:schemeClr>
            </a:solidFill>
            <a:prstDash val="solid"/>
            <a:miter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269"/>
          <p:cNvSpPr txBox="1"/>
          <p:nvPr/>
        </p:nvSpPr>
        <p:spPr>
          <a:xfrm>
            <a:off x="1517649" y="1831340"/>
            <a:ext cx="381635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 lang="ko-KR" altLang="en-US"/>
            </a:pPr>
            <a:r>
              <a:rPr lang="ko-KR" sz="1800">
                <a:solidFill>
                  <a:schemeClr val="tx2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①</a:t>
            </a:r>
            <a:endParaRPr lang="ko-KR" altLang="en-US" sz="1800">
              <a:solidFill>
                <a:schemeClr val="tx2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601" y="83165"/>
            <a:ext cx="23012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0" spc="-300">
                <a:solidFill>
                  <a:schemeClr val="bg1"/>
                </a:solidFill>
                <a:latin typeface="+mn-ea"/>
              </a:rPr>
              <a:t>비트맵 구조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74" y="140555"/>
            <a:ext cx="8444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841" y="660176"/>
            <a:ext cx="56197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30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>
              <a:solidFill>
                <a:schemeClr val="bg1"/>
              </a:solidFill>
            </a:endParaRPr>
          </a:p>
        </p:txBody>
      </p:sp>
      <p:grpSp>
        <p:nvGrpSpPr>
          <p:cNvPr id="56" name=""/>
          <p:cNvGrpSpPr/>
          <p:nvPr/>
        </p:nvGrpSpPr>
        <p:grpSpPr>
          <a:xfrm rot="0">
            <a:off x="2404110" y="1439862"/>
            <a:ext cx="7033895" cy="3978275"/>
            <a:chOff x="2737485" y="1790065"/>
            <a:chExt cx="7033895" cy="3978275"/>
          </a:xfrm>
        </p:grpSpPr>
        <p:pic>
          <p:nvPicPr>
            <p:cNvPr id="46" name="그림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737485" y="1796415"/>
              <a:ext cx="2884805" cy="3971925"/>
            </a:xfrm>
            <a:prstGeom prst="rect">
              <a:avLst/>
            </a:prstGeom>
            <a:noFill/>
          </p:spPr>
        </p:pic>
        <p:sp>
          <p:nvSpPr>
            <p:cNvPr id="47" name="도형 9"/>
            <p:cNvSpPr/>
            <p:nvPr/>
          </p:nvSpPr>
          <p:spPr>
            <a:xfrm>
              <a:off x="3229610" y="2569845"/>
              <a:ext cx="1753235" cy="434975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rtl="0" latinLnBrk="1" hangingPunct="1">
                <a:buFontTx/>
                <a:buNone/>
                <a:defRPr lang="ko-KR" altLang="en-US"/>
              </a:pPr>
              <a:endParaRPr lang="ko-KR" altLang="en-US" sz="2200">
                <a:latin typeface="맑은 고딕"/>
                <a:ea typeface="맑은 고딕"/>
              </a:endParaRPr>
            </a:p>
          </p:txBody>
        </p:sp>
        <p:sp>
          <p:nvSpPr>
            <p:cNvPr id="48" name="도형 10"/>
            <p:cNvSpPr/>
            <p:nvPr/>
          </p:nvSpPr>
          <p:spPr>
            <a:xfrm>
              <a:off x="3312795" y="1978025"/>
              <a:ext cx="1684020" cy="3505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rtl="0" latinLnBrk="1" hangingPunct="1">
                <a:buFontTx/>
                <a:buNone/>
                <a:defRPr lang="ko-KR" altLang="en-US"/>
              </a:pPr>
              <a:endParaRPr lang="ko-KR" altLang="en-US" sz="2200">
                <a:latin typeface="맑은 고딕"/>
                <a:ea typeface="맑은 고딕"/>
              </a:endParaRPr>
            </a:p>
          </p:txBody>
        </p:sp>
        <p:pic>
          <p:nvPicPr>
            <p:cNvPr id="49" name="그림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613150" y="2059305"/>
              <a:ext cx="1140460" cy="200660"/>
            </a:xfrm>
            <a:prstGeom prst="rect">
              <a:avLst/>
            </a:prstGeom>
            <a:noFill/>
          </p:spPr>
        </p:pic>
        <p:pic>
          <p:nvPicPr>
            <p:cNvPr id="50" name="그림 12"/>
            <p:cNvPicPr>
              <a:picLocks noChangeAspect="1"/>
            </p:cNvPicPr>
            <p:nvPr/>
          </p:nvPicPr>
          <p:blipFill rotWithShape="1">
            <a:blip r:embed="rId4"/>
            <a:srcRect r="1350"/>
            <a:stretch>
              <a:fillRect/>
            </a:stretch>
          </p:blipFill>
          <p:spPr>
            <a:xfrm>
              <a:off x="3639820" y="2682875"/>
              <a:ext cx="1085850" cy="201930"/>
            </a:xfrm>
            <a:prstGeom prst="rect">
              <a:avLst/>
            </a:prstGeom>
            <a:noFill/>
          </p:spPr>
        </p:pic>
        <p:pic>
          <p:nvPicPr>
            <p:cNvPr id="51" name="그림 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62140" y="1790065"/>
              <a:ext cx="2809240" cy="3931285"/>
            </a:xfrm>
            <a:prstGeom prst="rect">
              <a:avLst/>
            </a:prstGeom>
            <a:noFill/>
          </p:spPr>
        </p:pic>
        <p:sp>
          <p:nvSpPr>
            <p:cNvPr id="52" name="도형 3"/>
            <p:cNvSpPr/>
            <p:nvPr/>
          </p:nvSpPr>
          <p:spPr>
            <a:xfrm>
              <a:off x="7535545" y="1978025"/>
              <a:ext cx="1684020" cy="3505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rtl="0" latinLnBrk="1" hangingPunct="1">
                <a:buFontTx/>
                <a:buNone/>
                <a:defRPr lang="ko-KR" altLang="en-US"/>
              </a:pPr>
              <a:endParaRPr lang="ko-KR" altLang="en-US" sz="2200">
                <a:latin typeface="맑은 고딕"/>
                <a:ea typeface="맑은 고딕"/>
              </a:endParaRPr>
            </a:p>
          </p:txBody>
        </p:sp>
        <p:pic>
          <p:nvPicPr>
            <p:cNvPr id="53" name="그림 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804150" y="2059305"/>
              <a:ext cx="1140460" cy="200660"/>
            </a:xfrm>
            <a:prstGeom prst="rect">
              <a:avLst/>
            </a:prstGeom>
            <a:noFill/>
          </p:spPr>
        </p:pic>
        <p:sp>
          <p:nvSpPr>
            <p:cNvPr id="54" name="도형 5"/>
            <p:cNvSpPr/>
            <p:nvPr/>
          </p:nvSpPr>
          <p:spPr>
            <a:xfrm>
              <a:off x="7404735" y="2569845"/>
              <a:ext cx="1753870" cy="43561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rtl="0" latinLnBrk="1" hangingPunct="1">
                <a:buFontTx/>
                <a:buNone/>
                <a:defRPr lang="ko-KR" altLang="en-US"/>
              </a:pPr>
              <a:endParaRPr lang="ko-KR" altLang="en-US" sz="2200">
                <a:latin typeface="맑은 고딕"/>
                <a:ea typeface="맑은 고딕"/>
              </a:endParaRPr>
            </a:p>
          </p:txBody>
        </p:sp>
        <p:pic>
          <p:nvPicPr>
            <p:cNvPr id="55" name="그림 4"/>
            <p:cNvPicPr>
              <a:picLocks noChangeAspect="1"/>
            </p:cNvPicPr>
            <p:nvPr/>
          </p:nvPicPr>
          <p:blipFill rotWithShape="1">
            <a:blip r:embed="rId7"/>
            <a:srcRect r="1350"/>
            <a:stretch>
              <a:fillRect/>
            </a:stretch>
          </p:blipFill>
          <p:spPr>
            <a:xfrm>
              <a:off x="7814945" y="2682875"/>
              <a:ext cx="1085850" cy="201930"/>
            </a:xfrm>
            <a:prstGeom prst="rect">
              <a:avLst/>
            </a:prstGeom>
            <a:noFill/>
          </p:spPr>
        </p:pic>
      </p:grpSp>
      <p:sp>
        <p:nvSpPr>
          <p:cNvPr id="57" name=""/>
          <p:cNvSpPr txBox="1"/>
          <p:nvPr/>
        </p:nvSpPr>
        <p:spPr>
          <a:xfrm>
            <a:off x="2452687" y="5681662"/>
            <a:ext cx="2647950" cy="3648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1, 2, 4, 8 </a:t>
            </a:r>
            <a:r>
              <a:rPr lang="ko-KR" altLang="en-US"/>
              <a:t>비트 비트맵</a:t>
            </a:r>
            <a:endParaRPr lang="ko-KR" altLang="en-US"/>
          </a:p>
        </p:txBody>
      </p:sp>
      <p:sp>
        <p:nvSpPr>
          <p:cNvPr id="58" name=""/>
          <p:cNvSpPr txBox="1"/>
          <p:nvPr/>
        </p:nvSpPr>
        <p:spPr>
          <a:xfrm>
            <a:off x="6634160" y="5719761"/>
            <a:ext cx="2647950" cy="36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16, 24, 32</a:t>
            </a:r>
            <a:r>
              <a:rPr lang="en-US" altLang="ko-KR"/>
              <a:t> </a:t>
            </a:r>
            <a:r>
              <a:rPr lang="ko-KR" altLang="en-US"/>
              <a:t>비트 비트맵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601" y="83165"/>
            <a:ext cx="23012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0" spc="-300">
                <a:solidFill>
                  <a:schemeClr val="bg1"/>
                </a:solidFill>
                <a:latin typeface="+mn-ea"/>
              </a:rPr>
              <a:t>비트맵 구조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74" y="140555"/>
            <a:ext cx="8444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841" y="660176"/>
            <a:ext cx="56197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30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>
              <a:solidFill>
                <a:schemeClr val="bg1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9187" y="2266950"/>
            <a:ext cx="7282413" cy="4057649"/>
          </a:xfrm>
          <a:prstGeom prst="rect">
            <a:avLst/>
          </a:prstGeom>
        </p:spPr>
      </p:pic>
      <p:sp>
        <p:nvSpPr>
          <p:cNvPr id="60" name="Rect 0"/>
          <p:cNvSpPr txBox="1"/>
          <p:nvPr/>
        </p:nvSpPr>
        <p:spPr>
          <a:xfrm>
            <a:off x="1224915" y="1638935"/>
            <a:ext cx="2980690" cy="4165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latinLnBrk="0">
              <a:buFontTx/>
              <a:buNone/>
              <a:defRPr lang="ko-KR" altLang="en-US"/>
            </a:pPr>
            <a:r>
              <a:rPr lang="ko-KR" sz="2200" b="1">
                <a:solidFill>
                  <a:schemeClr val="bg1">
                    <a:lumMod val="65000"/>
                    <a:lumOff val="0"/>
                  </a:schemeClr>
                </a:solidFill>
                <a:latin typeface="나눔고딕OTF ExtraBold"/>
                <a:ea typeface="나눔고딕OTF ExtraBold"/>
              </a:rPr>
              <a:t>비트맵 파일 헤더</a:t>
            </a:r>
            <a:endParaRPr lang="ko-KR" altLang="en-US" sz="2200" b="1">
              <a:solidFill>
                <a:schemeClr val="bg1">
                  <a:lumMod val="65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601" y="83165"/>
            <a:ext cx="23012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0" spc="-300">
                <a:solidFill>
                  <a:schemeClr val="bg1"/>
                </a:solidFill>
                <a:latin typeface="+mn-ea"/>
              </a:rPr>
              <a:t>비트맵 구조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74" y="140555"/>
            <a:ext cx="8444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841" y="660176"/>
            <a:ext cx="56197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30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>
              <a:solidFill>
                <a:schemeClr val="bg1"/>
              </a:solidFill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813" y="1761057"/>
            <a:ext cx="9496426" cy="3459135"/>
          </a:xfrm>
          <a:prstGeom prst="rect">
            <a:avLst/>
          </a:prstGeom>
        </p:spPr>
      </p:pic>
      <p:sp>
        <p:nvSpPr>
          <p:cNvPr id="61" name="도형 8"/>
          <p:cNvSpPr/>
          <p:nvPr/>
        </p:nvSpPr>
        <p:spPr>
          <a:xfrm>
            <a:off x="2029459" y="1735455"/>
            <a:ext cx="626110" cy="215265"/>
          </a:xfrm>
          <a:prstGeom prst="rect">
            <a:avLst/>
          </a:prstGeom>
          <a:noFill/>
          <a:ln w="28575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grpSp>
        <p:nvGrpSpPr>
          <p:cNvPr id="64" name=""/>
          <p:cNvGrpSpPr/>
          <p:nvPr/>
        </p:nvGrpSpPr>
        <p:grpSpPr>
          <a:xfrm rot="0">
            <a:off x="2342017" y="1949400"/>
            <a:ext cx="2968487" cy="4211370"/>
            <a:chOff x="2342017" y="1949400"/>
            <a:chExt cx="2968487" cy="4211370"/>
          </a:xfrm>
        </p:grpSpPr>
        <p:cxnSp>
          <p:nvCxnSpPr>
            <p:cNvPr id="62" name=""/>
            <p:cNvCxnSpPr/>
            <p:nvPr/>
          </p:nvCxnSpPr>
          <p:spPr>
            <a:xfrm rot="16200000" flipH="1">
              <a:off x="759817" y="3531600"/>
              <a:ext cx="3873600" cy="709200"/>
            </a:xfrm>
            <a:prstGeom prst="straightConnector1">
              <a:avLst/>
            </a:prstGeom>
            <a:ln w="25400" algn="ctr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텍스트 상자 27"/>
            <p:cNvSpPr txBox="1"/>
            <p:nvPr/>
          </p:nvSpPr>
          <p:spPr>
            <a:xfrm>
              <a:off x="2482849" y="5829935"/>
              <a:ext cx="2827655" cy="3308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rtl="0" latinLnBrk="0">
                <a:buFontTx/>
                <a:buNone/>
                <a:defRPr lang="ko-KR" altLang="en-US"/>
              </a:pPr>
              <a:r>
                <a:rPr lang="ko-KR" sz="1600" b="1">
                  <a:solidFill>
                    <a:schemeClr val="bg1">
                      <a:lumMod val="50000"/>
                      <a:lumOff val="0"/>
                    </a:schemeClr>
                  </a:solidFill>
                  <a:latin typeface="나눔고딕OTF ExtraBold"/>
                  <a:ea typeface="나눔고딕OTF ExtraBold"/>
                </a:rPr>
                <a:t>WORD bfType</a:t>
              </a:r>
              <a:r>
                <a:rPr lang="en-US" altLang="ko-KR" sz="1600" b="1">
                  <a:solidFill>
                    <a:schemeClr val="bg1">
                      <a:lumMod val="50000"/>
                      <a:lumOff val="0"/>
                    </a:schemeClr>
                  </a:solidFill>
                  <a:latin typeface="나눔고딕OTF ExtraBold"/>
                  <a:ea typeface="나눔고딕OTF ExtraBold"/>
                </a:rPr>
                <a:t> = 2Byte</a:t>
              </a:r>
              <a:endParaRPr lang="en-US" altLang="ko-KR" sz="1600" b="1">
                <a:solidFill>
                  <a:schemeClr val="bg1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endParaRPr>
            </a:p>
          </p:txBody>
        </p:sp>
      </p:grpSp>
      <p:sp>
        <p:nvSpPr>
          <p:cNvPr id="65" name="텍스트 상자 27"/>
          <p:cNvSpPr txBox="1"/>
          <p:nvPr/>
        </p:nvSpPr>
        <p:spPr>
          <a:xfrm>
            <a:off x="5549899" y="5344159"/>
            <a:ext cx="5056503" cy="3308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latinLnBrk="0">
              <a:buFontTx/>
              <a:buNone/>
              <a:defRPr lang="ko-KR" altLang="en-US"/>
            </a:pPr>
            <a:r>
              <a:rPr lang="en-US" altLang="ko-KR" sz="1600" b="1">
                <a:solidFill>
                  <a:schemeClr val="bg1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0x42 = 'B'   0x4D</a:t>
            </a:r>
            <a:r>
              <a:rPr lang="ko-KR" sz="1600" b="1">
                <a:solidFill>
                  <a:schemeClr val="bg1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= 'M'  →    BitMap</a:t>
            </a:r>
            <a:r>
              <a:rPr lang="ko-KR" altLang="en-US" sz="1600" b="1">
                <a:solidFill>
                  <a:schemeClr val="bg1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rPr>
              <a:t> 표현</a:t>
            </a:r>
            <a:endParaRPr lang="ko-KR" altLang="en-US" sz="1600" b="1">
              <a:solidFill>
                <a:schemeClr val="bg1">
                  <a:lumMod val="50000"/>
                  <a:lumOff val="0"/>
                </a:schemeClr>
              </a:solidFill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1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601" y="83165"/>
            <a:ext cx="23012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0" spc="-300">
                <a:solidFill>
                  <a:schemeClr val="bg1"/>
                </a:solidFill>
                <a:latin typeface="+mn-ea"/>
              </a:rPr>
              <a:t>비트맵 구조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74" y="140555"/>
            <a:ext cx="8444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841" y="660176"/>
            <a:ext cx="56197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30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>
              <a:solidFill>
                <a:schemeClr val="bg1"/>
              </a:solidFill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235" y="1743075"/>
            <a:ext cx="11905529" cy="1419225"/>
          </a:xfrm>
          <a:prstGeom prst="rect">
            <a:avLst/>
          </a:prstGeom>
        </p:spPr>
      </p:pic>
      <p:sp>
        <p:nvSpPr>
          <p:cNvPr id="64" name="도형 8"/>
          <p:cNvSpPr/>
          <p:nvPr/>
        </p:nvSpPr>
        <p:spPr>
          <a:xfrm>
            <a:off x="2591434" y="1725930"/>
            <a:ext cx="1788160" cy="281939"/>
          </a:xfrm>
          <a:prstGeom prst="rect">
            <a:avLst/>
          </a:prstGeom>
          <a:noFill/>
          <a:ln w="28575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grpSp>
        <p:nvGrpSpPr>
          <p:cNvPr id="67" name=""/>
          <p:cNvGrpSpPr/>
          <p:nvPr/>
        </p:nvGrpSpPr>
        <p:grpSpPr>
          <a:xfrm rot="0">
            <a:off x="2947988" y="2007869"/>
            <a:ext cx="2743200" cy="2638425"/>
            <a:chOff x="2947988" y="2007869"/>
            <a:chExt cx="2743200" cy="2638425"/>
          </a:xfrm>
        </p:grpSpPr>
        <p:cxnSp>
          <p:nvCxnSpPr>
            <p:cNvPr id="65" name=""/>
            <p:cNvCxnSpPr>
              <a:stCxn id="64" idx="2"/>
            </p:cNvCxnSpPr>
            <p:nvPr/>
          </p:nvCxnSpPr>
          <p:spPr>
            <a:xfrm rot="16200000" flipH="1">
              <a:off x="2580006" y="2913380"/>
              <a:ext cx="2273618" cy="462595"/>
            </a:xfrm>
            <a:prstGeom prst="straightConnector1">
              <a:avLst/>
            </a:prstGeom>
            <a:ln w="25400" algn="ctr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"/>
            <p:cNvSpPr txBox="1"/>
            <p:nvPr/>
          </p:nvSpPr>
          <p:spPr>
            <a:xfrm>
              <a:off x="2947988" y="4281487"/>
              <a:ext cx="2743200" cy="36480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rtl="0" latinLnBrk="0">
                <a:buFontTx/>
                <a:buNone/>
                <a:defRPr lang="ko-KR" altLang="en-US"/>
              </a:pPr>
              <a:r>
                <a:rPr lang="ko-KR" b="1">
                  <a:solidFill>
                    <a:schemeClr val="bg1">
                      <a:lumMod val="50000"/>
                      <a:lumOff val="0"/>
                    </a:schemeClr>
                  </a:solidFill>
                  <a:latin typeface="나눔고딕OTF ExtraBold"/>
                  <a:ea typeface="나눔고딕OTF ExtraBold"/>
                </a:rPr>
                <a:t>DWORD bfSize</a:t>
              </a:r>
              <a:r>
                <a:rPr lang="en-US" altLang="ko-KR" b="1">
                  <a:solidFill>
                    <a:schemeClr val="bg1">
                      <a:lumMod val="50000"/>
                      <a:lumOff val="0"/>
                    </a:schemeClr>
                  </a:solidFill>
                  <a:latin typeface="나눔고딕OTF ExtraBold"/>
                  <a:ea typeface="나눔고딕OTF ExtraBold"/>
                </a:rPr>
                <a:t> =4Byte</a:t>
              </a:r>
              <a:endParaRPr lang="en-US" altLang="ko-KR" b="1">
                <a:solidFill>
                  <a:schemeClr val="bg1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endParaRPr>
            </a:p>
          </p:txBody>
        </p:sp>
      </p:grpSp>
      <p:sp>
        <p:nvSpPr>
          <p:cNvPr id="68" name=""/>
          <p:cNvSpPr txBox="1"/>
          <p:nvPr/>
        </p:nvSpPr>
        <p:spPr>
          <a:xfrm>
            <a:off x="5872162" y="4195762"/>
            <a:ext cx="4057650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비트맵 전체 파일 크기(헤더 파일 포함)</a:t>
            </a:r>
            <a:endParaRPr lang="ko-KR" altLang="en-US"/>
          </a:p>
        </p:txBody>
      </p:sp>
      <p:sp>
        <p:nvSpPr>
          <p:cNvPr id="69" name=""/>
          <p:cNvSpPr txBox="1"/>
          <p:nvPr/>
        </p:nvSpPr>
        <p:spPr>
          <a:xfrm>
            <a:off x="6096000" y="4586287"/>
            <a:ext cx="3886198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0</a:t>
            </a:r>
            <a:r>
              <a:rPr lang="en-US" altLang="ko-KR"/>
              <a:t>x00 03 F4 3E = 259, 134 Byte</a:t>
            </a:r>
            <a:endParaRPr lang="en-US" altLang="ko-KR"/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04949" y="390525"/>
            <a:ext cx="3981450" cy="5486400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10362" y="604836"/>
            <a:ext cx="3076575" cy="509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1" animBg="1"/>
      <p:bldP spid="69" grpId="2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601" y="83165"/>
            <a:ext cx="23012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0" spc="-300">
                <a:solidFill>
                  <a:schemeClr val="bg1"/>
                </a:solidFill>
                <a:latin typeface="+mn-ea"/>
              </a:rPr>
              <a:t>비트맵 구조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74" y="140555"/>
            <a:ext cx="8444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841" y="660176"/>
            <a:ext cx="56197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30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>
              <a:solidFill>
                <a:schemeClr val="bg1"/>
              </a:solidFill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235" y="1743075"/>
            <a:ext cx="11905529" cy="1419225"/>
          </a:xfrm>
          <a:prstGeom prst="rect">
            <a:avLst/>
          </a:prstGeom>
        </p:spPr>
      </p:pic>
      <p:sp>
        <p:nvSpPr>
          <p:cNvPr id="64" name="도형 8"/>
          <p:cNvSpPr/>
          <p:nvPr/>
        </p:nvSpPr>
        <p:spPr>
          <a:xfrm>
            <a:off x="4410710" y="1725930"/>
            <a:ext cx="930909" cy="281939"/>
          </a:xfrm>
          <a:prstGeom prst="rect">
            <a:avLst/>
          </a:prstGeom>
          <a:noFill/>
          <a:ln w="28575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grpSp>
        <p:nvGrpSpPr>
          <p:cNvPr id="67" name=""/>
          <p:cNvGrpSpPr/>
          <p:nvPr/>
        </p:nvGrpSpPr>
        <p:grpSpPr>
          <a:xfrm rot="0">
            <a:off x="2490788" y="2062163"/>
            <a:ext cx="3409950" cy="2860357"/>
            <a:chOff x="2490788" y="2062163"/>
            <a:chExt cx="3409950" cy="2860357"/>
          </a:xfrm>
        </p:grpSpPr>
        <p:cxnSp>
          <p:nvCxnSpPr>
            <p:cNvPr id="65" name=""/>
            <p:cNvCxnSpPr/>
            <p:nvPr/>
          </p:nvCxnSpPr>
          <p:spPr>
            <a:xfrm rot="5400000">
              <a:off x="3562350" y="2447926"/>
              <a:ext cx="2219325" cy="1447799"/>
            </a:xfrm>
            <a:prstGeom prst="straightConnector1">
              <a:avLst/>
            </a:prstGeom>
            <a:ln w="25400" algn="ctr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"/>
            <p:cNvSpPr txBox="1"/>
            <p:nvPr/>
          </p:nvSpPr>
          <p:spPr>
            <a:xfrm>
              <a:off x="2490788" y="4281487"/>
              <a:ext cx="3409950" cy="64103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rtl="0" latinLnBrk="0">
                <a:buFontTx/>
                <a:buNone/>
                <a:defRPr lang="ko-KR" altLang="en-US"/>
              </a:pPr>
              <a:r>
                <a:rPr lang="ko-KR" b="1">
                  <a:solidFill>
                    <a:schemeClr val="bg1">
                      <a:lumMod val="50000"/>
                      <a:lumOff val="0"/>
                    </a:schemeClr>
                  </a:solidFill>
                  <a:latin typeface="나눔고딕OTF ExtraBold"/>
                  <a:ea typeface="나눔고딕OTF ExtraBold"/>
                </a:rPr>
                <a:t>WORD bf</a:t>
              </a:r>
              <a:r>
                <a:rPr lang="en-US" altLang="ko-KR" b="1">
                  <a:solidFill>
                    <a:schemeClr val="bg1">
                      <a:lumMod val="50000"/>
                      <a:lumOff val="0"/>
                    </a:schemeClr>
                  </a:solidFill>
                  <a:latin typeface="나눔고딕OTF ExtraBold"/>
                  <a:ea typeface="나눔고딕OTF ExtraBold"/>
                </a:rPr>
                <a:t>Reserved1 = 2Byte</a:t>
              </a:r>
              <a:endParaRPr lang="en-US" altLang="ko-KR" b="1">
                <a:solidFill>
                  <a:schemeClr val="bg1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endParaRPr>
            </a:p>
            <a:p>
              <a:pPr marL="0" indent="0" algn="l" rtl="0" latinLnBrk="0">
                <a:buFontTx/>
                <a:buNone/>
                <a:defRPr lang="ko-KR" altLang="en-US"/>
              </a:pPr>
              <a:r>
                <a:rPr lang="ko-KR" b="1">
                  <a:solidFill>
                    <a:schemeClr val="bg1">
                      <a:lumMod val="50000"/>
                      <a:lumOff val="0"/>
                    </a:schemeClr>
                  </a:solidFill>
                  <a:latin typeface="나눔고딕OTF ExtraBold"/>
                  <a:ea typeface="나눔고딕OTF ExtraBold"/>
                </a:rPr>
                <a:t>WORD bf</a:t>
              </a:r>
              <a:r>
                <a:rPr lang="en-US" altLang="ko-KR" b="1">
                  <a:solidFill>
                    <a:schemeClr val="bg1">
                      <a:lumMod val="50000"/>
                      <a:lumOff val="0"/>
                    </a:schemeClr>
                  </a:solidFill>
                  <a:latin typeface="나눔고딕OTF ExtraBold"/>
                  <a:ea typeface="나눔고딕OTF ExtraBold"/>
                </a:rPr>
                <a:t>Reserved2 = 2Byte</a:t>
              </a:r>
              <a:endParaRPr lang="en-US" altLang="ko-KR" b="1">
                <a:solidFill>
                  <a:schemeClr val="bg1">
                    <a:lumMod val="50000"/>
                    <a:lumOff val="0"/>
                  </a:schemeClr>
                </a:solidFill>
                <a:latin typeface="나눔고딕OTF ExtraBold"/>
                <a:ea typeface="나눔고딕OTF ExtraBold"/>
              </a:endParaRPr>
            </a:p>
          </p:txBody>
        </p:sp>
      </p:grpSp>
      <p:sp>
        <p:nvSpPr>
          <p:cNvPr id="72" name="도형 8"/>
          <p:cNvSpPr/>
          <p:nvPr/>
        </p:nvSpPr>
        <p:spPr>
          <a:xfrm>
            <a:off x="5448935" y="1716405"/>
            <a:ext cx="1026160" cy="281939"/>
          </a:xfrm>
          <a:prstGeom prst="rect">
            <a:avLst/>
          </a:prstGeom>
          <a:noFill/>
          <a:ln w="28575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1" hangingPunct="1">
              <a:buFontTx/>
              <a:buNone/>
              <a:defRPr lang="ko-KR" altLang="en-US"/>
            </a:pPr>
            <a:endParaRPr lang="ko-KR" altLang="en-US" sz="1800">
              <a:latin typeface="나눔고딕OTF ExtraBold"/>
              <a:ea typeface="나눔고딕OTF ExtraBold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6434139" y="4414838"/>
            <a:ext cx="5019674" cy="641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WORD bfReserved1,2;  // 0x0000 으로 사용하지 않는 부분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3" grpId="1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1670</ep:Words>
  <ep:PresentationFormat>와이드스크린</ep:PresentationFormat>
  <ep:Paragraphs>326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2020-10-04T10:36:58.000</dcterms:created>
  <dc:creator>Yu Saebyeol</dc:creator>
  <cp:lastModifiedBy>ㅈㅅㅇ</cp:lastModifiedBy>
  <dcterms:modified xsi:type="dcterms:W3CDTF">2022-03-17T02:03:40.261</dcterms:modified>
  <cp:revision>52</cp:revision>
  <dc:title>PowerPoint 프레젠테이션</dc:title>
  <cp:version>0906.0100.01</cp:version>
</cp:coreProperties>
</file>