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7" r:id="rId38"/>
    <p:sldId id="298" r:id="rId39"/>
    <p:sldId id="292" r:id="rId40"/>
    <p:sldId id="293" r:id="rId41"/>
    <p:sldId id="294" r:id="rId42"/>
    <p:sldId id="295" r:id="rId43"/>
    <p:sldId id="296" r:id="rId44"/>
    <p:sldId id="311"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2" r:id="rId58"/>
    <p:sldId id="313" r:id="rId59"/>
    <p:sldId id="314" r:id="rId60"/>
    <p:sldId id="315" r:id="rId61"/>
    <p:sldId id="316" r:id="rId62"/>
    <p:sldId id="317" r:id="rId63"/>
    <p:sldId id="318" r:id="rId64"/>
    <p:sldId id="31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49E74B-98C6-4A5B-9D2D-A1B0D6B24C03}">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7"/>
            <p14:sldId id="298"/>
            <p14:sldId id="292"/>
            <p14:sldId id="293"/>
            <p14:sldId id="294"/>
            <p14:sldId id="295"/>
            <p14:sldId id="296"/>
            <p14:sldId id="311"/>
            <p14:sldId id="299"/>
            <p14:sldId id="300"/>
            <p14:sldId id="301"/>
            <p14:sldId id="302"/>
            <p14:sldId id="303"/>
            <p14:sldId id="304"/>
            <p14:sldId id="305"/>
            <p14:sldId id="306"/>
            <p14:sldId id="307"/>
            <p14:sldId id="308"/>
            <p14:sldId id="309"/>
            <p14:sldId id="310"/>
            <p14:sldId id="312"/>
            <p14:sldId id="313"/>
            <p14:sldId id="314"/>
            <p14:sldId id="315"/>
            <p14:sldId id="316"/>
            <p14:sldId id="317"/>
            <p14:sldId id="318"/>
            <p14:sldId id="319"/>
          </p14:sldIdLst>
        </p14:section>
        <p14:section name="Untitled Section" id="{72F4C9D6-8B7B-46BF-BED5-F29EA9E1D3E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88F5E-4093-4278-B2CD-F43D04693A19}"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3FE41-55B7-4AA1-B7E3-06FC8EFE9971}" type="slidenum">
              <a:rPr lang="en-US" smtClean="0"/>
              <a:t>‹#›</a:t>
            </a:fld>
            <a:endParaRPr lang="en-US"/>
          </a:p>
        </p:txBody>
      </p:sp>
    </p:spTree>
    <p:extLst>
      <p:ext uri="{BB962C8B-B14F-4D97-AF65-F5344CB8AC3E}">
        <p14:creationId xmlns:p14="http://schemas.microsoft.com/office/powerpoint/2010/main" val="3318795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059FF7-CE8C-45BC-A005-7AD4C9504EBB}" type="slidenum">
              <a:rPr lang="en-US" smtClean="0"/>
              <a:t>63</a:t>
            </a:fld>
            <a:endParaRPr lang="en-US"/>
          </a:p>
        </p:txBody>
      </p:sp>
    </p:spTree>
    <p:extLst>
      <p:ext uri="{BB962C8B-B14F-4D97-AF65-F5344CB8AC3E}">
        <p14:creationId xmlns:p14="http://schemas.microsoft.com/office/powerpoint/2010/main" val="2048687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059FF7-CE8C-45BC-A005-7AD4C9504EBB}" type="slidenum">
              <a:rPr lang="en-US" smtClean="0"/>
              <a:t>64</a:t>
            </a:fld>
            <a:endParaRPr lang="en-US"/>
          </a:p>
        </p:txBody>
      </p:sp>
    </p:spTree>
    <p:extLst>
      <p:ext uri="{BB962C8B-B14F-4D97-AF65-F5344CB8AC3E}">
        <p14:creationId xmlns:p14="http://schemas.microsoft.com/office/powerpoint/2010/main" val="4109195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0CD533-8EAE-4F60-B032-7D679BBCDD09}"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FF5430-7035-4D72-9CA9-2381E25FEBDA}" type="slidenum">
              <a:rPr lang="en-US" smtClean="0"/>
              <a:t>‹#›</a:t>
            </a:fld>
            <a:endParaRPr lang="en-US"/>
          </a:p>
        </p:txBody>
      </p:sp>
    </p:spTree>
    <p:extLst>
      <p:ext uri="{BB962C8B-B14F-4D97-AF65-F5344CB8AC3E}">
        <p14:creationId xmlns:p14="http://schemas.microsoft.com/office/powerpoint/2010/main" val="196722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0CD533-8EAE-4F60-B032-7D679BBCDD09}"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FF5430-7035-4D72-9CA9-2381E25FEBDA}" type="slidenum">
              <a:rPr lang="en-US" smtClean="0"/>
              <a:t>‹#›</a:t>
            </a:fld>
            <a:endParaRPr lang="en-US"/>
          </a:p>
        </p:txBody>
      </p:sp>
    </p:spTree>
    <p:extLst>
      <p:ext uri="{BB962C8B-B14F-4D97-AF65-F5344CB8AC3E}">
        <p14:creationId xmlns:p14="http://schemas.microsoft.com/office/powerpoint/2010/main" val="78261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0CD533-8EAE-4F60-B032-7D679BBCDD09}"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FF5430-7035-4D72-9CA9-2381E25FEBD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5475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20CD533-8EAE-4F60-B032-7D679BBCDD09}"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FF5430-7035-4D72-9CA9-2381E25FEBDA}" type="slidenum">
              <a:rPr lang="en-US" smtClean="0"/>
              <a:t>‹#›</a:t>
            </a:fld>
            <a:endParaRPr lang="en-US"/>
          </a:p>
        </p:txBody>
      </p:sp>
    </p:spTree>
    <p:extLst>
      <p:ext uri="{BB962C8B-B14F-4D97-AF65-F5344CB8AC3E}">
        <p14:creationId xmlns:p14="http://schemas.microsoft.com/office/powerpoint/2010/main" val="1856499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20CD533-8EAE-4F60-B032-7D679BBCDD09}"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FF5430-7035-4D72-9CA9-2381E25FEBD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4191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20CD533-8EAE-4F60-B032-7D679BBCDD09}"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FF5430-7035-4D72-9CA9-2381E25FEBDA}" type="slidenum">
              <a:rPr lang="en-US" smtClean="0"/>
              <a:t>‹#›</a:t>
            </a:fld>
            <a:endParaRPr lang="en-US"/>
          </a:p>
        </p:txBody>
      </p:sp>
    </p:spTree>
    <p:extLst>
      <p:ext uri="{BB962C8B-B14F-4D97-AF65-F5344CB8AC3E}">
        <p14:creationId xmlns:p14="http://schemas.microsoft.com/office/powerpoint/2010/main" val="1308899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0CD533-8EAE-4F60-B032-7D679BBCDD09}"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FF5430-7035-4D72-9CA9-2381E25FEBDA}" type="slidenum">
              <a:rPr lang="en-US" smtClean="0"/>
              <a:t>‹#›</a:t>
            </a:fld>
            <a:endParaRPr lang="en-US"/>
          </a:p>
        </p:txBody>
      </p:sp>
    </p:spTree>
    <p:extLst>
      <p:ext uri="{BB962C8B-B14F-4D97-AF65-F5344CB8AC3E}">
        <p14:creationId xmlns:p14="http://schemas.microsoft.com/office/powerpoint/2010/main" val="1050525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0CD533-8EAE-4F60-B032-7D679BBCDD09}"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FF5430-7035-4D72-9CA9-2381E25FEBDA}" type="slidenum">
              <a:rPr lang="en-US" smtClean="0"/>
              <a:t>‹#›</a:t>
            </a:fld>
            <a:endParaRPr lang="en-US"/>
          </a:p>
        </p:txBody>
      </p:sp>
    </p:spTree>
    <p:extLst>
      <p:ext uri="{BB962C8B-B14F-4D97-AF65-F5344CB8AC3E}">
        <p14:creationId xmlns:p14="http://schemas.microsoft.com/office/powerpoint/2010/main" val="79670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0CD533-8EAE-4F60-B032-7D679BBCDD09}"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FF5430-7035-4D72-9CA9-2381E25FEBDA}" type="slidenum">
              <a:rPr lang="en-US" smtClean="0"/>
              <a:t>‹#›</a:t>
            </a:fld>
            <a:endParaRPr lang="en-US"/>
          </a:p>
        </p:txBody>
      </p:sp>
    </p:spTree>
    <p:extLst>
      <p:ext uri="{BB962C8B-B14F-4D97-AF65-F5344CB8AC3E}">
        <p14:creationId xmlns:p14="http://schemas.microsoft.com/office/powerpoint/2010/main" val="319614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0CD533-8EAE-4F60-B032-7D679BBCDD09}"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FF5430-7035-4D72-9CA9-2381E25FEBDA}" type="slidenum">
              <a:rPr lang="en-US" smtClean="0"/>
              <a:t>‹#›</a:t>
            </a:fld>
            <a:endParaRPr lang="en-US"/>
          </a:p>
        </p:txBody>
      </p:sp>
    </p:spTree>
    <p:extLst>
      <p:ext uri="{BB962C8B-B14F-4D97-AF65-F5344CB8AC3E}">
        <p14:creationId xmlns:p14="http://schemas.microsoft.com/office/powerpoint/2010/main" val="81092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0CD533-8EAE-4F60-B032-7D679BBCDD09}"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7FF5430-7035-4D72-9CA9-2381E25FEBDA}" type="slidenum">
              <a:rPr lang="en-US" smtClean="0"/>
              <a:t>‹#›</a:t>
            </a:fld>
            <a:endParaRPr lang="en-US"/>
          </a:p>
        </p:txBody>
      </p:sp>
    </p:spTree>
    <p:extLst>
      <p:ext uri="{BB962C8B-B14F-4D97-AF65-F5344CB8AC3E}">
        <p14:creationId xmlns:p14="http://schemas.microsoft.com/office/powerpoint/2010/main" val="1586210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0CD533-8EAE-4F60-B032-7D679BBCDD09}" type="datetimeFigureOut">
              <a:rPr lang="en-US" smtClean="0"/>
              <a:t>3/24/2021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FF5430-7035-4D72-9CA9-2381E25FEBDA}" type="slidenum">
              <a:rPr lang="en-US" smtClean="0"/>
              <a:t>‹#›</a:t>
            </a:fld>
            <a:endParaRPr lang="en-US"/>
          </a:p>
        </p:txBody>
      </p:sp>
    </p:spTree>
    <p:extLst>
      <p:ext uri="{BB962C8B-B14F-4D97-AF65-F5344CB8AC3E}">
        <p14:creationId xmlns:p14="http://schemas.microsoft.com/office/powerpoint/2010/main" val="287420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0CD533-8EAE-4F60-B032-7D679BBCDD09}" type="datetimeFigureOut">
              <a:rPr lang="en-US" smtClean="0"/>
              <a:t>3/24/2021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FF5430-7035-4D72-9CA9-2381E25FEBDA}" type="slidenum">
              <a:rPr lang="en-US" smtClean="0"/>
              <a:t>‹#›</a:t>
            </a:fld>
            <a:endParaRPr lang="en-US"/>
          </a:p>
        </p:txBody>
      </p:sp>
    </p:spTree>
    <p:extLst>
      <p:ext uri="{BB962C8B-B14F-4D97-AF65-F5344CB8AC3E}">
        <p14:creationId xmlns:p14="http://schemas.microsoft.com/office/powerpoint/2010/main" val="213539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CD533-8EAE-4F60-B032-7D679BBCDD09}" type="datetimeFigureOut">
              <a:rPr lang="en-US" smtClean="0"/>
              <a:t>3/24/2021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FF5430-7035-4D72-9CA9-2381E25FEBDA}" type="slidenum">
              <a:rPr lang="en-US" smtClean="0"/>
              <a:t>‹#›</a:t>
            </a:fld>
            <a:endParaRPr lang="en-US"/>
          </a:p>
        </p:txBody>
      </p:sp>
    </p:spTree>
    <p:extLst>
      <p:ext uri="{BB962C8B-B14F-4D97-AF65-F5344CB8AC3E}">
        <p14:creationId xmlns:p14="http://schemas.microsoft.com/office/powerpoint/2010/main" val="332149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0CD533-8EAE-4F60-B032-7D679BBCDD09}"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FF5430-7035-4D72-9CA9-2381E25FEBDA}" type="slidenum">
              <a:rPr lang="en-US" smtClean="0"/>
              <a:t>‹#›</a:t>
            </a:fld>
            <a:endParaRPr lang="en-US"/>
          </a:p>
        </p:txBody>
      </p:sp>
    </p:spTree>
    <p:extLst>
      <p:ext uri="{BB962C8B-B14F-4D97-AF65-F5344CB8AC3E}">
        <p14:creationId xmlns:p14="http://schemas.microsoft.com/office/powerpoint/2010/main" val="942124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0CD533-8EAE-4F60-B032-7D679BBCDD09}"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FF5430-7035-4D72-9CA9-2381E25FEBDA}" type="slidenum">
              <a:rPr lang="en-US" smtClean="0"/>
              <a:t>‹#›</a:t>
            </a:fld>
            <a:endParaRPr lang="en-US"/>
          </a:p>
        </p:txBody>
      </p:sp>
    </p:spTree>
    <p:extLst>
      <p:ext uri="{BB962C8B-B14F-4D97-AF65-F5344CB8AC3E}">
        <p14:creationId xmlns:p14="http://schemas.microsoft.com/office/powerpoint/2010/main" val="194829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20CD533-8EAE-4F60-B032-7D679BBCDD09}" type="datetimeFigureOut">
              <a:rPr lang="en-US" smtClean="0"/>
              <a:t>3/24/2021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FF5430-7035-4D72-9CA9-2381E25FEBDA}" type="slidenum">
              <a:rPr lang="en-US" smtClean="0"/>
              <a:t>‹#›</a:t>
            </a:fld>
            <a:endParaRPr lang="en-US"/>
          </a:p>
        </p:txBody>
      </p:sp>
    </p:spTree>
    <p:extLst>
      <p:ext uri="{BB962C8B-B14F-4D97-AF65-F5344CB8AC3E}">
        <p14:creationId xmlns:p14="http://schemas.microsoft.com/office/powerpoint/2010/main" val="28360587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met_(programming)" TargetMode="External"/><Relationship Id="rId2" Type="http://schemas.openxmlformats.org/officeDocument/2006/relationships/hyperlink" Target="https://en.wikipedia.org/wiki/Ajax_(programm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JAVASCRIPT CĂN BẢN</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33381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Toán tử điều kiện if?</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Câu lệnh if</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Một số 0, một chuỗi rỗng "", null, undefined, và NaNtất cả trở thành false. Do đó, chúng được gọi là các giá trị của false.</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Các giá trị khác trở thành true, vì vậy chúng được gọi là đúng.</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Mệnh đề else</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Nhiều điều kiện if else</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Toán tử ba ngôi ?</a:t>
            </a: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93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lnSpcReduction="10000"/>
          </a:bodyPr>
          <a:lstStyle/>
          <a:p>
            <a:r>
              <a:rPr lang="en-US" b="1" smtClean="0">
                <a:latin typeface="Times New Roman" panose="02020603050405020304" pitchFamily="18" charset="0"/>
                <a:cs typeface="Times New Roman" panose="02020603050405020304" pitchFamily="18" charset="0"/>
              </a:rPr>
              <a:t>Toán tử logic?</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Toán tử hoặc ||</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Toán tử &amp;&amp;</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Toán tử phủ định !</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Toán tử Nullish ??: </a:t>
            </a:r>
            <a:r>
              <a:rPr lang="vi-VN">
                <a:latin typeface="Times New Roman" panose="02020603050405020304" pitchFamily="18" charset="0"/>
                <a:cs typeface="Times New Roman" panose="02020603050405020304" pitchFamily="18" charset="0"/>
              </a:rPr>
              <a:t>Toán tử kết hợp nullish </a:t>
            </a:r>
            <a:r>
              <a:rPr lang="vi-VN"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cung </a:t>
            </a:r>
            <a:r>
              <a:rPr lang="vi-VN">
                <a:latin typeface="Times New Roman" panose="02020603050405020304" pitchFamily="18" charset="0"/>
                <a:cs typeface="Times New Roman" panose="02020603050405020304" pitchFamily="18" charset="0"/>
              </a:rPr>
              <a:t>cấp một cách ngắn gọn để chọn một giá trị xác định rõ ràng của danh sách từ danh sách. Nó được sử dụng để gán giá trị mặc định cho các biến</a:t>
            </a:r>
            <a:r>
              <a:rPr lang="vi-VN"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 nó sẽ trả về giá trị đúng đầu tiên</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 nó sẽ trả về giá trị mặc định đầu tiên</a:t>
            </a:r>
            <a:endParaRPr lang="en-US"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08881" y="3548300"/>
            <a:ext cx="7744878" cy="1341343"/>
          </a:xfrm>
          <a:prstGeom prst="rect">
            <a:avLst/>
          </a:prstGeom>
        </p:spPr>
      </p:pic>
    </p:spTree>
    <p:extLst>
      <p:ext uri="{BB962C8B-B14F-4D97-AF65-F5344CB8AC3E}">
        <p14:creationId xmlns:p14="http://schemas.microsoft.com/office/powerpoint/2010/main" val="358555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Vòng lặp trong javascript?</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Vòng lặp for</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Vòng lặp while</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Vòng lặp do while</a:t>
            </a:r>
          </a:p>
        </p:txBody>
      </p:sp>
    </p:spTree>
    <p:extLst>
      <p:ext uri="{BB962C8B-B14F-4D97-AF65-F5344CB8AC3E}">
        <p14:creationId xmlns:p14="http://schemas.microsoft.com/office/powerpoint/2010/main" val="1338868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Hàm trong javascript?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Các hàm(function) là các khối code, nó góp phần chính trong xây dựng các khối code của chương trình. Chúng cho phép code được gọi nhiều lần mà không lặp lại</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Tham số:</a:t>
            </a: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63373" y="2470639"/>
            <a:ext cx="8202979" cy="1115890"/>
          </a:xfrm>
          <a:prstGeom prst="rect">
            <a:avLst/>
          </a:prstGeom>
        </p:spPr>
      </p:pic>
      <p:pic>
        <p:nvPicPr>
          <p:cNvPr id="5" name="Picture 4"/>
          <p:cNvPicPr>
            <a:picLocks noChangeAspect="1"/>
          </p:cNvPicPr>
          <p:nvPr/>
        </p:nvPicPr>
        <p:blipFill>
          <a:blip r:embed="rId3"/>
          <a:stretch>
            <a:fillRect/>
          </a:stretch>
        </p:blipFill>
        <p:spPr>
          <a:xfrm>
            <a:off x="2963373" y="4275537"/>
            <a:ext cx="8202979" cy="1858862"/>
          </a:xfrm>
          <a:prstGeom prst="rect">
            <a:avLst/>
          </a:prstGeom>
        </p:spPr>
      </p:pic>
    </p:spTree>
    <p:extLst>
      <p:ext uri="{BB962C8B-B14F-4D97-AF65-F5344CB8AC3E}">
        <p14:creationId xmlns:p14="http://schemas.microsoft.com/office/powerpoint/2010/main" val="3058923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Hàm trong javascript?</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Hàm có giá trị trả về</a:t>
            </a:r>
          </a:p>
          <a:p>
            <a:pPr lvl="1">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Hàm không có giá trị trả về:</a:t>
            </a: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882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Hàm trong javascript?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Hàm là giá trị. Chúng có thể được chỉ định, sao chép hoặc khai báo ở bất kỳ vị trí nào của code.</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Nếu hàm được khai báo là một câu lệnh riêng biệt trong luồng code chính, thì đó được gọi là Khai báo hàm.</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Nếu hàm được tạo như là một phần của biểu thức, thì nó được gọi là Biểu thức Hàm.</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Khai báo hàm được xử lý trước khi khối code được thực thi. Chúng có thể nhìn thấy ở mọi nơi trong khối code của mình.</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Biểu thức hàm được tạo khi luồng thực thi chạy tới chúng.</a:t>
            </a:r>
            <a:r>
              <a:rPr lang="en-US"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09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Bài tập</a:t>
            </a:r>
          </a:p>
          <a:p>
            <a:pPr lvl="1">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Bài 1: </a:t>
            </a:r>
            <a:r>
              <a:rPr lang="en-US">
                <a:latin typeface="Times New Roman" panose="02020603050405020304" pitchFamily="18" charset="0"/>
                <a:cs typeface="Times New Roman" panose="02020603050405020304" pitchFamily="18" charset="0"/>
              </a:rPr>
              <a:t>Sử dụng vòng lặp for để xuất ra các số chẵn từ 2 đến 10.</a:t>
            </a:r>
            <a:endParaRPr lang="en-US" b="1"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Bài 2: </a:t>
            </a:r>
            <a:r>
              <a:rPr lang="vi-VN">
                <a:latin typeface="Times New Roman" panose="02020603050405020304" pitchFamily="18" charset="0"/>
                <a:cs typeface="Times New Roman" panose="02020603050405020304" pitchFamily="18" charset="0"/>
              </a:rPr>
              <a:t>Viết một vòng lặp nhắc nhở nhập một số lớn hơn 100. Nếu khách nhập một số khác – hãy yêu cầu họ nhập lại. Vòng lặp phải yêu cầu một số cho đến khi khách nhập một số lớn hơn 100 hoặc hủy đầu vào / nhập vào một dòng trống</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a:latin typeface="Times New Roman" panose="02020603050405020304" pitchFamily="18" charset="0"/>
                <a:cs typeface="Times New Roman" panose="02020603050405020304" pitchFamily="18" charset="0"/>
              </a:rPr>
              <a:t>Bài 3</a:t>
            </a:r>
            <a:r>
              <a:rPr lang="en-US">
                <a:latin typeface="Times New Roman" panose="02020603050405020304" pitchFamily="18" charset="0"/>
                <a:cs typeface="Times New Roman" panose="02020603050405020304" pitchFamily="18" charset="0"/>
              </a:rPr>
              <a:t>: Viết hàm min (a, b) trả về gía trị nhỏ nhất trong hai số a và b.</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Bài 4</a:t>
            </a:r>
            <a:r>
              <a:rPr lang="en-US" smtClean="0">
                <a:latin typeface="Times New Roman" panose="02020603050405020304" pitchFamily="18" charset="0"/>
                <a:cs typeface="Times New Roman" panose="02020603050405020304" pitchFamily="18" charset="0"/>
              </a:rPr>
              <a:t>: Viết hàm tinhToan(soThuNhar, soThuHai, phepTinh) trả về giá trị của phép tính. Sử dụng prompt để nhập dữ liệu từ người dung.</a:t>
            </a:r>
          </a:p>
          <a:p>
            <a:pPr lvl="1">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Bài 5</a:t>
            </a:r>
            <a:r>
              <a:rPr lang="en-US" smtClean="0">
                <a:latin typeface="Times New Roman" panose="02020603050405020304" pitchFamily="18" charset="0"/>
                <a:cs typeface="Times New Roman" panose="02020603050405020304" pitchFamily="18" charset="0"/>
              </a:rPr>
              <a:t>: Viết 1 hàm kiểm tra số vừa nhập có phải là số nguyên tố hay ko?</a:t>
            </a:r>
          </a:p>
        </p:txBody>
      </p:sp>
    </p:spTree>
    <p:extLst>
      <p:ext uri="{BB962C8B-B14F-4D97-AF65-F5344CB8AC3E}">
        <p14:creationId xmlns:p14="http://schemas.microsoft.com/office/powerpoint/2010/main" val="1074266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Các phương thức kiểu số (number)</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Trong js có đối tượng Math chứa một thư viện nhỏ các hàm và hằng số toán học</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Các hàm convert:</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ParseInt: ép kiểu sang số nguyên</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ParseFloat: ép kiểu sang số thực</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Đối tượng Number cũng dung để ép kiểu</a:t>
            </a:r>
          </a:p>
        </p:txBody>
      </p:sp>
    </p:spTree>
    <p:extLst>
      <p:ext uri="{BB962C8B-B14F-4D97-AF65-F5344CB8AC3E}">
        <p14:creationId xmlns:p14="http://schemas.microsoft.com/office/powerpoint/2010/main" val="250240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Các phương thức kiểu string </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Để chèn ký tự đặc biệt vào chuỗi chúng ta sử dụng dấu \</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Để lấy được độ dài của chuỗi chúng ta sử dụng phương thức length</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Để truy cập được vào ký tự trong chuỗi chúng ta sử dụng dấu []</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Để chuyển chuỗi thành viết hoa/thường chúng ta dung hàm toUpperCase/toLowerCase</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Để tìm kiếm chuỗi con chúng ta sử dụng hàm indexOf() hoặc lastIndexOf</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Để tạo ra một mảng từ chuỗi chúng ta sử dụng hàm split()</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Để kiểm tra 1 chuỗi con có tồn tại trong chuỗi lớn không chúng ta dung hàm includes()</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Để thay đổi một chuỗi con chúng ta sử hàm replace()</a:t>
            </a:r>
            <a:endParaRPr lang="en-US" b="1"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Để xóa bỏ khoảng trắng trước và sau chuỗi ta sử dụng hàm trim()</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Để cắt một chuỗi chùng ta sử dụng hàm slice() hoặc substring()</a:t>
            </a:r>
          </a:p>
        </p:txBody>
      </p:sp>
    </p:spTree>
    <p:extLst>
      <p:ext uri="{BB962C8B-B14F-4D97-AF65-F5344CB8AC3E}">
        <p14:creationId xmlns:p14="http://schemas.microsoft.com/office/powerpoint/2010/main" val="3993996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Mảng trong javascript </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Mảng là một object, trong mảng có thể chứa các loại giá trị: number, string …</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Có 2 cách để khai báo mảng:</a:t>
            </a:r>
          </a:p>
          <a:p>
            <a:pPr lvl="1">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for </a:t>
            </a:r>
            <a:r>
              <a:rPr lang="vi-VN">
                <a:latin typeface="Times New Roman" panose="02020603050405020304" pitchFamily="18" charset="0"/>
                <a:cs typeface="Times New Roman" panose="02020603050405020304" pitchFamily="18" charset="0"/>
              </a:rPr>
              <a:t>(let i=0; i&lt;arr.length; i++) – hoạt động nhanh nhất, tương thích trình duyệt cũ.</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for (let item of arr) – cú pháp hiện đại chỉ lặp các mục(phần từ của mảng),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for (let i in arr) – không bao giờ sử dụng.</a:t>
            </a:r>
            <a:endParaRPr lang="en-US"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39221" y="2487491"/>
            <a:ext cx="6581775" cy="704850"/>
          </a:xfrm>
          <a:prstGeom prst="rect">
            <a:avLst/>
          </a:prstGeom>
        </p:spPr>
      </p:pic>
    </p:spTree>
    <p:extLst>
      <p:ext uri="{BB962C8B-B14F-4D97-AF65-F5344CB8AC3E}">
        <p14:creationId xmlns:p14="http://schemas.microsoft.com/office/powerpoint/2010/main" val="263687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smtClean="0"/>
              <a:t>JAVASCRIPT CĂN BẢN</a:t>
            </a:r>
            <a:endParaRPr lang="en-US"/>
          </a:p>
        </p:txBody>
      </p:sp>
      <p:sp>
        <p:nvSpPr>
          <p:cNvPr id="3" name="Content Placeholder 2"/>
          <p:cNvSpPr>
            <a:spLocks noGrp="1"/>
          </p:cNvSpPr>
          <p:nvPr>
            <p:ph idx="1"/>
          </p:nvPr>
        </p:nvSpPr>
        <p:spPr>
          <a:xfrm>
            <a:off x="2589212" y="1383632"/>
            <a:ext cx="8915400" cy="4527590"/>
          </a:xfrm>
        </p:spPr>
        <p:txBody>
          <a:bodyPr/>
          <a:lstStyle/>
          <a:p>
            <a:r>
              <a:rPr lang="en-US" smtClean="0"/>
              <a:t>Giới thiệu về Javascript</a:t>
            </a:r>
          </a:p>
          <a:p>
            <a:r>
              <a:rPr lang="en-US" smtClean="0"/>
              <a:t>Kiến thức cơ bản về javascript</a:t>
            </a:r>
          </a:p>
          <a:p>
            <a:r>
              <a:rPr lang="en-US" smtClean="0"/>
              <a:t>Các kiểu dữ liệu trong javascript</a:t>
            </a:r>
          </a:p>
          <a:p>
            <a:r>
              <a:rPr lang="en-US" smtClean="0"/>
              <a:t>Kiến thức về Object</a:t>
            </a:r>
          </a:p>
          <a:p>
            <a:r>
              <a:rPr lang="en-US" smtClean="0"/>
              <a:t>Kiến thức về class</a:t>
            </a:r>
          </a:p>
          <a:p>
            <a:r>
              <a:rPr lang="en-US" smtClean="0"/>
              <a:t>Xử lý bất đồng bộ trong jascript</a:t>
            </a:r>
          </a:p>
          <a:p>
            <a:r>
              <a:rPr lang="en-US" smtClean="0"/>
              <a:t>Document, Event, Form trong javascript</a:t>
            </a:r>
          </a:p>
          <a:p>
            <a:r>
              <a:rPr lang="en-US" smtClean="0"/>
              <a:t>Nâng cao hàm</a:t>
            </a:r>
            <a:endParaRPr lang="en-US"/>
          </a:p>
        </p:txBody>
      </p:sp>
    </p:spTree>
    <p:extLst>
      <p:ext uri="{BB962C8B-B14F-4D97-AF65-F5344CB8AC3E}">
        <p14:creationId xmlns:p14="http://schemas.microsoft.com/office/powerpoint/2010/main" val="519849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Các phương thức của Mảng trong javascript </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Để thêm / xóa các thành phần:</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push(...items) – thêm các mục vào cuối,</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pop() – trích xuất một mục từ cuối,</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shift() – trích xuất một mục từ đầu,</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unshift(...items) – thêm các mục vào đầu.</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splice(pos, deleteCount, ...items)– tại chỉ mục tại vị trí </a:t>
            </a:r>
            <a:r>
              <a:rPr lang="vi-VN" smtClean="0">
                <a:latin typeface="Times New Roman" panose="02020603050405020304" pitchFamily="18" charset="0"/>
                <a:cs typeface="Times New Roman" panose="02020603050405020304" pitchFamily="18" charset="0"/>
              </a:rPr>
              <a:t>pos</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xóa </a:t>
            </a:r>
            <a:r>
              <a:rPr lang="vi-VN">
                <a:latin typeface="Times New Roman" panose="02020603050405020304" pitchFamily="18" charset="0"/>
                <a:cs typeface="Times New Roman" panose="02020603050405020304" pitchFamily="18" charset="0"/>
              </a:rPr>
              <a:t>deleteCountcác phần tử và chèn items.</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slice(start, end)– tạo ra một mảng mới, sao chép các phần tử từ vị trí startcho đến khi end(không bao gồm) vào nó.</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concat(...items)– trả về một mảng mới: sao chép tất cả các thành viên của hiện tại và thêm itemsvào đó. Nếu bất kỳ trong số đó itemslà một mảng, thì các phần tử của nó được lấy.</a:t>
            </a: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83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Các phương thức của Mảng trong javascript </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Để tìm kiếm giữa các mục hay phần tử trong mảng:</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indexOf/lastIndexOf(item, pos)– tìm kiếm itembắt đầu từ vị trí pos, trả về chỉ mục hoặc -1nếu không tìm thấy.</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includes(value)– trả về truenếu mảng có value, nếu không false.</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find/filter(func)– lọc các phần tử thông qua hàm, trả về một phần tử đầu tiên / tất cả các giá trị làm cho hàm kiểm trả của nó trả về true.</a:t>
            </a:r>
          </a:p>
          <a:p>
            <a:pPr lvl="2">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findIndex</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là </a:t>
            </a:r>
            <a:r>
              <a:rPr lang="vi-VN">
                <a:latin typeface="Times New Roman" panose="02020603050405020304" pitchFamily="18" charset="0"/>
                <a:cs typeface="Times New Roman" panose="02020603050405020304" pitchFamily="18" charset="0"/>
              </a:rPr>
              <a:t>như find, nhưng trả về chỉ số thay vì một giá trị</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Để lặp lại các mục hay phần tử</a:t>
            </a:r>
            <a:r>
              <a:rPr lang="en-US" smtClean="0">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forEach(func)– gọi funccho mọi mục, không trả lại bất cứ điều gì.</a:t>
            </a: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34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Các phương thức của Mảng trong javascript </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Để chuyển đổi mảng:</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map(func)– tạo ra một mảng mới từ kết quả gọi funccho mọi phần tử.</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sort(func) – sắp xếp các mảng tại chỗ, sau đó trả về nó.</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reverse() – đảo ngược mảng tại chỗ, sau đó trả về nó.</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split/join – chuyển đổi một chuỗi thành mảng và trả lại.</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reduce(func, initial)– tính toán một giá trị trên mảng bằng cách gọi funccho từng phần tử và chuyển kết quả trung gian giữa các lệnh gọi.</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Ngoài ra:</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Array.isArray(arr)kiểm tra arrlà một mảng.</a:t>
            </a: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589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Các phương thức của Mảng trong javascript </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Bài tập: </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Tạo ra 1 mản rỗng</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Thêm các phần tử vào mảng:  1, 3, 4, 7</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Thêm 2 vào đầu mảng</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Tìm ra số lớn nhất của mảng 2 cách</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Tìm ra số nhỏ nhất của mảng 2 cách</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Tỉnh tổng phần tử mảng (2 cách)</a:t>
            </a:r>
          </a:p>
        </p:txBody>
      </p:sp>
    </p:spTree>
    <p:extLst>
      <p:ext uri="{BB962C8B-B14F-4D97-AF65-F5344CB8AC3E}">
        <p14:creationId xmlns:p14="http://schemas.microsoft.com/office/powerpoint/2010/main" val="834703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4990" y="246184"/>
            <a:ext cx="7766936" cy="991113"/>
          </a:xfrm>
        </p:spPr>
        <p:txBody>
          <a:bodyPr/>
          <a:lstStyle/>
          <a:p>
            <a:r>
              <a:rPr lang="en-US" smtClean="0"/>
              <a:t>JAVASCRIPT căn bản</a:t>
            </a:r>
            <a:endParaRPr lang="en-US"/>
          </a:p>
        </p:txBody>
      </p:sp>
      <p:sp>
        <p:nvSpPr>
          <p:cNvPr id="3" name="Subtitle 2"/>
          <p:cNvSpPr>
            <a:spLocks noGrp="1"/>
          </p:cNvSpPr>
          <p:nvPr>
            <p:ph type="subTitle" idx="1"/>
          </p:nvPr>
        </p:nvSpPr>
        <p:spPr>
          <a:xfrm>
            <a:off x="1594991" y="1237297"/>
            <a:ext cx="7766936" cy="371695"/>
          </a:xfrm>
        </p:spPr>
        <p:txBody>
          <a:bodyPr>
            <a:normAutofit/>
          </a:bodyPr>
          <a:lstStyle/>
          <a:p>
            <a:pPr algn="l"/>
            <a:r>
              <a:rPr lang="en-US" smtClean="0"/>
              <a:t>Kiến thức căn bản về Object</a:t>
            </a:r>
            <a:endParaRPr lang="en-US"/>
          </a:p>
        </p:txBody>
      </p:sp>
      <p:sp>
        <p:nvSpPr>
          <p:cNvPr id="4" name="Subtitle 2"/>
          <p:cNvSpPr txBox="1">
            <a:spLocks/>
          </p:cNvSpPr>
          <p:nvPr/>
        </p:nvSpPr>
        <p:spPr>
          <a:xfrm>
            <a:off x="562708" y="1608992"/>
            <a:ext cx="11192606" cy="490610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buFont typeface="+mj-lt"/>
              <a:buAutoNum type="arabicPeriod"/>
            </a:pPr>
            <a:r>
              <a:rPr lang="en-US" smtClean="0">
                <a:solidFill>
                  <a:schemeClr val="tx1"/>
                </a:solidFill>
                <a:latin typeface="Times New Roman" panose="02020603050405020304" pitchFamily="18" charset="0"/>
                <a:cs typeface="Times New Roman" panose="02020603050405020304" pitchFamily="18" charset="0"/>
              </a:rPr>
              <a:t>Định nghĩa về Object</a:t>
            </a:r>
          </a:p>
          <a:p>
            <a:pPr marL="800100" lvl="1" indent="-342900" algn="l">
              <a:buFont typeface="Wingdings" panose="05000000000000000000" pitchFamily="2" charset="2"/>
              <a:buChar char="§"/>
            </a:pPr>
            <a:r>
              <a:rPr lang="vi-VN" smtClean="0">
                <a:solidFill>
                  <a:schemeClr val="tx1"/>
                </a:solidFill>
                <a:latin typeface="Times New Roman" panose="02020603050405020304" pitchFamily="18" charset="0"/>
                <a:cs typeface="Times New Roman" panose="02020603050405020304" pitchFamily="18" charset="0"/>
              </a:rPr>
              <a:t>Object</a:t>
            </a:r>
            <a:r>
              <a:rPr lang="en-US" smtClean="0">
                <a:solidFill>
                  <a:schemeClr val="tx1"/>
                </a:solidFill>
                <a:latin typeface="Times New Roman" panose="02020603050405020304" pitchFamily="18" charset="0"/>
                <a:cs typeface="Times New Roman" panose="02020603050405020304" pitchFamily="18" charset="0"/>
              </a:rPr>
              <a:t> đại diện cho 1 đối tượng,</a:t>
            </a:r>
            <a:r>
              <a:rPr lang="vi-VN" smtClean="0">
                <a:solidFill>
                  <a:schemeClr val="tx1"/>
                </a:solidFill>
                <a:latin typeface="Times New Roman" panose="02020603050405020304" pitchFamily="18" charset="0"/>
                <a:cs typeface="Times New Roman" panose="02020603050405020304" pitchFamily="18" charset="0"/>
              </a:rPr>
              <a:t> </a:t>
            </a:r>
            <a:r>
              <a:rPr lang="vi-VN">
                <a:solidFill>
                  <a:schemeClr val="tx1"/>
                </a:solidFill>
                <a:latin typeface="Times New Roman" panose="02020603050405020304" pitchFamily="18" charset="0"/>
                <a:cs typeface="Times New Roman" panose="02020603050405020304" pitchFamily="18" charset="0"/>
              </a:rPr>
              <a:t>được sử dụng để lưu trữ các bộ sưu tập có kiểu các dữ liệu khác nhau và các thực thể phức tạp </a:t>
            </a:r>
            <a:r>
              <a:rPr lang="vi-VN" smtClean="0">
                <a:solidFill>
                  <a:schemeClr val="tx1"/>
                </a:solidFill>
                <a:latin typeface="Times New Roman" panose="02020603050405020304" pitchFamily="18" charset="0"/>
                <a:cs typeface="Times New Roman" panose="02020603050405020304" pitchFamily="18" charset="0"/>
              </a:rPr>
              <a:t>hơn</a:t>
            </a:r>
            <a:endParaRPr lang="en-US" smtClean="0">
              <a:solidFill>
                <a:schemeClr val="tx1"/>
              </a:solidFill>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
            </a:pPr>
            <a:r>
              <a:rPr lang="vi-VN">
                <a:solidFill>
                  <a:schemeClr val="tx1"/>
                </a:solidFill>
                <a:latin typeface="Times New Roman" panose="02020603050405020304" pitchFamily="18" charset="0"/>
                <a:cs typeface="Times New Roman" panose="02020603050405020304" pitchFamily="18" charset="0"/>
              </a:rPr>
              <a:t>Một đối tượng(Object) có thể được tạo bằng dấu ngoặc {…}với một danh sách các thuộc tính tùy </a:t>
            </a:r>
            <a:r>
              <a:rPr lang="vi-VN" smtClean="0">
                <a:solidFill>
                  <a:schemeClr val="tx1"/>
                </a:solidFill>
                <a:latin typeface="Times New Roman" panose="02020603050405020304" pitchFamily="18" charset="0"/>
                <a:cs typeface="Times New Roman" panose="02020603050405020304" pitchFamily="18" charset="0"/>
              </a:rPr>
              <a:t>chọn</a:t>
            </a:r>
            <a:endParaRPr lang="en-US" smtClean="0">
              <a:solidFill>
                <a:schemeClr val="tx1"/>
              </a:solidFill>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
            </a:pPr>
            <a:r>
              <a:rPr lang="vi-VN">
                <a:solidFill>
                  <a:schemeClr val="tx1"/>
                </a:solidFill>
                <a:latin typeface="Times New Roman" panose="02020603050405020304" pitchFamily="18" charset="0"/>
                <a:cs typeface="Times New Roman" panose="02020603050405020304" pitchFamily="18" charset="0"/>
              </a:rPr>
              <a:t> Một thuộc tính là một khóa chính: giá trị cặp, trong đó </a:t>
            </a:r>
            <a:r>
              <a:rPr lang="vi-VN" smtClean="0">
                <a:solidFill>
                  <a:schemeClr val="tx1"/>
                </a:solidFill>
                <a:latin typeface="Times New Roman" panose="02020603050405020304" pitchFamily="18" charset="0"/>
                <a:cs typeface="Times New Roman" panose="02020603050405020304" pitchFamily="18" charset="0"/>
              </a:rPr>
              <a:t>key</a:t>
            </a:r>
            <a:r>
              <a:rPr lang="en-US" smtClean="0">
                <a:solidFill>
                  <a:schemeClr val="tx1"/>
                </a:solidFill>
                <a:latin typeface="Times New Roman" panose="02020603050405020304" pitchFamily="18" charset="0"/>
                <a:cs typeface="Times New Roman" panose="02020603050405020304" pitchFamily="18" charset="0"/>
              </a:rPr>
              <a:t> </a:t>
            </a:r>
            <a:r>
              <a:rPr lang="vi-VN" smtClean="0">
                <a:solidFill>
                  <a:schemeClr val="tx1"/>
                </a:solidFill>
                <a:latin typeface="Times New Roman" panose="02020603050405020304" pitchFamily="18" charset="0"/>
                <a:cs typeface="Times New Roman" panose="02020603050405020304" pitchFamily="18" charset="0"/>
              </a:rPr>
              <a:t>là </a:t>
            </a:r>
            <a:r>
              <a:rPr lang="vi-VN">
                <a:solidFill>
                  <a:schemeClr val="tx1"/>
                </a:solidFill>
                <a:latin typeface="Times New Roman" panose="02020603050405020304" pitchFamily="18" charset="0"/>
                <a:cs typeface="Times New Roman" panose="02020603050405020304" pitchFamily="18" charset="0"/>
              </a:rPr>
              <a:t>một chuỗi (còn được gọi là tên thuộc tính) và valuecó thể là bất cứ thứ </a:t>
            </a:r>
            <a:r>
              <a:rPr lang="vi-VN" smtClean="0">
                <a:solidFill>
                  <a:schemeClr val="tx1"/>
                </a:solidFill>
                <a:latin typeface="Times New Roman" panose="02020603050405020304" pitchFamily="18" charset="0"/>
                <a:cs typeface="Times New Roman" panose="02020603050405020304" pitchFamily="18" charset="0"/>
              </a:rPr>
              <a:t>gì</a:t>
            </a:r>
            <a:endParaRPr lang="en-US" smtClean="0">
              <a:solidFill>
                <a:schemeClr val="tx1"/>
              </a:solidFill>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
            </a:pPr>
            <a:endParaRPr lang="en-US">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164514" y="3481387"/>
            <a:ext cx="2590800" cy="2867025"/>
          </a:xfrm>
          <a:prstGeom prst="rect">
            <a:avLst/>
          </a:prstGeom>
        </p:spPr>
      </p:pic>
      <p:pic>
        <p:nvPicPr>
          <p:cNvPr id="9" name="Picture 8"/>
          <p:cNvPicPr>
            <a:picLocks noChangeAspect="1"/>
          </p:cNvPicPr>
          <p:nvPr/>
        </p:nvPicPr>
        <p:blipFill>
          <a:blip r:embed="rId3"/>
          <a:stretch>
            <a:fillRect/>
          </a:stretch>
        </p:blipFill>
        <p:spPr>
          <a:xfrm>
            <a:off x="1843814" y="4130963"/>
            <a:ext cx="7588450" cy="1056500"/>
          </a:xfrm>
          <a:prstGeom prst="rect">
            <a:avLst/>
          </a:prstGeom>
        </p:spPr>
      </p:pic>
    </p:spTree>
    <p:extLst>
      <p:ext uri="{BB962C8B-B14F-4D97-AF65-F5344CB8AC3E}">
        <p14:creationId xmlns:p14="http://schemas.microsoft.com/office/powerpoint/2010/main" val="5441434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554" y="193287"/>
            <a:ext cx="9619345" cy="589228"/>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1881554" y="1230923"/>
            <a:ext cx="9623058" cy="5125915"/>
          </a:xfrm>
        </p:spPr>
        <p:txBody>
          <a:bodyPr/>
          <a:lstStyle/>
          <a:p>
            <a:r>
              <a:rPr lang="en-US" sz="2400" smtClean="0"/>
              <a:t>Thuộc tính và giá trị</a:t>
            </a:r>
          </a:p>
          <a:p>
            <a:pPr lvl="1">
              <a:buFont typeface="Arial" panose="020B0604020202020204" pitchFamily="34" charset="0"/>
              <a:buChar char="•"/>
            </a:pPr>
            <a:r>
              <a:rPr lang="vi-VN"/>
              <a:t>Một thuộc tính có một từ khóa (còn được gọi là tên của nó hay tên nhận dạng của nó) trước dấu hai chấm </a:t>
            </a:r>
            <a:r>
              <a:rPr lang="vi-VN" smtClean="0"/>
              <a:t>":“</a:t>
            </a:r>
            <a:r>
              <a:rPr lang="en-US" smtClean="0"/>
              <a:t> </a:t>
            </a:r>
            <a:r>
              <a:rPr lang="vi-VN" smtClean="0"/>
              <a:t>và </a:t>
            </a:r>
            <a:r>
              <a:rPr lang="vi-VN"/>
              <a:t>giá trị ở bên phải của nó</a:t>
            </a:r>
            <a:r>
              <a:rPr lang="vi-VN" smtClean="0"/>
              <a:t>.</a:t>
            </a:r>
            <a:endParaRPr lang="en-US" smtClean="0"/>
          </a:p>
          <a:p>
            <a:pPr lvl="1">
              <a:buFont typeface="Arial" panose="020B0604020202020204" pitchFamily="34" charset="0"/>
              <a:buChar char="•"/>
            </a:pPr>
            <a:r>
              <a:rPr lang="en-US"/>
              <a:t>Chúng ta có thể thêm, xóa và đọc các tập tin từ nó bất cứ lúc </a:t>
            </a:r>
            <a:r>
              <a:rPr lang="en-US" smtClean="0"/>
              <a:t>nào</a:t>
            </a:r>
          </a:p>
          <a:p>
            <a:pPr lvl="1">
              <a:buFont typeface="Arial" panose="020B0604020202020204" pitchFamily="34" charset="0"/>
              <a:buChar char="•"/>
            </a:pPr>
            <a:r>
              <a:rPr lang="en-US"/>
              <a:t>Có thể truy cập các giá trị thuộc tính bằng cách sử dụng ký hiệu </a:t>
            </a:r>
            <a:r>
              <a:rPr lang="en-US" smtClean="0"/>
              <a:t>chấm</a:t>
            </a:r>
          </a:p>
        </p:txBody>
      </p:sp>
      <p:pic>
        <p:nvPicPr>
          <p:cNvPr id="5" name="Picture 4"/>
          <p:cNvPicPr>
            <a:picLocks noChangeAspect="1"/>
          </p:cNvPicPr>
          <p:nvPr/>
        </p:nvPicPr>
        <p:blipFill>
          <a:blip r:embed="rId2"/>
          <a:stretch>
            <a:fillRect/>
          </a:stretch>
        </p:blipFill>
        <p:spPr>
          <a:xfrm>
            <a:off x="2406849" y="3137526"/>
            <a:ext cx="7097635" cy="3081868"/>
          </a:xfrm>
          <a:prstGeom prst="rect">
            <a:avLst/>
          </a:prstGeom>
        </p:spPr>
      </p:pic>
    </p:spTree>
    <p:extLst>
      <p:ext uri="{BB962C8B-B14F-4D97-AF65-F5344CB8AC3E}">
        <p14:creationId xmlns:p14="http://schemas.microsoft.com/office/powerpoint/2010/main" val="18595967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240" y="272418"/>
            <a:ext cx="9729372" cy="747490"/>
          </a:xfrm>
        </p:spPr>
        <p:txBody>
          <a:bodyPr/>
          <a:lstStyle/>
          <a:p>
            <a:r>
              <a:rPr lang="en-US" smtClean="0"/>
              <a:t>JAVASCRIPT căn bản</a:t>
            </a:r>
            <a:endParaRPr lang="en-US"/>
          </a:p>
        </p:txBody>
      </p:sp>
      <p:sp>
        <p:nvSpPr>
          <p:cNvPr id="3" name="Content Placeholder 2"/>
          <p:cNvSpPr>
            <a:spLocks noGrp="1"/>
          </p:cNvSpPr>
          <p:nvPr>
            <p:ph idx="1"/>
          </p:nvPr>
        </p:nvSpPr>
        <p:spPr>
          <a:xfrm>
            <a:off x="1775240" y="1213339"/>
            <a:ext cx="9729372" cy="4697884"/>
          </a:xfrm>
        </p:spPr>
        <p:txBody>
          <a:bodyPr/>
          <a:lstStyle/>
          <a:p>
            <a:pPr>
              <a:buFont typeface="Arial" panose="020B0604020202020204" pitchFamily="34" charset="0"/>
              <a:buChar char="•"/>
            </a:pPr>
            <a:r>
              <a:rPr lang="en-US"/>
              <a:t>Chúng ta cũng có thể sử dụng tên thuộc tính đa </a:t>
            </a:r>
            <a:r>
              <a:rPr lang="en-US" smtClean="0"/>
              <a:t>từ</a:t>
            </a:r>
          </a:p>
          <a:p>
            <a:pPr>
              <a:buFont typeface="Arial" panose="020B0604020202020204" pitchFamily="34" charset="0"/>
              <a:buChar char="•"/>
            </a:pPr>
            <a:r>
              <a:rPr lang="en-US"/>
              <a:t>Thuộc tính cuối cùng trong danh sách có thể kết thúc bằng dấu </a:t>
            </a:r>
            <a:r>
              <a:rPr lang="en-US" smtClean="0"/>
              <a:t>phẩy hoặc không</a:t>
            </a:r>
          </a:p>
          <a:p>
            <a:pPr>
              <a:buFont typeface="Arial" panose="020B0604020202020204" pitchFamily="34" charset="0"/>
              <a:buChar char="•"/>
            </a:pPr>
            <a:r>
              <a:rPr lang="vi-VN"/>
              <a:t>Một đối tượng được khai báo là const có thể được sửa đổi</a:t>
            </a:r>
            <a:endParaRPr lang="en-US"/>
          </a:p>
        </p:txBody>
      </p:sp>
      <p:pic>
        <p:nvPicPr>
          <p:cNvPr id="4" name="Picture 3"/>
          <p:cNvPicPr>
            <a:picLocks noChangeAspect="1"/>
          </p:cNvPicPr>
          <p:nvPr/>
        </p:nvPicPr>
        <p:blipFill>
          <a:blip r:embed="rId2"/>
          <a:stretch>
            <a:fillRect/>
          </a:stretch>
        </p:blipFill>
        <p:spPr>
          <a:xfrm>
            <a:off x="1862417" y="2610405"/>
            <a:ext cx="8429065" cy="3659989"/>
          </a:xfrm>
          <a:prstGeom prst="rect">
            <a:avLst/>
          </a:prstGeom>
        </p:spPr>
      </p:pic>
    </p:spTree>
    <p:extLst>
      <p:ext uri="{BB962C8B-B14F-4D97-AF65-F5344CB8AC3E}">
        <p14:creationId xmlns:p14="http://schemas.microsoft.com/office/powerpoint/2010/main" val="3988979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163" y="307587"/>
            <a:ext cx="9781320" cy="571644"/>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1644163" y="1055077"/>
            <a:ext cx="9860449" cy="5500750"/>
          </a:xfrm>
        </p:spPr>
        <p:txBody>
          <a:bodyPr/>
          <a:lstStyle/>
          <a:p>
            <a:r>
              <a:rPr lang="en-US" smtClean="0"/>
              <a:t>Dấu ngoặc vuông và thuộc tính tính toán</a:t>
            </a:r>
          </a:p>
          <a:p>
            <a:pPr lvl="1">
              <a:buFont typeface="Arial" panose="020B0604020202020204" pitchFamily="34" charset="0"/>
              <a:buChar char="•"/>
            </a:pPr>
            <a:r>
              <a:rPr lang="en-US"/>
              <a:t>Đối với các thuộc tính đa từ, truy cập bằng dấu chấm sẽ không hoạt </a:t>
            </a:r>
            <a:r>
              <a:rPr lang="en-US" smtClean="0"/>
              <a:t>động</a:t>
            </a:r>
          </a:p>
          <a:p>
            <a:pPr lvl="1">
              <a:buFont typeface="Arial" panose="020B0604020202020204" pitchFamily="34" charset="0"/>
              <a:buChar char="•"/>
            </a:pPr>
            <a:r>
              <a:rPr lang="en-US"/>
              <a:t>Dấu chấm với từ khóa là một định danh biến hợp </a:t>
            </a:r>
            <a:r>
              <a:rPr lang="en-US" smtClean="0"/>
              <a:t>lệ</a:t>
            </a:r>
          </a:p>
          <a:p>
            <a:pPr lvl="1">
              <a:buFont typeface="Arial" panose="020B0604020202020204" pitchFamily="34" charset="0"/>
              <a:buChar char="•"/>
            </a:pPr>
            <a:r>
              <a:rPr lang="en-US"/>
              <a:t>Có một ký hiệu khung hình vuông để thay thế việc </a:t>
            </a:r>
            <a:r>
              <a:rPr lang="en-US" smtClean="0"/>
              <a:t>gán</a:t>
            </a:r>
          </a:p>
          <a:p>
            <a:pPr lvl="1">
              <a:buFont typeface="Arial" panose="020B0604020202020204" pitchFamily="34" charset="0"/>
              <a:buChar char="•"/>
            </a:pPr>
            <a:r>
              <a:rPr lang="vi-VN"/>
              <a:t>Chúng ta có thể sử dụng dấu ngoặc vuông trong một đối tượng khi tạo một đối </a:t>
            </a:r>
            <a:r>
              <a:rPr lang="vi-VN" smtClean="0"/>
              <a:t>tượng</a:t>
            </a:r>
            <a:endParaRPr lang="en-US" smtClean="0"/>
          </a:p>
          <a:p>
            <a:pPr lvl="1">
              <a:buFont typeface="Arial" panose="020B0604020202020204" pitchFamily="34" charset="0"/>
              <a:buChar char="•"/>
            </a:pPr>
            <a:r>
              <a:rPr lang="vi-VN"/>
              <a:t>Dấu ngoặc vuông mạnh hơn nhiều so với ký hiệu dấu chấm. Họ cho phép truy cập giá trị với tên thuộc tính bất kỳ và các biến. Nhưng nó sẽ cồng kềnh hơn để viết.</a:t>
            </a:r>
            <a:endParaRPr lang="en-US"/>
          </a:p>
        </p:txBody>
      </p:sp>
      <p:pic>
        <p:nvPicPr>
          <p:cNvPr id="4" name="Picture 3"/>
          <p:cNvPicPr>
            <a:picLocks noChangeAspect="1"/>
          </p:cNvPicPr>
          <p:nvPr/>
        </p:nvPicPr>
        <p:blipFill>
          <a:blip r:embed="rId2"/>
          <a:stretch>
            <a:fillRect/>
          </a:stretch>
        </p:blipFill>
        <p:spPr>
          <a:xfrm>
            <a:off x="2216352" y="3563046"/>
            <a:ext cx="5942910" cy="2992781"/>
          </a:xfrm>
          <a:prstGeom prst="rect">
            <a:avLst/>
          </a:prstGeom>
        </p:spPr>
      </p:pic>
    </p:spTree>
    <p:extLst>
      <p:ext uri="{BB962C8B-B14F-4D97-AF65-F5344CB8AC3E}">
        <p14:creationId xmlns:p14="http://schemas.microsoft.com/office/powerpoint/2010/main" val="3105651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694" y="87779"/>
            <a:ext cx="8911687" cy="641983"/>
          </a:xfrm>
        </p:spPr>
        <p:txBody>
          <a:bodyPr/>
          <a:lstStyle/>
          <a:p>
            <a:r>
              <a:rPr lang="en-US" smtClean="0"/>
              <a:t>JAVASCRIPT căn bản</a:t>
            </a:r>
            <a:endParaRPr lang="en-US"/>
          </a:p>
        </p:txBody>
      </p:sp>
      <p:sp>
        <p:nvSpPr>
          <p:cNvPr id="3" name="Content Placeholder 2"/>
          <p:cNvSpPr>
            <a:spLocks noGrp="1"/>
          </p:cNvSpPr>
          <p:nvPr>
            <p:ph idx="1"/>
          </p:nvPr>
        </p:nvSpPr>
        <p:spPr>
          <a:xfrm>
            <a:off x="1828800" y="993531"/>
            <a:ext cx="9675812" cy="4917691"/>
          </a:xfrm>
        </p:spPr>
        <p:txBody>
          <a:bodyPr/>
          <a:lstStyle/>
          <a:p>
            <a:r>
              <a:rPr lang="en-US" smtClean="0"/>
              <a:t>Thuộc tính ngắn gọn và giới hạn thuộc tính</a:t>
            </a:r>
          </a:p>
          <a:p>
            <a:pPr lvl="1">
              <a:buFont typeface="Arial" panose="020B0604020202020204" pitchFamily="34" charset="0"/>
              <a:buChar char="•"/>
            </a:pPr>
            <a:r>
              <a:rPr lang="en-US" smtClean="0"/>
              <a:t>Lấy tên thuộc tính làm tham số đầu vào cho hàm hoặc làm biến chứ giá trị</a:t>
            </a:r>
          </a:p>
          <a:p>
            <a:pPr lvl="1">
              <a:buFont typeface="Arial" panose="020B0604020202020204" pitchFamily="34" charset="0"/>
              <a:buChar char="•"/>
            </a:pPr>
            <a:r>
              <a:rPr lang="en-US" smtClean="0"/>
              <a:t>M</a:t>
            </a:r>
            <a:r>
              <a:rPr lang="vi-VN" smtClean="0"/>
              <a:t>ột </a:t>
            </a:r>
            <a:r>
              <a:rPr lang="vi-VN"/>
              <a:t>biến không thể có một tên bằng một trong những từ dành riêng cho ngôn ngữ như là “for”, “let”, “return” etc..</a:t>
            </a:r>
            <a:endParaRPr lang="en-US" smtClean="0"/>
          </a:p>
          <a:p>
            <a:pPr lvl="1">
              <a:buFont typeface="Arial" panose="020B0604020202020204" pitchFamily="34" charset="0"/>
              <a:buChar char="•"/>
            </a:pPr>
            <a:r>
              <a:rPr lang="vi-VN"/>
              <a:t>Nhưng </a:t>
            </a:r>
            <a:r>
              <a:rPr lang="vi-VN" smtClean="0"/>
              <a:t>đối </a:t>
            </a:r>
            <a:r>
              <a:rPr lang="vi-VN"/>
              <a:t>với một thuộc tính của đối tượng, không có hạn chế nào như </a:t>
            </a:r>
            <a:r>
              <a:rPr lang="vi-VN" smtClean="0"/>
              <a:t>vậy</a:t>
            </a:r>
            <a:endParaRPr lang="en-US" smtClean="0"/>
          </a:p>
          <a:p>
            <a:pPr lvl="1">
              <a:buFont typeface="Arial" panose="020B0604020202020204" pitchFamily="34" charset="0"/>
              <a:buChar char="•"/>
            </a:pPr>
            <a:r>
              <a:rPr lang="vi-VN"/>
              <a:t>Có một thuộc tính đặc biệt có tên là </a:t>
            </a:r>
            <a:r>
              <a:rPr lang="vi-VN" smtClean="0"/>
              <a:t>__proto__. </a:t>
            </a:r>
            <a:r>
              <a:rPr lang="vi-VN"/>
              <a:t>Chúng ta không thể gán cho nó thành một giá trị phi đối tượng(các kiểu nguyên thuỷ</a:t>
            </a:r>
            <a:r>
              <a:rPr lang="vi-VN" smtClean="0"/>
              <a:t>)</a:t>
            </a:r>
            <a:endParaRPr lang="en-US" smtClean="0"/>
          </a:p>
        </p:txBody>
      </p:sp>
      <p:pic>
        <p:nvPicPr>
          <p:cNvPr id="5" name="Picture 4"/>
          <p:cNvPicPr>
            <a:picLocks noChangeAspect="1"/>
          </p:cNvPicPr>
          <p:nvPr/>
        </p:nvPicPr>
        <p:blipFill>
          <a:blip r:embed="rId2"/>
          <a:stretch>
            <a:fillRect/>
          </a:stretch>
        </p:blipFill>
        <p:spPr>
          <a:xfrm>
            <a:off x="2364441" y="3452376"/>
            <a:ext cx="6636123" cy="3111675"/>
          </a:xfrm>
          <a:prstGeom prst="rect">
            <a:avLst/>
          </a:prstGeom>
        </p:spPr>
      </p:pic>
    </p:spTree>
    <p:extLst>
      <p:ext uri="{BB962C8B-B14F-4D97-AF65-F5344CB8AC3E}">
        <p14:creationId xmlns:p14="http://schemas.microsoft.com/office/powerpoint/2010/main" val="1246980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279" y="624110"/>
            <a:ext cx="8911687" cy="580436"/>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1731279" y="1512277"/>
            <a:ext cx="9773333" cy="4398945"/>
          </a:xfrm>
        </p:spPr>
        <p:txBody>
          <a:bodyPr/>
          <a:lstStyle/>
          <a:p>
            <a:r>
              <a:rPr lang="en-US" smtClean="0"/>
              <a:t>Toán tử ‘in’ và vòng lặp for in</a:t>
            </a:r>
          </a:p>
          <a:p>
            <a:pPr lvl="1">
              <a:buFont typeface="Arial" panose="020B0604020202020204" pitchFamily="34" charset="0"/>
              <a:buChar char="•"/>
            </a:pPr>
            <a:r>
              <a:rPr lang="en-US" smtClean="0"/>
              <a:t>Toán tử “in” sinh ra để kiểm tra sự tồn tại của 1 key trong object</a:t>
            </a:r>
          </a:p>
          <a:p>
            <a:pPr lvl="1">
              <a:buFont typeface="Arial" panose="020B0604020202020204" pitchFamily="34" charset="0"/>
              <a:buChar char="•"/>
            </a:pPr>
            <a:r>
              <a:rPr lang="vi-VN"/>
              <a:t>Để đi qua tất cả các từ khóa thuộc tính của một đối tượng, thì chúng ta có vòng lặp : for..in. Đây là một điều hoàn toàn khác với cấu trúc for(;;) mà chúng ta đã nghiên cứu trước đây.</a:t>
            </a:r>
            <a:endParaRPr lang="en-US" smtClean="0"/>
          </a:p>
          <a:p>
            <a:pPr lvl="1">
              <a:buFont typeface="Arial" panose="020B0604020202020204" pitchFamily="34" charset="0"/>
              <a:buChar char="•"/>
            </a:pPr>
            <a:endParaRPr lang="en-US"/>
          </a:p>
        </p:txBody>
      </p:sp>
      <p:pic>
        <p:nvPicPr>
          <p:cNvPr id="5" name="Picture 4"/>
          <p:cNvPicPr>
            <a:picLocks noChangeAspect="1"/>
          </p:cNvPicPr>
          <p:nvPr/>
        </p:nvPicPr>
        <p:blipFill>
          <a:blip r:embed="rId2"/>
          <a:stretch>
            <a:fillRect/>
          </a:stretch>
        </p:blipFill>
        <p:spPr>
          <a:xfrm>
            <a:off x="2445123" y="3065928"/>
            <a:ext cx="6775757" cy="2942105"/>
          </a:xfrm>
          <a:prstGeom prst="rect">
            <a:avLst/>
          </a:prstGeom>
        </p:spPr>
      </p:pic>
    </p:spTree>
    <p:extLst>
      <p:ext uri="{BB962C8B-B14F-4D97-AF65-F5344CB8AC3E}">
        <p14:creationId xmlns:p14="http://schemas.microsoft.com/office/powerpoint/2010/main" val="3585321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Giới thiệu về Javascript</a:t>
            </a:r>
          </a:p>
        </p:txBody>
      </p:sp>
      <p:sp>
        <p:nvSpPr>
          <p:cNvPr id="3" name="Content Placeholder 2"/>
          <p:cNvSpPr>
            <a:spLocks noGrp="1"/>
          </p:cNvSpPr>
          <p:nvPr>
            <p:ph idx="1"/>
          </p:nvPr>
        </p:nvSpPr>
        <p:spPr>
          <a:xfrm>
            <a:off x="2589212" y="1383632"/>
            <a:ext cx="8915400" cy="4527590"/>
          </a:xfrm>
        </p:spPr>
        <p:txBody>
          <a:bodyPr>
            <a:normAutofit fontScale="92500" lnSpcReduction="10000"/>
          </a:bodyPr>
          <a:lstStyle/>
          <a:p>
            <a:r>
              <a:rPr lang="vi-VN">
                <a:latin typeface="Times New Roman" panose="02020603050405020304" pitchFamily="18" charset="0"/>
                <a:cs typeface="Times New Roman" panose="02020603050405020304" pitchFamily="18" charset="0"/>
              </a:rPr>
              <a:t>JavaScript ban đầu được tạo ra như một ngôn ngữ chỉ dành cho trình duyệt, nhưng bây giờ cũng được sử dụng trong nhiều môi trường khác.</a:t>
            </a:r>
          </a:p>
          <a:p>
            <a:r>
              <a:rPr lang="vi-VN">
                <a:latin typeface="Times New Roman" panose="02020603050405020304" pitchFamily="18" charset="0"/>
                <a:cs typeface="Times New Roman" panose="02020603050405020304" pitchFamily="18" charset="0"/>
              </a:rPr>
              <a:t>Ngày nay, JavaScript có một vị trí duy nhất là ngôn ngữ trình duyệt được sử dụng rộng rãi nhất với sự tích hợp đầy đủ với HTML / CSS</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r>
              <a:rPr lang="vi-VN">
                <a:latin typeface="Times New Roman" panose="02020603050405020304" pitchFamily="18" charset="0"/>
                <a:cs typeface="Times New Roman" panose="02020603050405020304" pitchFamily="18" charset="0"/>
              </a:rPr>
              <a:t>JavaScript trên trình duyệt có thể:</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Thêm HTML mới vào trang, thay đổi nội dung hiện có, sửa đổi kiểu.</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Phản ứng với hành động của người dùng, chạy khi nhấp chuột, di chuyển con trỏ, nhấn phím.</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Gửi yêu cầu qua mạng đến các máy chủ từ xa, tải xuống và tải lên các tệp (được gọi là công nghệ </a:t>
            </a:r>
            <a:r>
              <a:rPr lang="vi-VN">
                <a:latin typeface="Times New Roman" panose="02020603050405020304" pitchFamily="18" charset="0"/>
                <a:cs typeface="Times New Roman" panose="02020603050405020304" pitchFamily="18" charset="0"/>
                <a:hlinkClick r:id="rId2"/>
              </a:rPr>
              <a:t>AJAX</a:t>
            </a:r>
            <a:r>
              <a:rPr lang="vi-VN">
                <a:latin typeface="Times New Roman" panose="02020603050405020304" pitchFamily="18" charset="0"/>
                <a:cs typeface="Times New Roman" panose="02020603050405020304" pitchFamily="18" charset="0"/>
              </a:rPr>
              <a:t> và </a:t>
            </a:r>
            <a:r>
              <a:rPr lang="vi-VN">
                <a:latin typeface="Times New Roman" panose="02020603050405020304" pitchFamily="18" charset="0"/>
                <a:cs typeface="Times New Roman" panose="02020603050405020304" pitchFamily="18" charset="0"/>
                <a:hlinkClick r:id="rId3"/>
              </a:rPr>
              <a:t>COMET</a:t>
            </a:r>
            <a:r>
              <a:rPr lang="vi-VN">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Nhận và đặt cookie, đặt câu hỏi cho khách truy cập, hiển thị tin nhắn.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Ghi nhớ dữ liệu ở phía máy khách (lưu trữ cục bộ).</a:t>
            </a:r>
          </a:p>
          <a:p>
            <a:r>
              <a:rPr lang="en-US" smtClean="0">
                <a:latin typeface="Times New Roman" panose="02020603050405020304" pitchFamily="18" charset="0"/>
                <a:cs typeface="Times New Roman" panose="02020603050405020304" pitchFamily="18" charset="0"/>
              </a:rPr>
              <a:t>Javascript không thể làm gì:</a:t>
            </a:r>
          </a:p>
          <a:p>
            <a:pPr lvl="1"/>
            <a:r>
              <a:rPr lang="en-US" smtClean="0">
                <a:latin typeface="Times New Roman" panose="02020603050405020304" pitchFamily="18" charset="0"/>
                <a:cs typeface="Times New Roman" panose="02020603050405020304" pitchFamily="18" charset="0"/>
              </a:rPr>
              <a:t>Không thể đọc/ghi tệp</a:t>
            </a:r>
          </a:p>
          <a:p>
            <a:pPr lvl="1"/>
            <a:r>
              <a:rPr lang="en-US" smtClean="0">
                <a:latin typeface="Times New Roman" panose="02020603050405020304" pitchFamily="18" charset="0"/>
                <a:cs typeface="Times New Roman" panose="02020603050405020304" pitchFamily="18" charset="0"/>
              </a:rPr>
              <a:t>Các tab/cửa sổ thường không biết về nhau</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379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7" y="202223"/>
            <a:ext cx="9842866" cy="668215"/>
          </a:xfrm>
        </p:spPr>
        <p:txBody>
          <a:bodyPr/>
          <a:lstStyle/>
          <a:p>
            <a:r>
              <a:rPr lang="en-US" smtClean="0"/>
              <a:t>JAVASCRIPT căn bản</a:t>
            </a:r>
            <a:endParaRPr lang="en-US"/>
          </a:p>
        </p:txBody>
      </p:sp>
      <p:sp>
        <p:nvSpPr>
          <p:cNvPr id="3" name="Content Placeholder 2"/>
          <p:cNvSpPr>
            <a:spLocks noGrp="1"/>
          </p:cNvSpPr>
          <p:nvPr>
            <p:ph idx="1"/>
          </p:nvPr>
        </p:nvSpPr>
        <p:spPr>
          <a:xfrm>
            <a:off x="1661747" y="1011115"/>
            <a:ext cx="9842865" cy="4900107"/>
          </a:xfrm>
        </p:spPr>
        <p:txBody>
          <a:bodyPr/>
          <a:lstStyle/>
          <a:p>
            <a:r>
              <a:rPr lang="en-US" smtClean="0"/>
              <a:t>Tham chiếu và sao chép</a:t>
            </a:r>
          </a:p>
          <a:p>
            <a:endParaRPr lang="en-US"/>
          </a:p>
        </p:txBody>
      </p:sp>
      <p:pic>
        <p:nvPicPr>
          <p:cNvPr id="4" name="Picture 3"/>
          <p:cNvPicPr>
            <a:picLocks noChangeAspect="1"/>
          </p:cNvPicPr>
          <p:nvPr/>
        </p:nvPicPr>
        <p:blipFill>
          <a:blip r:embed="rId2"/>
          <a:stretch>
            <a:fillRect/>
          </a:stretch>
        </p:blipFill>
        <p:spPr>
          <a:xfrm>
            <a:off x="1661747" y="1344705"/>
            <a:ext cx="8924570" cy="1088883"/>
          </a:xfrm>
          <a:prstGeom prst="rect">
            <a:avLst/>
          </a:prstGeom>
        </p:spPr>
      </p:pic>
      <p:pic>
        <p:nvPicPr>
          <p:cNvPr id="5" name="Picture 4"/>
          <p:cNvPicPr>
            <a:picLocks noChangeAspect="1"/>
          </p:cNvPicPr>
          <p:nvPr/>
        </p:nvPicPr>
        <p:blipFill>
          <a:blip r:embed="rId3"/>
          <a:stretch>
            <a:fillRect/>
          </a:stretch>
        </p:blipFill>
        <p:spPr>
          <a:xfrm>
            <a:off x="2806212" y="2433588"/>
            <a:ext cx="5981700" cy="2552700"/>
          </a:xfrm>
          <a:prstGeom prst="rect">
            <a:avLst/>
          </a:prstGeom>
        </p:spPr>
      </p:pic>
    </p:spTree>
    <p:extLst>
      <p:ext uri="{BB962C8B-B14F-4D97-AF65-F5344CB8AC3E}">
        <p14:creationId xmlns:p14="http://schemas.microsoft.com/office/powerpoint/2010/main" val="10806779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7" y="202223"/>
            <a:ext cx="9842866" cy="668215"/>
          </a:xfrm>
        </p:spPr>
        <p:txBody>
          <a:bodyPr/>
          <a:lstStyle/>
          <a:p>
            <a:r>
              <a:rPr lang="en-US" smtClean="0"/>
              <a:t>JAVASCRIPT căn bản</a:t>
            </a:r>
            <a:endParaRPr lang="en-US"/>
          </a:p>
        </p:txBody>
      </p:sp>
      <p:sp>
        <p:nvSpPr>
          <p:cNvPr id="3" name="Content Placeholder 2"/>
          <p:cNvSpPr>
            <a:spLocks noGrp="1"/>
          </p:cNvSpPr>
          <p:nvPr>
            <p:ph idx="1"/>
          </p:nvPr>
        </p:nvSpPr>
        <p:spPr>
          <a:xfrm>
            <a:off x="1661747" y="1011115"/>
            <a:ext cx="9842865" cy="4900107"/>
          </a:xfrm>
        </p:spPr>
        <p:txBody>
          <a:bodyPr/>
          <a:lstStyle/>
          <a:p>
            <a:r>
              <a:rPr lang="en-US" smtClean="0"/>
              <a:t>Tham chiếu và sao chép</a:t>
            </a:r>
          </a:p>
          <a:p>
            <a:endParaRPr lang="en-US"/>
          </a:p>
        </p:txBody>
      </p:sp>
      <p:pic>
        <p:nvPicPr>
          <p:cNvPr id="6" name="Picture 5"/>
          <p:cNvPicPr>
            <a:picLocks noChangeAspect="1"/>
          </p:cNvPicPr>
          <p:nvPr/>
        </p:nvPicPr>
        <p:blipFill>
          <a:blip r:embed="rId2"/>
          <a:stretch>
            <a:fillRect/>
          </a:stretch>
        </p:blipFill>
        <p:spPr>
          <a:xfrm>
            <a:off x="3440356" y="2911051"/>
            <a:ext cx="4695825" cy="2800350"/>
          </a:xfrm>
          <a:prstGeom prst="rect">
            <a:avLst/>
          </a:prstGeom>
        </p:spPr>
      </p:pic>
      <p:pic>
        <p:nvPicPr>
          <p:cNvPr id="7" name="Picture 6"/>
          <p:cNvPicPr>
            <a:picLocks noChangeAspect="1"/>
          </p:cNvPicPr>
          <p:nvPr/>
        </p:nvPicPr>
        <p:blipFill>
          <a:blip r:embed="rId3"/>
          <a:stretch>
            <a:fillRect/>
          </a:stretch>
        </p:blipFill>
        <p:spPr>
          <a:xfrm>
            <a:off x="1661747" y="1364086"/>
            <a:ext cx="8597041" cy="1347144"/>
          </a:xfrm>
          <a:prstGeom prst="rect">
            <a:avLst/>
          </a:prstGeom>
        </p:spPr>
      </p:pic>
    </p:spTree>
    <p:extLst>
      <p:ext uri="{BB962C8B-B14F-4D97-AF65-F5344CB8AC3E}">
        <p14:creationId xmlns:p14="http://schemas.microsoft.com/office/powerpoint/2010/main" val="1044011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7" y="202223"/>
            <a:ext cx="9842866" cy="668215"/>
          </a:xfrm>
        </p:spPr>
        <p:txBody>
          <a:bodyPr/>
          <a:lstStyle/>
          <a:p>
            <a:r>
              <a:rPr lang="en-US" smtClean="0"/>
              <a:t>JAVASCRIPT căn bản</a:t>
            </a:r>
            <a:endParaRPr lang="en-US"/>
          </a:p>
        </p:txBody>
      </p:sp>
      <p:sp>
        <p:nvSpPr>
          <p:cNvPr id="3" name="Content Placeholder 2"/>
          <p:cNvSpPr>
            <a:spLocks noGrp="1"/>
          </p:cNvSpPr>
          <p:nvPr>
            <p:ph idx="1"/>
          </p:nvPr>
        </p:nvSpPr>
        <p:spPr>
          <a:xfrm>
            <a:off x="1661747" y="1011115"/>
            <a:ext cx="9842865" cy="4900107"/>
          </a:xfrm>
        </p:spPr>
        <p:txBody>
          <a:bodyPr/>
          <a:lstStyle/>
          <a:p>
            <a:r>
              <a:rPr lang="en-US" smtClean="0"/>
              <a:t>Tham chiếu và sao chép</a:t>
            </a:r>
          </a:p>
          <a:p>
            <a:endParaRPr lang="en-US"/>
          </a:p>
        </p:txBody>
      </p:sp>
      <p:pic>
        <p:nvPicPr>
          <p:cNvPr id="4" name="Picture 3"/>
          <p:cNvPicPr>
            <a:picLocks noChangeAspect="1"/>
          </p:cNvPicPr>
          <p:nvPr/>
        </p:nvPicPr>
        <p:blipFill>
          <a:blip r:embed="rId2"/>
          <a:stretch>
            <a:fillRect/>
          </a:stretch>
        </p:blipFill>
        <p:spPr>
          <a:xfrm>
            <a:off x="1661747" y="1386106"/>
            <a:ext cx="7338644" cy="1149955"/>
          </a:xfrm>
          <a:prstGeom prst="rect">
            <a:avLst/>
          </a:prstGeom>
        </p:spPr>
      </p:pic>
      <p:pic>
        <p:nvPicPr>
          <p:cNvPr id="5" name="Picture 4"/>
          <p:cNvPicPr>
            <a:picLocks noChangeAspect="1"/>
          </p:cNvPicPr>
          <p:nvPr/>
        </p:nvPicPr>
        <p:blipFill>
          <a:blip r:embed="rId3"/>
          <a:stretch>
            <a:fillRect/>
          </a:stretch>
        </p:blipFill>
        <p:spPr>
          <a:xfrm>
            <a:off x="2839915" y="2812073"/>
            <a:ext cx="6705600" cy="3009900"/>
          </a:xfrm>
          <a:prstGeom prst="rect">
            <a:avLst/>
          </a:prstGeom>
        </p:spPr>
      </p:pic>
    </p:spTree>
    <p:extLst>
      <p:ext uri="{BB962C8B-B14F-4D97-AF65-F5344CB8AC3E}">
        <p14:creationId xmlns:p14="http://schemas.microsoft.com/office/powerpoint/2010/main" val="15222991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7" y="202223"/>
            <a:ext cx="9842866" cy="668215"/>
          </a:xfrm>
        </p:spPr>
        <p:txBody>
          <a:bodyPr/>
          <a:lstStyle/>
          <a:p>
            <a:r>
              <a:rPr lang="en-US" smtClean="0"/>
              <a:t>JAVASCRIPT căn bản</a:t>
            </a:r>
            <a:endParaRPr lang="en-US"/>
          </a:p>
        </p:txBody>
      </p:sp>
      <p:sp>
        <p:nvSpPr>
          <p:cNvPr id="3" name="Content Placeholder 2"/>
          <p:cNvSpPr>
            <a:spLocks noGrp="1"/>
          </p:cNvSpPr>
          <p:nvPr>
            <p:ph idx="1"/>
          </p:nvPr>
        </p:nvSpPr>
        <p:spPr>
          <a:xfrm>
            <a:off x="1661747" y="1011115"/>
            <a:ext cx="9842865" cy="4900107"/>
          </a:xfrm>
        </p:spPr>
        <p:txBody>
          <a:bodyPr/>
          <a:lstStyle/>
          <a:p>
            <a:r>
              <a:rPr lang="en-US" smtClean="0"/>
              <a:t>Tham chiếu và sao chép</a:t>
            </a:r>
          </a:p>
          <a:p>
            <a:pPr lvl="1">
              <a:buFont typeface="Arial" panose="020B0604020202020204" pitchFamily="34" charset="0"/>
              <a:buChar char="•"/>
            </a:pPr>
            <a:r>
              <a:rPr lang="en-US" smtClean="0"/>
              <a:t>Để so sánh được 2 đối tượng với nhau thì chúng ta phải so sánh bang tham chiếu</a:t>
            </a:r>
          </a:p>
          <a:p>
            <a:pPr lvl="1">
              <a:buFont typeface="Arial" panose="020B0604020202020204" pitchFamily="34" charset="0"/>
              <a:buChar char="•"/>
            </a:pPr>
            <a:r>
              <a:rPr lang="en-US"/>
              <a:t>Sử dụng thuộc tính </a:t>
            </a:r>
            <a:r>
              <a:rPr lang="en-US" smtClean="0"/>
              <a:t>assign trong Object để gộp các đối tượng với nhau</a:t>
            </a:r>
            <a:endParaRPr lang="en-US"/>
          </a:p>
        </p:txBody>
      </p:sp>
      <p:pic>
        <p:nvPicPr>
          <p:cNvPr id="7" name="Picture 6"/>
          <p:cNvPicPr>
            <a:picLocks noChangeAspect="1"/>
          </p:cNvPicPr>
          <p:nvPr/>
        </p:nvPicPr>
        <p:blipFill>
          <a:blip r:embed="rId2"/>
          <a:stretch>
            <a:fillRect/>
          </a:stretch>
        </p:blipFill>
        <p:spPr>
          <a:xfrm>
            <a:off x="2089292" y="2269965"/>
            <a:ext cx="7511907" cy="3001168"/>
          </a:xfrm>
          <a:prstGeom prst="rect">
            <a:avLst/>
          </a:prstGeom>
        </p:spPr>
      </p:pic>
    </p:spTree>
    <p:extLst>
      <p:ext uri="{BB962C8B-B14F-4D97-AF65-F5344CB8AC3E}">
        <p14:creationId xmlns:p14="http://schemas.microsoft.com/office/powerpoint/2010/main" val="15594958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7" y="202223"/>
            <a:ext cx="9842866" cy="668215"/>
          </a:xfrm>
        </p:spPr>
        <p:txBody>
          <a:bodyPr/>
          <a:lstStyle/>
          <a:p>
            <a:r>
              <a:rPr lang="en-US" smtClean="0"/>
              <a:t>JAVASCRIPT căn bản</a:t>
            </a:r>
            <a:endParaRPr lang="en-US"/>
          </a:p>
        </p:txBody>
      </p:sp>
      <p:sp>
        <p:nvSpPr>
          <p:cNvPr id="3" name="Content Placeholder 2"/>
          <p:cNvSpPr>
            <a:spLocks noGrp="1"/>
          </p:cNvSpPr>
          <p:nvPr>
            <p:ph idx="1"/>
          </p:nvPr>
        </p:nvSpPr>
        <p:spPr>
          <a:xfrm>
            <a:off x="1661747" y="1011115"/>
            <a:ext cx="9842865" cy="4900107"/>
          </a:xfrm>
        </p:spPr>
        <p:txBody>
          <a:bodyPr/>
          <a:lstStyle/>
          <a:p>
            <a:r>
              <a:rPr lang="en-US" smtClean="0"/>
              <a:t>Phương thức của đối tượng và “this”</a:t>
            </a:r>
          </a:p>
          <a:p>
            <a:pPr lvl="1">
              <a:buFont typeface="Arial" panose="020B0604020202020204" pitchFamily="34" charset="0"/>
              <a:buChar char="•"/>
            </a:pPr>
            <a:r>
              <a:rPr lang="vi-VN"/>
              <a:t>Một hàm là thuộc tính của một đối tượng được gọi là </a:t>
            </a:r>
            <a:r>
              <a:rPr lang="vi-VN" i="1"/>
              <a:t>phương thức</a:t>
            </a:r>
            <a:r>
              <a:rPr lang="vi-VN"/>
              <a:t> của </a:t>
            </a:r>
            <a:r>
              <a:rPr lang="vi-VN" smtClean="0"/>
              <a:t>nó</a:t>
            </a:r>
            <a:endParaRPr lang="en-US" smtClean="0"/>
          </a:p>
          <a:p>
            <a:pPr lvl="1">
              <a:buFont typeface="Arial" panose="020B0604020202020204" pitchFamily="34" charset="0"/>
              <a:buChar char="•"/>
            </a:pPr>
            <a:r>
              <a:rPr lang="en-US" smtClean="0"/>
              <a:t>Các cách khai bảo phương thức:</a:t>
            </a:r>
          </a:p>
        </p:txBody>
      </p:sp>
      <p:pic>
        <p:nvPicPr>
          <p:cNvPr id="4" name="Picture 3"/>
          <p:cNvPicPr>
            <a:picLocks noChangeAspect="1"/>
          </p:cNvPicPr>
          <p:nvPr/>
        </p:nvPicPr>
        <p:blipFill>
          <a:blip r:embed="rId2"/>
          <a:stretch>
            <a:fillRect/>
          </a:stretch>
        </p:blipFill>
        <p:spPr>
          <a:xfrm>
            <a:off x="1028699" y="2454725"/>
            <a:ext cx="5064369" cy="1671968"/>
          </a:xfrm>
          <a:prstGeom prst="rect">
            <a:avLst/>
          </a:prstGeom>
        </p:spPr>
      </p:pic>
      <p:pic>
        <p:nvPicPr>
          <p:cNvPr id="5" name="Picture 4"/>
          <p:cNvPicPr>
            <a:picLocks noChangeAspect="1"/>
          </p:cNvPicPr>
          <p:nvPr/>
        </p:nvPicPr>
        <p:blipFill>
          <a:blip r:embed="rId3"/>
          <a:stretch>
            <a:fillRect/>
          </a:stretch>
        </p:blipFill>
        <p:spPr>
          <a:xfrm>
            <a:off x="6410693" y="2454725"/>
            <a:ext cx="4626824" cy="1688016"/>
          </a:xfrm>
          <a:prstGeom prst="rect">
            <a:avLst/>
          </a:prstGeom>
        </p:spPr>
      </p:pic>
      <p:pic>
        <p:nvPicPr>
          <p:cNvPr id="6" name="Picture 5"/>
          <p:cNvPicPr>
            <a:picLocks noChangeAspect="1"/>
          </p:cNvPicPr>
          <p:nvPr/>
        </p:nvPicPr>
        <p:blipFill>
          <a:blip r:embed="rId4"/>
          <a:stretch>
            <a:fillRect/>
          </a:stretch>
        </p:blipFill>
        <p:spPr>
          <a:xfrm>
            <a:off x="4026790" y="4633871"/>
            <a:ext cx="4466665" cy="1784529"/>
          </a:xfrm>
          <a:prstGeom prst="rect">
            <a:avLst/>
          </a:prstGeom>
        </p:spPr>
      </p:pic>
    </p:spTree>
    <p:extLst>
      <p:ext uri="{BB962C8B-B14F-4D97-AF65-F5344CB8AC3E}">
        <p14:creationId xmlns:p14="http://schemas.microsoft.com/office/powerpoint/2010/main" val="26463821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7" y="202223"/>
            <a:ext cx="9842866" cy="668215"/>
          </a:xfrm>
        </p:spPr>
        <p:txBody>
          <a:bodyPr/>
          <a:lstStyle/>
          <a:p>
            <a:r>
              <a:rPr lang="en-US" smtClean="0"/>
              <a:t>JAVASCRIPT căn bản</a:t>
            </a:r>
            <a:endParaRPr lang="en-US"/>
          </a:p>
        </p:txBody>
      </p:sp>
      <p:sp>
        <p:nvSpPr>
          <p:cNvPr id="3" name="Content Placeholder 2"/>
          <p:cNvSpPr>
            <a:spLocks noGrp="1"/>
          </p:cNvSpPr>
          <p:nvPr>
            <p:ph idx="1"/>
          </p:nvPr>
        </p:nvSpPr>
        <p:spPr>
          <a:xfrm>
            <a:off x="1661747" y="1011115"/>
            <a:ext cx="9842865" cy="4900107"/>
          </a:xfrm>
        </p:spPr>
        <p:txBody>
          <a:bodyPr/>
          <a:lstStyle/>
          <a:p>
            <a:r>
              <a:rPr lang="en-US" smtClean="0"/>
              <a:t>Phương thức của đối tượng và “this”</a:t>
            </a:r>
          </a:p>
          <a:p>
            <a:pPr lvl="1">
              <a:buFont typeface="Arial" panose="020B0604020202020204" pitchFamily="34" charset="0"/>
              <a:buChar char="•"/>
            </a:pPr>
            <a:r>
              <a:rPr lang="vi-VN"/>
              <a:t>Điều phổ biến là một phương thức đối tượng cần truy cập vào thông tin được lưu trữ trong đối tượng để thực hiện công việc của nó.</a:t>
            </a:r>
            <a:endParaRPr lang="en-US" smtClean="0"/>
          </a:p>
          <a:p>
            <a:pPr lvl="1">
              <a:buFont typeface="Arial" panose="020B0604020202020204" pitchFamily="34" charset="0"/>
              <a:buChar char="•"/>
            </a:pPr>
            <a:r>
              <a:rPr lang="vi-VN" smtClean="0"/>
              <a:t>Để </a:t>
            </a:r>
            <a:r>
              <a:rPr lang="vi-VN"/>
              <a:t>truy cập đối tượng, một phương thức có thể sử dụng từ khóa </a:t>
            </a:r>
            <a:r>
              <a:rPr lang="vi-VN" smtClean="0"/>
              <a:t>this</a:t>
            </a:r>
            <a:endParaRPr lang="en-US" smtClean="0"/>
          </a:p>
          <a:p>
            <a:pPr lvl="1">
              <a:buFont typeface="Arial" panose="020B0604020202020204" pitchFamily="34" charset="0"/>
              <a:buChar char="•"/>
            </a:pPr>
            <a:r>
              <a:rPr lang="vi-VN"/>
              <a:t>Giá trị của </a:t>
            </a:r>
            <a:r>
              <a:rPr lang="vi-VN" smtClean="0"/>
              <a:t>this</a:t>
            </a:r>
            <a:r>
              <a:rPr lang="en-US" smtClean="0"/>
              <a:t> </a:t>
            </a:r>
            <a:r>
              <a:rPr lang="vi-VN" smtClean="0"/>
              <a:t>là </a:t>
            </a:r>
            <a:r>
              <a:rPr lang="vi-VN"/>
              <a:t>một đối tượng, một đối tượng được sử dụng để gọi phương </a:t>
            </a:r>
            <a:r>
              <a:rPr lang="vi-VN" smtClean="0"/>
              <a:t>thức</a:t>
            </a:r>
            <a:endParaRPr lang="en-US"/>
          </a:p>
          <a:p>
            <a:pPr lvl="1">
              <a:buFont typeface="Arial" panose="020B0604020202020204" pitchFamily="34" charset="0"/>
              <a:buChar char="•"/>
            </a:pPr>
            <a:r>
              <a:rPr lang="vi-VN"/>
              <a:t>Giá trị của </a:t>
            </a:r>
            <a:r>
              <a:rPr lang="vi-VN" smtClean="0"/>
              <a:t>this</a:t>
            </a:r>
            <a:r>
              <a:rPr lang="en-US" smtClean="0"/>
              <a:t> </a:t>
            </a:r>
            <a:r>
              <a:rPr lang="vi-VN" smtClean="0"/>
              <a:t>được </a:t>
            </a:r>
            <a:r>
              <a:rPr lang="vi-VN"/>
              <a:t>xác định tại thời gian </a:t>
            </a:r>
            <a:r>
              <a:rPr lang="vi-VN" smtClean="0"/>
              <a:t>chạy</a:t>
            </a:r>
            <a:endParaRPr lang="en-US" smtClean="0"/>
          </a:p>
          <a:p>
            <a:pPr lvl="1">
              <a:buFont typeface="Arial" panose="020B0604020202020204" pitchFamily="34" charset="0"/>
              <a:buChar char="•"/>
            </a:pPr>
            <a:endParaRPr lang="en-US" smtClean="0"/>
          </a:p>
          <a:p>
            <a:pPr lvl="1">
              <a:buFont typeface="Arial" panose="020B0604020202020204" pitchFamily="34" charset="0"/>
              <a:buChar char="•"/>
            </a:pPr>
            <a:endParaRPr lang="en-US" smtClean="0"/>
          </a:p>
        </p:txBody>
      </p:sp>
      <p:pic>
        <p:nvPicPr>
          <p:cNvPr id="10" name="Picture 9"/>
          <p:cNvPicPr>
            <a:picLocks noChangeAspect="1"/>
          </p:cNvPicPr>
          <p:nvPr/>
        </p:nvPicPr>
        <p:blipFill>
          <a:blip r:embed="rId2"/>
          <a:stretch>
            <a:fillRect/>
          </a:stretch>
        </p:blipFill>
        <p:spPr>
          <a:xfrm>
            <a:off x="2446811" y="3331564"/>
            <a:ext cx="6837866" cy="2494676"/>
          </a:xfrm>
          <a:prstGeom prst="rect">
            <a:avLst/>
          </a:prstGeom>
        </p:spPr>
      </p:pic>
    </p:spTree>
    <p:extLst>
      <p:ext uri="{BB962C8B-B14F-4D97-AF65-F5344CB8AC3E}">
        <p14:creationId xmlns:p14="http://schemas.microsoft.com/office/powerpoint/2010/main" val="35555942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7" y="202223"/>
            <a:ext cx="9842866" cy="668215"/>
          </a:xfrm>
        </p:spPr>
        <p:txBody>
          <a:bodyPr/>
          <a:lstStyle/>
          <a:p>
            <a:r>
              <a:rPr lang="en-US" smtClean="0"/>
              <a:t>JAVASCRIPT căn bản</a:t>
            </a:r>
            <a:endParaRPr lang="en-US"/>
          </a:p>
        </p:txBody>
      </p:sp>
      <p:sp>
        <p:nvSpPr>
          <p:cNvPr id="3" name="Content Placeholder 2"/>
          <p:cNvSpPr>
            <a:spLocks noGrp="1"/>
          </p:cNvSpPr>
          <p:nvPr>
            <p:ph idx="1"/>
          </p:nvPr>
        </p:nvSpPr>
        <p:spPr>
          <a:xfrm>
            <a:off x="1661747" y="1011115"/>
            <a:ext cx="9842865" cy="4900107"/>
          </a:xfrm>
        </p:spPr>
        <p:txBody>
          <a:bodyPr/>
          <a:lstStyle/>
          <a:p>
            <a:r>
              <a:rPr lang="en-US" smtClean="0"/>
              <a:t>Hàm Contructor và từ khóa new</a:t>
            </a:r>
          </a:p>
          <a:p>
            <a:pPr lvl="1">
              <a:buFont typeface="Arial" panose="020B0604020202020204" pitchFamily="34" charset="0"/>
              <a:buChar char="•"/>
            </a:pPr>
            <a:r>
              <a:rPr lang="vi-VN"/>
              <a:t>Constructor là các hàm thông thường, nhưng chúng có một thỏa thuận chung để đặt tên chúng bằng chữ in </a:t>
            </a:r>
            <a:r>
              <a:rPr lang="vi-VN" smtClean="0"/>
              <a:t>hoa</a:t>
            </a:r>
            <a:endParaRPr lang="en-US" smtClean="0"/>
          </a:p>
          <a:p>
            <a:pPr lvl="1">
              <a:buFont typeface="Arial" panose="020B0604020202020204" pitchFamily="34" charset="0"/>
              <a:buChar char="•"/>
            </a:pPr>
            <a:r>
              <a:rPr lang="vi-VN"/>
              <a:t>Hàm Constructor chỉ nên được gọi bằng cách sử dụng new. Khi gọi như vậy ngụ ý việc tạo ra sản phẩm this và trả lại những cái được điền vào đối </a:t>
            </a:r>
            <a:r>
              <a:rPr lang="vi-VN" smtClean="0"/>
              <a:t>tượng</a:t>
            </a:r>
            <a:endParaRPr lang="en-US" smtClean="0"/>
          </a:p>
          <a:p>
            <a:pPr lvl="1">
              <a:buFont typeface="Arial" panose="020B0604020202020204" pitchFamily="34" charset="0"/>
              <a:buChar char="•"/>
            </a:pPr>
            <a:r>
              <a:rPr lang="vi-VN"/>
              <a:t>Chúng ta có thể sử dụng các hàm Constructor để tạo nhiều đối tượng tương </a:t>
            </a:r>
            <a:r>
              <a:rPr lang="vi-VN" smtClean="0"/>
              <a:t>tự</a:t>
            </a:r>
            <a:endParaRPr lang="en-US" smtClean="0"/>
          </a:p>
          <a:p>
            <a:pPr lvl="1">
              <a:buFont typeface="Arial" panose="020B0604020202020204" pitchFamily="34" charset="0"/>
              <a:buChar char="•"/>
            </a:pPr>
            <a:r>
              <a:rPr lang="vi-VN"/>
              <a:t>JavaScript cung cấp các hàm Constructor cho nhiều đối tượng trong ngôn ngữ được tích hợp </a:t>
            </a:r>
            <a:r>
              <a:rPr lang="vi-VN" smtClean="0"/>
              <a:t>sẵn</a:t>
            </a:r>
            <a:r>
              <a:rPr lang="en-US" smtClean="0"/>
              <a:t>: Date, Math, Object, Number, Sym…</a:t>
            </a:r>
          </a:p>
          <a:p>
            <a:pPr lvl="1">
              <a:buFont typeface="Arial" panose="020B0604020202020204" pitchFamily="34" charset="0"/>
              <a:buChar char="•"/>
            </a:pPr>
            <a:endParaRPr lang="en-US" smtClean="0"/>
          </a:p>
        </p:txBody>
      </p:sp>
      <p:pic>
        <p:nvPicPr>
          <p:cNvPr id="5" name="Picture 4"/>
          <p:cNvPicPr>
            <a:picLocks noChangeAspect="1"/>
          </p:cNvPicPr>
          <p:nvPr/>
        </p:nvPicPr>
        <p:blipFill>
          <a:blip r:embed="rId2"/>
          <a:stretch>
            <a:fillRect/>
          </a:stretch>
        </p:blipFill>
        <p:spPr>
          <a:xfrm>
            <a:off x="2489947" y="3711387"/>
            <a:ext cx="6566130" cy="2395538"/>
          </a:xfrm>
          <a:prstGeom prst="rect">
            <a:avLst/>
          </a:prstGeom>
        </p:spPr>
      </p:pic>
    </p:spTree>
    <p:extLst>
      <p:ext uri="{BB962C8B-B14F-4D97-AF65-F5344CB8AC3E}">
        <p14:creationId xmlns:p14="http://schemas.microsoft.com/office/powerpoint/2010/main" val="460151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7" y="202223"/>
            <a:ext cx="9842866" cy="668215"/>
          </a:xfrm>
        </p:spPr>
        <p:txBody>
          <a:bodyPr/>
          <a:lstStyle/>
          <a:p>
            <a:r>
              <a:rPr lang="en-US" smtClean="0"/>
              <a:t>JAVASCRIPT căn bản</a:t>
            </a:r>
            <a:endParaRPr lang="en-US"/>
          </a:p>
        </p:txBody>
      </p:sp>
      <p:sp>
        <p:nvSpPr>
          <p:cNvPr id="3" name="Content Placeholder 2"/>
          <p:cNvSpPr>
            <a:spLocks noGrp="1"/>
          </p:cNvSpPr>
          <p:nvPr>
            <p:ph idx="1"/>
          </p:nvPr>
        </p:nvSpPr>
        <p:spPr>
          <a:xfrm>
            <a:off x="1661747" y="1011115"/>
            <a:ext cx="9842865" cy="5108331"/>
          </a:xfrm>
        </p:spPr>
        <p:txBody>
          <a:bodyPr>
            <a:normAutofit/>
          </a:bodyPr>
          <a:lstStyle/>
          <a:p>
            <a:r>
              <a:rPr lang="en-US" smtClean="0">
                <a:latin typeface="Times New Roman" panose="02020603050405020304" pitchFamily="18" charset="0"/>
                <a:cs typeface="Times New Roman" panose="02020603050405020304" pitchFamily="18" charset="0"/>
              </a:rPr>
              <a:t>Prototype là gì trong JS?</a:t>
            </a:r>
          </a:p>
          <a:p>
            <a:pPr lvl="2">
              <a:buFont typeface="Arial" panose="020B0604020202020204" pitchFamily="34" charset="0"/>
              <a:buChar char="•"/>
            </a:pPr>
            <a:r>
              <a:rPr lang="vi-VN" sz="1800">
                <a:latin typeface="Times New Roman" panose="02020603050405020304" pitchFamily="18" charset="0"/>
                <a:cs typeface="Times New Roman" panose="02020603050405020304" pitchFamily="18" charset="0"/>
              </a:rPr>
              <a:t>Prototype là khái niệm cốt lõi cơ bản trong JavaScript khá quan trọng để thực thi OOP trong JavaScript. Vì JavaScript là một prototype-based language, không có khái niệm class như các ngôn ngữ hướng đối tượng </a:t>
            </a:r>
            <a:r>
              <a:rPr lang="vi-VN" sz="1800" smtClean="0">
                <a:latin typeface="Times New Roman" panose="02020603050405020304" pitchFamily="18" charset="0"/>
                <a:cs typeface="Times New Roman" panose="02020603050405020304" pitchFamily="18" charset="0"/>
              </a:rPr>
              <a:t>khác</a:t>
            </a:r>
            <a:endParaRPr lang="en-US" sz="180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sz="1800">
                <a:latin typeface="Times New Roman" panose="02020603050405020304" pitchFamily="18" charset="0"/>
                <a:cs typeface="Times New Roman" panose="02020603050405020304" pitchFamily="18" charset="0"/>
              </a:rPr>
              <a:t>Prototype là cơ chế mà các object trong javascript kế thừa các tính năng từ một object </a:t>
            </a:r>
            <a:r>
              <a:rPr lang="vi-VN" sz="1800" smtClean="0">
                <a:latin typeface="Times New Roman" panose="02020603050405020304" pitchFamily="18" charset="0"/>
                <a:cs typeface="Times New Roman" panose="02020603050405020304" pitchFamily="18" charset="0"/>
              </a:rPr>
              <a:t>khác</a:t>
            </a:r>
            <a:endParaRPr lang="en-US" sz="180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Mỗi một object trong javascript đều có một thuộc tính nội bộ (internal property) gọi là [[Prototype</a:t>
            </a:r>
            <a:r>
              <a:rPr lang="en-US" sz="1800"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vi-VN" sz="1800">
                <a:latin typeface="Times New Roman" panose="02020603050405020304" pitchFamily="18" charset="0"/>
                <a:cs typeface="Times New Roman" panose="02020603050405020304" pitchFamily="18" charset="0"/>
              </a:rPr>
              <a:t>Bạn cần chú ý rằng bản thân prototype là một object trong JS, được gọi là prototype object (đối tượng prototype). Chúng ta cần biết điều này để tránh nhầm lẫn với thuộc tính prototype của function</a:t>
            </a:r>
            <a:r>
              <a:rPr lang="vi-VN" sz="1800" smtClean="0">
                <a:latin typeface="Times New Roman" panose="02020603050405020304" pitchFamily="18" charset="0"/>
                <a:cs typeface="Times New Roman" panose="02020603050405020304" pitchFamily="18" charset="0"/>
              </a:rPr>
              <a:t>.</a:t>
            </a:r>
            <a:endParaRPr lang="en-US" sz="180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sz="1800" u="sng">
                <a:latin typeface="Times New Roman" panose="02020603050405020304" pitchFamily="18" charset="0"/>
                <a:cs typeface="Times New Roman" panose="02020603050405020304" pitchFamily="18" charset="0"/>
              </a:rPr>
              <a:t>Do Javascript không có khái niệm class nên để thực hiện việc kế thừa để mở rộng ứng dụng như các ngôn ngữ OOP khác, chúng ta cần Prototype.</a:t>
            </a:r>
            <a:endParaRPr lang="en-US" sz="1800" u="sng">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84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7" y="202223"/>
            <a:ext cx="9842866" cy="668215"/>
          </a:xfrm>
        </p:spPr>
        <p:txBody>
          <a:bodyPr/>
          <a:lstStyle/>
          <a:p>
            <a:r>
              <a:rPr lang="en-US" smtClean="0"/>
              <a:t>JAVASCRIPT căn bản</a:t>
            </a:r>
            <a:endParaRPr lang="en-US"/>
          </a:p>
        </p:txBody>
      </p:sp>
      <p:sp>
        <p:nvSpPr>
          <p:cNvPr id="3" name="Content Placeholder 2"/>
          <p:cNvSpPr>
            <a:spLocks noGrp="1"/>
          </p:cNvSpPr>
          <p:nvPr>
            <p:ph idx="1"/>
          </p:nvPr>
        </p:nvSpPr>
        <p:spPr>
          <a:xfrm>
            <a:off x="1661747" y="1011115"/>
            <a:ext cx="9842865" cy="5108331"/>
          </a:xfrm>
        </p:spPr>
        <p:txBody>
          <a:bodyPr>
            <a:normAutofit fontScale="92500" lnSpcReduction="10000"/>
          </a:bodyPr>
          <a:lstStyle/>
          <a:p>
            <a:r>
              <a:rPr lang="en-US" smtClean="0">
                <a:latin typeface="Times New Roman" panose="02020603050405020304" pitchFamily="18" charset="0"/>
                <a:cs typeface="Times New Roman" panose="02020603050405020304" pitchFamily="18" charset="0"/>
              </a:rPr>
              <a:t>Class trong JS?</a:t>
            </a:r>
          </a:p>
          <a:p>
            <a:pPr lvl="2">
              <a:buFont typeface="Arial" panose="020B0604020202020204" pitchFamily="34" charset="0"/>
              <a:buChar char="•"/>
            </a:pPr>
            <a:r>
              <a:rPr lang="vi-VN" sz="1800">
                <a:latin typeface="Times New Roman" panose="02020603050405020304" pitchFamily="18" charset="0"/>
                <a:cs typeface="Times New Roman" panose="02020603050405020304" pitchFamily="18" charset="0"/>
              </a:rPr>
              <a:t>Class trong Javascript thật sự ra là một "hàm đặc biệt" và bạn có thể định nghĩa class giống như bạn định nghĩa function theo hai kiểu function expressions và function </a:t>
            </a:r>
            <a:r>
              <a:rPr lang="vi-VN" sz="1800" smtClean="0">
                <a:latin typeface="Times New Roman" panose="02020603050405020304" pitchFamily="18" charset="0"/>
                <a:cs typeface="Times New Roman" panose="02020603050405020304" pitchFamily="18" charset="0"/>
              </a:rPr>
              <a:t>declarations</a:t>
            </a:r>
            <a:endParaRPr lang="en-US" sz="180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sz="180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sz="180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sz="1800">
                <a:latin typeface="Times New Roman" panose="02020603050405020304" pitchFamily="18" charset="0"/>
                <a:cs typeface="Times New Roman" panose="02020603050405020304" pitchFamily="18" charset="0"/>
              </a:rPr>
              <a:t>Đối với class thì sẽ không có khái niệm hoisting như function, cho nên chúng ta bắt buộc phải định nghĩa class của chúng ta trước rồi sau đó mới có thể sử dụng</a:t>
            </a:r>
            <a:r>
              <a:rPr lang="vi-VN" sz="1800" smtClean="0">
                <a:latin typeface="Times New Roman" panose="02020603050405020304" pitchFamily="18" charset="0"/>
                <a:cs typeface="Times New Roman" panose="02020603050405020304" pitchFamily="18" charset="0"/>
              </a:rPr>
              <a:t>.</a:t>
            </a:r>
            <a:endParaRPr lang="en-US" sz="180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sz="1800">
                <a:latin typeface="Times New Roman" panose="02020603050405020304" pitchFamily="18" charset="0"/>
                <a:cs typeface="Times New Roman" panose="02020603050405020304" pitchFamily="18" charset="0"/>
              </a:rPr>
              <a:t>Constructor sẽ là phương thức được chạy đầu tiên khi ta khởi tạo một instance của </a:t>
            </a:r>
            <a:r>
              <a:rPr lang="vi-VN" sz="1800" smtClean="0">
                <a:latin typeface="Times New Roman" panose="02020603050405020304" pitchFamily="18" charset="0"/>
                <a:cs typeface="Times New Roman" panose="02020603050405020304" pitchFamily="18" charset="0"/>
              </a:rPr>
              <a:t>class</a:t>
            </a:r>
            <a:endParaRPr lang="en-US" sz="180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1800" smtClean="0">
                <a:latin typeface="Times New Roman" panose="02020603050405020304" pitchFamily="18" charset="0"/>
                <a:cs typeface="Times New Roman" panose="02020603050405020304" pitchFamily="18" charset="0"/>
              </a:rPr>
              <a:t>Phương thức (method) là các hành động cụ thể nào đó</a:t>
            </a:r>
          </a:p>
          <a:p>
            <a:pPr lvl="2">
              <a:buFont typeface="Arial" panose="020B0604020202020204" pitchFamily="34" charset="0"/>
              <a:buChar char="•"/>
            </a:pPr>
            <a:r>
              <a:rPr lang="en-US" sz="1800" smtClean="0">
                <a:latin typeface="Times New Roman" panose="02020603050405020304" pitchFamily="18" charset="0"/>
                <a:cs typeface="Times New Roman" panose="02020603050405020304" pitchFamily="18" charset="0"/>
              </a:rPr>
              <a:t>Phương thức tĩnh static là </a:t>
            </a:r>
            <a:r>
              <a:rPr lang="vi-VN" sz="1800">
                <a:latin typeface="Times New Roman" panose="02020603050405020304" pitchFamily="18" charset="0"/>
                <a:cs typeface="Times New Roman" panose="02020603050405020304" pitchFamily="18" charset="0"/>
              </a:rPr>
              <a:t>Các phương thức tĩnh được sử dụng cho các chức năng thuộc về lớp đó. Nó không liên quan đến một thể hiện cụ thể nào của lớp</a:t>
            </a:r>
            <a:endParaRPr lang="en-US" sz="180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Kế thừa với extends</a:t>
            </a:r>
          </a:p>
        </p:txBody>
      </p:sp>
      <p:pic>
        <p:nvPicPr>
          <p:cNvPr id="4" name="Picture 3"/>
          <p:cNvPicPr>
            <a:picLocks noChangeAspect="1"/>
          </p:cNvPicPr>
          <p:nvPr/>
        </p:nvPicPr>
        <p:blipFill>
          <a:blip r:embed="rId2"/>
          <a:stretch>
            <a:fillRect/>
          </a:stretch>
        </p:blipFill>
        <p:spPr>
          <a:xfrm>
            <a:off x="2918015" y="1887996"/>
            <a:ext cx="7330328" cy="1895625"/>
          </a:xfrm>
          <a:prstGeom prst="rect">
            <a:avLst/>
          </a:prstGeom>
        </p:spPr>
      </p:pic>
    </p:spTree>
    <p:extLst>
      <p:ext uri="{BB962C8B-B14F-4D97-AF65-F5344CB8AC3E}">
        <p14:creationId xmlns:p14="http://schemas.microsoft.com/office/powerpoint/2010/main" val="12620827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7" y="202223"/>
            <a:ext cx="9842866" cy="668215"/>
          </a:xfrm>
        </p:spPr>
        <p:txBody>
          <a:bodyPr/>
          <a:lstStyle/>
          <a:p>
            <a:r>
              <a:rPr lang="en-US" smtClean="0"/>
              <a:t>JAVASCRIPT căn bản</a:t>
            </a:r>
            <a:endParaRPr lang="en-US"/>
          </a:p>
        </p:txBody>
      </p:sp>
      <p:sp>
        <p:nvSpPr>
          <p:cNvPr id="3" name="Content Placeholder 2"/>
          <p:cNvSpPr>
            <a:spLocks noGrp="1"/>
          </p:cNvSpPr>
          <p:nvPr>
            <p:ph idx="1"/>
          </p:nvPr>
        </p:nvSpPr>
        <p:spPr>
          <a:xfrm>
            <a:off x="1661747" y="1011115"/>
            <a:ext cx="9842865" cy="4900107"/>
          </a:xfrm>
        </p:spPr>
        <p:txBody>
          <a:bodyPr/>
          <a:lstStyle/>
          <a:p>
            <a:r>
              <a:rPr lang="en-US">
                <a:latin typeface="Times New Roman" panose="02020603050405020304" pitchFamily="18" charset="0"/>
                <a:cs typeface="Times New Roman" panose="02020603050405020304" pitchFamily="18" charset="0"/>
              </a:rPr>
              <a:t>Optional ‘?.’ trong </a:t>
            </a:r>
            <a:r>
              <a:rPr lang="en-US" smtClean="0">
                <a:latin typeface="Times New Roman" panose="02020603050405020304" pitchFamily="18" charset="0"/>
                <a:cs typeface="Times New Roman" panose="02020603050405020304" pitchFamily="18" charset="0"/>
              </a:rPr>
              <a:t>Javascript</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Chuỗi các lựa chọn</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204111" y="1775011"/>
            <a:ext cx="9004160" cy="1410939"/>
          </a:xfrm>
          <a:prstGeom prst="rect">
            <a:avLst/>
          </a:prstGeom>
        </p:spPr>
      </p:pic>
      <p:pic>
        <p:nvPicPr>
          <p:cNvPr id="5" name="Picture 4"/>
          <p:cNvPicPr>
            <a:picLocks noChangeAspect="1"/>
          </p:cNvPicPr>
          <p:nvPr/>
        </p:nvPicPr>
        <p:blipFill>
          <a:blip r:embed="rId3"/>
          <a:stretch>
            <a:fillRect/>
          </a:stretch>
        </p:blipFill>
        <p:spPr>
          <a:xfrm>
            <a:off x="2204111" y="3424618"/>
            <a:ext cx="9004160" cy="1410939"/>
          </a:xfrm>
          <a:prstGeom prst="rect">
            <a:avLst/>
          </a:prstGeom>
        </p:spPr>
      </p:pic>
    </p:spTree>
    <p:extLst>
      <p:ext uri="{BB962C8B-B14F-4D97-AF65-F5344CB8AC3E}">
        <p14:creationId xmlns:p14="http://schemas.microsoft.com/office/powerpoint/2010/main" val="1962084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a:latin typeface="Times New Roman" panose="02020603050405020304" pitchFamily="18" charset="0"/>
                <a:cs typeface="Times New Roman" panose="02020603050405020304" pitchFamily="18" charset="0"/>
              </a:rPr>
              <a:t>Tập lệnh </a:t>
            </a:r>
            <a:r>
              <a:rPr lang="en-US" b="1" smtClean="0">
                <a:latin typeface="Times New Roman" panose="02020603050405020304" pitchFamily="18" charset="0"/>
                <a:cs typeface="Times New Roman" panose="02020603050405020304" pitchFamily="18" charset="0"/>
              </a:rPr>
              <a:t>Script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Các chương trình JavaScript có thể được chèn vào bất kỳ phần nào của tài liệu HTML với sự trợ giúp của thẻ &lt;script</a:t>
            </a:r>
            <a:r>
              <a:rPr lang="vi-VN" smtClean="0">
                <a:latin typeface="Times New Roman" panose="02020603050405020304" pitchFamily="18" charset="0"/>
                <a:cs typeface="Times New Roman" panose="02020603050405020304" pitchFamily="18" charset="0"/>
              </a:rPr>
              <a:t>&gt;.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Có 2 cách để tạo lệnh script trong 1 tài liệu HTML:</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Nội tuyến</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Ngoại tuyến</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Chú ý: Nên để tập lệnh script trong cặp thẻ body và ở dưới cùng tất cả các thẻ HTML</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Cấu trúc code:</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Các câu lệnh</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Kết thúc lẹnh là dấu chấm phẩy</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Comment nếu có</a:t>
            </a:r>
          </a:p>
        </p:txBody>
      </p:sp>
    </p:spTree>
    <p:extLst>
      <p:ext uri="{BB962C8B-B14F-4D97-AF65-F5344CB8AC3E}">
        <p14:creationId xmlns:p14="http://schemas.microsoft.com/office/powerpoint/2010/main" val="3719886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7" y="202223"/>
            <a:ext cx="9842866" cy="668215"/>
          </a:xfrm>
        </p:spPr>
        <p:txBody>
          <a:bodyPr/>
          <a:lstStyle/>
          <a:p>
            <a:r>
              <a:rPr lang="en-US" smtClean="0"/>
              <a:t>JAVASCRIPT căn bản</a:t>
            </a:r>
            <a:endParaRPr lang="en-US"/>
          </a:p>
        </p:txBody>
      </p:sp>
      <p:sp>
        <p:nvSpPr>
          <p:cNvPr id="3" name="Content Placeholder 2"/>
          <p:cNvSpPr>
            <a:spLocks noGrp="1"/>
          </p:cNvSpPr>
          <p:nvPr>
            <p:ph idx="1"/>
          </p:nvPr>
        </p:nvSpPr>
        <p:spPr>
          <a:xfrm>
            <a:off x="1661747" y="1011115"/>
            <a:ext cx="9842865" cy="4900107"/>
          </a:xfrm>
        </p:spPr>
        <p:txBody>
          <a:bodyPr>
            <a:normAutofit/>
          </a:bodyPr>
          <a:lstStyle/>
          <a:p>
            <a:r>
              <a:rPr lang="en-US" smtClean="0">
                <a:latin typeface="Times New Roman" panose="02020603050405020304" pitchFamily="18" charset="0"/>
                <a:cs typeface="Times New Roman" panose="02020603050405020304" pitchFamily="18" charset="0"/>
              </a:rPr>
              <a:t>Nâng cao hàm</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Hàm đệ quy:</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Vấn đề cụ thể cần xử lý là tính số mũ</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Đệ quy là một thuật ngữ lập trình có nghĩa là gọi một hàm từ chính nó</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Bất kỳ hàm đệ quy nào cũng có thể được viết lại thành một hàm lặp</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Nhưng đối với nhiều tác vụ, một giải pháp đệ quy là đủ nhanh và dễ dàng hơn để viết và hỗ </a:t>
            </a:r>
            <a:r>
              <a:rPr lang="vi-VN" smtClean="0">
                <a:latin typeface="Times New Roman" panose="02020603050405020304" pitchFamily="18" charset="0"/>
                <a:cs typeface="Times New Roman" panose="02020603050405020304" pitchFamily="18" charset="0"/>
              </a:rPr>
              <a:t>trợ</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Ưu </a:t>
            </a:r>
            <a:r>
              <a:rPr lang="vi-VN">
                <a:latin typeface="Times New Roman" panose="02020603050405020304" pitchFamily="18" charset="0"/>
                <a:cs typeface="Times New Roman" panose="02020603050405020304" pitchFamily="18" charset="0"/>
              </a:rPr>
              <a:t>điểm</a:t>
            </a:r>
            <a:r>
              <a:rPr lang="vi-VN" smtClean="0">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Chương trình trong sáng, dễ hiểu (Tùy từng trường hợp).</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Có thể thực hiện một số lượng lớn các thao tác tính toán thông qua 1 đoạn chương trình ngắn gọn.</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Định nghĩa một tập hợp vô hạn các đối tượng thông qua một số hữu hạn lời phát biểu.</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Nhược điểm</a:t>
            </a:r>
            <a:r>
              <a:rPr lang="vi-VN" smtClean="0">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Tốn nhiều dung lượng</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Chậm</a:t>
            </a: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8483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7" y="202223"/>
            <a:ext cx="9842866" cy="668215"/>
          </a:xfrm>
        </p:spPr>
        <p:txBody>
          <a:bodyPr/>
          <a:lstStyle/>
          <a:p>
            <a:r>
              <a:rPr lang="en-US" smtClean="0"/>
              <a:t>JAVASCRIPT căn bản</a:t>
            </a:r>
            <a:endParaRPr lang="en-US"/>
          </a:p>
        </p:txBody>
      </p:sp>
      <p:sp>
        <p:nvSpPr>
          <p:cNvPr id="3" name="Content Placeholder 2"/>
          <p:cNvSpPr>
            <a:spLocks noGrp="1"/>
          </p:cNvSpPr>
          <p:nvPr>
            <p:ph idx="1"/>
          </p:nvPr>
        </p:nvSpPr>
        <p:spPr>
          <a:xfrm>
            <a:off x="1661747" y="1011115"/>
            <a:ext cx="9842865" cy="4900107"/>
          </a:xfrm>
        </p:spPr>
        <p:txBody>
          <a:bodyPr>
            <a:normAutofit/>
          </a:bodyPr>
          <a:lstStyle/>
          <a:p>
            <a:r>
              <a:rPr lang="en-US" smtClean="0">
                <a:latin typeface="Times New Roman" panose="02020603050405020304" pitchFamily="18" charset="0"/>
                <a:cs typeface="Times New Roman" panose="02020603050405020304" pitchFamily="18" charset="0"/>
              </a:rPr>
              <a:t>Nâng cao hàm</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Arrow function:</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Arrow function là một tính năng mới của ES6, giúp viết code ngắn gọn hơn.</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Arrow function sử dụng khá </a:t>
            </a:r>
            <a:r>
              <a:rPr lang="vi-VN" smtClean="0">
                <a:latin typeface="Times New Roman" panose="02020603050405020304" pitchFamily="18" charset="0"/>
                <a:cs typeface="Times New Roman" panose="02020603050405020304" pitchFamily="18" charset="0"/>
              </a:rPr>
              <a:t>ok </a:t>
            </a:r>
            <a:r>
              <a:rPr lang="vi-VN">
                <a:latin typeface="Times New Roman" panose="02020603050405020304" pitchFamily="18" charset="0"/>
                <a:cs typeface="Times New Roman" panose="02020603050405020304" pitchFamily="18" charset="0"/>
              </a:rPr>
              <a:t>trong các TH dùng: map, filter, reducer,...</a:t>
            </a:r>
          </a:p>
          <a:p>
            <a:pPr lvl="2">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Arrow function không có bind.</a:t>
            </a:r>
            <a:endParaRPr lang="vi-VN">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Arrow function không phù hợp là method của object</a:t>
            </a:r>
            <a:r>
              <a:rPr lang="vi-VN"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Function thường:</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Cần chú ý thêm về con trỏ được trỏ tới để định nghĩa lại this bằng 'bind'.</a:t>
            </a: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9418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7" y="202223"/>
            <a:ext cx="9842866" cy="668215"/>
          </a:xfrm>
        </p:spPr>
        <p:txBody>
          <a:bodyPr/>
          <a:lstStyle/>
          <a:p>
            <a:r>
              <a:rPr lang="en-US" smtClean="0"/>
              <a:t>JAVASCRIPT căn bản</a:t>
            </a:r>
            <a:endParaRPr lang="en-US"/>
          </a:p>
        </p:txBody>
      </p:sp>
      <p:sp>
        <p:nvSpPr>
          <p:cNvPr id="3" name="Content Placeholder 2"/>
          <p:cNvSpPr>
            <a:spLocks noGrp="1"/>
          </p:cNvSpPr>
          <p:nvPr>
            <p:ph idx="1"/>
          </p:nvPr>
        </p:nvSpPr>
        <p:spPr>
          <a:xfrm>
            <a:off x="1661747" y="1011115"/>
            <a:ext cx="9842865" cy="5108331"/>
          </a:xfrm>
        </p:spPr>
        <p:txBody>
          <a:bodyPr>
            <a:normAutofit/>
          </a:bodyPr>
          <a:lstStyle/>
          <a:p>
            <a:r>
              <a:rPr lang="en-US" smtClean="0">
                <a:latin typeface="Times New Roman" panose="02020603050405020304" pitchFamily="18" charset="0"/>
                <a:cs typeface="Times New Roman" panose="02020603050405020304" pitchFamily="18" charset="0"/>
              </a:rPr>
              <a:t>Nâng cao hàm</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Hàm bind:</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Trả về một hàm số mới, cho phép bạn truyền vào một object và các đối số phân cách nhau bởi dấu </a:t>
            </a:r>
            <a:r>
              <a:rPr lang="en-US" smtClean="0">
                <a:latin typeface="Times New Roman" panose="02020603050405020304" pitchFamily="18" charset="0"/>
                <a:cs typeface="Times New Roman" panose="02020603050405020304" pitchFamily="18" charset="0"/>
              </a:rPr>
              <a:t>phẩy</a:t>
            </a: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Hàm apply:</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Gọi hàm và cho phép bạn truyền vào một object và các đối số thông qua mảng (Array</a:t>
            </a:r>
            <a:r>
              <a:rPr lang="en-US"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Hàm call:</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Gọi hàm và cho phép bạn truyền vào một object và các đối số phân cách nhau bởi dấu </a:t>
            </a:r>
            <a:r>
              <a:rPr lang="en-US" smtClean="0">
                <a:latin typeface="Times New Roman" panose="02020603050405020304" pitchFamily="18" charset="0"/>
                <a:cs typeface="Times New Roman" panose="02020603050405020304" pitchFamily="18" charset="0"/>
              </a:rPr>
              <a:t>phẩy</a:t>
            </a:r>
            <a:endParaRPr lang="en-US">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890471" y="3712218"/>
            <a:ext cx="6711764" cy="736689"/>
          </a:xfrm>
          <a:prstGeom prst="rect">
            <a:avLst/>
          </a:prstGeom>
        </p:spPr>
      </p:pic>
      <p:pic>
        <p:nvPicPr>
          <p:cNvPr id="7" name="Picture 6"/>
          <p:cNvPicPr>
            <a:picLocks noChangeAspect="1"/>
          </p:cNvPicPr>
          <p:nvPr/>
        </p:nvPicPr>
        <p:blipFill>
          <a:blip r:embed="rId3"/>
          <a:stretch>
            <a:fillRect/>
          </a:stretch>
        </p:blipFill>
        <p:spPr>
          <a:xfrm>
            <a:off x="2890470" y="5356723"/>
            <a:ext cx="6711763" cy="732482"/>
          </a:xfrm>
          <a:prstGeom prst="rect">
            <a:avLst/>
          </a:prstGeom>
        </p:spPr>
      </p:pic>
      <p:pic>
        <p:nvPicPr>
          <p:cNvPr id="8" name="Picture 7"/>
          <p:cNvPicPr>
            <a:picLocks noChangeAspect="1"/>
          </p:cNvPicPr>
          <p:nvPr/>
        </p:nvPicPr>
        <p:blipFill>
          <a:blip r:embed="rId4"/>
          <a:stretch>
            <a:fillRect/>
          </a:stretch>
        </p:blipFill>
        <p:spPr>
          <a:xfrm>
            <a:off x="2890470" y="2140846"/>
            <a:ext cx="6711763" cy="732482"/>
          </a:xfrm>
          <a:prstGeom prst="rect">
            <a:avLst/>
          </a:prstGeom>
        </p:spPr>
      </p:pic>
    </p:spTree>
    <p:extLst>
      <p:ext uri="{BB962C8B-B14F-4D97-AF65-F5344CB8AC3E}">
        <p14:creationId xmlns:p14="http://schemas.microsoft.com/office/powerpoint/2010/main" val="8155640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7" y="202223"/>
            <a:ext cx="9842866" cy="668215"/>
          </a:xfrm>
        </p:spPr>
        <p:txBody>
          <a:bodyPr/>
          <a:lstStyle/>
          <a:p>
            <a:r>
              <a:rPr lang="en-US" smtClean="0"/>
              <a:t>JAVASCRIPT căn bản</a:t>
            </a:r>
            <a:endParaRPr lang="en-US"/>
          </a:p>
        </p:txBody>
      </p:sp>
      <p:sp>
        <p:nvSpPr>
          <p:cNvPr id="3" name="Content Placeholder 2"/>
          <p:cNvSpPr>
            <a:spLocks noGrp="1"/>
          </p:cNvSpPr>
          <p:nvPr>
            <p:ph idx="1"/>
          </p:nvPr>
        </p:nvSpPr>
        <p:spPr>
          <a:xfrm>
            <a:off x="1661747" y="1011115"/>
            <a:ext cx="9842865" cy="5108331"/>
          </a:xfrm>
        </p:spPr>
        <p:txBody>
          <a:bodyPr>
            <a:normAutofit/>
          </a:bodyPr>
          <a:lstStyle/>
          <a:p>
            <a:r>
              <a:rPr lang="en-US" smtClean="0">
                <a:latin typeface="Times New Roman" panose="02020603050405020304" pitchFamily="18" charset="0"/>
                <a:cs typeface="Times New Roman" panose="02020603050405020304" pitchFamily="18" charset="0"/>
              </a:rPr>
              <a:t>Nâng cao hàm</a:t>
            </a:r>
          </a:p>
          <a:p>
            <a:pPr lvl="2">
              <a:buFont typeface="Arial" panose="020B0604020202020204" pitchFamily="34" charset="0"/>
              <a:buChar char="•"/>
            </a:pPr>
            <a:r>
              <a:rPr lang="vi-VN" sz="1800" smtClean="0">
                <a:latin typeface="Times New Roman" panose="02020603050405020304" pitchFamily="18" charset="0"/>
                <a:cs typeface="Times New Roman" panose="02020603050405020304" pitchFamily="18" charset="0"/>
              </a:rPr>
              <a:t>hàm </a:t>
            </a:r>
            <a:r>
              <a:rPr lang="vi-VN" sz="1800">
                <a:latin typeface="Times New Roman" panose="02020603050405020304" pitchFamily="18" charset="0"/>
                <a:cs typeface="Times New Roman" panose="02020603050405020304" pitchFamily="18" charset="0"/>
              </a:rPr>
              <a:t>call, apply và bind là các prototype của </a:t>
            </a:r>
            <a:r>
              <a:rPr lang="vi-VN" sz="1800" smtClean="0">
                <a:latin typeface="Times New Roman" panose="02020603050405020304" pitchFamily="18" charset="0"/>
                <a:cs typeface="Times New Roman" panose="02020603050405020304" pitchFamily="18" charset="0"/>
              </a:rPr>
              <a:t>Function</a:t>
            </a:r>
            <a:r>
              <a:rPr lang="en-US" sz="1800" smtClean="0">
                <a:latin typeface="Times New Roman" panose="02020603050405020304" pitchFamily="18" charset="0"/>
                <a:cs typeface="Times New Roman" panose="02020603050405020304" pitchFamily="18" charset="0"/>
              </a:rPr>
              <a:t> n</a:t>
            </a:r>
            <a:r>
              <a:rPr lang="vi-VN" sz="1800" smtClean="0">
                <a:latin typeface="Times New Roman" panose="02020603050405020304" pitchFamily="18" charset="0"/>
                <a:cs typeface="Times New Roman" panose="02020603050405020304" pitchFamily="18" charset="0"/>
              </a:rPr>
              <a:t>ên </a:t>
            </a:r>
            <a:r>
              <a:rPr lang="vi-VN" sz="1800">
                <a:latin typeface="Times New Roman" panose="02020603050405020304" pitchFamily="18" charset="0"/>
                <a:cs typeface="Times New Roman" panose="02020603050405020304" pitchFamily="18" charset="0"/>
              </a:rPr>
              <a:t>chỉ có Function mới có thể gọi được 3 hàm </a:t>
            </a:r>
            <a:r>
              <a:rPr lang="vi-VN" sz="1800" smtClean="0">
                <a:latin typeface="Times New Roman" panose="02020603050405020304" pitchFamily="18" charset="0"/>
                <a:cs typeface="Times New Roman" panose="02020603050405020304" pitchFamily="18" charset="0"/>
              </a:rPr>
              <a:t>này</a:t>
            </a:r>
            <a:endParaRPr lang="en-US" sz="180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sz="1800" smtClean="0">
                <a:latin typeface="Times New Roman" panose="02020603050405020304" pitchFamily="18" charset="0"/>
                <a:cs typeface="Times New Roman" panose="02020603050405020304" pitchFamily="18" charset="0"/>
              </a:rPr>
              <a:t>Sở </a:t>
            </a:r>
            <a:r>
              <a:rPr lang="vi-VN" sz="1800">
                <a:latin typeface="Times New Roman" panose="02020603050405020304" pitchFamily="18" charset="0"/>
                <a:cs typeface="Times New Roman" panose="02020603050405020304" pitchFamily="18" charset="0"/>
              </a:rPr>
              <a:t>dĩ, một Function có thể gọi function khác vì trong JavaScript, Function cũng là một loại Object, mà đã là Object thì sẽ có prototype, hay nói cách khác là gọi được phương thức của </a:t>
            </a:r>
            <a:r>
              <a:rPr lang="vi-VN" sz="1800" smtClean="0">
                <a:latin typeface="Times New Roman" panose="02020603050405020304" pitchFamily="18" charset="0"/>
                <a:cs typeface="Times New Roman" panose="02020603050405020304" pitchFamily="18" charset="0"/>
              </a:rPr>
              <a:t>nó</a:t>
            </a:r>
            <a:endParaRPr lang="en-US" sz="180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hàm call và apply là gần giống nhau. Chúng đều gọi hàm trực tiếp. Chỉ khác ở cách truyền tham số vào (với call thì đối số phân cách bởi dấu phẩy comma và với apply thì đối số cho bởi mảng array</a:t>
            </a:r>
            <a:r>
              <a:rPr lang="en-US" sz="1800"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vi-VN" sz="1800">
                <a:latin typeface="Times New Roman" panose="02020603050405020304" pitchFamily="18" charset="0"/>
                <a:cs typeface="Times New Roman" panose="02020603050405020304" pitchFamily="18" charset="0"/>
              </a:rPr>
              <a:t>Hàm bind thì hơi khác hơn một chút. Hàm này không gọi hàm trực tiếp mà nó sẽ trả về một hàm mới. Và bạn có thể sử dụng hàm số mới này sau. Về cách truyền tham số vào thì nó giống với hàm call.</a:t>
            </a:r>
            <a:endParaRPr lang="en-US" sz="1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5440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7" y="202223"/>
            <a:ext cx="9842866" cy="668215"/>
          </a:xfrm>
        </p:spPr>
        <p:txBody>
          <a:bodyPr/>
          <a:lstStyle/>
          <a:p>
            <a:r>
              <a:rPr lang="en-US" smtClean="0"/>
              <a:t>JAVASCRIPT căn bản</a:t>
            </a:r>
            <a:endParaRPr lang="en-US"/>
          </a:p>
        </p:txBody>
      </p:sp>
      <p:sp>
        <p:nvSpPr>
          <p:cNvPr id="3" name="Content Placeholder 2"/>
          <p:cNvSpPr>
            <a:spLocks noGrp="1"/>
          </p:cNvSpPr>
          <p:nvPr>
            <p:ph idx="1"/>
          </p:nvPr>
        </p:nvSpPr>
        <p:spPr>
          <a:xfrm>
            <a:off x="1661747" y="1011115"/>
            <a:ext cx="9842865" cy="5108331"/>
          </a:xfrm>
        </p:spPr>
        <p:txBody>
          <a:bodyPr>
            <a:normAutofit/>
          </a:bodyPr>
          <a:lstStyle/>
          <a:p>
            <a:r>
              <a:rPr lang="en-US" smtClean="0">
                <a:latin typeface="Times New Roman" panose="02020603050405020304" pitchFamily="18" charset="0"/>
                <a:cs typeface="Times New Roman" panose="02020603050405020304" pitchFamily="18" charset="0"/>
              </a:rPr>
              <a:t>Bài tập</a:t>
            </a:r>
          </a:p>
        </p:txBody>
      </p:sp>
    </p:spTree>
    <p:extLst>
      <p:ext uri="{BB962C8B-B14F-4D97-AF65-F5344CB8AC3E}">
        <p14:creationId xmlns:p14="http://schemas.microsoft.com/office/powerpoint/2010/main" val="34458349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3994864"/>
            <a:ext cx="8915399" cy="782515"/>
          </a:xfrm>
        </p:spPr>
        <p:txBody>
          <a:bodyPr>
            <a:normAutofit fontScale="90000"/>
          </a:bodyPr>
          <a:lstStyle/>
          <a:p>
            <a:r>
              <a:rPr lang="en-US" smtClean="0"/>
              <a:t>JAVASCRIPT căn bản</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2836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2" y="1362808"/>
            <a:ext cx="8915400" cy="4548414"/>
          </a:xfrm>
        </p:spPr>
        <p:txBody>
          <a:bodyPr/>
          <a:lstStyle/>
          <a:p>
            <a:r>
              <a:rPr lang="en-US" smtClean="0">
                <a:latin typeface="Times New Roman" panose="02020603050405020304" pitchFamily="18" charset="0"/>
                <a:cs typeface="Times New Roman" panose="02020603050405020304" pitchFamily="18" charset="0"/>
              </a:rPr>
              <a:t>Event loop là gì?</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Tìm hiểu về stack</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Stack là một vùng nhớ đặc biệt trên con chip máy tính phục vụ cho quá trình thực thi các dòng lệnh mà cụ thể là các </a:t>
            </a:r>
            <a:r>
              <a:rPr lang="en-US" smtClean="0">
                <a:latin typeface="Times New Roman" panose="02020603050405020304" pitchFamily="18" charset="0"/>
                <a:cs typeface="Times New Roman" panose="02020603050405020304" pitchFamily="18" charset="0"/>
              </a:rPr>
              <a:t>hàm</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Stack là một hàng đợi kiểu LIFO (Last In First Out) nghĩa là vào đầu tiên thì ra sau </a:t>
            </a:r>
            <a:r>
              <a:rPr lang="en-US" smtClean="0">
                <a:latin typeface="Times New Roman" panose="02020603050405020304" pitchFamily="18" charset="0"/>
                <a:cs typeface="Times New Roman" panose="02020603050405020304" pitchFamily="18" charset="0"/>
              </a:rPr>
              <a:t>cùng</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Một hàm chỉ được lấy ra khỏi stack khi nó hoàn thành và return</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725499" y="3363058"/>
            <a:ext cx="4429125" cy="1943100"/>
          </a:xfrm>
          <a:prstGeom prst="rect">
            <a:avLst/>
          </a:prstGeom>
        </p:spPr>
      </p:pic>
    </p:spTree>
    <p:extLst>
      <p:ext uri="{BB962C8B-B14F-4D97-AF65-F5344CB8AC3E}">
        <p14:creationId xmlns:p14="http://schemas.microsoft.com/office/powerpoint/2010/main" val="2601715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2" y="1362808"/>
            <a:ext cx="8915400" cy="4548414"/>
          </a:xfrm>
        </p:spPr>
        <p:txBody>
          <a:bodyPr/>
          <a:lstStyle/>
          <a:p>
            <a:r>
              <a:rPr lang="en-US" smtClean="0">
                <a:latin typeface="Times New Roman" panose="02020603050405020304" pitchFamily="18" charset="0"/>
                <a:cs typeface="Times New Roman" panose="02020603050405020304" pitchFamily="18" charset="0"/>
              </a:rPr>
              <a:t>Event loop là gì?</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Tìm hiểu về queue (hàng đợi)</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Hàng đợi(Queue) là một cấu trúc dữ liệu dùng để lưu giữ các đối tượng theo cơ chế </a:t>
            </a:r>
            <a:r>
              <a:rPr lang="vi-VN" smtClean="0">
                <a:latin typeface="Times New Roman" panose="02020603050405020304" pitchFamily="18" charset="0"/>
                <a:cs typeface="Times New Roman" panose="02020603050405020304" pitchFamily="18" charset="0"/>
              </a:rPr>
              <a:t>FIFO</a:t>
            </a:r>
            <a:endParaRPr lang="en-US"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Một hàm chỉ được lấy ra khi stack rỗng</a:t>
            </a:r>
          </a:p>
          <a:p>
            <a:pPr lvl="2">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800728" y="2416258"/>
            <a:ext cx="3809634" cy="3399487"/>
          </a:xfrm>
          <a:prstGeom prst="rect">
            <a:avLst/>
          </a:prstGeom>
        </p:spPr>
      </p:pic>
    </p:spTree>
    <p:extLst>
      <p:ext uri="{BB962C8B-B14F-4D97-AF65-F5344CB8AC3E}">
        <p14:creationId xmlns:p14="http://schemas.microsoft.com/office/powerpoint/2010/main" val="2315194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2" y="1362808"/>
            <a:ext cx="8915400" cy="4548414"/>
          </a:xfrm>
        </p:spPr>
        <p:txBody>
          <a:bodyPr/>
          <a:lstStyle/>
          <a:p>
            <a:r>
              <a:rPr lang="en-US" smtClean="0">
                <a:latin typeface="Times New Roman" panose="02020603050405020304" pitchFamily="18" charset="0"/>
                <a:cs typeface="Times New Roman" panose="02020603050405020304" pitchFamily="18" charset="0"/>
              </a:rPr>
              <a:t>Event loop là gì?</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Event Loop có tên như vậy bởi vì có một vòng lặp vô tận trong Javascript Runtime (V8 trong Google Chrome) dùng để lắng nghe các Event</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57575" y="2382071"/>
            <a:ext cx="4262071" cy="3742165"/>
          </a:xfrm>
          <a:prstGeom prst="rect">
            <a:avLst/>
          </a:prstGeom>
        </p:spPr>
      </p:pic>
    </p:spTree>
    <p:extLst>
      <p:ext uri="{BB962C8B-B14F-4D97-AF65-F5344CB8AC3E}">
        <p14:creationId xmlns:p14="http://schemas.microsoft.com/office/powerpoint/2010/main" val="3147897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2" y="1362808"/>
            <a:ext cx="8915400" cy="4548414"/>
          </a:xfrm>
        </p:spPr>
        <p:txBody>
          <a:bodyPr/>
          <a:lstStyle/>
          <a:p>
            <a:r>
              <a:rPr lang="en-US" smtClean="0">
                <a:latin typeface="Times New Roman" panose="02020603050405020304" pitchFamily="18" charset="0"/>
                <a:cs typeface="Times New Roman" panose="02020603050405020304" pitchFamily="18" charset="0"/>
              </a:rPr>
              <a:t>Event loop là gì?</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Nhiệm vụ của Event Loop rất đơn giản đó là đọc Stack và Event </a:t>
            </a:r>
            <a:r>
              <a:rPr lang="vi-VN" smtClean="0">
                <a:latin typeface="Times New Roman" panose="02020603050405020304" pitchFamily="18" charset="0"/>
                <a:cs typeface="Times New Roman" panose="02020603050405020304" pitchFamily="18" charset="0"/>
              </a:rPr>
              <a:t>Queue</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Nếu nhận thấy Stack rỗng nó sẽ nhặt Event đầu tiên trong Event Queue và handler (callback hoặc listener) gắn với Event đó và đẩy vào </a:t>
            </a:r>
            <a:r>
              <a:rPr lang="en-US" smtClean="0">
                <a:latin typeface="Times New Roman" panose="02020603050405020304" pitchFamily="18" charset="0"/>
                <a:cs typeface="Times New Roman" panose="02020603050405020304" pitchFamily="18" charset="0"/>
              </a:rPr>
              <a:t>Stack</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Đặc điểm của việc thực thi hàm trong JS là sẽ chỉ dừng lại khi hàm return hoặc throw exception</a:t>
            </a:r>
          </a:p>
        </p:txBody>
      </p:sp>
    </p:spTree>
    <p:extLst>
      <p:ext uri="{BB962C8B-B14F-4D97-AF65-F5344CB8AC3E}">
        <p14:creationId xmlns:p14="http://schemas.microsoft.com/office/powerpoint/2010/main" val="592575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Biến là gì?</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Một </a:t>
            </a:r>
            <a:r>
              <a:rPr lang="vi-VN">
                <a:latin typeface="Times New Roman" panose="02020603050405020304" pitchFamily="18" charset="0"/>
                <a:cs typeface="Times New Roman" panose="02020603050405020304" pitchFamily="18" charset="0"/>
              </a:rPr>
              <a:t>biến là một </a:t>
            </a:r>
            <a:r>
              <a:rPr lang="vi-VN" smtClean="0">
                <a:latin typeface="Times New Roman" panose="02020603050405020304" pitchFamily="18" charset="0"/>
                <a:cs typeface="Times New Roman" panose="02020603050405020304" pitchFamily="18" charset="0"/>
              </a:rPr>
              <a:t>n</a:t>
            </a:r>
            <a:r>
              <a:rPr lang="en-US">
                <a:latin typeface="Times New Roman" panose="02020603050405020304" pitchFamily="18" charset="0"/>
                <a:cs typeface="Times New Roman" panose="02020603050405020304" pitchFamily="18" charset="0"/>
              </a:rPr>
              <a:t>ơ</a:t>
            </a:r>
            <a:r>
              <a:rPr lang="vi-VN" smtClean="0">
                <a:latin typeface="Times New Roman" panose="02020603050405020304" pitchFamily="18" charset="0"/>
                <a:cs typeface="Times New Roman" panose="02020603050405020304" pitchFamily="18" charset="0"/>
              </a:rPr>
              <a:t>i </a:t>
            </a:r>
            <a:r>
              <a:rPr lang="vi-VN">
                <a:latin typeface="Times New Roman" panose="02020603050405020304" pitchFamily="18" charset="0"/>
                <a:cs typeface="Times New Roman" panose="02020603050405020304" pitchFamily="18" charset="0"/>
              </a:rPr>
              <a:t>lưu trữ có tên là tên lưu trữ cho dữ liệu nào đó. Chúng ta có thể sử dụng các biến để lưu trữ thông tin, khách truy cập và dữ liệu </a:t>
            </a:r>
            <a:r>
              <a:rPr lang="vi-VN" smtClean="0">
                <a:latin typeface="Times New Roman" panose="02020603050405020304" pitchFamily="18" charset="0"/>
                <a:cs typeface="Times New Roman" panose="02020603050405020304" pitchFamily="18" charset="0"/>
              </a:rPr>
              <a:t>khác</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Để tạo một biến trong JavaScript, sử </a:t>
            </a:r>
            <a:r>
              <a:rPr lang="en-US" smtClean="0">
                <a:latin typeface="Times New Roman" panose="02020603050405020304" pitchFamily="18" charset="0"/>
                <a:cs typeface="Times New Roman" panose="02020603050405020304" pitchFamily="18" charset="0"/>
              </a:rPr>
              <a:t>dụng các </a:t>
            </a:r>
            <a:r>
              <a:rPr lang="en-US">
                <a:latin typeface="Times New Roman" panose="02020603050405020304" pitchFamily="18" charset="0"/>
                <a:cs typeface="Times New Roman" panose="02020603050405020304" pitchFamily="18" charset="0"/>
              </a:rPr>
              <a:t>từ </a:t>
            </a:r>
            <a:r>
              <a:rPr lang="en-US" smtClean="0">
                <a:latin typeface="Times New Roman" panose="02020603050405020304" pitchFamily="18" charset="0"/>
                <a:cs typeface="Times New Roman" panose="02020603050405020304" pitchFamily="18" charset="0"/>
              </a:rPr>
              <a:t>khóa: var, let, const</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Sự khác biệt giữa let, var và const</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Function scope và block scope</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Hằng số và hằng số in hoa</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Quy ước đặt tên</a:t>
            </a:r>
          </a:p>
        </p:txBody>
      </p:sp>
    </p:spTree>
    <p:extLst>
      <p:ext uri="{BB962C8B-B14F-4D97-AF65-F5344CB8AC3E}">
        <p14:creationId xmlns:p14="http://schemas.microsoft.com/office/powerpoint/2010/main" val="35420608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2" y="1362808"/>
            <a:ext cx="8915400" cy="4548414"/>
          </a:xfrm>
        </p:spPr>
        <p:txBody>
          <a:bodyPr/>
          <a:lstStyle/>
          <a:p>
            <a:r>
              <a:rPr lang="en-US" smtClean="0"/>
              <a:t>Call back trong javascript</a:t>
            </a:r>
          </a:p>
          <a:p>
            <a:pPr lvl="1">
              <a:buFont typeface="Arial" panose="020B0604020202020204" pitchFamily="34" charset="0"/>
              <a:buChar char="•"/>
            </a:pPr>
            <a:r>
              <a:rPr lang="vi-VN"/>
              <a:t>Trong javascript, chúng ta có thể truyền một hàm vào như là một tham số của hàm khác, đó chính là callback.</a:t>
            </a:r>
            <a:endParaRPr lang="en-US"/>
          </a:p>
        </p:txBody>
      </p:sp>
      <p:pic>
        <p:nvPicPr>
          <p:cNvPr id="4" name="Picture 3"/>
          <p:cNvPicPr>
            <a:picLocks noChangeAspect="1"/>
          </p:cNvPicPr>
          <p:nvPr/>
        </p:nvPicPr>
        <p:blipFill>
          <a:blip r:embed="rId2"/>
          <a:stretch>
            <a:fillRect/>
          </a:stretch>
        </p:blipFill>
        <p:spPr>
          <a:xfrm>
            <a:off x="2681654" y="2381983"/>
            <a:ext cx="8683524" cy="2510064"/>
          </a:xfrm>
          <a:prstGeom prst="rect">
            <a:avLst/>
          </a:prstGeom>
        </p:spPr>
      </p:pic>
    </p:spTree>
    <p:extLst>
      <p:ext uri="{BB962C8B-B14F-4D97-AF65-F5344CB8AC3E}">
        <p14:creationId xmlns:p14="http://schemas.microsoft.com/office/powerpoint/2010/main" val="1018706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1" y="1362808"/>
            <a:ext cx="8990257" cy="4548414"/>
          </a:xfrm>
        </p:spPr>
        <p:txBody>
          <a:bodyPr/>
          <a:lstStyle/>
          <a:p>
            <a:r>
              <a:rPr lang="en-US" smtClean="0">
                <a:latin typeface="Times New Roman" panose="02020603050405020304" pitchFamily="18" charset="0"/>
                <a:cs typeface="Times New Roman" panose="02020603050405020304" pitchFamily="18" charset="0"/>
              </a:rPr>
              <a:t>Promise trong javascript</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a:t>
            </a:r>
            <a:r>
              <a:rPr lang="vi-VN" smtClean="0">
                <a:latin typeface="Times New Roman" panose="02020603050405020304" pitchFamily="18" charset="0"/>
                <a:cs typeface="Times New Roman" panose="02020603050405020304" pitchFamily="18" charset="0"/>
              </a:rPr>
              <a:t>romise</a:t>
            </a:r>
            <a:r>
              <a:rPr lang="vi-VN">
                <a:latin typeface="Times New Roman" panose="02020603050405020304" pitchFamily="18" charset="0"/>
                <a:cs typeface="Times New Roman" panose="02020603050405020304" pitchFamily="18" charset="0"/>
              </a:rPr>
              <a:t> là một đối tượng sẽ trả về một giá trị trong tương lai.</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Promise là một cơ chế trong JavaScript giúp bạn thực thi các tác vụ bất đồng bộ mà </a:t>
            </a:r>
            <a:r>
              <a:rPr lang="vi-VN" smtClean="0">
                <a:latin typeface="Times New Roman" panose="02020603050405020304" pitchFamily="18" charset="0"/>
                <a:cs typeface="Times New Roman" panose="02020603050405020304" pitchFamily="18" charset="0"/>
              </a:rPr>
              <a:t>kh</a:t>
            </a:r>
            <a:r>
              <a:rPr lang="en-US">
                <a:latin typeface="Times New Roman" panose="02020603050405020304" pitchFamily="18" charset="0"/>
                <a:cs typeface="Times New Roman" panose="02020603050405020304" pitchFamily="18" charset="0"/>
              </a:rPr>
              <a:t>ô</a:t>
            </a:r>
            <a:r>
              <a:rPr lang="vi-VN" smtClean="0">
                <a:latin typeface="Times New Roman" panose="02020603050405020304" pitchFamily="18" charset="0"/>
                <a:cs typeface="Times New Roman" panose="02020603050405020304" pitchFamily="18" charset="0"/>
              </a:rPr>
              <a:t>ng</a:t>
            </a:r>
            <a:r>
              <a:rPr lang="vi-VN">
                <a:latin typeface="Times New Roman" panose="02020603050405020304" pitchFamily="18" charset="0"/>
                <a:cs typeface="Times New Roman" panose="02020603050405020304" pitchFamily="18" charset="0"/>
              </a:rPr>
              <a:t> rơi </a:t>
            </a:r>
            <a:r>
              <a:rPr lang="vi-VN" smtClean="0">
                <a:latin typeface="Times New Roman" panose="02020603050405020304" pitchFamily="18" charset="0"/>
                <a:cs typeface="Times New Roman" panose="02020603050405020304" pitchFamily="18" charset="0"/>
              </a:rPr>
              <a:t>v</a:t>
            </a:r>
            <a:r>
              <a:rPr lang="en-US">
                <a:latin typeface="Times New Roman" panose="02020603050405020304" pitchFamily="18" charset="0"/>
                <a:cs typeface="Times New Roman" panose="02020603050405020304" pitchFamily="18" charset="0"/>
              </a:rPr>
              <a:t>à</a:t>
            </a:r>
            <a:r>
              <a:rPr lang="vi-VN" smtClean="0">
                <a:latin typeface="Times New Roman" panose="02020603050405020304" pitchFamily="18" charset="0"/>
                <a:cs typeface="Times New Roman" panose="02020603050405020304" pitchFamily="18" charset="0"/>
              </a:rPr>
              <a:t>o</a:t>
            </a:r>
            <a:r>
              <a:rPr lang="vi-VN">
                <a:latin typeface="Times New Roman" panose="02020603050405020304" pitchFamily="18" charset="0"/>
                <a:cs typeface="Times New Roman" panose="02020603050405020304" pitchFamily="18" charset="0"/>
              </a:rPr>
              <a:t> callback hell </a:t>
            </a:r>
          </a:p>
          <a:p>
            <a:pPr lvl="1">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32801" y="3078407"/>
            <a:ext cx="8350185" cy="2337655"/>
          </a:xfrm>
          <a:prstGeom prst="rect">
            <a:avLst/>
          </a:prstGeom>
        </p:spPr>
      </p:pic>
    </p:spTree>
    <p:extLst>
      <p:ext uri="{BB962C8B-B14F-4D97-AF65-F5344CB8AC3E}">
        <p14:creationId xmlns:p14="http://schemas.microsoft.com/office/powerpoint/2010/main" val="32682163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1" y="1362808"/>
            <a:ext cx="8990257" cy="4548414"/>
          </a:xfrm>
        </p:spPr>
        <p:txBody>
          <a:bodyPr/>
          <a:lstStyle/>
          <a:p>
            <a:r>
              <a:rPr lang="en-US" smtClean="0">
                <a:latin typeface="Times New Roman" panose="02020603050405020304" pitchFamily="18" charset="0"/>
                <a:cs typeface="Times New Roman" panose="02020603050405020304" pitchFamily="18" charset="0"/>
              </a:rPr>
              <a:t>Promise trong javascript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Để tạo ra một promise object thì bạn dùng class Promise có sẵn trong trình </a:t>
            </a:r>
            <a:r>
              <a:rPr lang="vi-VN" smtClean="0">
                <a:latin typeface="Times New Roman" panose="02020603050405020304" pitchFamily="18" charset="0"/>
                <a:cs typeface="Times New Roman" panose="02020603050405020304" pitchFamily="18" charset="0"/>
              </a:rPr>
              <a:t>duyệt</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Nhận vào 1 hàm executor có 2 tham số:</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Resolve: hàm sẽ được gọi khi promise hoàn thành</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Reject: hàm sẽ được gọi khi có lỗi xảy ra</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Promise sẽ có 3 trạng thái:</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Pending (đang xử lý)</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Fulfilled (đã hoàn thành)</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Rejected (đã bị từ chối)</a:t>
            </a:r>
          </a:p>
          <a:p>
            <a:pPr lvl="2">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880687" y="4535296"/>
            <a:ext cx="7228331" cy="1560565"/>
          </a:xfrm>
          <a:prstGeom prst="rect">
            <a:avLst/>
          </a:prstGeom>
        </p:spPr>
      </p:pic>
    </p:spTree>
    <p:extLst>
      <p:ext uri="{BB962C8B-B14F-4D97-AF65-F5344CB8AC3E}">
        <p14:creationId xmlns:p14="http://schemas.microsoft.com/office/powerpoint/2010/main" val="219164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1" y="1362808"/>
            <a:ext cx="8990257" cy="4548414"/>
          </a:xfrm>
        </p:spPr>
        <p:txBody>
          <a:bodyPr/>
          <a:lstStyle/>
          <a:p>
            <a:r>
              <a:rPr lang="en-US" smtClean="0">
                <a:latin typeface="Times New Roman" panose="02020603050405020304" pitchFamily="18" charset="0"/>
                <a:cs typeface="Times New Roman" panose="02020603050405020304" pitchFamily="18" charset="0"/>
              </a:rPr>
              <a:t>Promise trong javascript</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Nối nhiều promise</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Ví dụ kết quả của then trước là đầu vào cho then sau</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Trong .then bắt buộc phải là một function</a:t>
            </a: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27665" y="2936980"/>
            <a:ext cx="8168517" cy="3158881"/>
          </a:xfrm>
          <a:prstGeom prst="rect">
            <a:avLst/>
          </a:prstGeom>
        </p:spPr>
      </p:pic>
    </p:spTree>
    <p:extLst>
      <p:ext uri="{BB962C8B-B14F-4D97-AF65-F5344CB8AC3E}">
        <p14:creationId xmlns:p14="http://schemas.microsoft.com/office/powerpoint/2010/main" val="34811877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1" y="1362808"/>
            <a:ext cx="8990257" cy="4548414"/>
          </a:xfrm>
        </p:spPr>
        <p:txBody>
          <a:bodyPr/>
          <a:lstStyle/>
          <a:p>
            <a:r>
              <a:rPr lang="en-US" smtClean="0">
                <a:latin typeface="Times New Roman" panose="02020603050405020304" pitchFamily="18" charset="0"/>
                <a:cs typeface="Times New Roman" panose="02020603050405020304" pitchFamily="18" charset="0"/>
              </a:rPr>
              <a:t>Promise trong javascript</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Xử lý lỗi với .catch</a:t>
            </a:r>
          </a:p>
        </p:txBody>
      </p:sp>
      <p:pic>
        <p:nvPicPr>
          <p:cNvPr id="5" name="Picture 4"/>
          <p:cNvPicPr>
            <a:picLocks noChangeAspect="1"/>
          </p:cNvPicPr>
          <p:nvPr/>
        </p:nvPicPr>
        <p:blipFill>
          <a:blip r:embed="rId2"/>
          <a:stretch>
            <a:fillRect/>
          </a:stretch>
        </p:blipFill>
        <p:spPr>
          <a:xfrm>
            <a:off x="2270872" y="2537011"/>
            <a:ext cx="9144270" cy="2169459"/>
          </a:xfrm>
          <a:prstGeom prst="rect">
            <a:avLst/>
          </a:prstGeom>
        </p:spPr>
      </p:pic>
    </p:spTree>
    <p:extLst>
      <p:ext uri="{BB962C8B-B14F-4D97-AF65-F5344CB8AC3E}">
        <p14:creationId xmlns:p14="http://schemas.microsoft.com/office/powerpoint/2010/main" val="663134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1" y="1362808"/>
            <a:ext cx="8990257" cy="4548414"/>
          </a:xfrm>
        </p:spPr>
        <p:txBody>
          <a:bodyPr/>
          <a:lstStyle/>
          <a:p>
            <a:r>
              <a:rPr lang="en-US" smtClean="0">
                <a:latin typeface="Times New Roman" panose="02020603050405020304" pitchFamily="18" charset="0"/>
                <a:cs typeface="Times New Roman" panose="02020603050405020304" pitchFamily="18" charset="0"/>
              </a:rPr>
              <a:t>Promise trong javascript</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Xử lý nhiều lời hứa cúng lúc với Promise.all</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Nếu một trong số Promise bị reject thì toàn bộ Promise.all sẽ reject luôn</a:t>
            </a: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89211" y="2483224"/>
            <a:ext cx="8620709" cy="3333750"/>
          </a:xfrm>
          <a:prstGeom prst="rect">
            <a:avLst/>
          </a:prstGeom>
        </p:spPr>
      </p:pic>
    </p:spTree>
    <p:extLst>
      <p:ext uri="{BB962C8B-B14F-4D97-AF65-F5344CB8AC3E}">
        <p14:creationId xmlns:p14="http://schemas.microsoft.com/office/powerpoint/2010/main" val="6408083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2" y="1362808"/>
            <a:ext cx="8915400" cy="4548414"/>
          </a:xfrm>
        </p:spPr>
        <p:txBody>
          <a:bodyPr>
            <a:normAutofit/>
          </a:bodyPr>
          <a:lstStyle/>
          <a:p>
            <a:r>
              <a:rPr lang="en-US" smtClean="0">
                <a:latin typeface="Times New Roman" panose="02020603050405020304" pitchFamily="18" charset="0"/>
                <a:cs typeface="Times New Roman" panose="02020603050405020304" pitchFamily="18" charset="0"/>
              </a:rPr>
              <a:t>Async, await trong javascript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Được giới thiệu trong ES8, async/await là một cơ chế giúp bạn thực hiện các thao tác bất đồng bộ một cách tuần tự </a:t>
            </a:r>
            <a:r>
              <a:rPr lang="vi-VN" smtClean="0">
                <a:latin typeface="Times New Roman" panose="02020603050405020304" pitchFamily="18" charset="0"/>
                <a:cs typeface="Times New Roman" panose="02020603050405020304" pitchFamily="18" charset="0"/>
              </a:rPr>
              <a:t>hơn</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Async/await vẫn sử dụng Promise ở bên dưới nhưng mã nguồn của bạn (theo một cách nào đó) sẽ trong sáng và dễ theo </a:t>
            </a:r>
            <a:r>
              <a:rPr lang="vi-VN" smtClean="0">
                <a:latin typeface="Times New Roman" panose="02020603050405020304" pitchFamily="18" charset="0"/>
                <a:cs typeface="Times New Roman" panose="02020603050405020304" pitchFamily="18" charset="0"/>
              </a:rPr>
              <a:t>dõi</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Async: từ khóa async tương đương với cách khai báo new Promise</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Tự động biến đổi một hàm thông thường thành một </a:t>
            </a:r>
            <a:r>
              <a:rPr lang="vi-VN" smtClean="0">
                <a:latin typeface="Times New Roman" panose="02020603050405020304" pitchFamily="18" charset="0"/>
                <a:cs typeface="Times New Roman" panose="02020603050405020304" pitchFamily="18" charset="0"/>
              </a:rPr>
              <a:t>Promise</a:t>
            </a:r>
            <a:endParaRPr lang="vi-VN">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Khi gọi tới hàm async nó sẽ xử lý mọi thứ và được trả về kết quả trong hàm của </a:t>
            </a:r>
            <a:r>
              <a:rPr lang="vi-VN" smtClean="0">
                <a:latin typeface="Times New Roman" panose="02020603050405020304" pitchFamily="18" charset="0"/>
                <a:cs typeface="Times New Roman" panose="02020603050405020304" pitchFamily="18" charset="0"/>
              </a:rPr>
              <a:t>nó</a:t>
            </a:r>
            <a:endParaRPr lang="vi-VN">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Async cho phép sử dụng </a:t>
            </a:r>
            <a:r>
              <a:rPr lang="vi-VN" smtClean="0">
                <a:latin typeface="Times New Roman" panose="02020603050405020304" pitchFamily="18" charset="0"/>
                <a:cs typeface="Times New Roman" panose="02020603050405020304" pitchFamily="18" charset="0"/>
              </a:rPr>
              <a:t>Await</a:t>
            </a: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Await: Đúng như cái tên của nó : " Đợi một chút "</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Khi đặt trước một Promise, nó sẽ đợi cho đến khi Promise kết thúc và trả về kết </a:t>
            </a:r>
            <a:r>
              <a:rPr lang="vi-VN" smtClean="0">
                <a:latin typeface="Times New Roman" panose="02020603050405020304" pitchFamily="18" charset="0"/>
                <a:cs typeface="Times New Roman" panose="02020603050405020304" pitchFamily="18" charset="0"/>
              </a:rPr>
              <a:t>quả</a:t>
            </a:r>
            <a:endParaRPr lang="vi-VN">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Await chỉ làm việc với Promises, nó không hoặt động với callback hoặc hoạt động một </a:t>
            </a:r>
            <a:r>
              <a:rPr lang="vi-VN" smtClean="0">
                <a:latin typeface="Times New Roman" panose="02020603050405020304" pitchFamily="18" charset="0"/>
                <a:cs typeface="Times New Roman" panose="02020603050405020304" pitchFamily="18" charset="0"/>
              </a:rPr>
              <a:t>mình</a:t>
            </a:r>
            <a:endParaRPr lang="vi-VN">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Await chỉ có thể được sử dụng bên trong các function </a:t>
            </a:r>
            <a:r>
              <a:rPr lang="vi-VN" smtClean="0">
                <a:latin typeface="Times New Roman" panose="02020603050405020304" pitchFamily="18" charset="0"/>
                <a:cs typeface="Times New Roman" panose="02020603050405020304" pitchFamily="18" charset="0"/>
              </a:rPr>
              <a:t>async</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777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1125415"/>
          </a:xfrm>
        </p:spPr>
        <p:txBody>
          <a:bodyPr/>
          <a:lstStyle/>
          <a:p>
            <a:r>
              <a:rPr lang="en-US" smtClean="0"/>
              <a:t>JAVASCRIPT căn bản</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08960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2" y="1362808"/>
            <a:ext cx="8915400" cy="4548414"/>
          </a:xfrm>
        </p:spPr>
        <p:txBody>
          <a:bodyPr/>
          <a:lstStyle/>
          <a:p>
            <a:r>
              <a:rPr lang="en-US" smtClean="0">
                <a:latin typeface="Times New Roman" panose="02020603050405020304" pitchFamily="18" charset="0"/>
                <a:cs typeface="Times New Roman" panose="02020603050405020304" pitchFamily="18" charset="0"/>
              </a:rPr>
              <a:t>Tìm hiểu về cây DOM</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DOM</a:t>
            </a:r>
            <a:r>
              <a:rPr lang="en-US" smtClean="0">
                <a:latin typeface="Times New Roman" panose="02020603050405020304" pitchFamily="18" charset="0"/>
                <a:cs typeface="Times New Roman" panose="02020603050405020304" pitchFamily="18" charset="0"/>
              </a:rPr>
              <a:t>(Document object model)</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đại </a:t>
            </a:r>
            <a:r>
              <a:rPr lang="vi-VN" smtClean="0">
                <a:latin typeface="Times New Roman" panose="02020603050405020304" pitchFamily="18" charset="0"/>
                <a:cs typeface="Times New Roman" panose="02020603050405020304" pitchFamily="18" charset="0"/>
              </a:rPr>
              <a:t>diện </a:t>
            </a:r>
            <a:r>
              <a:rPr lang="vi-VN">
                <a:latin typeface="Times New Roman" panose="02020603050405020304" pitchFamily="18" charset="0"/>
                <a:cs typeface="Times New Roman" panose="02020603050405020304" pitchFamily="18" charset="0"/>
              </a:rPr>
              <a:t>cho HTML dưới dạng cấu trúc cây của các </a:t>
            </a:r>
            <a:r>
              <a:rPr lang="vi-VN" smtClean="0">
                <a:latin typeface="Times New Roman" panose="02020603050405020304" pitchFamily="18" charset="0"/>
                <a:cs typeface="Times New Roman" panose="02020603050405020304" pitchFamily="18" charset="0"/>
              </a:rPr>
              <a:t>thẻ</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Theo Mô hình đối tượng tài liệu (DOM), mọi thẻ HTML là một đối tượng. Các thẻ lồng nhau là “con” của thẻ bao quanh. Văn bản bên trong thẻ cũng là một đối tượng</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91837" y="2628534"/>
            <a:ext cx="5124450" cy="3781425"/>
          </a:xfrm>
          <a:prstGeom prst="rect">
            <a:avLst/>
          </a:prstGeom>
        </p:spPr>
      </p:pic>
      <p:pic>
        <p:nvPicPr>
          <p:cNvPr id="5" name="Picture 4"/>
          <p:cNvPicPr>
            <a:picLocks noChangeAspect="1"/>
          </p:cNvPicPr>
          <p:nvPr/>
        </p:nvPicPr>
        <p:blipFill>
          <a:blip r:embed="rId3"/>
          <a:stretch>
            <a:fillRect/>
          </a:stretch>
        </p:blipFill>
        <p:spPr>
          <a:xfrm>
            <a:off x="6875218" y="3030781"/>
            <a:ext cx="4772025" cy="2695575"/>
          </a:xfrm>
          <a:prstGeom prst="rect">
            <a:avLst/>
          </a:prstGeom>
        </p:spPr>
      </p:pic>
    </p:spTree>
    <p:extLst>
      <p:ext uri="{BB962C8B-B14F-4D97-AF65-F5344CB8AC3E}">
        <p14:creationId xmlns:p14="http://schemas.microsoft.com/office/powerpoint/2010/main" val="35799536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2" y="1362808"/>
            <a:ext cx="8915400" cy="4548414"/>
          </a:xfrm>
        </p:spPr>
        <p:txBody>
          <a:bodyPr>
            <a:normAutofit/>
          </a:bodyPr>
          <a:lstStyle/>
          <a:p>
            <a:r>
              <a:rPr lang="en-US" smtClean="0">
                <a:latin typeface="Times New Roman" panose="02020603050405020304" pitchFamily="18" charset="0"/>
                <a:cs typeface="Times New Roman" panose="02020603050405020304" pitchFamily="18" charset="0"/>
              </a:rPr>
              <a:t>Tìm hiểu về cây DOM</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Danh sách chia nhóm DOM</a:t>
            </a:r>
            <a:r>
              <a:rPr lang="vi-VN" smtClean="0">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DOM document: có nhiệm vụ lưu trữ toàn bộ các thành phần trong tài liệu của website</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DOM element: có nhiệm vụ truy xuất tới thẻ HTML nào đó thông qua các thuộc tính như tên class, id, name của thẻ HTML</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DOM HTML: có nhiệm vụ thay đổi giá trị nội dung và giá trị thuộc tính của các thẻ HTML</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DOM CSS: có nhiệm vụ thay đổi các định dạng CSS của thẻ HTML</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DOM Event: có nhiệm vụ gán các sự kiện như onclick(), onload() vào các thẻ HTML</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DOM Listener: có nhiệm vụ lắng nghe các sự kiện tác động lên thẻ HTML đó</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DOM Navigation dùng để quản lý, thao tác với các thẻ HTML, thể hiện mối quan hệ cha - con của các thẻ HTML</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DOM Node, Nodelist: có nhiệm vụ thao tác với HTML thông qua đối tượng (Object)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31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Kiểu dữ liệu?</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1. Kiểu số</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2. BigInt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3. Chuỗi – String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4. Boolean (kiểu logic)</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5. Giá trị null</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6. Giá trị không xác định</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7. Đối tượng và Biểu tượng(symbol</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Dùng toán tử </a:t>
            </a:r>
            <a:r>
              <a:rPr lang="en-US" b="1" smtClean="0">
                <a:latin typeface="Times New Roman" panose="02020603050405020304" pitchFamily="18" charset="0"/>
                <a:cs typeface="Times New Roman" panose="02020603050405020304" pitchFamily="18" charset="0"/>
              </a:rPr>
              <a:t>typeof</a:t>
            </a:r>
            <a:r>
              <a:rPr lang="en-US" smtClean="0">
                <a:latin typeface="Times New Roman" panose="02020603050405020304" pitchFamily="18" charset="0"/>
                <a:cs typeface="Times New Roman" panose="02020603050405020304" pitchFamily="18" charset="0"/>
              </a:rPr>
              <a:t> để kiểm tra kiểu dữ liệu</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6997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2" y="1362808"/>
            <a:ext cx="8915400" cy="4548414"/>
          </a:xfrm>
        </p:spPr>
        <p:txBody>
          <a:bodyPr/>
          <a:lstStyle/>
          <a:p>
            <a:r>
              <a:rPr lang="en-US" smtClean="0">
                <a:latin typeface="Times New Roman" panose="02020603050405020304" pitchFamily="18" charset="0"/>
                <a:cs typeface="Times New Roman" panose="02020603050405020304" pitchFamily="18" charset="0"/>
              </a:rPr>
              <a:t>Tạo mới và thêm phần tử(node)</a:t>
            </a:r>
            <a:endParaRPr lang="vi-VN"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document.createElement(tag</a:t>
            </a:r>
            <a:r>
              <a:rPr lang="vi-VN">
                <a:latin typeface="Times New Roman" panose="02020603050405020304" pitchFamily="18" charset="0"/>
                <a:cs typeface="Times New Roman" panose="02020603050405020304" pitchFamily="18" charset="0"/>
              </a:rPr>
              <a:t>) – tạo một phần tử với thẻ đã </a:t>
            </a:r>
            <a:r>
              <a:rPr lang="vi-VN" smtClean="0">
                <a:latin typeface="Times New Roman" panose="02020603050405020304" pitchFamily="18" charset="0"/>
                <a:cs typeface="Times New Roman" panose="02020603050405020304" pitchFamily="18" charset="0"/>
              </a:rPr>
              <a:t>cho</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Chèn và xóa:</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node.append(…nodes or strings)- chèn vào node, ở </a:t>
            </a:r>
            <a:r>
              <a:rPr lang="vi-VN" smtClean="0">
                <a:latin typeface="Times New Roman" panose="02020603050405020304" pitchFamily="18" charset="0"/>
                <a:cs typeface="Times New Roman" panose="02020603050405020304" pitchFamily="18" charset="0"/>
              </a:rPr>
              <a:t>cuối</a:t>
            </a:r>
            <a:endParaRPr lang="vi-VN">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node.prepend(…nodes or strings)- chèn vào node, ở </a:t>
            </a:r>
            <a:r>
              <a:rPr lang="vi-VN" smtClean="0">
                <a:latin typeface="Times New Roman" panose="02020603050405020304" pitchFamily="18" charset="0"/>
                <a:cs typeface="Times New Roman" panose="02020603050405020304" pitchFamily="18" charset="0"/>
              </a:rPr>
              <a:t>đầu</a:t>
            </a:r>
            <a:endParaRPr lang="vi-VN">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node.before(…nodes or strings)–- chèn ngay trước </a:t>
            </a:r>
            <a:r>
              <a:rPr lang="vi-VN" smtClean="0">
                <a:latin typeface="Times New Roman" panose="02020603050405020304" pitchFamily="18" charset="0"/>
                <a:cs typeface="Times New Roman" panose="02020603050405020304" pitchFamily="18" charset="0"/>
              </a:rPr>
              <a:t>node</a:t>
            </a:r>
            <a:endParaRPr lang="vi-VN">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node.after(…nodes or strings)–- chèn ngay sau </a:t>
            </a:r>
            <a:r>
              <a:rPr lang="vi-VN" smtClean="0">
                <a:latin typeface="Times New Roman" panose="02020603050405020304" pitchFamily="18" charset="0"/>
                <a:cs typeface="Times New Roman" panose="02020603050405020304" pitchFamily="18" charset="0"/>
              </a:rPr>
              <a:t>node</a:t>
            </a:r>
          </a:p>
          <a:p>
            <a:pPr lvl="2">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 node.remove</a:t>
            </a:r>
            <a:r>
              <a:rPr lang="vi-VN">
                <a:latin typeface="Times New Roman" panose="02020603050405020304" pitchFamily="18" charset="0"/>
                <a:cs typeface="Times New Roman" panose="02020603050405020304" pitchFamily="18" charset="0"/>
              </a:rPr>
              <a:t>()–- loại bỏ </a:t>
            </a:r>
            <a:r>
              <a:rPr lang="vi-VN" smtClean="0">
                <a:latin typeface="Times New Roman" panose="02020603050405020304" pitchFamily="18" charset="0"/>
                <a:cs typeface="Times New Roman" panose="02020603050405020304" pitchFamily="18" charset="0"/>
              </a:rPr>
              <a:t>node</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46168" y="4286983"/>
            <a:ext cx="6257925" cy="781050"/>
          </a:xfrm>
          <a:prstGeom prst="rect">
            <a:avLst/>
          </a:prstGeom>
        </p:spPr>
      </p:pic>
    </p:spTree>
    <p:extLst>
      <p:ext uri="{BB962C8B-B14F-4D97-AF65-F5344CB8AC3E}">
        <p14:creationId xmlns:p14="http://schemas.microsoft.com/office/powerpoint/2010/main" val="12455971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2" y="1362808"/>
            <a:ext cx="8915400" cy="4548414"/>
          </a:xfrm>
        </p:spPr>
        <p:txBody>
          <a:bodyPr/>
          <a:lstStyle/>
          <a:p>
            <a:r>
              <a:rPr lang="en-US" smtClean="0">
                <a:latin typeface="Times New Roman" panose="02020603050405020304" pitchFamily="18" charset="0"/>
                <a:cs typeface="Times New Roman" panose="02020603050405020304" pitchFamily="18" charset="0"/>
              </a:rPr>
              <a:t>Tìm kiếm phần tử DOM trong Javascript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Nếu một phần tử có thuộc tính id, chúng ta có thể lấy phần tử đó bằng cách sử dụng phương thức document.getElementById(id</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document</a:t>
            </a:r>
            <a:r>
              <a:rPr lang="vi-VN" smtClean="0">
                <a:latin typeface="Times New Roman" panose="02020603050405020304" pitchFamily="18" charset="0"/>
                <a:cs typeface="Times New Roman" panose="02020603050405020304" pitchFamily="18" charset="0"/>
              </a:rPr>
              <a:t>.getElementsByTagName(tag</a:t>
            </a:r>
            <a:r>
              <a:rPr lang="vi-VN">
                <a:latin typeface="Times New Roman" panose="02020603050405020304" pitchFamily="18" charset="0"/>
                <a:cs typeface="Times New Roman" panose="02020603050405020304" pitchFamily="18" charset="0"/>
              </a:rPr>
              <a:t>) tìm kiếm các phần tử có thẻ đã cho và trả về tập hợp chúng. Các tham số tag cũng có thể là một ngôi sao “*” cho “bất kỳ thẻ”.</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document</a:t>
            </a:r>
            <a:r>
              <a:rPr lang="vi-VN" smtClean="0">
                <a:latin typeface="Times New Roman" panose="02020603050405020304" pitchFamily="18" charset="0"/>
                <a:cs typeface="Times New Roman" panose="02020603050405020304" pitchFamily="18" charset="0"/>
              </a:rPr>
              <a:t>.getElementsByClassName(className</a:t>
            </a:r>
            <a:r>
              <a:rPr lang="vi-VN">
                <a:latin typeface="Times New Roman" panose="02020603050405020304" pitchFamily="18" charset="0"/>
                <a:cs typeface="Times New Roman" panose="02020603050405020304" pitchFamily="18" charset="0"/>
              </a:rPr>
              <a:t>) trả về các phần tử có lớp CSS đã cho.</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document.getElementsByName(name)trả về các phần tử có thuộc tính name đã cho, trên toàn tài liệu. Rất hiếm khi được sử dụng</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document</a:t>
            </a:r>
            <a:r>
              <a:rPr lang="en-US" smtClean="0">
                <a:latin typeface="Times New Roman" panose="02020603050405020304" pitchFamily="18" charset="0"/>
                <a:cs typeface="Times New Roman" panose="02020603050405020304" pitchFamily="18" charset="0"/>
              </a:rPr>
              <a:t>.querySelectorAll(css)trả </a:t>
            </a:r>
            <a:r>
              <a:rPr lang="en-US">
                <a:latin typeface="Times New Roman" panose="02020603050405020304" pitchFamily="18" charset="0"/>
                <a:cs typeface="Times New Roman" panose="02020603050405020304" pitchFamily="18" charset="0"/>
              </a:rPr>
              <a:t>về tất cả các phần tử bên trong </a:t>
            </a:r>
            <a:r>
              <a:rPr lang="vi-VN">
                <a:latin typeface="Times New Roman" panose="02020603050405020304" pitchFamily="18" charset="0"/>
                <a:cs typeface="Times New Roman" panose="02020603050405020304" pitchFamily="18" charset="0"/>
              </a:rPr>
              <a:t>document</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khớp với bộ chọn CSS đã </a:t>
            </a:r>
            <a:r>
              <a:rPr lang="en-US" smtClean="0">
                <a:latin typeface="Times New Roman" panose="02020603050405020304" pitchFamily="18" charset="0"/>
                <a:cs typeface="Times New Roman" panose="02020603050405020304" pitchFamily="18" charset="0"/>
              </a:rPr>
              <a:t>cho</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document</a:t>
            </a:r>
            <a:r>
              <a:rPr lang="en-US" smtClean="0">
                <a:latin typeface="Times New Roman" panose="02020603050405020304" pitchFamily="18" charset="0"/>
                <a:cs typeface="Times New Roman" panose="02020603050405020304" pitchFamily="18" charset="0"/>
              </a:rPr>
              <a:t>.querySelector(css</a:t>
            </a:r>
            <a:r>
              <a:rPr lang="en-US">
                <a:latin typeface="Times New Roman" panose="02020603050405020304" pitchFamily="18" charset="0"/>
                <a:cs typeface="Times New Roman" panose="02020603050405020304" pitchFamily="18" charset="0"/>
              </a:rPr>
              <a:t>) trả về phần tử đầu tiên cho bộ chọn CSS đã cho</a:t>
            </a:r>
          </a:p>
        </p:txBody>
      </p:sp>
    </p:spTree>
    <p:extLst>
      <p:ext uri="{BB962C8B-B14F-4D97-AF65-F5344CB8AC3E}">
        <p14:creationId xmlns:p14="http://schemas.microsoft.com/office/powerpoint/2010/main" val="37106533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2" y="1362808"/>
            <a:ext cx="8915400" cy="4548414"/>
          </a:xfrm>
        </p:spPr>
        <p:txBody>
          <a:bodyPr/>
          <a:lstStyle/>
          <a:p>
            <a:r>
              <a:rPr lang="en-US" smtClean="0"/>
              <a:t>Tìm hiểu về sự kiện chuột</a:t>
            </a:r>
          </a:p>
          <a:p>
            <a:pPr lvl="1">
              <a:buFont typeface="Arial" panose="020B0604020202020204" pitchFamily="34" charset="0"/>
              <a:buChar char="•"/>
            </a:pPr>
            <a:r>
              <a:rPr lang="vi-VN"/>
              <a:t>click – khi con chuột nhấp vào một phần tử (thiết bị màn hình cảm ứng tạo ra nó khi chạm vào</a:t>
            </a:r>
            <a:r>
              <a:rPr lang="vi-VN" smtClean="0"/>
              <a:t>)</a:t>
            </a:r>
            <a:endParaRPr lang="en-US" smtClean="0"/>
          </a:p>
          <a:p>
            <a:pPr lvl="1">
              <a:buFont typeface="Arial" panose="020B0604020202020204" pitchFamily="34" charset="0"/>
              <a:buChar char="•"/>
            </a:pPr>
            <a:r>
              <a:rPr lang="en-US" smtClean="0"/>
              <a:t>Dbclick – nhấn chuột 2 lần liên tiếp</a:t>
            </a:r>
            <a:endParaRPr lang="vi-VN"/>
          </a:p>
          <a:p>
            <a:pPr lvl="1">
              <a:buFont typeface="Arial" panose="020B0604020202020204" pitchFamily="34" charset="0"/>
              <a:buChar char="•"/>
            </a:pPr>
            <a:r>
              <a:rPr lang="vi-VN"/>
              <a:t>contextmenu – khi chuột nhấp chuột phải vào một phần </a:t>
            </a:r>
            <a:r>
              <a:rPr lang="vi-VN" smtClean="0"/>
              <a:t>tử</a:t>
            </a:r>
            <a:endParaRPr lang="vi-VN"/>
          </a:p>
          <a:p>
            <a:pPr lvl="1">
              <a:buFont typeface="Arial" panose="020B0604020202020204" pitchFamily="34" charset="0"/>
              <a:buChar char="•"/>
            </a:pPr>
            <a:r>
              <a:rPr lang="vi-VN"/>
              <a:t>mouseover/ mouseout – khi con trỏ chuột đi qua / rời khỏi một phần </a:t>
            </a:r>
            <a:r>
              <a:rPr lang="vi-VN" smtClean="0"/>
              <a:t>tử</a:t>
            </a:r>
            <a:endParaRPr lang="vi-VN"/>
          </a:p>
          <a:p>
            <a:pPr lvl="1">
              <a:buFont typeface="Arial" panose="020B0604020202020204" pitchFamily="34" charset="0"/>
              <a:buChar char="•"/>
            </a:pPr>
            <a:r>
              <a:rPr lang="vi-VN"/>
              <a:t>mousedown/ mouseup- khi nút chuột được nhấn / thả trên một phần </a:t>
            </a:r>
            <a:r>
              <a:rPr lang="vi-VN" smtClean="0"/>
              <a:t>tử</a:t>
            </a:r>
            <a:endParaRPr lang="vi-VN"/>
          </a:p>
          <a:p>
            <a:pPr lvl="1">
              <a:buFont typeface="Arial" panose="020B0604020202020204" pitchFamily="34" charset="0"/>
              <a:buChar char="•"/>
            </a:pPr>
            <a:r>
              <a:rPr lang="vi-VN"/>
              <a:t>mousemove – khi con chuột được di </a:t>
            </a:r>
            <a:r>
              <a:rPr lang="vi-VN" smtClean="0"/>
              <a:t>chuyển</a:t>
            </a:r>
            <a:endParaRPr lang="en-US"/>
          </a:p>
        </p:txBody>
      </p:sp>
    </p:spTree>
    <p:extLst>
      <p:ext uri="{BB962C8B-B14F-4D97-AF65-F5344CB8AC3E}">
        <p14:creationId xmlns:p14="http://schemas.microsoft.com/office/powerpoint/2010/main" val="21118944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2" y="1362808"/>
            <a:ext cx="8915400" cy="4548414"/>
          </a:xfrm>
        </p:spPr>
        <p:txBody>
          <a:bodyPr/>
          <a:lstStyle/>
          <a:p>
            <a:r>
              <a:rPr lang="en-US" smtClean="0"/>
              <a:t>Tìm hiểu về sự kiện bàn phím</a:t>
            </a:r>
          </a:p>
          <a:p>
            <a:pPr lvl="1">
              <a:buFont typeface="Arial" panose="020B0604020202020204" pitchFamily="34" charset="0"/>
              <a:buChar char="•"/>
            </a:pPr>
            <a:r>
              <a:rPr lang="vi-VN"/>
              <a:t>keydown xảy ra khi một phím được nhấn xuống và sau đó keyup – khi nó được nhả </a:t>
            </a:r>
            <a:r>
              <a:rPr lang="vi-VN" smtClean="0"/>
              <a:t>ra</a:t>
            </a:r>
            <a:endParaRPr lang="en-US" smtClean="0"/>
          </a:p>
          <a:p>
            <a:pPr lvl="1">
              <a:buFont typeface="Arial" panose="020B0604020202020204" pitchFamily="34" charset="0"/>
              <a:buChar char="•"/>
            </a:pPr>
            <a:r>
              <a:rPr lang="vi-VN"/>
              <a:t>Các thuộc tính </a:t>
            </a:r>
            <a:r>
              <a:rPr lang="vi-VN" b="1"/>
              <a:t>key</a:t>
            </a:r>
            <a:r>
              <a:rPr lang="vi-VN"/>
              <a:t> của đối tượng sự kiện cho phép để có được những ký tự, trong khi thuộc tính code của đối tượng sự kiện cho phép để có được “code key</a:t>
            </a:r>
            <a:r>
              <a:rPr lang="vi-VN" smtClean="0"/>
              <a:t>”</a:t>
            </a:r>
            <a:endParaRPr lang="en-US" smtClean="0"/>
          </a:p>
          <a:p>
            <a:pPr lvl="1">
              <a:buFont typeface="Arial" panose="020B0604020202020204" pitchFamily="34" charset="0"/>
              <a:buChar char="•"/>
            </a:pPr>
            <a:r>
              <a:rPr lang="en-US" smtClean="0"/>
              <a:t>keyC</a:t>
            </a:r>
            <a:r>
              <a:rPr lang="vi-VN" smtClean="0"/>
              <a:t>ode </a:t>
            </a:r>
            <a:r>
              <a:rPr lang="vi-VN"/>
              <a:t>– “mã phím</a:t>
            </a:r>
            <a:r>
              <a:rPr lang="vi-VN" smtClean="0"/>
              <a:t>”</a:t>
            </a:r>
            <a:r>
              <a:rPr lang="en-US" smtClean="0"/>
              <a:t> một mã số đại diện cho key</a:t>
            </a:r>
            <a:endParaRPr lang="vi-VN"/>
          </a:p>
          <a:p>
            <a:pPr lvl="1">
              <a:buFont typeface="Arial" panose="020B0604020202020204" pitchFamily="34" charset="0"/>
              <a:buChar char="•"/>
            </a:pPr>
            <a:r>
              <a:rPr lang="vi-VN"/>
              <a:t>key- ký tự ( “A”, “a”v.v.), đối với các khóa không phải ký tự, chẳng hạn Esc, thường có cùng giá trị như code.</a:t>
            </a:r>
            <a:endParaRPr lang="en-US" smtClean="0"/>
          </a:p>
          <a:p>
            <a:pPr lvl="1">
              <a:buFont typeface="Arial" panose="020B0604020202020204" pitchFamily="34" charset="0"/>
              <a:buChar char="•"/>
            </a:pPr>
            <a:endParaRPr lang="en-US"/>
          </a:p>
        </p:txBody>
      </p:sp>
    </p:spTree>
    <p:extLst>
      <p:ext uri="{BB962C8B-B14F-4D97-AF65-F5344CB8AC3E}">
        <p14:creationId xmlns:p14="http://schemas.microsoft.com/office/powerpoint/2010/main" val="3420852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JAVASCRIPT căn bản</a:t>
            </a:r>
            <a:endParaRPr lang="en-US"/>
          </a:p>
        </p:txBody>
      </p:sp>
      <p:sp>
        <p:nvSpPr>
          <p:cNvPr id="3" name="Content Placeholder 2"/>
          <p:cNvSpPr>
            <a:spLocks noGrp="1"/>
          </p:cNvSpPr>
          <p:nvPr>
            <p:ph idx="1"/>
          </p:nvPr>
        </p:nvSpPr>
        <p:spPr>
          <a:xfrm>
            <a:off x="2589212" y="1362808"/>
            <a:ext cx="8915400" cy="4548414"/>
          </a:xfrm>
        </p:spPr>
        <p:txBody>
          <a:bodyPr/>
          <a:lstStyle/>
          <a:p>
            <a:r>
              <a:rPr lang="en-US" smtClean="0"/>
              <a:t>Tìm hiểu về sự kiện với Form</a:t>
            </a:r>
          </a:p>
          <a:p>
            <a:pPr lvl="1">
              <a:buFont typeface="Arial" panose="020B0604020202020204" pitchFamily="34" charset="0"/>
              <a:buChar char="•"/>
            </a:pPr>
            <a:r>
              <a:rPr lang="en-US"/>
              <a:t>Onchage: Sự kiện change kích hoạt khi phần tử đã thay đổi xong</a:t>
            </a:r>
          </a:p>
          <a:p>
            <a:pPr lvl="1">
              <a:buFont typeface="Arial" panose="020B0604020202020204" pitchFamily="34" charset="0"/>
              <a:buChar char="•"/>
            </a:pPr>
            <a:r>
              <a:rPr lang="vi-VN"/>
              <a:t>input này sẽ kích hoạt mọi lúc sau khi một giá trị được người dùng sửa </a:t>
            </a:r>
            <a:r>
              <a:rPr lang="vi-VN" smtClean="0"/>
              <a:t>đổi</a:t>
            </a:r>
            <a:endParaRPr lang="en-US" smtClean="0"/>
          </a:p>
          <a:p>
            <a:pPr lvl="1">
              <a:buFont typeface="Arial" panose="020B0604020202020204" pitchFamily="34" charset="0"/>
              <a:buChar char="•"/>
            </a:pPr>
            <a:r>
              <a:rPr lang="en-US" smtClean="0"/>
              <a:t>Sao chép/cắt/dán</a:t>
            </a:r>
            <a:endParaRPr lang="en-US"/>
          </a:p>
          <a:p>
            <a:pPr lvl="1">
              <a:buFont typeface="Arial" panose="020B0604020202020204" pitchFamily="34" charset="0"/>
              <a:buChar char="•"/>
            </a:pPr>
            <a:endParaRPr lang="en-US"/>
          </a:p>
        </p:txBody>
      </p:sp>
    </p:spTree>
    <p:extLst>
      <p:ext uri="{BB962C8B-B14F-4D97-AF65-F5344CB8AC3E}">
        <p14:creationId xmlns:p14="http://schemas.microsoft.com/office/powerpoint/2010/main" val="65435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Tương tác với trình duyệt?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Hàm alert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Hàm prompt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Hàm confirm</a:t>
            </a: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55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Toán tử toán học?</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Phép </a:t>
            </a:r>
            <a:r>
              <a:rPr lang="vi-VN" smtClean="0">
                <a:latin typeface="Times New Roman" panose="02020603050405020304" pitchFamily="18" charset="0"/>
                <a:cs typeface="Times New Roman" panose="02020603050405020304" pitchFamily="18" charset="0"/>
              </a:rPr>
              <a:t>Cộng +</a:t>
            </a: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Phép trừ </a:t>
            </a:r>
            <a:r>
              <a:rPr lang="vi-VN" smtClean="0">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Phép </a:t>
            </a:r>
            <a:r>
              <a:rPr lang="vi-VN" smtClean="0">
                <a:latin typeface="Times New Roman" panose="02020603050405020304" pitchFamily="18" charset="0"/>
                <a:cs typeface="Times New Roman" panose="02020603050405020304" pitchFamily="18" charset="0"/>
              </a:rPr>
              <a:t>Nhân *</a:t>
            </a: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Phép </a:t>
            </a:r>
            <a:r>
              <a:rPr lang="vi-VN" smtClean="0">
                <a:latin typeface="Times New Roman" panose="02020603050405020304" pitchFamily="18" charset="0"/>
                <a:cs typeface="Times New Roman" panose="02020603050405020304" pitchFamily="18" charset="0"/>
              </a:rPr>
              <a:t>Chia /</a:t>
            </a: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Lấy phần </a:t>
            </a:r>
            <a:r>
              <a:rPr lang="en-US" smtClean="0">
                <a:latin typeface="Times New Roman" panose="02020603050405020304" pitchFamily="18" charset="0"/>
                <a:cs typeface="Times New Roman" panose="02020603050405020304" pitchFamily="18" charset="0"/>
              </a:rPr>
              <a:t>dư </a:t>
            </a:r>
            <a:r>
              <a:rPr lang="vi-VN" smtClean="0">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Lũy thừa </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Nối chuỗi +</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Toán tử gán =</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Toán tử tăng/giảm ++/--</a:t>
            </a:r>
          </a:p>
        </p:txBody>
      </p:sp>
    </p:spTree>
    <p:extLst>
      <p:ext uri="{BB962C8B-B14F-4D97-AF65-F5344CB8AC3E}">
        <p14:creationId xmlns:p14="http://schemas.microsoft.com/office/powerpoint/2010/main" val="441703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1237"/>
          </a:xfrm>
        </p:spPr>
        <p:txBody>
          <a:bodyPr/>
          <a:lstStyle/>
          <a:p>
            <a:r>
              <a:rPr lang="en-US"/>
              <a:t>Kiến thức cơ bản về javascript</a:t>
            </a:r>
          </a:p>
        </p:txBody>
      </p:sp>
      <p:sp>
        <p:nvSpPr>
          <p:cNvPr id="3" name="Content Placeholder 2"/>
          <p:cNvSpPr>
            <a:spLocks noGrp="1"/>
          </p:cNvSpPr>
          <p:nvPr>
            <p:ph idx="1"/>
          </p:nvPr>
        </p:nvSpPr>
        <p:spPr>
          <a:xfrm>
            <a:off x="2589212" y="1383632"/>
            <a:ext cx="8915400" cy="4527590"/>
          </a:xfrm>
        </p:spPr>
        <p:txBody>
          <a:bodyPr>
            <a:normAutofit/>
          </a:bodyPr>
          <a:lstStyle/>
          <a:p>
            <a:r>
              <a:rPr lang="en-US" b="1" smtClean="0">
                <a:latin typeface="Times New Roman" panose="02020603050405020304" pitchFamily="18" charset="0"/>
                <a:cs typeface="Times New Roman" panose="02020603050405020304" pitchFamily="18" charset="0"/>
              </a:rPr>
              <a:t>Toán tử so sánh?</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Lớn hơn / ít hơn: a &gt; b, a &lt; b.</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Lớn hơn / nhỏ hơn hoặc bằng: a &gt;= b, a &lt;= b.</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Bằng: a == </a:t>
            </a:r>
            <a:r>
              <a:rPr lang="vi-VN" smtClean="0">
                <a:latin typeface="Times New Roman" panose="02020603050405020304" pitchFamily="18" charset="0"/>
                <a:cs typeface="Times New Roman" panose="02020603050405020304" pitchFamily="18" charset="0"/>
              </a:rPr>
              <a:t>b</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xin </a:t>
            </a:r>
            <a:r>
              <a:rPr lang="vi-VN">
                <a:latin typeface="Times New Roman" panose="02020603050405020304" pitchFamily="18" charset="0"/>
                <a:cs typeface="Times New Roman" panose="02020603050405020304" pitchFamily="18" charset="0"/>
              </a:rPr>
              <a:t>lưu ý dấu bằng bằng </a:t>
            </a:r>
            <a:r>
              <a:rPr lang="vi-VN"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có </a:t>
            </a:r>
            <a:r>
              <a:rPr lang="vi-VN">
                <a:latin typeface="Times New Roman" panose="02020603050405020304" pitchFamily="18" charset="0"/>
                <a:cs typeface="Times New Roman" panose="02020603050405020304" pitchFamily="18" charset="0"/>
              </a:rPr>
              <a:t>nghĩa là kiểm tra đẳng thức, trong khi một số dấu = như a = </a:t>
            </a:r>
            <a:r>
              <a:rPr lang="vi-VN" smtClean="0">
                <a:latin typeface="Times New Roman" panose="02020603050405020304" pitchFamily="18" charset="0"/>
                <a:cs typeface="Times New Roman" panose="02020603050405020304" pitchFamily="18" charset="0"/>
              </a:rPr>
              <a:t>b</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có </a:t>
            </a:r>
            <a:r>
              <a:rPr lang="vi-VN">
                <a:latin typeface="Times New Roman" panose="02020603050405020304" pitchFamily="18" charset="0"/>
                <a:cs typeface="Times New Roman" panose="02020603050405020304" pitchFamily="18" charset="0"/>
              </a:rPr>
              <a:t>nghĩa là một phép gán</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Bằng kiểu và giá trị a === b</a:t>
            </a: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Không bằng. Trong toán học, ký hiệu là ≠, nhưng trong JavaScript, nó được viết là a != b</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5357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4005</TotalTime>
  <Words>4577</Words>
  <Application>Microsoft Office PowerPoint</Application>
  <PresentationFormat>Widescreen</PresentationFormat>
  <Paragraphs>435</Paragraphs>
  <Slides>64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Century Gothic</vt:lpstr>
      <vt:lpstr>Tahoma</vt:lpstr>
      <vt:lpstr>Times New Roman</vt:lpstr>
      <vt:lpstr>Wingdings</vt:lpstr>
      <vt:lpstr>Wingdings 3</vt:lpstr>
      <vt:lpstr>Wisp</vt:lpstr>
      <vt:lpstr>JAVASCRIPT CĂN BẢN</vt:lpstr>
      <vt:lpstr>JAVASCRIPT CĂN BẢN</vt:lpstr>
      <vt:lpstr>Giới thiệu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Kiến thức cơ bản về javascript</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lpstr>JAVASCRIPT căn bản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CĂN BẢN</dc:title>
  <dc:creator>Admin</dc:creator>
  <cp:lastModifiedBy>Admin</cp:lastModifiedBy>
  <cp:revision>49</cp:revision>
  <dcterms:created xsi:type="dcterms:W3CDTF">2021-03-01T04:43:43Z</dcterms:created>
  <dcterms:modified xsi:type="dcterms:W3CDTF">2021-03-24T16:06:36Z</dcterms:modified>
</cp:coreProperties>
</file>