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69" r:id="rId18"/>
    <p:sldId id="272"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20C9D9-87ED-4F5E-A0CC-A6E31B3153B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269430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0C9D9-87ED-4F5E-A0CC-A6E31B3153B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281526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0C9D9-87ED-4F5E-A0CC-A6E31B3153B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42E832-8714-4545-B695-F09BB153778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8365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B20C9D9-87ED-4F5E-A0CC-A6E31B3153B4}"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1975356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B20C9D9-87ED-4F5E-A0CC-A6E31B3153B4}"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42E832-8714-4545-B695-F09BB153778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3239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B20C9D9-87ED-4F5E-A0CC-A6E31B3153B4}"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238543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0C9D9-87ED-4F5E-A0CC-A6E31B3153B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985992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0C9D9-87ED-4F5E-A0CC-A6E31B3153B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393702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0C9D9-87ED-4F5E-A0CC-A6E31B3153B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118752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0C9D9-87ED-4F5E-A0CC-A6E31B3153B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2741187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20C9D9-87ED-4F5E-A0CC-A6E31B3153B4}"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1579179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20C9D9-87ED-4F5E-A0CC-A6E31B3153B4}"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391713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20C9D9-87ED-4F5E-A0CC-A6E31B3153B4}"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148112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0C9D9-87ED-4F5E-A0CC-A6E31B3153B4}"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311960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20C9D9-87ED-4F5E-A0CC-A6E31B3153B4}"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179890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20C9D9-87ED-4F5E-A0CC-A6E31B3153B4}"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42E832-8714-4545-B695-F09BB153778F}" type="slidenum">
              <a:rPr lang="en-US" smtClean="0"/>
              <a:t>‹#›</a:t>
            </a:fld>
            <a:endParaRPr lang="en-US"/>
          </a:p>
        </p:txBody>
      </p:sp>
    </p:spTree>
    <p:extLst>
      <p:ext uri="{BB962C8B-B14F-4D97-AF65-F5344CB8AC3E}">
        <p14:creationId xmlns:p14="http://schemas.microsoft.com/office/powerpoint/2010/main" val="278833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20C9D9-87ED-4F5E-A0CC-A6E31B3153B4}" type="datetimeFigureOut">
              <a:rPr lang="en-US" smtClean="0"/>
              <a:t>3/25/2021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542E832-8714-4545-B695-F09BB153778F}" type="slidenum">
              <a:rPr lang="en-US" smtClean="0"/>
              <a:t>‹#›</a:t>
            </a:fld>
            <a:endParaRPr lang="en-US"/>
          </a:p>
        </p:txBody>
      </p:sp>
    </p:spTree>
    <p:extLst>
      <p:ext uri="{BB962C8B-B14F-4D97-AF65-F5344CB8AC3E}">
        <p14:creationId xmlns:p14="http://schemas.microsoft.com/office/powerpoint/2010/main" val="232181196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1072662"/>
          </a:xfrm>
        </p:spPr>
        <p:txBody>
          <a:bodyPr/>
          <a:lstStyle/>
          <a:p>
            <a:r>
              <a:rPr lang="en-US" smtClean="0">
                <a:latin typeface="Times New Roman" panose="02020603050405020304" pitchFamily="18" charset="0"/>
                <a:cs typeface="Times New Roman" panose="02020603050405020304" pitchFamily="18" charset="0"/>
              </a:rPr>
              <a:t>CSS căn bản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0761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Các tuộc tính về border</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border-style - Chỉ định loại đường viền sẽ hiển thị</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border-width - Chỉ định chiều rộng của bốn đường viền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border-color - Chỉ định màu cho đường </a:t>
            </a:r>
            <a:r>
              <a:rPr lang="vi-VN" smtClean="0">
                <a:latin typeface="Times New Roman" panose="02020603050405020304" pitchFamily="18" charset="0"/>
                <a:cs typeface="Times New Roman" panose="02020603050405020304" pitchFamily="18" charset="0"/>
              </a:rPr>
              <a:t>viền</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border: border-width border-style border-color</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border-radius - Được sử dụng để bo tròn vào một phần tử</a:t>
            </a:r>
          </a:p>
        </p:txBody>
      </p:sp>
    </p:spTree>
    <p:extLst>
      <p:ext uri="{BB962C8B-B14F-4D97-AF65-F5344CB8AC3E}">
        <p14:creationId xmlns:p14="http://schemas.microsoft.com/office/powerpoint/2010/main" val="12157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Các tuộc tính về border</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Giá trị của border-style:</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dotted – Tạo đường viền chấm</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dashed – Tạo đường viền nét đứt</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solid – Tạo đường viền liền mạch</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double – Tạo đường viền kép</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groove – Tạo đường viền rãnh 3D. Hiệu ứng phụ thuộc vào giá trị màu viền</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ridge – Tạo đường viền có viền 3D. Hiệu ứng phụ thuộc vào giá trị màu viền</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inset – Tạo đường viền hình 3D. Hiệu ứng phụ thuộc vào giá trị màu viền</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outset -Tạo đường viền đầu 3D. Hiệu ứng phụ thuộc vào giá trị màu viền</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none – Tạo không có biên giới</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hidden – Tạo đường viền ẩn</a:t>
            </a:r>
          </a:p>
        </p:txBody>
      </p:sp>
    </p:spTree>
    <p:extLst>
      <p:ext uri="{BB962C8B-B14F-4D97-AF65-F5344CB8AC3E}">
        <p14:creationId xmlns:p14="http://schemas.microsoft.com/office/powerpoint/2010/main" val="194204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Thuộc tính outline</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outline-style - chỉ định kiểu của đường outline và có giá trị giống border</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outline-color - Chỉ định màu của đường outline </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outline-width - Chỉ định chiều rộng của đường outline</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outline</a:t>
            </a:r>
            <a:r>
              <a:rPr lang="vi-VN">
                <a:latin typeface="Times New Roman" panose="02020603050405020304" pitchFamily="18" charset="0"/>
                <a:cs typeface="Times New Roman" panose="02020603050405020304" pitchFamily="18" charset="0"/>
              </a:rPr>
              <a:t>: outline-width outline-style outline-color</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outline-offset - Thêm khoảng cách giữa đường viền và cạnh</a:t>
            </a: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66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Thuộc tính thiết lập nền (background)</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background-color - Xác định màu nền của một phần tử</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background-image - Chỉ định một hình ảnh để sử dụng làm nền của một phần tử</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background-repeat - Lặp lại một hình ảnh theo cả chiều ngang và chiều dọc</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background-position - Được sử dụng để xác định vị trí của hình nền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background-attachment - Xác định xem hình nền sẽ cuộn hay được sửa (sẽ không cuộn với phần còn lại của trang)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background-size - Chỉ định kích thước của hình ảnh nền</a:t>
            </a:r>
          </a:p>
        </p:txBody>
      </p:sp>
    </p:spTree>
    <p:extLst>
      <p:ext uri="{BB962C8B-B14F-4D97-AF65-F5344CB8AC3E}">
        <p14:creationId xmlns:p14="http://schemas.microsoft.com/office/powerpoint/2010/main" val="304780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Thuộc tính thiết lập chiều cao và chiều rộng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height - Được sử dụng để đặt chiều cao của </a:t>
            </a:r>
            <a:r>
              <a:rPr lang="en-US" smtClean="0">
                <a:latin typeface="Times New Roman" panose="02020603050405020304" pitchFamily="18" charset="0"/>
                <a:cs typeface="Times New Roman" panose="02020603050405020304" pitchFamily="18" charset="0"/>
              </a:rPr>
              <a:t>1</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phần tử</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width - được sử dụng để đặt chiều rộng của </a:t>
            </a:r>
            <a:r>
              <a:rPr lang="en-US" smtClean="0">
                <a:latin typeface="Times New Roman" panose="02020603050405020304" pitchFamily="18" charset="0"/>
                <a:cs typeface="Times New Roman" panose="02020603050405020304" pitchFamily="18" charset="0"/>
              </a:rPr>
              <a:t>1</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phần </a:t>
            </a:r>
            <a:r>
              <a:rPr lang="vi-VN" smtClean="0">
                <a:latin typeface="Times New Roman" panose="02020603050405020304" pitchFamily="18" charset="0"/>
                <a:cs typeface="Times New Roman" panose="02020603050405020304" pitchFamily="18" charset="0"/>
              </a:rPr>
              <a:t>tử</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max-width - Được sử dụng để đặt chiều rộng tối đa của 1 phần tử</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min-width - Được sử dụng để đặt chiều rộng tối thiểu cho 1 phần tử</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max-height - Được sử dụng để đặt chiều cao tối đa của 1 phần tử</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min-height - Được sử dụng để đặt chiều cao tối thiểu cho 1 phần tử</a:t>
            </a:r>
          </a:p>
        </p:txBody>
      </p:sp>
    </p:spTree>
    <p:extLst>
      <p:ext uri="{BB962C8B-B14F-4D97-AF65-F5344CB8AC3E}">
        <p14:creationId xmlns:p14="http://schemas.microsoft.com/office/powerpoint/2010/main" val="5449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lnSpcReduction="10000"/>
          </a:bodyPr>
          <a:lstStyle/>
          <a:p>
            <a:r>
              <a:rPr lang="en-US" smtClean="0">
                <a:latin typeface="Times New Roman" panose="02020603050405020304" pitchFamily="18" charset="0"/>
                <a:cs typeface="Times New Roman" panose="02020603050405020304" pitchFamily="18" charset="0"/>
              </a:rPr>
              <a:t>Thuộc tính margin và padding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margin - Được sử dụng để tạo không gian xung quanh các phần tử, bên ngoài bất kỳ đường viền xác định </a:t>
            </a:r>
            <a:r>
              <a:rPr lang="vi-VN" smtClean="0">
                <a:latin typeface="Times New Roman" panose="02020603050405020304" pitchFamily="18" charset="0"/>
                <a:cs typeface="Times New Roman" panose="02020603050405020304" pitchFamily="18" charset="0"/>
              </a:rPr>
              <a:t>nào</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margin-top - Tạo khoảng trống phía trên phần tử</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margin-right - Tạo khoảng trống phía phải phần tử</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margin-bottom - Tạo khoảng trống phía dưới phần tử</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margin-left - Tạo khoảng trống phía trái phần </a:t>
            </a:r>
            <a:r>
              <a:rPr lang="vi-VN" smtClean="0">
                <a:latin typeface="Times New Roman" panose="02020603050405020304" pitchFamily="18" charset="0"/>
                <a:cs typeface="Times New Roman" panose="02020603050405020304" pitchFamily="18" charset="0"/>
              </a:rPr>
              <a:t>tử</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Giá trị âm được </a:t>
            </a:r>
            <a:r>
              <a:rPr lang="vi-VN" smtClean="0">
                <a:latin typeface="Times New Roman" panose="02020603050405020304" pitchFamily="18" charset="0"/>
                <a:cs typeface="Times New Roman" panose="02020603050405020304" pitchFamily="18" charset="0"/>
              </a:rPr>
              <a:t>phép</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Viết gọn margin:</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m</a:t>
            </a:r>
            <a:r>
              <a:rPr lang="en-US" smtClean="0">
                <a:latin typeface="Times New Roman" panose="02020603050405020304" pitchFamily="18" charset="0"/>
                <a:cs typeface="Times New Roman" panose="02020603050405020304" pitchFamily="18" charset="0"/>
              </a:rPr>
              <a:t>argin: 1 tham số</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m</a:t>
            </a:r>
            <a:r>
              <a:rPr lang="en-US" smtClean="0">
                <a:latin typeface="Times New Roman" panose="02020603050405020304" pitchFamily="18" charset="0"/>
                <a:cs typeface="Times New Roman" panose="02020603050405020304" pitchFamily="18" charset="0"/>
              </a:rPr>
              <a:t>argin: 2 tham số</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m</a:t>
            </a:r>
            <a:r>
              <a:rPr lang="en-US" smtClean="0">
                <a:latin typeface="Times New Roman" panose="02020603050405020304" pitchFamily="18" charset="0"/>
                <a:cs typeface="Times New Roman" panose="02020603050405020304" pitchFamily="18" charset="0"/>
              </a:rPr>
              <a:t>argin: 3 tham số</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Margin: 4 tham số</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532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Thuộc tính margin và padding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padding - Được sử dụng để tạo không gian xung quanh nội dung của phần tử, bên trong bất kỳ đường viền xác định </a:t>
            </a:r>
            <a:r>
              <a:rPr lang="vi-VN" smtClean="0">
                <a:latin typeface="Times New Roman" panose="02020603050405020304" pitchFamily="18" charset="0"/>
                <a:cs typeface="Times New Roman" panose="02020603050405020304" pitchFamily="18" charset="0"/>
              </a:rPr>
              <a:t>nào</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padding</a:t>
            </a:r>
            <a:r>
              <a:rPr lang="vi-VN" smtClean="0">
                <a:latin typeface="Times New Roman" panose="02020603050405020304" pitchFamily="18" charset="0"/>
                <a:cs typeface="Times New Roman" panose="02020603050405020304" pitchFamily="18" charset="0"/>
              </a:rPr>
              <a:t>-top </a:t>
            </a:r>
            <a:r>
              <a:rPr lang="vi-VN">
                <a:latin typeface="Times New Roman" panose="02020603050405020304" pitchFamily="18" charset="0"/>
                <a:cs typeface="Times New Roman" panose="02020603050405020304" pitchFamily="18" charset="0"/>
              </a:rPr>
              <a:t>- Tạo khoảng trống phía trên phần tử</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padding</a:t>
            </a:r>
            <a:r>
              <a:rPr lang="vi-VN" smtClean="0">
                <a:latin typeface="Times New Roman" panose="02020603050405020304" pitchFamily="18" charset="0"/>
                <a:cs typeface="Times New Roman" panose="02020603050405020304" pitchFamily="18" charset="0"/>
              </a:rPr>
              <a:t>-right - Tạo khoảng trống phía phải phần tử</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padding</a:t>
            </a:r>
            <a:r>
              <a:rPr lang="vi-VN" smtClean="0">
                <a:latin typeface="Times New Roman" panose="02020603050405020304" pitchFamily="18" charset="0"/>
                <a:cs typeface="Times New Roman" panose="02020603050405020304" pitchFamily="18" charset="0"/>
              </a:rPr>
              <a:t>-bottom - Tạo khoảng trống phía dưới phần tử</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padding</a:t>
            </a:r>
            <a:r>
              <a:rPr lang="vi-VN" smtClean="0">
                <a:latin typeface="Times New Roman" panose="02020603050405020304" pitchFamily="18" charset="0"/>
                <a:cs typeface="Times New Roman" panose="02020603050405020304" pitchFamily="18" charset="0"/>
              </a:rPr>
              <a:t>-left - Tạo khoảng trống phía trái phần tử</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Viết gọn margin:</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padding: 1 tham số</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padding: 2 tham số</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padding: 3 tham số</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Padding: 4 tham số</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19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Box model là gì?</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Box Model là một kỹ thuật cơ bản nhất trong CSS Layout và được sử dụng để bạn mô tả về khoảng cách mà mỗi phần tử trên website được sở hữu, hay nói cách khác là kỹ thuật tinh chỉnh khoảng cách hiển thị cho mỗi phần tử trên </a:t>
            </a:r>
            <a:r>
              <a:rPr lang="vi-VN" smtClean="0">
                <a:latin typeface="Times New Roman" panose="02020603050405020304" pitchFamily="18" charset="0"/>
                <a:cs typeface="Times New Roman" panose="02020603050405020304" pitchFamily="18" charset="0"/>
              </a:rPr>
              <a:t>website</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box-sizing - Trong CSS là khái niệm đơn giản nhưng rất hữu ích với webdev, bởi vì nó cho phép chúng ta khỏi cần tính toán kích cỡ của các thẻ, thay vào đó nó quy định cách thêm thuộc tínhpadding và border vào các </a:t>
            </a:r>
            <a:r>
              <a:rPr lang="vi-VN" smtClean="0">
                <a:latin typeface="Times New Roman" panose="02020603050405020304" pitchFamily="18" charset="0"/>
                <a:cs typeface="Times New Roman" panose="02020603050405020304" pitchFamily="18" charset="0"/>
              </a:rPr>
              <a:t>thẻ</a:t>
            </a:r>
            <a:endParaRPr lang="en-US"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content-box: Giá trị mặc định, nghĩa là giá trị width và height chỉ áp dụng cho khu vực nội dung bên trong, không bao gồm padding, border và </a:t>
            </a:r>
            <a:r>
              <a:rPr lang="vi-VN" smtClean="0">
                <a:latin typeface="Times New Roman" panose="02020603050405020304" pitchFamily="18" charset="0"/>
                <a:cs typeface="Times New Roman" panose="02020603050405020304" pitchFamily="18" charset="0"/>
              </a:rPr>
              <a:t>margin</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border-box: Khi thiết lập giá trị này, thì width và heigh sẽ bao gồm cho cả phần nội dung, padding và border nhưng không bao gồm </a:t>
            </a:r>
            <a:r>
              <a:rPr lang="vi-VN" smtClean="0">
                <a:latin typeface="Times New Roman" panose="02020603050405020304" pitchFamily="18" charset="0"/>
                <a:cs typeface="Times New Roman" panose="02020603050405020304" pitchFamily="18" charset="0"/>
              </a:rPr>
              <a:t>margin</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padding-box: Với giá trị này thì width và height chỉ bao gồm cho phần nội dung và padding, không bao gồm border và </a:t>
            </a:r>
            <a:r>
              <a:rPr lang="vi-VN" smtClean="0">
                <a:latin typeface="Times New Roman" panose="02020603050405020304" pitchFamily="18" charset="0"/>
                <a:cs typeface="Times New Roman" panose="02020603050405020304" pitchFamily="18" charset="0"/>
              </a:rPr>
              <a:t>margin</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11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Thuộc tính về list và table</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List:</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list-style-type - Chỉ định loại điểm đánh dấu mục danh sách</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list-style-image </a:t>
            </a:r>
            <a:r>
              <a:rPr lang="en-US">
                <a:latin typeface="Times New Roman" panose="02020603050405020304" pitchFamily="18" charset="0"/>
                <a:cs typeface="Times New Roman" panose="02020603050405020304" pitchFamily="18" charset="0"/>
              </a:rPr>
              <a:t>- Chỉ định một hình ảnh làm điểm đánh dấu mục danh sách</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Table:</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border-collapse - Thu gọn các đường viền bảng thành một đường viền duy </a:t>
            </a:r>
            <a:r>
              <a:rPr lang="vi-VN" smtClean="0">
                <a:latin typeface="Times New Roman" panose="02020603050405020304" pitchFamily="18" charset="0"/>
                <a:cs typeface="Times New Roman" panose="02020603050405020304" pitchFamily="18" charset="0"/>
              </a:rPr>
              <a:t>nhất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35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Thuộc tính về độ trong(opacity)/độ mờ(transparency) và căn theo chiều dọc(vertical)</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Opacity:</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opacity - chỉ định độ mờ đục / trong suốt của một phần tử</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Thuộc tính opacity có thể có giá trị từ 0,0 – </a:t>
            </a:r>
            <a:r>
              <a:rPr lang="en-US" smtClean="0">
                <a:latin typeface="Times New Roman" panose="02020603050405020304" pitchFamily="18" charset="0"/>
                <a:cs typeface="Times New Roman" panose="02020603050405020304" pitchFamily="18" charset="0"/>
              </a:rPr>
              <a:t>1,0</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Vertical:</a:t>
            </a:r>
            <a:endParaRPr lang="en-US">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vertical-align - Để căn giữa một phần tử khối theo chiều dọc</a:t>
            </a: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20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3528"/>
          </a:xfrm>
        </p:spPr>
        <p:txBody>
          <a:bodyPr/>
          <a:lstStyle/>
          <a:p>
            <a:r>
              <a:rPr lang="en-US" smtClean="0"/>
              <a:t>Giới thiệu về CSS</a:t>
            </a:r>
            <a:endParaRPr lang="en-US"/>
          </a:p>
        </p:txBody>
      </p:sp>
      <p:sp>
        <p:nvSpPr>
          <p:cNvPr id="3" name="Content Placeholder 2"/>
          <p:cNvSpPr>
            <a:spLocks noGrp="1"/>
          </p:cNvSpPr>
          <p:nvPr>
            <p:ph idx="1"/>
          </p:nvPr>
        </p:nvSpPr>
        <p:spPr>
          <a:xfrm>
            <a:off x="2589212" y="1485900"/>
            <a:ext cx="8915400" cy="4425322"/>
          </a:xfrm>
        </p:spPr>
        <p:txBody>
          <a:bodyPr/>
          <a:lstStyle/>
          <a:p>
            <a:r>
              <a:rPr lang="vi-VN"/>
              <a:t>CSS là ngôn ngữ mô tả style(phong cách) cho một tài liệu HTML nào đó</a:t>
            </a:r>
          </a:p>
          <a:p>
            <a:r>
              <a:rPr lang="vi-VN"/>
              <a:t>CSS viết tắt của Cascading Style Sheets</a:t>
            </a:r>
          </a:p>
          <a:p>
            <a:r>
              <a:rPr lang="vi-VN"/>
              <a:t>CSS mô tả cách các phần tử HTML được hiển thị trên màn hình, giấy hoặc trong phương tiện khác</a:t>
            </a:r>
          </a:p>
          <a:p>
            <a:r>
              <a:rPr lang="vi-VN"/>
              <a:t>CSS tiết kiệm rất nhiều công việc. Nó có thể kiểm soát bố cục của nhiều trang web cùng một lúc</a:t>
            </a:r>
          </a:p>
          <a:p>
            <a:r>
              <a:rPr lang="vi-VN"/>
              <a:t>Các bảng style bên ngoài được lưu trữ trong các file CSS</a:t>
            </a:r>
            <a:endParaRPr lang="en-US"/>
          </a:p>
        </p:txBody>
      </p:sp>
    </p:spTree>
    <p:extLst>
      <p:ext uri="{BB962C8B-B14F-4D97-AF65-F5344CB8AC3E}">
        <p14:creationId xmlns:p14="http://schemas.microsoft.com/office/powerpoint/2010/main" val="225457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Thuộc tính về vị trí (position)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position - chỉ định loại phương pháp định vị được sử dụng cho một phần </a:t>
            </a:r>
            <a:r>
              <a:rPr lang="vi-VN" smtClean="0">
                <a:latin typeface="Times New Roman" panose="02020603050405020304" pitchFamily="18" charset="0"/>
                <a:cs typeface="Times New Roman" panose="02020603050405020304" pitchFamily="18" charset="0"/>
              </a:rPr>
              <a:t>tử</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static - Các phần tử HTML được định vị tĩnh theo mặc định</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relative -  Được định vị so với vị trí bình thường của nó</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fixed - Được đặt so với chế độ viewport, có nghĩa là nó luôn ở cùng một vị trí ngay cả khi trang được cuộn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absolute - Được định vị so với phần tử cha được định vị gần nhất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sticky - Được định vị dựa trên vị trí cuộn của người dùng</a:t>
            </a:r>
          </a:p>
        </p:txBody>
      </p:sp>
    </p:spTree>
    <p:extLst>
      <p:ext uri="{BB962C8B-B14F-4D97-AF65-F5344CB8AC3E}">
        <p14:creationId xmlns:p14="http://schemas.microsoft.com/office/powerpoint/2010/main" val="41886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Thuộc tính về sự chuyển động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Animation -  Xác </a:t>
            </a:r>
            <a:r>
              <a:rPr lang="en-US">
                <a:latin typeface="Times New Roman" panose="02020603050405020304" pitchFamily="18" charset="0"/>
                <a:cs typeface="Times New Roman" panose="02020603050405020304" pitchFamily="18" charset="0"/>
              </a:rPr>
              <a:t>định một chuyển động của một tag hay một hình </a:t>
            </a:r>
            <a:r>
              <a:rPr lang="en-US" smtClean="0">
                <a:latin typeface="Times New Roman" panose="02020603050405020304" pitchFamily="18" charset="0"/>
                <a:cs typeface="Times New Roman" panose="02020603050405020304" pitchFamily="18" charset="0"/>
              </a:rPr>
              <a:t>ảnh</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transform </a:t>
            </a:r>
            <a:r>
              <a:rPr lang="en-US" smtClean="0">
                <a:latin typeface="Times New Roman" panose="02020603050405020304" pitchFamily="18" charset="0"/>
                <a:cs typeface="Times New Roman" panose="02020603050405020304" pitchFamily="18" charset="0"/>
              </a:rPr>
              <a:t>- X</a:t>
            </a:r>
            <a:r>
              <a:rPr lang="vi-VN" smtClean="0">
                <a:latin typeface="Times New Roman" panose="02020603050405020304" pitchFamily="18" charset="0"/>
                <a:cs typeface="Times New Roman" panose="02020603050405020304" pitchFamily="18" charset="0"/>
              </a:rPr>
              <a:t>ác </a:t>
            </a:r>
            <a:r>
              <a:rPr lang="vi-VN">
                <a:latin typeface="Times New Roman" panose="02020603050405020304" pitchFamily="18" charset="0"/>
                <a:cs typeface="Times New Roman" panose="02020603050405020304" pitchFamily="18" charset="0"/>
              </a:rPr>
              <a:t>định một chuyển đổi 2 chiều, 3 chiều, có thể là xoay, tỷ lệ, di chuyển, </a:t>
            </a:r>
            <a:r>
              <a:rPr lang="vi-VN" smtClean="0">
                <a:latin typeface="Times New Roman" panose="02020603050405020304" pitchFamily="18" charset="0"/>
                <a:cs typeface="Times New Roman" panose="02020603050405020304" pitchFamily="18" charset="0"/>
              </a:rPr>
              <a:t>nghiêng</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transition </a:t>
            </a:r>
            <a:r>
              <a:rPr lang="en-US" smtClean="0">
                <a:latin typeface="Times New Roman" panose="02020603050405020304" pitchFamily="18" charset="0"/>
                <a:cs typeface="Times New Roman" panose="02020603050405020304" pitchFamily="18" charset="0"/>
              </a:rPr>
              <a:t>- X</a:t>
            </a:r>
            <a:r>
              <a:rPr lang="vi-VN" smtClean="0">
                <a:latin typeface="Times New Roman" panose="02020603050405020304" pitchFamily="18" charset="0"/>
                <a:cs typeface="Times New Roman" panose="02020603050405020304" pitchFamily="18" charset="0"/>
              </a:rPr>
              <a:t>ác </a:t>
            </a:r>
            <a:r>
              <a:rPr lang="vi-VN">
                <a:latin typeface="Times New Roman" panose="02020603050405020304" pitchFamily="18" charset="0"/>
                <a:cs typeface="Times New Roman" panose="02020603050405020304" pitchFamily="18" charset="0"/>
              </a:rPr>
              <a:t>định một quá trình chuyển đổi khi có một hành </a:t>
            </a:r>
            <a:r>
              <a:rPr lang="vi-VN" smtClean="0">
                <a:latin typeface="Times New Roman" panose="02020603050405020304" pitchFamily="18" charset="0"/>
                <a:cs typeface="Times New Roman" panose="02020603050405020304" pitchFamily="18" charset="0"/>
              </a:rPr>
              <a:t>động</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16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fontScale="92500" lnSpcReduction="10000"/>
          </a:bodyPr>
          <a:lstStyle/>
          <a:p>
            <a:r>
              <a:rPr lang="en-US" smtClean="0">
                <a:latin typeface="Times New Roman" panose="02020603050405020304" pitchFamily="18" charset="0"/>
                <a:cs typeface="Times New Roman" panose="02020603050405020304" pitchFamily="18" charset="0"/>
              </a:rPr>
              <a:t>Các bộ chọn cơ bản (Selector)</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 Là chọn tất cả các thành phần html.</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tag	Là chọn tất cả các thành phần cùng loại.</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tag01 tag02	 Chọn tất cả thành phần &lt;tag02&gt; bên trong thành phần &lt;tag01&gt;.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tag01,tag02	 Chọn tất cả thành phần &lt;tag01&gt; và &lt;tag02&gt;.</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tag01+tag02</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Chọn </a:t>
            </a:r>
            <a:r>
              <a:rPr lang="vi-VN">
                <a:latin typeface="Times New Roman" panose="02020603050405020304" pitchFamily="18" charset="0"/>
                <a:cs typeface="Times New Roman" panose="02020603050405020304" pitchFamily="18" charset="0"/>
              </a:rPr>
              <a:t>tất cả thành phần &lt;tag02&gt; được đặt kế và sau thành phần &lt;tag01&gt;.</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tag01&gt;tag02 </a:t>
            </a:r>
            <a:r>
              <a:rPr lang="vi-VN">
                <a:latin typeface="Times New Roman" panose="02020603050405020304" pitchFamily="18" charset="0"/>
                <a:cs typeface="Times New Roman" panose="02020603050405020304" pitchFamily="18" charset="0"/>
              </a:rPr>
              <a:t>Chọn tất cả thành phần &lt;tag02&gt; có thành phần </a:t>
            </a:r>
            <a:r>
              <a:rPr lang="vi-VN" smtClean="0">
                <a:latin typeface="Times New Roman" panose="02020603050405020304" pitchFamily="18" charset="0"/>
                <a:cs typeface="Times New Roman" panose="02020603050405020304" pitchFamily="18" charset="0"/>
              </a:rPr>
              <a:t>cha</a:t>
            </a:r>
            <a:r>
              <a:rPr lang="en-US" smtClean="0">
                <a:latin typeface="Times New Roman" panose="02020603050405020304" pitchFamily="18" charset="0"/>
                <a:cs typeface="Times New Roman" panose="02020603050405020304" pitchFamily="18" charset="0"/>
              </a:rPr>
              <a:t> tag01</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tag01~tag02 </a:t>
            </a:r>
            <a:r>
              <a:rPr lang="vi-VN">
                <a:latin typeface="Times New Roman" panose="02020603050405020304" pitchFamily="18" charset="0"/>
                <a:cs typeface="Times New Roman" panose="02020603050405020304" pitchFamily="18" charset="0"/>
              </a:rPr>
              <a:t>Chọn tất cả thành phần 02 khi có thành phần 01 ở trước</a:t>
            </a:r>
            <a:r>
              <a:rPr lang="vi-VN" smtClean="0">
                <a:latin typeface="Times New Roman" panose="02020603050405020304" pitchFamily="18" charset="0"/>
                <a:cs typeface="Times New Roman" panose="02020603050405020304" pitchFamily="18" charset="0"/>
              </a:rPr>
              <a:t>.</a:t>
            </a:r>
            <a:r>
              <a:rPr lang="vi-VN">
                <a:latin typeface="Times New Roman" panose="02020603050405020304" pitchFamily="18" charset="0"/>
                <a:cs typeface="Times New Roman" panose="02020603050405020304" pitchFamily="18" charset="0"/>
              </a:rPr>
              <a:t> là &lt;tag01&gt;.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.class	Chọn tất cả các thành phần có cùng tên class.</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#id	</a:t>
            </a:r>
            <a:r>
              <a:rPr lang="vi-VN" smtClean="0">
                <a:latin typeface="Times New Roman" panose="02020603050405020304" pitchFamily="18" charset="0"/>
                <a:cs typeface="Times New Roman" panose="02020603050405020304" pitchFamily="18" charset="0"/>
              </a:rPr>
              <a:t>Chọn </a:t>
            </a:r>
            <a:r>
              <a:rPr lang="vi-VN">
                <a:latin typeface="Times New Roman" panose="02020603050405020304" pitchFamily="18" charset="0"/>
                <a:cs typeface="Times New Roman" panose="02020603050405020304" pitchFamily="18" charset="0"/>
              </a:rPr>
              <a:t>tất cả các thành phần có cùng tên id.</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[attribute^=</a:t>
            </a:r>
            <a:r>
              <a:rPr lang="vi-VN" smtClean="0">
                <a:latin typeface="Times New Roman" panose="02020603050405020304" pitchFamily="18" charset="0"/>
                <a:cs typeface="Times New Roman" panose="02020603050405020304" pitchFamily="18" charset="0"/>
              </a:rPr>
              <a:t>value]</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Chọn </a:t>
            </a:r>
            <a:r>
              <a:rPr lang="vi-VN">
                <a:latin typeface="Times New Roman" panose="02020603050405020304" pitchFamily="18" charset="0"/>
                <a:cs typeface="Times New Roman" panose="02020603050405020304" pitchFamily="18" charset="0"/>
              </a:rPr>
              <a:t>tất cả thành phần với thuộc tính có giá trị bắt đầu bằng "value".</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[attribute$=value]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Chọn </a:t>
            </a:r>
            <a:r>
              <a:rPr lang="vi-VN">
                <a:latin typeface="Times New Roman" panose="02020603050405020304" pitchFamily="18" charset="0"/>
                <a:cs typeface="Times New Roman" panose="02020603050405020304" pitchFamily="18" charset="0"/>
              </a:rPr>
              <a:t>tất cả thành phần với thuộc tính có giá trị kết thúc bằng "value".</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[attribute*=value</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Chọn </a:t>
            </a:r>
            <a:r>
              <a:rPr lang="vi-VN">
                <a:latin typeface="Times New Roman" panose="02020603050405020304" pitchFamily="18" charset="0"/>
                <a:cs typeface="Times New Roman" panose="02020603050405020304" pitchFamily="18" charset="0"/>
              </a:rPr>
              <a:t>tất cả thành phần với thuộc tính có giá trị đặc biệt bằng "value</a:t>
            </a:r>
            <a:r>
              <a:rPr lang="vi-VN"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65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Các bộ chọn cơ bản</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a:t>
            </a:r>
            <a:r>
              <a:rPr lang="vi-VN">
                <a:latin typeface="Times New Roman" panose="02020603050405020304" pitchFamily="18" charset="0"/>
                <a:cs typeface="Times New Roman" panose="02020603050405020304" pitchFamily="18" charset="0"/>
              </a:rPr>
              <a:t>active	 Là chọn các liên kết được kích hoạt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:after	Thêm nội dung ngay phía sau thành phần.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:before	Thêm nội dung ngay phía trước thành phần.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:first-child	Chọn thành phần đầu tiên của thành phần cha chứa nó.</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:last-child	</a:t>
            </a:r>
            <a:r>
              <a:rPr lang="vi-VN" smtClean="0">
                <a:latin typeface="Times New Roman" panose="02020603050405020304" pitchFamily="18" charset="0"/>
                <a:cs typeface="Times New Roman" panose="02020603050405020304" pitchFamily="18" charset="0"/>
              </a:rPr>
              <a:t>Chọn </a:t>
            </a:r>
            <a:r>
              <a:rPr lang="vi-VN">
                <a:latin typeface="Times New Roman" panose="02020603050405020304" pitchFamily="18" charset="0"/>
                <a:cs typeface="Times New Roman" panose="02020603050405020304" pitchFamily="18" charset="0"/>
              </a:rPr>
              <a:t>thành phần cuối cùng trong thành phần cha.</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:nth-child(n)	Chọn thành phần thứ "n" trong thành phần cha.</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:focus	Thành phần sẽ focus khi được chọn.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:hover	Chọn các liên kết được hover (di chuyển chuột lên thành phần).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:not(bộ </a:t>
            </a:r>
            <a:r>
              <a:rPr lang="vi-VN" smtClean="0">
                <a:latin typeface="Times New Roman" panose="02020603050405020304" pitchFamily="18" charset="0"/>
                <a:cs typeface="Times New Roman" panose="02020603050405020304" pitchFamily="18" charset="0"/>
              </a:rPr>
              <a:t>chọn)</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Chọn </a:t>
            </a:r>
            <a:r>
              <a:rPr lang="vi-VN">
                <a:latin typeface="Times New Roman" panose="02020603050405020304" pitchFamily="18" charset="0"/>
                <a:cs typeface="Times New Roman" panose="02020603050405020304" pitchFamily="18" charset="0"/>
              </a:rPr>
              <a:t>tất cả ngoại trừ bộ chọn trong ngoặc.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8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en-US" smtClean="0">
                <a:latin typeface="Times New Roman" panose="02020603050405020304" pitchFamily="18" charset="0"/>
                <a:cs typeface="Times New Roman" panose="02020603050405020304" pitchFamily="18" charset="0"/>
              </a:rPr>
              <a:t>Độ ưu tiên trong bộ chọn CSS</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Độ ưu tiên dựa vào mức độ cụ thể bộ chọn được áp dựng</a:t>
            </a:r>
            <a:endParaRPr lang="vi-VN"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Bộ chọn được ưu tiên nhất là inline-style</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Nếu 2 bộ chọn có cùng độ ưu tiên thì sẽ luôn áp dụng thuộc tính sau</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Bộ chọn id có độ ưu tiên cao hơn bộ chộn class và thuộc tính</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Bộ chộn thuộc tính có độ ưu tiên cao hơn class</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Bộ chọn class có độ ưu tiên cao hơn bộ chọn phần tử</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36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vi-VN" smtClean="0">
                <a:latin typeface="Times New Roman" panose="02020603050405020304" pitchFamily="18" charset="0"/>
                <a:cs typeface="Times New Roman" panose="02020603050405020304" pitchFamily="18" charset="0"/>
              </a:rPr>
              <a:t>Các đơn vị trong </a:t>
            </a:r>
            <a:r>
              <a:rPr lang="en-US" smtClean="0">
                <a:latin typeface="Times New Roman" panose="02020603050405020304" pitchFamily="18" charset="0"/>
                <a:cs typeface="Times New Roman" panose="02020603050405020304" pitchFamily="18" charset="0"/>
              </a:rPr>
              <a:t>CSS</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Độ dài tuyệt đối:</a:t>
            </a:r>
          </a:p>
          <a:p>
            <a:pPr lvl="2">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c</a:t>
            </a:r>
            <a:r>
              <a:rPr lang="en-US" smtClean="0">
                <a:latin typeface="Times New Roman" panose="02020603050405020304" pitchFamily="18" charset="0"/>
                <a:cs typeface="Times New Roman" panose="02020603050405020304" pitchFamily="18" charset="0"/>
              </a:rPr>
              <a:t>m</a:t>
            </a: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centimeters</a:t>
            </a:r>
            <a:endParaRPr lang="en-US">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m</a:t>
            </a:r>
            <a:r>
              <a:rPr lang="en-US" smtClean="0">
                <a:latin typeface="Times New Roman" panose="02020603050405020304" pitchFamily="18" charset="0"/>
                <a:cs typeface="Times New Roman" panose="02020603050405020304" pitchFamily="18" charset="0"/>
              </a:rPr>
              <a:t>m</a:t>
            </a: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millimeters</a:t>
            </a:r>
            <a:endParaRPr lang="en-US">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in	</a:t>
            </a: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inches </a:t>
            </a:r>
            <a:r>
              <a:rPr lang="en-US">
                <a:latin typeface="Times New Roman" panose="02020603050405020304" pitchFamily="18" charset="0"/>
                <a:cs typeface="Times New Roman" panose="02020603050405020304" pitchFamily="18" charset="0"/>
              </a:rPr>
              <a:t>(1in = 96px = 2.54cm)</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p</a:t>
            </a:r>
            <a:r>
              <a:rPr lang="en-US" smtClean="0">
                <a:latin typeface="Times New Roman" panose="02020603050405020304" pitchFamily="18" charset="0"/>
                <a:cs typeface="Times New Roman" panose="02020603050405020304" pitchFamily="18" charset="0"/>
              </a:rPr>
              <a:t>x</a:t>
            </a: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pixels </a:t>
            </a:r>
            <a:r>
              <a:rPr lang="en-US">
                <a:latin typeface="Times New Roman" panose="02020603050405020304" pitchFamily="18" charset="0"/>
                <a:cs typeface="Times New Roman" panose="02020603050405020304" pitchFamily="18" charset="0"/>
              </a:rPr>
              <a:t>(1px = 1/96th of 1in)</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p</a:t>
            </a:r>
            <a:r>
              <a:rPr lang="en-US" smtClean="0">
                <a:latin typeface="Times New Roman" panose="02020603050405020304" pitchFamily="18" charset="0"/>
                <a:cs typeface="Times New Roman" panose="02020603050405020304" pitchFamily="18" charset="0"/>
              </a:rPr>
              <a:t>t</a:t>
            </a: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points </a:t>
            </a:r>
            <a:r>
              <a:rPr lang="en-US">
                <a:latin typeface="Times New Roman" panose="02020603050405020304" pitchFamily="18" charset="0"/>
                <a:cs typeface="Times New Roman" panose="02020603050405020304" pitchFamily="18" charset="0"/>
              </a:rPr>
              <a:t>(1pt = 1/72 of 1in)</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p</a:t>
            </a:r>
            <a:r>
              <a:rPr lang="en-US" smtClean="0">
                <a:latin typeface="Times New Roman" panose="02020603050405020304" pitchFamily="18" charset="0"/>
                <a:cs typeface="Times New Roman" panose="02020603050405020304" pitchFamily="18" charset="0"/>
              </a:rPr>
              <a:t>c</a:t>
            </a: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picas </a:t>
            </a:r>
            <a:r>
              <a:rPr lang="en-US">
                <a:latin typeface="Times New Roman" panose="02020603050405020304" pitchFamily="18" charset="0"/>
                <a:cs typeface="Times New Roman" panose="02020603050405020304" pitchFamily="18" charset="0"/>
              </a:rPr>
              <a:t>(1pc = 12 pt)</a:t>
            </a:r>
          </a:p>
        </p:txBody>
      </p:sp>
    </p:spTree>
    <p:extLst>
      <p:ext uri="{BB962C8B-B14F-4D97-AF65-F5344CB8AC3E}">
        <p14:creationId xmlns:p14="http://schemas.microsoft.com/office/powerpoint/2010/main" val="67900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vi-VN" smtClean="0">
                <a:latin typeface="Times New Roman" panose="02020603050405020304" pitchFamily="18" charset="0"/>
                <a:cs typeface="Times New Roman" panose="02020603050405020304" pitchFamily="18" charset="0"/>
              </a:rPr>
              <a:t>Các đơn vị trong </a:t>
            </a:r>
            <a:r>
              <a:rPr lang="en-US" smtClean="0">
                <a:latin typeface="Times New Roman" panose="02020603050405020304" pitchFamily="18" charset="0"/>
                <a:cs typeface="Times New Roman" panose="02020603050405020304" pitchFamily="18" charset="0"/>
              </a:rPr>
              <a:t>CSS</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Độ dài tương đối:</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em: Liên quan đến kích thước phông chữ của phần tử (2em có nghĩa là 2 lần kích thước của phông chữ hiện tại)	</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ex: Liên quan đến chiều cao x của phông chữ hiện tại (hiếm khi được sử dụng)	</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rem: Liên quan đến kích thước phông chữ của phần tử gốc	</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vw: Tương đối với 1% chiều rộng của viewport *	</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vh: Tương đối với 1% chiều cao của viewport *	</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vmin: Tương đối với 1% kích thước nhỏ hơn của viewport *	</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vmax: Tương đối với 1% kích thước lớn hơn của viewport *	</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 Liên quan đến </a:t>
            </a:r>
            <a:r>
              <a:rPr lang="vi-VN" smtClean="0">
                <a:latin typeface="Times New Roman" panose="02020603050405020304" pitchFamily="18" charset="0"/>
                <a:cs typeface="Times New Roman" panose="02020603050405020304" pitchFamily="18" charset="0"/>
              </a:rPr>
              <a:t>phần </a:t>
            </a:r>
            <a:r>
              <a:rPr lang="vi-VN">
                <a:latin typeface="Times New Roman" panose="02020603050405020304" pitchFamily="18" charset="0"/>
                <a:cs typeface="Times New Roman" panose="02020603050405020304" pitchFamily="18" charset="0"/>
              </a:rPr>
              <a:t>tử cha</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78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vi-VN" smtClean="0">
                <a:latin typeface="Times New Roman" panose="02020603050405020304" pitchFamily="18" charset="0"/>
                <a:cs typeface="Times New Roman" panose="02020603050405020304" pitchFamily="18" charset="0"/>
              </a:rPr>
              <a:t>Các thuộc tính về văn bản (text)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color - Đặt màu cho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text-alignment – Căn lề ngang cho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text-decoration - Trang trí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text-indentation - Thụt lề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letter-spacing - Được sử dụng để chỉ định khoảng cách giữa các ký tự trong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line-height - Được sử dụng để chỉ định khoảng cách giữa các dòng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word-spacing - Được sử dụng để chỉ định khoảng cách giữa các từ trong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white-space - Chỉ định cách xử lý khoảng trắng bên trong một phần tử</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text-shadow – Hiểu ứng đổ bóng</a:t>
            </a:r>
          </a:p>
        </p:txBody>
      </p:sp>
    </p:spTree>
    <p:extLst>
      <p:ext uri="{BB962C8B-B14F-4D97-AF65-F5344CB8AC3E}">
        <p14:creationId xmlns:p14="http://schemas.microsoft.com/office/powerpoint/2010/main" val="424242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mtClean="0"/>
              <a:t>Giới thiệu về CSS</a:t>
            </a:r>
            <a:endParaRPr lang="en-US"/>
          </a:p>
        </p:txBody>
      </p:sp>
      <p:sp>
        <p:nvSpPr>
          <p:cNvPr id="3" name="Content Placeholder 2"/>
          <p:cNvSpPr>
            <a:spLocks noGrp="1"/>
          </p:cNvSpPr>
          <p:nvPr>
            <p:ph idx="1"/>
          </p:nvPr>
        </p:nvSpPr>
        <p:spPr>
          <a:xfrm>
            <a:off x="2589212" y="1397977"/>
            <a:ext cx="8915400" cy="4513245"/>
          </a:xfrm>
        </p:spPr>
        <p:txBody>
          <a:bodyPr>
            <a:normAutofit/>
          </a:bodyPr>
          <a:lstStyle/>
          <a:p>
            <a:r>
              <a:rPr lang="vi-VN" smtClean="0">
                <a:latin typeface="Times New Roman" panose="02020603050405020304" pitchFamily="18" charset="0"/>
                <a:cs typeface="Times New Roman" panose="02020603050405020304" pitchFamily="18" charset="0"/>
              </a:rPr>
              <a:t>Các thuộc tính về văn bản (text)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font-family - Phông chữ của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font-style - Chủ yếu được sử dụng để tạo style cho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font-weight - Chỉ định độ đậm của phông chữ</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font-size - Đặt kích thước của văn bản</a:t>
            </a:r>
          </a:p>
        </p:txBody>
      </p:sp>
    </p:spTree>
    <p:extLst>
      <p:ext uri="{BB962C8B-B14F-4D97-AF65-F5344CB8AC3E}">
        <p14:creationId xmlns:p14="http://schemas.microsoft.com/office/powerpoint/2010/main" val="31724943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797</TotalTime>
  <Words>1538</Words>
  <Application>Microsoft Office PowerPoint</Application>
  <PresentationFormat>Widescreen</PresentationFormat>
  <Paragraphs>179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Tahoma</vt:lpstr>
      <vt:lpstr>Times New Roman</vt:lpstr>
      <vt:lpstr>Wingdings 3</vt:lpstr>
      <vt:lpstr>Wisp</vt:lpstr>
      <vt:lpstr>CSS căn bản</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lpstr>Giới thiệu về 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căn bản</dc:title>
  <dc:creator>Admin</dc:creator>
  <cp:lastModifiedBy>Admin</cp:lastModifiedBy>
  <cp:revision>26</cp:revision>
  <dcterms:created xsi:type="dcterms:W3CDTF">2021-01-27T02:23:33Z</dcterms:created>
  <dcterms:modified xsi:type="dcterms:W3CDTF">2021-03-25T13:20:21Z</dcterms:modified>
</cp:coreProperties>
</file>