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A139C2-1077-441E-A164-CD304F218429}"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B28C3E7-3AD1-497E-8261-B635F5D7DD0D}" type="slidenum">
              <a:rPr lang="en-US" smtClean="0"/>
              <a:t>‹#›</a:t>
            </a:fld>
            <a:endParaRPr lang="en-US"/>
          </a:p>
        </p:txBody>
      </p:sp>
    </p:spTree>
    <p:extLst>
      <p:ext uri="{BB962C8B-B14F-4D97-AF65-F5344CB8AC3E}">
        <p14:creationId xmlns:p14="http://schemas.microsoft.com/office/powerpoint/2010/main" val="3891647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A139C2-1077-441E-A164-CD304F218429}"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B28C3E7-3AD1-497E-8261-B635F5D7DD0D}" type="slidenum">
              <a:rPr lang="en-US" smtClean="0"/>
              <a:t>‹#›</a:t>
            </a:fld>
            <a:endParaRPr lang="en-US"/>
          </a:p>
        </p:txBody>
      </p:sp>
    </p:spTree>
    <p:extLst>
      <p:ext uri="{BB962C8B-B14F-4D97-AF65-F5344CB8AC3E}">
        <p14:creationId xmlns:p14="http://schemas.microsoft.com/office/powerpoint/2010/main" val="2677633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A139C2-1077-441E-A164-CD304F218429}"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B28C3E7-3AD1-497E-8261-B635F5D7DD0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53839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4A139C2-1077-441E-A164-CD304F218429}"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28C3E7-3AD1-497E-8261-B635F5D7DD0D}" type="slidenum">
              <a:rPr lang="en-US" smtClean="0"/>
              <a:t>‹#›</a:t>
            </a:fld>
            <a:endParaRPr lang="en-US"/>
          </a:p>
        </p:txBody>
      </p:sp>
    </p:spTree>
    <p:extLst>
      <p:ext uri="{BB962C8B-B14F-4D97-AF65-F5344CB8AC3E}">
        <p14:creationId xmlns:p14="http://schemas.microsoft.com/office/powerpoint/2010/main" val="658139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4A139C2-1077-441E-A164-CD304F218429}"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28C3E7-3AD1-497E-8261-B635F5D7DD0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690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4A139C2-1077-441E-A164-CD304F218429}"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28C3E7-3AD1-497E-8261-B635F5D7DD0D}" type="slidenum">
              <a:rPr lang="en-US" smtClean="0"/>
              <a:t>‹#›</a:t>
            </a:fld>
            <a:endParaRPr lang="en-US"/>
          </a:p>
        </p:txBody>
      </p:sp>
    </p:spTree>
    <p:extLst>
      <p:ext uri="{BB962C8B-B14F-4D97-AF65-F5344CB8AC3E}">
        <p14:creationId xmlns:p14="http://schemas.microsoft.com/office/powerpoint/2010/main" val="3686129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A139C2-1077-441E-A164-CD304F218429}"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28C3E7-3AD1-497E-8261-B635F5D7DD0D}" type="slidenum">
              <a:rPr lang="en-US" smtClean="0"/>
              <a:t>‹#›</a:t>
            </a:fld>
            <a:endParaRPr lang="en-US"/>
          </a:p>
        </p:txBody>
      </p:sp>
    </p:spTree>
    <p:extLst>
      <p:ext uri="{BB962C8B-B14F-4D97-AF65-F5344CB8AC3E}">
        <p14:creationId xmlns:p14="http://schemas.microsoft.com/office/powerpoint/2010/main" val="827658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A139C2-1077-441E-A164-CD304F218429}"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28C3E7-3AD1-497E-8261-B635F5D7DD0D}" type="slidenum">
              <a:rPr lang="en-US" smtClean="0"/>
              <a:t>‹#›</a:t>
            </a:fld>
            <a:endParaRPr lang="en-US"/>
          </a:p>
        </p:txBody>
      </p:sp>
    </p:spTree>
    <p:extLst>
      <p:ext uri="{BB962C8B-B14F-4D97-AF65-F5344CB8AC3E}">
        <p14:creationId xmlns:p14="http://schemas.microsoft.com/office/powerpoint/2010/main" val="2866727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A139C2-1077-441E-A164-CD304F218429}"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28C3E7-3AD1-497E-8261-B635F5D7DD0D}" type="slidenum">
              <a:rPr lang="en-US" smtClean="0"/>
              <a:t>‹#›</a:t>
            </a:fld>
            <a:endParaRPr lang="en-US"/>
          </a:p>
        </p:txBody>
      </p:sp>
    </p:spTree>
    <p:extLst>
      <p:ext uri="{BB962C8B-B14F-4D97-AF65-F5344CB8AC3E}">
        <p14:creationId xmlns:p14="http://schemas.microsoft.com/office/powerpoint/2010/main" val="776465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A139C2-1077-441E-A164-CD304F218429}"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B28C3E7-3AD1-497E-8261-B635F5D7DD0D}" type="slidenum">
              <a:rPr lang="en-US" smtClean="0"/>
              <a:t>‹#›</a:t>
            </a:fld>
            <a:endParaRPr lang="en-US"/>
          </a:p>
        </p:txBody>
      </p:sp>
    </p:spTree>
    <p:extLst>
      <p:ext uri="{BB962C8B-B14F-4D97-AF65-F5344CB8AC3E}">
        <p14:creationId xmlns:p14="http://schemas.microsoft.com/office/powerpoint/2010/main" val="829238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A139C2-1077-441E-A164-CD304F218429}"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B28C3E7-3AD1-497E-8261-B635F5D7DD0D}" type="slidenum">
              <a:rPr lang="en-US" smtClean="0"/>
              <a:t>‹#›</a:t>
            </a:fld>
            <a:endParaRPr lang="en-US"/>
          </a:p>
        </p:txBody>
      </p:sp>
    </p:spTree>
    <p:extLst>
      <p:ext uri="{BB962C8B-B14F-4D97-AF65-F5344CB8AC3E}">
        <p14:creationId xmlns:p14="http://schemas.microsoft.com/office/powerpoint/2010/main" val="2260398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A139C2-1077-441E-A164-CD304F218429}" type="datetimeFigureOut">
              <a:rPr lang="en-US" smtClean="0"/>
              <a:t>2/26/2021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B28C3E7-3AD1-497E-8261-B635F5D7DD0D}" type="slidenum">
              <a:rPr lang="en-US" smtClean="0"/>
              <a:t>‹#›</a:t>
            </a:fld>
            <a:endParaRPr lang="en-US"/>
          </a:p>
        </p:txBody>
      </p:sp>
    </p:spTree>
    <p:extLst>
      <p:ext uri="{BB962C8B-B14F-4D97-AF65-F5344CB8AC3E}">
        <p14:creationId xmlns:p14="http://schemas.microsoft.com/office/powerpoint/2010/main" val="736483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4A139C2-1077-441E-A164-CD304F218429}" type="datetimeFigureOut">
              <a:rPr lang="en-US" smtClean="0"/>
              <a:t>2/26/2021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B28C3E7-3AD1-497E-8261-B635F5D7DD0D}" type="slidenum">
              <a:rPr lang="en-US" smtClean="0"/>
              <a:t>‹#›</a:t>
            </a:fld>
            <a:endParaRPr lang="en-US"/>
          </a:p>
        </p:txBody>
      </p:sp>
    </p:spTree>
    <p:extLst>
      <p:ext uri="{BB962C8B-B14F-4D97-AF65-F5344CB8AC3E}">
        <p14:creationId xmlns:p14="http://schemas.microsoft.com/office/powerpoint/2010/main" val="2939522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A139C2-1077-441E-A164-CD304F218429}" type="datetimeFigureOut">
              <a:rPr lang="en-US" smtClean="0"/>
              <a:t>2/26/2021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B28C3E7-3AD1-497E-8261-B635F5D7DD0D}" type="slidenum">
              <a:rPr lang="en-US" smtClean="0"/>
              <a:t>‹#›</a:t>
            </a:fld>
            <a:endParaRPr lang="en-US"/>
          </a:p>
        </p:txBody>
      </p:sp>
    </p:spTree>
    <p:extLst>
      <p:ext uri="{BB962C8B-B14F-4D97-AF65-F5344CB8AC3E}">
        <p14:creationId xmlns:p14="http://schemas.microsoft.com/office/powerpoint/2010/main" val="2372407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4A139C2-1077-441E-A164-CD304F218429}"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B28C3E7-3AD1-497E-8261-B635F5D7DD0D}" type="slidenum">
              <a:rPr lang="en-US" smtClean="0"/>
              <a:t>‹#›</a:t>
            </a:fld>
            <a:endParaRPr lang="en-US"/>
          </a:p>
        </p:txBody>
      </p:sp>
    </p:spTree>
    <p:extLst>
      <p:ext uri="{BB962C8B-B14F-4D97-AF65-F5344CB8AC3E}">
        <p14:creationId xmlns:p14="http://schemas.microsoft.com/office/powerpoint/2010/main" val="2736900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4A139C2-1077-441E-A164-CD304F218429}"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28C3E7-3AD1-497E-8261-B635F5D7DD0D}" type="slidenum">
              <a:rPr lang="en-US" smtClean="0"/>
              <a:t>‹#›</a:t>
            </a:fld>
            <a:endParaRPr lang="en-US"/>
          </a:p>
        </p:txBody>
      </p:sp>
    </p:spTree>
    <p:extLst>
      <p:ext uri="{BB962C8B-B14F-4D97-AF65-F5344CB8AC3E}">
        <p14:creationId xmlns:p14="http://schemas.microsoft.com/office/powerpoint/2010/main" val="368094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4A139C2-1077-441E-A164-CD304F218429}" type="datetimeFigureOut">
              <a:rPr lang="en-US" smtClean="0"/>
              <a:t>2/26/2021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B28C3E7-3AD1-497E-8261-B635F5D7DD0D}" type="slidenum">
              <a:rPr lang="en-US" smtClean="0"/>
              <a:t>‹#›</a:t>
            </a:fld>
            <a:endParaRPr lang="en-US"/>
          </a:p>
        </p:txBody>
      </p:sp>
    </p:spTree>
    <p:extLst>
      <p:ext uri="{BB962C8B-B14F-4D97-AF65-F5344CB8AC3E}">
        <p14:creationId xmlns:p14="http://schemas.microsoft.com/office/powerpoint/2010/main" val="3781495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3974123"/>
            <a:ext cx="8915399" cy="803258"/>
          </a:xfrm>
        </p:spPr>
        <p:txBody>
          <a:bodyPr>
            <a:normAutofit fontScale="90000"/>
          </a:bodyPr>
          <a:lstStyle/>
          <a:p>
            <a:r>
              <a:rPr lang="en-US" smtClean="0"/>
              <a:t>GRID CSS</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86287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GRID CSS căn bản</a:t>
            </a:r>
            <a:endParaRPr lang="en-US"/>
          </a:p>
        </p:txBody>
      </p:sp>
      <p:sp>
        <p:nvSpPr>
          <p:cNvPr id="3" name="Content Placeholder 2"/>
          <p:cNvSpPr>
            <a:spLocks noGrp="1"/>
          </p:cNvSpPr>
          <p:nvPr>
            <p:ph idx="1"/>
          </p:nvPr>
        </p:nvSpPr>
        <p:spPr>
          <a:xfrm>
            <a:off x="2589212" y="1468315"/>
            <a:ext cx="8915400" cy="4442907"/>
          </a:xfrm>
        </p:spPr>
        <p:txBody>
          <a:bodyPr>
            <a:normAutofit/>
          </a:bodyPr>
          <a:lstStyle/>
          <a:p>
            <a:r>
              <a:rPr lang="en-US" b="1" smtClean="0"/>
              <a:t>Cách thuộc tính ảnh hưởng tới vùng lưới</a:t>
            </a:r>
          </a:p>
          <a:p>
            <a:pPr lvl="1">
              <a:buFont typeface="Arial" panose="020B0604020202020204" pitchFamily="34" charset="0"/>
              <a:buChar char="•"/>
            </a:pPr>
            <a:r>
              <a:rPr lang="en-US" b="1"/>
              <a:t>justify-items</a:t>
            </a:r>
          </a:p>
          <a:p>
            <a:pPr lvl="1">
              <a:buFont typeface="Arial" panose="020B0604020202020204" pitchFamily="34" charset="0"/>
              <a:buChar char="•"/>
            </a:pPr>
            <a:r>
              <a:rPr lang="en-US" b="1"/>
              <a:t>align-items</a:t>
            </a:r>
          </a:p>
          <a:p>
            <a:pPr lvl="1">
              <a:buFont typeface="Arial" panose="020B0604020202020204" pitchFamily="34" charset="0"/>
              <a:buChar char="•"/>
            </a:pPr>
            <a:r>
              <a:rPr lang="en-US" b="1"/>
              <a:t>place-items</a:t>
            </a:r>
          </a:p>
          <a:p>
            <a:pPr lvl="1">
              <a:buFont typeface="Arial" panose="020B0604020202020204" pitchFamily="34" charset="0"/>
              <a:buChar char="•"/>
            </a:pPr>
            <a:r>
              <a:rPr lang="en-US" b="1"/>
              <a:t>justify-content</a:t>
            </a:r>
          </a:p>
          <a:p>
            <a:pPr lvl="1">
              <a:buFont typeface="Arial" panose="020B0604020202020204" pitchFamily="34" charset="0"/>
              <a:buChar char="•"/>
            </a:pPr>
            <a:r>
              <a:rPr lang="en-US" b="1"/>
              <a:t>align-content</a:t>
            </a:r>
          </a:p>
          <a:p>
            <a:pPr lvl="1">
              <a:buFont typeface="Arial" panose="020B0604020202020204" pitchFamily="34" charset="0"/>
              <a:buChar char="•"/>
            </a:pPr>
            <a:r>
              <a:rPr lang="en-US" b="1"/>
              <a:t>place-content</a:t>
            </a:r>
          </a:p>
          <a:p>
            <a:r>
              <a:rPr lang="en-US" b="1" smtClean="0"/>
              <a:t>Các thuộc tính ảnh hưởng tới thành phần con</a:t>
            </a:r>
          </a:p>
          <a:p>
            <a:pPr lvl="1">
              <a:buFont typeface="Arial" panose="020B0604020202020204" pitchFamily="34" charset="0"/>
              <a:buChar char="•"/>
            </a:pPr>
            <a:r>
              <a:rPr lang="en-US" b="1"/>
              <a:t>justify-self</a:t>
            </a:r>
          </a:p>
          <a:p>
            <a:pPr lvl="1">
              <a:buFont typeface="Arial" panose="020B0604020202020204" pitchFamily="34" charset="0"/>
              <a:buChar char="•"/>
            </a:pPr>
            <a:r>
              <a:rPr lang="en-US" b="1"/>
              <a:t>align-self</a:t>
            </a:r>
          </a:p>
          <a:p>
            <a:pPr lvl="1">
              <a:buFont typeface="Arial" panose="020B0604020202020204" pitchFamily="34" charset="0"/>
              <a:buChar char="•"/>
            </a:pPr>
            <a:r>
              <a:rPr lang="en-US" b="1"/>
              <a:t>place-self</a:t>
            </a:r>
          </a:p>
          <a:p>
            <a:pPr lvl="1">
              <a:buFont typeface="Arial" panose="020B0604020202020204" pitchFamily="34" charset="0"/>
              <a:buChar char="•"/>
            </a:pPr>
            <a:endParaRPr lang="en-US"/>
          </a:p>
        </p:txBody>
      </p:sp>
    </p:spTree>
    <p:extLst>
      <p:ext uri="{BB962C8B-B14F-4D97-AF65-F5344CB8AC3E}">
        <p14:creationId xmlns:p14="http://schemas.microsoft.com/office/powerpoint/2010/main" val="3016100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GRID CSS căn bản</a:t>
            </a:r>
            <a:endParaRPr lang="en-US"/>
          </a:p>
        </p:txBody>
      </p:sp>
      <p:sp>
        <p:nvSpPr>
          <p:cNvPr id="3" name="Content Placeholder 2"/>
          <p:cNvSpPr>
            <a:spLocks noGrp="1"/>
          </p:cNvSpPr>
          <p:nvPr>
            <p:ph idx="1"/>
          </p:nvPr>
        </p:nvSpPr>
        <p:spPr>
          <a:xfrm>
            <a:off x="2589212" y="1468315"/>
            <a:ext cx="8915400" cy="4442907"/>
          </a:xfrm>
        </p:spPr>
        <p:txBody>
          <a:bodyPr>
            <a:normAutofit/>
          </a:bodyPr>
          <a:lstStyle/>
          <a:p>
            <a:pPr marL="342900" lvl="1" indent="-342900"/>
            <a:r>
              <a:rPr lang="en-US" b="1"/>
              <a:t>justify-items</a:t>
            </a:r>
          </a:p>
          <a:p>
            <a:pPr lvl="1">
              <a:buFont typeface="Arial" panose="020B0604020202020204" pitchFamily="34" charset="0"/>
              <a:buChar char="•"/>
            </a:pPr>
            <a:r>
              <a:rPr lang="vi-VN"/>
              <a:t>Căn chỉnh các mục lưới dọc theo trục </a:t>
            </a:r>
            <a:r>
              <a:rPr lang="en-US" smtClean="0"/>
              <a:t>x </a:t>
            </a:r>
            <a:r>
              <a:rPr lang="vi-VN" smtClean="0"/>
              <a:t>(hàng)</a:t>
            </a:r>
            <a:r>
              <a:rPr lang="en-US" smtClean="0"/>
              <a:t>. </a:t>
            </a:r>
            <a:r>
              <a:rPr lang="vi-VN" smtClean="0"/>
              <a:t>Giá </a:t>
            </a:r>
            <a:r>
              <a:rPr lang="vi-VN"/>
              <a:t>trị này áp dụng cho tất cả các mục lưới bên trong vùng chứa</a:t>
            </a:r>
            <a:r>
              <a:rPr lang="vi-VN" smtClean="0"/>
              <a:t>.</a:t>
            </a:r>
            <a:endParaRPr lang="en-US"/>
          </a:p>
          <a:p>
            <a:pPr lvl="1">
              <a:buFont typeface="Arial" panose="020B0604020202020204" pitchFamily="34" charset="0"/>
              <a:buChar char="•"/>
            </a:pPr>
            <a:r>
              <a:rPr lang="en-US"/>
              <a:t>start – </a:t>
            </a:r>
            <a:r>
              <a:rPr lang="en-US" smtClean="0"/>
              <a:t>căn </a:t>
            </a:r>
            <a:r>
              <a:rPr lang="en-US"/>
              <a:t>chỉnh các mục cho bằng phẳng với cạnh bắt đầu của ô </a:t>
            </a:r>
            <a:r>
              <a:rPr lang="en-US" smtClean="0"/>
              <a:t>chứa </a:t>
            </a:r>
            <a:r>
              <a:rPr lang="en-US"/>
              <a:t>chúng</a:t>
            </a:r>
          </a:p>
          <a:p>
            <a:pPr lvl="1">
              <a:buFont typeface="Arial" panose="020B0604020202020204" pitchFamily="34" charset="0"/>
              <a:buChar char="•"/>
            </a:pPr>
            <a:r>
              <a:rPr lang="en-US"/>
              <a:t>end – căn chỉnh các mục cho bằng phẳng với cạnh </a:t>
            </a:r>
            <a:r>
              <a:rPr lang="en-US" smtClean="0"/>
              <a:t>kết thúc của </a:t>
            </a:r>
            <a:r>
              <a:rPr lang="en-US"/>
              <a:t>ô chứa </a:t>
            </a:r>
            <a:r>
              <a:rPr lang="en-US" smtClean="0"/>
              <a:t>chúng</a:t>
            </a:r>
            <a:endParaRPr lang="en-US"/>
          </a:p>
          <a:p>
            <a:pPr lvl="1">
              <a:buFont typeface="Arial" panose="020B0604020202020204" pitchFamily="34" charset="0"/>
              <a:buChar char="•"/>
            </a:pPr>
            <a:r>
              <a:rPr lang="en-US"/>
              <a:t>center – </a:t>
            </a:r>
            <a:r>
              <a:rPr lang="en-US" smtClean="0"/>
              <a:t>căn chỉnh các mục vào giữa ô chứa chúng</a:t>
            </a:r>
            <a:endParaRPr lang="en-US"/>
          </a:p>
          <a:p>
            <a:pPr lvl="1">
              <a:buFont typeface="Arial" panose="020B0604020202020204" pitchFamily="34" charset="0"/>
              <a:buChar char="•"/>
            </a:pPr>
            <a:r>
              <a:rPr lang="en-US"/>
              <a:t>stretch – </a:t>
            </a:r>
            <a:r>
              <a:rPr lang="en-US" smtClean="0"/>
              <a:t>lấp </a:t>
            </a:r>
            <a:r>
              <a:rPr lang="en-US"/>
              <a:t>đầy toàn bộ chiều rộng của ô (đây là mặc định)</a:t>
            </a:r>
          </a:p>
        </p:txBody>
      </p:sp>
      <p:pic>
        <p:nvPicPr>
          <p:cNvPr id="4" name="Picture 3"/>
          <p:cNvPicPr>
            <a:picLocks noChangeAspect="1"/>
          </p:cNvPicPr>
          <p:nvPr/>
        </p:nvPicPr>
        <p:blipFill>
          <a:blip r:embed="rId2"/>
          <a:stretch>
            <a:fillRect/>
          </a:stretch>
        </p:blipFill>
        <p:spPr>
          <a:xfrm>
            <a:off x="3316942" y="4069975"/>
            <a:ext cx="6675342" cy="1160929"/>
          </a:xfrm>
          <a:prstGeom prst="rect">
            <a:avLst/>
          </a:prstGeom>
        </p:spPr>
      </p:pic>
    </p:spTree>
    <p:extLst>
      <p:ext uri="{BB962C8B-B14F-4D97-AF65-F5344CB8AC3E}">
        <p14:creationId xmlns:p14="http://schemas.microsoft.com/office/powerpoint/2010/main" val="55229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GRID CSS căn bản</a:t>
            </a:r>
            <a:endParaRPr lang="en-US"/>
          </a:p>
        </p:txBody>
      </p:sp>
      <p:sp>
        <p:nvSpPr>
          <p:cNvPr id="3" name="Content Placeholder 2"/>
          <p:cNvSpPr>
            <a:spLocks noGrp="1"/>
          </p:cNvSpPr>
          <p:nvPr>
            <p:ph idx="1"/>
          </p:nvPr>
        </p:nvSpPr>
        <p:spPr>
          <a:xfrm>
            <a:off x="2589212" y="1468315"/>
            <a:ext cx="8915400" cy="4442907"/>
          </a:xfrm>
        </p:spPr>
        <p:txBody>
          <a:bodyPr>
            <a:normAutofit/>
          </a:bodyPr>
          <a:lstStyle/>
          <a:p>
            <a:pPr marL="342900" lvl="1" indent="-342900"/>
            <a:r>
              <a:rPr lang="en-US" b="1" smtClean="0"/>
              <a:t>align-items</a:t>
            </a:r>
          </a:p>
          <a:p>
            <a:pPr lvl="1">
              <a:buFont typeface="Arial" panose="020B0604020202020204" pitchFamily="34" charset="0"/>
              <a:buChar char="•"/>
            </a:pPr>
            <a:r>
              <a:rPr lang="vi-VN" smtClean="0"/>
              <a:t>Căn chỉnh các mục lưới dọc theo trục </a:t>
            </a:r>
            <a:r>
              <a:rPr lang="en-US"/>
              <a:t>y</a:t>
            </a:r>
            <a:r>
              <a:rPr lang="en-US" smtClean="0"/>
              <a:t> </a:t>
            </a:r>
            <a:r>
              <a:rPr lang="vi-VN" smtClean="0"/>
              <a:t>(</a:t>
            </a:r>
            <a:r>
              <a:rPr lang="en-US" smtClean="0"/>
              <a:t>cột</a:t>
            </a:r>
            <a:r>
              <a:rPr lang="vi-VN" smtClean="0"/>
              <a:t>)</a:t>
            </a:r>
            <a:r>
              <a:rPr lang="en-US" smtClean="0"/>
              <a:t>. </a:t>
            </a:r>
            <a:r>
              <a:rPr lang="vi-VN" smtClean="0"/>
              <a:t>Giá trị này áp dụng cho tất cả các mục lưới bên trong vùng chứa.</a:t>
            </a:r>
            <a:endParaRPr lang="en-US" smtClean="0"/>
          </a:p>
          <a:p>
            <a:pPr lvl="1">
              <a:buFont typeface="Arial" panose="020B0604020202020204" pitchFamily="34" charset="0"/>
              <a:buChar char="•"/>
            </a:pPr>
            <a:r>
              <a:rPr lang="en-US" smtClean="0"/>
              <a:t>start </a:t>
            </a:r>
            <a:r>
              <a:rPr lang="en-US"/>
              <a:t>– </a:t>
            </a:r>
            <a:r>
              <a:rPr lang="en-US" smtClean="0"/>
              <a:t>căn </a:t>
            </a:r>
            <a:r>
              <a:rPr lang="en-US"/>
              <a:t>chỉnh các mục cho bằng phẳng với cạnh bắt đầu của ô </a:t>
            </a:r>
            <a:r>
              <a:rPr lang="en-US" smtClean="0"/>
              <a:t>chứa </a:t>
            </a:r>
            <a:r>
              <a:rPr lang="en-US"/>
              <a:t>chúng</a:t>
            </a:r>
          </a:p>
          <a:p>
            <a:pPr lvl="1">
              <a:buFont typeface="Arial" panose="020B0604020202020204" pitchFamily="34" charset="0"/>
              <a:buChar char="•"/>
            </a:pPr>
            <a:r>
              <a:rPr lang="en-US"/>
              <a:t>end – căn chỉnh các mục cho bằng phẳng với cạnh </a:t>
            </a:r>
            <a:r>
              <a:rPr lang="en-US" smtClean="0"/>
              <a:t>kết thúc của </a:t>
            </a:r>
            <a:r>
              <a:rPr lang="en-US"/>
              <a:t>ô chứa </a:t>
            </a:r>
            <a:r>
              <a:rPr lang="en-US" smtClean="0"/>
              <a:t>chúng</a:t>
            </a:r>
            <a:endParaRPr lang="en-US"/>
          </a:p>
          <a:p>
            <a:pPr lvl="1">
              <a:buFont typeface="Arial" panose="020B0604020202020204" pitchFamily="34" charset="0"/>
              <a:buChar char="•"/>
            </a:pPr>
            <a:r>
              <a:rPr lang="en-US"/>
              <a:t>center – </a:t>
            </a:r>
            <a:r>
              <a:rPr lang="en-US" smtClean="0"/>
              <a:t>căn chỉnh các mục vào giữa ô chứa chúng</a:t>
            </a:r>
            <a:endParaRPr lang="en-US"/>
          </a:p>
          <a:p>
            <a:pPr lvl="1">
              <a:buFont typeface="Arial" panose="020B0604020202020204" pitchFamily="34" charset="0"/>
              <a:buChar char="•"/>
            </a:pPr>
            <a:r>
              <a:rPr lang="en-US"/>
              <a:t>stretch – </a:t>
            </a:r>
            <a:r>
              <a:rPr lang="en-US" smtClean="0"/>
              <a:t>lấp </a:t>
            </a:r>
            <a:r>
              <a:rPr lang="en-US"/>
              <a:t>đầy toàn bộ chiều rộng của ô (đây là mặc định)</a:t>
            </a:r>
          </a:p>
        </p:txBody>
      </p:sp>
      <p:pic>
        <p:nvPicPr>
          <p:cNvPr id="5" name="Picture 4"/>
          <p:cNvPicPr>
            <a:picLocks noChangeAspect="1"/>
          </p:cNvPicPr>
          <p:nvPr/>
        </p:nvPicPr>
        <p:blipFill>
          <a:blip r:embed="rId2"/>
          <a:stretch>
            <a:fillRect/>
          </a:stretch>
        </p:blipFill>
        <p:spPr>
          <a:xfrm>
            <a:off x="3532094" y="4139550"/>
            <a:ext cx="6893859" cy="1198932"/>
          </a:xfrm>
          <a:prstGeom prst="rect">
            <a:avLst/>
          </a:prstGeom>
        </p:spPr>
      </p:pic>
    </p:spTree>
    <p:extLst>
      <p:ext uri="{BB962C8B-B14F-4D97-AF65-F5344CB8AC3E}">
        <p14:creationId xmlns:p14="http://schemas.microsoft.com/office/powerpoint/2010/main" val="4205554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GRID CSS căn bản</a:t>
            </a:r>
            <a:endParaRPr lang="en-US"/>
          </a:p>
        </p:txBody>
      </p:sp>
      <p:sp>
        <p:nvSpPr>
          <p:cNvPr id="3" name="Content Placeholder 2"/>
          <p:cNvSpPr>
            <a:spLocks noGrp="1"/>
          </p:cNvSpPr>
          <p:nvPr>
            <p:ph idx="1"/>
          </p:nvPr>
        </p:nvSpPr>
        <p:spPr>
          <a:xfrm>
            <a:off x="2589212" y="1468315"/>
            <a:ext cx="8915400" cy="4442907"/>
          </a:xfrm>
        </p:spPr>
        <p:txBody>
          <a:bodyPr>
            <a:normAutofit/>
          </a:bodyPr>
          <a:lstStyle/>
          <a:p>
            <a:pPr marL="342900" lvl="1" indent="-342900"/>
            <a:r>
              <a:rPr lang="en-US" b="1" smtClean="0"/>
              <a:t>place-items</a:t>
            </a:r>
          </a:p>
          <a:p>
            <a:pPr lvl="1">
              <a:buFont typeface="Arial" panose="020B0604020202020204" pitchFamily="34" charset="0"/>
              <a:buChar char="•"/>
            </a:pPr>
            <a:r>
              <a:rPr lang="en-US" smtClean="0"/>
              <a:t>Cách viết gọn cho align-items và justify-items</a:t>
            </a:r>
          </a:p>
        </p:txBody>
      </p:sp>
      <p:pic>
        <p:nvPicPr>
          <p:cNvPr id="5" name="Picture 4"/>
          <p:cNvPicPr>
            <a:picLocks noChangeAspect="1"/>
          </p:cNvPicPr>
          <p:nvPr/>
        </p:nvPicPr>
        <p:blipFill>
          <a:blip r:embed="rId2"/>
          <a:stretch>
            <a:fillRect/>
          </a:stretch>
        </p:blipFill>
        <p:spPr>
          <a:xfrm>
            <a:off x="2853578" y="2356338"/>
            <a:ext cx="8009139" cy="1216097"/>
          </a:xfrm>
          <a:prstGeom prst="rect">
            <a:avLst/>
          </a:prstGeom>
        </p:spPr>
      </p:pic>
    </p:spTree>
    <p:extLst>
      <p:ext uri="{BB962C8B-B14F-4D97-AF65-F5344CB8AC3E}">
        <p14:creationId xmlns:p14="http://schemas.microsoft.com/office/powerpoint/2010/main" val="3746576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GRID CSS căn bản</a:t>
            </a:r>
            <a:endParaRPr lang="en-US"/>
          </a:p>
        </p:txBody>
      </p:sp>
      <p:sp>
        <p:nvSpPr>
          <p:cNvPr id="3" name="Content Placeholder 2"/>
          <p:cNvSpPr>
            <a:spLocks noGrp="1"/>
          </p:cNvSpPr>
          <p:nvPr>
            <p:ph idx="1"/>
          </p:nvPr>
        </p:nvSpPr>
        <p:spPr>
          <a:xfrm>
            <a:off x="2589212" y="1468315"/>
            <a:ext cx="8915400" cy="4442907"/>
          </a:xfrm>
        </p:spPr>
        <p:txBody>
          <a:bodyPr>
            <a:normAutofit/>
          </a:bodyPr>
          <a:lstStyle/>
          <a:p>
            <a:pPr marL="342900" lvl="1" indent="-342900"/>
            <a:r>
              <a:rPr lang="en-US" b="1" smtClean="0">
                <a:latin typeface="Times New Roman" panose="02020603050405020304" pitchFamily="18" charset="0"/>
                <a:cs typeface="Times New Roman" panose="02020603050405020304" pitchFamily="18" charset="0"/>
              </a:rPr>
              <a:t>justify-content</a:t>
            </a:r>
          </a:p>
          <a:p>
            <a:pPr lvl="1">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Đôi </a:t>
            </a:r>
            <a:r>
              <a:rPr lang="vi-VN">
                <a:latin typeface="Times New Roman" panose="02020603050405020304" pitchFamily="18" charset="0"/>
                <a:cs typeface="Times New Roman" panose="02020603050405020304" pitchFamily="18" charset="0"/>
              </a:rPr>
              <a:t>khi tổng kích thước của lưới của bạn có thể nhỏ hơn kích thước của vùng chứa lưới của </a:t>
            </a:r>
            <a:r>
              <a:rPr lang="vi-VN" smtClean="0">
                <a:latin typeface="Times New Roman" panose="02020603050405020304" pitchFamily="18" charset="0"/>
                <a:cs typeface="Times New Roman" panose="02020603050405020304" pitchFamily="18" charset="0"/>
              </a:rPr>
              <a:t>nó</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Điều </a:t>
            </a:r>
            <a:r>
              <a:rPr lang="vi-VN">
                <a:latin typeface="Times New Roman" panose="02020603050405020304" pitchFamily="18" charset="0"/>
                <a:cs typeface="Times New Roman" panose="02020603050405020304" pitchFamily="18" charset="0"/>
              </a:rPr>
              <a:t>này có thể xảy ra nếu tất cả các mục lưới của bạn có kích thước bằng các đơn vị không linh hoạt như </a:t>
            </a:r>
            <a:r>
              <a:rPr lang="vi-VN" smtClean="0">
                <a:latin typeface="Times New Roman" panose="02020603050405020304" pitchFamily="18" charset="0"/>
                <a:cs typeface="Times New Roman" panose="02020603050405020304" pitchFamily="18" charset="0"/>
              </a:rPr>
              <a:t>px</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Trong </a:t>
            </a:r>
            <a:r>
              <a:rPr lang="vi-VN">
                <a:latin typeface="Times New Roman" panose="02020603050405020304" pitchFamily="18" charset="0"/>
                <a:cs typeface="Times New Roman" panose="02020603050405020304" pitchFamily="18" charset="0"/>
              </a:rPr>
              <a:t>trường hợp này, bạn có thể đặt căn chỉnh của lưới trong vùng chứa </a:t>
            </a:r>
            <a:r>
              <a:rPr lang="vi-VN" smtClean="0">
                <a:latin typeface="Times New Roman" panose="02020603050405020304" pitchFamily="18" charset="0"/>
                <a:cs typeface="Times New Roman" panose="02020603050405020304" pitchFamily="18" charset="0"/>
              </a:rPr>
              <a:t>lưới</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Thuộc tính này căn chỉnh lưới dọc theo trục </a:t>
            </a:r>
            <a:r>
              <a:rPr lang="en-US">
                <a:latin typeface="Times New Roman" panose="02020603050405020304" pitchFamily="18" charset="0"/>
                <a:cs typeface="Times New Roman" panose="02020603050405020304" pitchFamily="18" charset="0"/>
              </a:rPr>
              <a:t>x</a:t>
            </a:r>
            <a:r>
              <a:rPr lang="vi-VN" smtClean="0">
                <a:latin typeface="Times New Roman" panose="02020603050405020304" pitchFamily="18" charset="0"/>
                <a:cs typeface="Times New Roman" panose="02020603050405020304" pitchFamily="18" charset="0"/>
              </a:rPr>
              <a:t>(hàng)</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a:latin typeface="Times New Roman" panose="02020603050405020304" pitchFamily="18" charset="0"/>
                <a:cs typeface="Times New Roman" panose="02020603050405020304" pitchFamily="18" charset="0"/>
              </a:rPr>
              <a:t>start</a:t>
            </a:r>
            <a:r>
              <a:rPr lang="en-US">
                <a:latin typeface="Times New Roman" panose="02020603050405020304" pitchFamily="18" charset="0"/>
                <a:cs typeface="Times New Roman" panose="02020603050405020304" pitchFamily="18" charset="0"/>
              </a:rPr>
              <a:t> – </a:t>
            </a:r>
            <a:r>
              <a:rPr lang="vi-VN" smtClean="0">
                <a:latin typeface="Times New Roman" panose="02020603050405020304" pitchFamily="18" charset="0"/>
                <a:cs typeface="Times New Roman" panose="02020603050405020304" pitchFamily="18" charset="0"/>
              </a:rPr>
              <a:t>căn </a:t>
            </a:r>
            <a:r>
              <a:rPr lang="vi-VN">
                <a:latin typeface="Times New Roman" panose="02020603050405020304" pitchFamily="18" charset="0"/>
                <a:cs typeface="Times New Roman" panose="02020603050405020304" pitchFamily="18" charset="0"/>
              </a:rPr>
              <a:t>chỉnh cho lưới phẳng với mép bắt đầu của vùng chứa </a:t>
            </a:r>
            <a:r>
              <a:rPr lang="vi-VN" smtClean="0">
                <a:latin typeface="Times New Roman" panose="02020603050405020304" pitchFamily="18" charset="0"/>
                <a:cs typeface="Times New Roman" panose="02020603050405020304" pitchFamily="18" charset="0"/>
              </a:rPr>
              <a:t>lưới</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smtClean="0">
                <a:latin typeface="Times New Roman" panose="02020603050405020304" pitchFamily="18" charset="0"/>
                <a:cs typeface="Times New Roman" panose="02020603050405020304" pitchFamily="18" charset="0"/>
              </a:rPr>
              <a:t>end</a:t>
            </a:r>
            <a:r>
              <a:rPr lang="en-US">
                <a:latin typeface="Times New Roman" panose="02020603050405020304" pitchFamily="18" charset="0"/>
                <a:cs typeface="Times New Roman" panose="02020603050405020304" pitchFamily="18" charset="0"/>
              </a:rPr>
              <a:t> – </a:t>
            </a:r>
            <a:r>
              <a:rPr lang="vi-VN">
                <a:latin typeface="Times New Roman" panose="02020603050405020304" pitchFamily="18" charset="0"/>
                <a:cs typeface="Times New Roman" panose="02020603050405020304" pitchFamily="18" charset="0"/>
              </a:rPr>
              <a:t>căn chỉnh cho lưới phẳng với mép </a:t>
            </a:r>
            <a:r>
              <a:rPr lang="en-US" smtClean="0">
                <a:latin typeface="Times New Roman" panose="02020603050405020304" pitchFamily="18" charset="0"/>
                <a:cs typeface="Times New Roman" panose="02020603050405020304" pitchFamily="18" charset="0"/>
              </a:rPr>
              <a:t>kết thúc </a:t>
            </a:r>
            <a:r>
              <a:rPr lang="vi-VN" smtClean="0">
                <a:latin typeface="Times New Roman" panose="02020603050405020304" pitchFamily="18" charset="0"/>
                <a:cs typeface="Times New Roman" panose="02020603050405020304" pitchFamily="18" charset="0"/>
              </a:rPr>
              <a:t>của </a:t>
            </a:r>
            <a:r>
              <a:rPr lang="vi-VN">
                <a:latin typeface="Times New Roman" panose="02020603050405020304" pitchFamily="18" charset="0"/>
                <a:cs typeface="Times New Roman" panose="02020603050405020304" pitchFamily="18" charset="0"/>
              </a:rPr>
              <a:t>vùng chứa lưới</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smtClean="0">
                <a:latin typeface="Times New Roman" panose="02020603050405020304" pitchFamily="18" charset="0"/>
                <a:cs typeface="Times New Roman" panose="02020603050405020304" pitchFamily="18" charset="0"/>
              </a:rPr>
              <a:t>center</a:t>
            </a:r>
            <a:r>
              <a:rPr lang="en-US">
                <a:latin typeface="Times New Roman" panose="02020603050405020304" pitchFamily="18" charset="0"/>
                <a:cs typeface="Times New Roman" panose="02020603050405020304" pitchFamily="18" charset="0"/>
              </a:rPr>
              <a:t> – </a:t>
            </a:r>
            <a:r>
              <a:rPr lang="vi-VN">
                <a:latin typeface="Times New Roman" panose="02020603050405020304" pitchFamily="18" charset="0"/>
                <a:cs typeface="Times New Roman" panose="02020603050405020304" pitchFamily="18" charset="0"/>
              </a:rPr>
              <a:t>căn chỉnh cho lưới </a:t>
            </a:r>
            <a:r>
              <a:rPr lang="en-US" smtClean="0">
                <a:latin typeface="Times New Roman" panose="02020603050405020304" pitchFamily="18" charset="0"/>
                <a:cs typeface="Times New Roman" panose="02020603050405020304" pitchFamily="18" charset="0"/>
              </a:rPr>
              <a:t>vào giữa</a:t>
            </a:r>
            <a:r>
              <a:rPr lang="vi-VN" smtClean="0">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của vùng chứa lưới</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smtClean="0">
                <a:latin typeface="Times New Roman" panose="02020603050405020304" pitchFamily="18" charset="0"/>
                <a:cs typeface="Times New Roman" panose="02020603050405020304" pitchFamily="18" charset="0"/>
              </a:rPr>
              <a:t>stretch</a:t>
            </a:r>
            <a:r>
              <a:rPr lang="en-US">
                <a:latin typeface="Times New Roman" panose="02020603050405020304" pitchFamily="18" charset="0"/>
                <a:cs typeface="Times New Roman" panose="02020603050405020304" pitchFamily="18" charset="0"/>
              </a:rPr>
              <a:t> – </a:t>
            </a:r>
            <a:r>
              <a:rPr lang="vi-VN">
                <a:latin typeface="Times New Roman" panose="02020603050405020304" pitchFamily="18" charset="0"/>
                <a:cs typeface="Times New Roman" panose="02020603050405020304" pitchFamily="18" charset="0"/>
              </a:rPr>
              <a:t>thay đổi kích thước các mục lưới để cho phép lưới lấp đầy toàn bộ chiều rộng của vùng chứa </a:t>
            </a:r>
            <a:r>
              <a:rPr lang="vi-VN" smtClean="0">
                <a:latin typeface="Times New Roman" panose="02020603050405020304" pitchFamily="18" charset="0"/>
                <a:cs typeface="Times New Roman" panose="02020603050405020304" pitchFamily="18" charset="0"/>
              </a:rPr>
              <a:t>lướ</a:t>
            </a:r>
            <a:r>
              <a:rPr lang="en-US" smtClean="0">
                <a:latin typeface="Times New Roman" panose="02020603050405020304" pitchFamily="18" charset="0"/>
                <a:cs typeface="Times New Roman" panose="02020603050405020304" pitchFamily="18" charset="0"/>
              </a:rPr>
              <a:t>i</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a:latin typeface="Times New Roman" panose="02020603050405020304" pitchFamily="18" charset="0"/>
                <a:cs typeface="Times New Roman" panose="02020603050405020304" pitchFamily="18" charset="0"/>
              </a:rPr>
              <a:t>space-around</a:t>
            </a:r>
            <a:r>
              <a:rPr lang="en-US">
                <a:latin typeface="Times New Roman" panose="02020603050405020304" pitchFamily="18" charset="0"/>
                <a:cs typeface="Times New Roman" panose="02020603050405020304" pitchFamily="18" charset="0"/>
              </a:rPr>
              <a:t> – </a:t>
            </a:r>
            <a:r>
              <a:rPr lang="vi-VN">
                <a:latin typeface="Times New Roman" panose="02020603050405020304" pitchFamily="18" charset="0"/>
                <a:cs typeface="Times New Roman" panose="02020603050405020304" pitchFamily="18" charset="0"/>
              </a:rPr>
              <a:t>đặt một khoảng cách bằng nhau giữa mỗi mục </a:t>
            </a:r>
            <a:r>
              <a:rPr lang="vi-VN" smtClean="0">
                <a:latin typeface="Times New Roman" panose="02020603050405020304" pitchFamily="18" charset="0"/>
                <a:cs typeface="Times New Roman" panose="02020603050405020304" pitchFamily="18" charset="0"/>
              </a:rPr>
              <a:t>lưới</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smtClean="0">
                <a:latin typeface="Times New Roman" panose="02020603050405020304" pitchFamily="18" charset="0"/>
                <a:cs typeface="Times New Roman" panose="02020603050405020304" pitchFamily="18" charset="0"/>
              </a:rPr>
              <a:t>space-between</a:t>
            </a:r>
            <a:r>
              <a:rPr lang="en-US">
                <a:latin typeface="Times New Roman" panose="02020603050405020304" pitchFamily="18" charset="0"/>
                <a:cs typeface="Times New Roman" panose="02020603050405020304" pitchFamily="18" charset="0"/>
              </a:rPr>
              <a:t> – </a:t>
            </a:r>
            <a:r>
              <a:rPr lang="vi-VN" smtClean="0">
                <a:latin typeface="Times New Roman" panose="02020603050405020304" pitchFamily="18" charset="0"/>
                <a:cs typeface="Times New Roman" panose="02020603050405020304" pitchFamily="18" charset="0"/>
              </a:rPr>
              <a:t>đặt </a:t>
            </a:r>
            <a:r>
              <a:rPr lang="vi-VN">
                <a:latin typeface="Times New Roman" panose="02020603050405020304" pitchFamily="18" charset="0"/>
                <a:cs typeface="Times New Roman" panose="02020603050405020304" pitchFamily="18" charset="0"/>
              </a:rPr>
              <a:t>một khoảng cách đều giữa mỗi mục lưới, không có khoảng trống ở các </a:t>
            </a:r>
            <a:r>
              <a:rPr lang="vi-VN" smtClean="0">
                <a:latin typeface="Times New Roman" panose="02020603050405020304" pitchFamily="18" charset="0"/>
                <a:cs typeface="Times New Roman" panose="02020603050405020304" pitchFamily="18" charset="0"/>
              </a:rPr>
              <a:t>đầu</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smtClean="0">
                <a:latin typeface="Times New Roman" panose="02020603050405020304" pitchFamily="18" charset="0"/>
                <a:cs typeface="Times New Roman" panose="02020603050405020304" pitchFamily="18" charset="0"/>
              </a:rPr>
              <a:t>space-evenly</a:t>
            </a:r>
            <a:r>
              <a:rPr lang="en-US">
                <a:latin typeface="Times New Roman" panose="02020603050405020304" pitchFamily="18" charset="0"/>
                <a:cs typeface="Times New Roman" panose="02020603050405020304" pitchFamily="18" charset="0"/>
              </a:rPr>
              <a:t> – </a:t>
            </a:r>
            <a:r>
              <a:rPr lang="vi-VN" smtClean="0">
                <a:latin typeface="Times New Roman" panose="02020603050405020304" pitchFamily="18" charset="0"/>
                <a:cs typeface="Times New Roman" panose="02020603050405020304" pitchFamily="18" charset="0"/>
              </a:rPr>
              <a:t>đặt </a:t>
            </a:r>
            <a:r>
              <a:rPr lang="vi-VN">
                <a:latin typeface="Times New Roman" panose="02020603050405020304" pitchFamily="18" charset="0"/>
                <a:cs typeface="Times New Roman" panose="02020603050405020304" pitchFamily="18" charset="0"/>
              </a:rPr>
              <a:t>một khoảng cách bằng nhau giữa mỗi mục lưới, bao gồm cả các </a:t>
            </a:r>
            <a:r>
              <a:rPr lang="vi-VN" smtClean="0">
                <a:latin typeface="Times New Roman" panose="02020603050405020304" pitchFamily="18" charset="0"/>
                <a:cs typeface="Times New Roman" panose="02020603050405020304" pitchFamily="18" charset="0"/>
              </a:rPr>
              <a:t>đầu</a:t>
            </a:r>
            <a:endParaRPr 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4078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GRID CSS căn bản</a:t>
            </a:r>
            <a:endParaRPr lang="en-US"/>
          </a:p>
        </p:txBody>
      </p:sp>
      <p:sp>
        <p:nvSpPr>
          <p:cNvPr id="3" name="Content Placeholder 2"/>
          <p:cNvSpPr>
            <a:spLocks noGrp="1"/>
          </p:cNvSpPr>
          <p:nvPr>
            <p:ph idx="1"/>
          </p:nvPr>
        </p:nvSpPr>
        <p:spPr>
          <a:xfrm>
            <a:off x="2589212" y="1468315"/>
            <a:ext cx="8915400" cy="4442907"/>
          </a:xfrm>
        </p:spPr>
        <p:txBody>
          <a:bodyPr>
            <a:normAutofit/>
          </a:bodyPr>
          <a:lstStyle/>
          <a:p>
            <a:pPr marL="342900" lvl="1" indent="-342900"/>
            <a:r>
              <a:rPr lang="en-US" b="1" smtClean="0">
                <a:latin typeface="Times New Roman" panose="02020603050405020304" pitchFamily="18" charset="0"/>
                <a:cs typeface="Times New Roman" panose="02020603050405020304" pitchFamily="18" charset="0"/>
              </a:rPr>
              <a:t>align-content</a:t>
            </a:r>
          </a:p>
          <a:p>
            <a:pPr lvl="1">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Đôi </a:t>
            </a:r>
            <a:r>
              <a:rPr lang="vi-VN">
                <a:latin typeface="Times New Roman" panose="02020603050405020304" pitchFamily="18" charset="0"/>
                <a:cs typeface="Times New Roman" panose="02020603050405020304" pitchFamily="18" charset="0"/>
              </a:rPr>
              <a:t>khi tổng kích thước của lưới của bạn có thể nhỏ hơn kích thước của vùng chứa lưới của </a:t>
            </a:r>
            <a:r>
              <a:rPr lang="vi-VN" smtClean="0">
                <a:latin typeface="Times New Roman" panose="02020603050405020304" pitchFamily="18" charset="0"/>
                <a:cs typeface="Times New Roman" panose="02020603050405020304" pitchFamily="18" charset="0"/>
              </a:rPr>
              <a:t>nó</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Điều </a:t>
            </a:r>
            <a:r>
              <a:rPr lang="vi-VN">
                <a:latin typeface="Times New Roman" panose="02020603050405020304" pitchFamily="18" charset="0"/>
                <a:cs typeface="Times New Roman" panose="02020603050405020304" pitchFamily="18" charset="0"/>
              </a:rPr>
              <a:t>này có thể xảy ra nếu tất cả các mục lưới của bạn có kích thước bằng các đơn vị không linh hoạt như </a:t>
            </a:r>
            <a:r>
              <a:rPr lang="vi-VN" smtClean="0">
                <a:latin typeface="Times New Roman" panose="02020603050405020304" pitchFamily="18" charset="0"/>
                <a:cs typeface="Times New Roman" panose="02020603050405020304" pitchFamily="18" charset="0"/>
              </a:rPr>
              <a:t>px</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Trong </a:t>
            </a:r>
            <a:r>
              <a:rPr lang="vi-VN">
                <a:latin typeface="Times New Roman" panose="02020603050405020304" pitchFamily="18" charset="0"/>
                <a:cs typeface="Times New Roman" panose="02020603050405020304" pitchFamily="18" charset="0"/>
              </a:rPr>
              <a:t>trường hợp này, bạn có thể đặt căn chỉnh của lưới trong vùng chứa </a:t>
            </a:r>
            <a:r>
              <a:rPr lang="vi-VN" smtClean="0">
                <a:latin typeface="Times New Roman" panose="02020603050405020304" pitchFamily="18" charset="0"/>
                <a:cs typeface="Times New Roman" panose="02020603050405020304" pitchFamily="18" charset="0"/>
              </a:rPr>
              <a:t>lưới</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Thuộc tính này căn chỉnh lưới dọc theo trục </a:t>
            </a:r>
            <a:r>
              <a:rPr lang="en-US" smtClean="0">
                <a:latin typeface="Times New Roman" panose="02020603050405020304" pitchFamily="18" charset="0"/>
                <a:cs typeface="Times New Roman" panose="02020603050405020304" pitchFamily="18" charset="0"/>
              </a:rPr>
              <a:t>y </a:t>
            </a:r>
            <a:r>
              <a:rPr lang="vi-VN" smtClean="0">
                <a:latin typeface="Times New Roman" panose="02020603050405020304" pitchFamily="18" charset="0"/>
                <a:cs typeface="Times New Roman" panose="02020603050405020304" pitchFamily="18" charset="0"/>
              </a:rPr>
              <a:t>(</a:t>
            </a:r>
            <a:r>
              <a:rPr lang="en-US" smtClean="0">
                <a:latin typeface="Times New Roman" panose="02020603050405020304" pitchFamily="18" charset="0"/>
                <a:cs typeface="Times New Roman" panose="02020603050405020304" pitchFamily="18" charset="0"/>
              </a:rPr>
              <a:t>cột</a:t>
            </a:r>
            <a:r>
              <a:rPr lang="vi-VN"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a:latin typeface="Times New Roman" panose="02020603050405020304" pitchFamily="18" charset="0"/>
                <a:cs typeface="Times New Roman" panose="02020603050405020304" pitchFamily="18" charset="0"/>
              </a:rPr>
              <a:t>start</a:t>
            </a:r>
            <a:r>
              <a:rPr lang="en-US">
                <a:latin typeface="Times New Roman" panose="02020603050405020304" pitchFamily="18" charset="0"/>
                <a:cs typeface="Times New Roman" panose="02020603050405020304" pitchFamily="18" charset="0"/>
              </a:rPr>
              <a:t> – </a:t>
            </a:r>
            <a:r>
              <a:rPr lang="vi-VN" smtClean="0">
                <a:latin typeface="Times New Roman" panose="02020603050405020304" pitchFamily="18" charset="0"/>
                <a:cs typeface="Times New Roman" panose="02020603050405020304" pitchFamily="18" charset="0"/>
              </a:rPr>
              <a:t>căn </a:t>
            </a:r>
            <a:r>
              <a:rPr lang="vi-VN">
                <a:latin typeface="Times New Roman" panose="02020603050405020304" pitchFamily="18" charset="0"/>
                <a:cs typeface="Times New Roman" panose="02020603050405020304" pitchFamily="18" charset="0"/>
              </a:rPr>
              <a:t>chỉnh cho lưới phẳng với mép bắt đầu của vùng chứa </a:t>
            </a:r>
            <a:r>
              <a:rPr lang="vi-VN" smtClean="0">
                <a:latin typeface="Times New Roman" panose="02020603050405020304" pitchFamily="18" charset="0"/>
                <a:cs typeface="Times New Roman" panose="02020603050405020304" pitchFamily="18" charset="0"/>
              </a:rPr>
              <a:t>lưới</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smtClean="0">
                <a:latin typeface="Times New Roman" panose="02020603050405020304" pitchFamily="18" charset="0"/>
                <a:cs typeface="Times New Roman" panose="02020603050405020304" pitchFamily="18" charset="0"/>
              </a:rPr>
              <a:t>end</a:t>
            </a:r>
            <a:r>
              <a:rPr lang="en-US">
                <a:latin typeface="Times New Roman" panose="02020603050405020304" pitchFamily="18" charset="0"/>
                <a:cs typeface="Times New Roman" panose="02020603050405020304" pitchFamily="18" charset="0"/>
              </a:rPr>
              <a:t> – </a:t>
            </a:r>
            <a:r>
              <a:rPr lang="vi-VN">
                <a:latin typeface="Times New Roman" panose="02020603050405020304" pitchFamily="18" charset="0"/>
                <a:cs typeface="Times New Roman" panose="02020603050405020304" pitchFamily="18" charset="0"/>
              </a:rPr>
              <a:t>căn chỉnh cho lưới phẳng với mép </a:t>
            </a:r>
            <a:r>
              <a:rPr lang="en-US" smtClean="0">
                <a:latin typeface="Times New Roman" panose="02020603050405020304" pitchFamily="18" charset="0"/>
                <a:cs typeface="Times New Roman" panose="02020603050405020304" pitchFamily="18" charset="0"/>
              </a:rPr>
              <a:t>kết thúc </a:t>
            </a:r>
            <a:r>
              <a:rPr lang="vi-VN" smtClean="0">
                <a:latin typeface="Times New Roman" panose="02020603050405020304" pitchFamily="18" charset="0"/>
                <a:cs typeface="Times New Roman" panose="02020603050405020304" pitchFamily="18" charset="0"/>
              </a:rPr>
              <a:t>của </a:t>
            </a:r>
            <a:r>
              <a:rPr lang="vi-VN">
                <a:latin typeface="Times New Roman" panose="02020603050405020304" pitchFamily="18" charset="0"/>
                <a:cs typeface="Times New Roman" panose="02020603050405020304" pitchFamily="18" charset="0"/>
              </a:rPr>
              <a:t>vùng chứa lưới</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smtClean="0">
                <a:latin typeface="Times New Roman" panose="02020603050405020304" pitchFamily="18" charset="0"/>
                <a:cs typeface="Times New Roman" panose="02020603050405020304" pitchFamily="18" charset="0"/>
              </a:rPr>
              <a:t>center</a:t>
            </a:r>
            <a:r>
              <a:rPr lang="en-US">
                <a:latin typeface="Times New Roman" panose="02020603050405020304" pitchFamily="18" charset="0"/>
                <a:cs typeface="Times New Roman" panose="02020603050405020304" pitchFamily="18" charset="0"/>
              </a:rPr>
              <a:t> – </a:t>
            </a:r>
            <a:r>
              <a:rPr lang="vi-VN">
                <a:latin typeface="Times New Roman" panose="02020603050405020304" pitchFamily="18" charset="0"/>
                <a:cs typeface="Times New Roman" panose="02020603050405020304" pitchFamily="18" charset="0"/>
              </a:rPr>
              <a:t>căn chỉnh cho lưới </a:t>
            </a:r>
            <a:r>
              <a:rPr lang="en-US" smtClean="0">
                <a:latin typeface="Times New Roman" panose="02020603050405020304" pitchFamily="18" charset="0"/>
                <a:cs typeface="Times New Roman" panose="02020603050405020304" pitchFamily="18" charset="0"/>
              </a:rPr>
              <a:t>vào giữa</a:t>
            </a:r>
            <a:r>
              <a:rPr lang="vi-VN" smtClean="0">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của vùng chứa lưới</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smtClean="0">
                <a:latin typeface="Times New Roman" panose="02020603050405020304" pitchFamily="18" charset="0"/>
                <a:cs typeface="Times New Roman" panose="02020603050405020304" pitchFamily="18" charset="0"/>
              </a:rPr>
              <a:t>stretch</a:t>
            </a:r>
            <a:r>
              <a:rPr lang="en-US">
                <a:latin typeface="Times New Roman" panose="02020603050405020304" pitchFamily="18" charset="0"/>
                <a:cs typeface="Times New Roman" panose="02020603050405020304" pitchFamily="18" charset="0"/>
              </a:rPr>
              <a:t> – </a:t>
            </a:r>
            <a:r>
              <a:rPr lang="vi-VN">
                <a:latin typeface="Times New Roman" panose="02020603050405020304" pitchFamily="18" charset="0"/>
                <a:cs typeface="Times New Roman" panose="02020603050405020304" pitchFamily="18" charset="0"/>
              </a:rPr>
              <a:t>thay đổi kích thước các mục lưới để cho phép lưới lấp đầy toàn bộ chiều rộng của vùng chứa </a:t>
            </a:r>
            <a:r>
              <a:rPr lang="vi-VN" smtClean="0">
                <a:latin typeface="Times New Roman" panose="02020603050405020304" pitchFamily="18" charset="0"/>
                <a:cs typeface="Times New Roman" panose="02020603050405020304" pitchFamily="18" charset="0"/>
              </a:rPr>
              <a:t>lướ</a:t>
            </a:r>
            <a:r>
              <a:rPr lang="en-US" smtClean="0">
                <a:latin typeface="Times New Roman" panose="02020603050405020304" pitchFamily="18" charset="0"/>
                <a:cs typeface="Times New Roman" panose="02020603050405020304" pitchFamily="18" charset="0"/>
              </a:rPr>
              <a:t>i</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a:latin typeface="Times New Roman" panose="02020603050405020304" pitchFamily="18" charset="0"/>
                <a:cs typeface="Times New Roman" panose="02020603050405020304" pitchFamily="18" charset="0"/>
              </a:rPr>
              <a:t>space-around</a:t>
            </a:r>
            <a:r>
              <a:rPr lang="en-US">
                <a:latin typeface="Times New Roman" panose="02020603050405020304" pitchFamily="18" charset="0"/>
                <a:cs typeface="Times New Roman" panose="02020603050405020304" pitchFamily="18" charset="0"/>
              </a:rPr>
              <a:t> – </a:t>
            </a:r>
            <a:r>
              <a:rPr lang="vi-VN">
                <a:latin typeface="Times New Roman" panose="02020603050405020304" pitchFamily="18" charset="0"/>
                <a:cs typeface="Times New Roman" panose="02020603050405020304" pitchFamily="18" charset="0"/>
              </a:rPr>
              <a:t>đặt một khoảng cách bằng nhau giữa mỗi mục </a:t>
            </a:r>
            <a:r>
              <a:rPr lang="vi-VN" smtClean="0">
                <a:latin typeface="Times New Roman" panose="02020603050405020304" pitchFamily="18" charset="0"/>
                <a:cs typeface="Times New Roman" panose="02020603050405020304" pitchFamily="18" charset="0"/>
              </a:rPr>
              <a:t>lưới</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smtClean="0">
                <a:latin typeface="Times New Roman" panose="02020603050405020304" pitchFamily="18" charset="0"/>
                <a:cs typeface="Times New Roman" panose="02020603050405020304" pitchFamily="18" charset="0"/>
              </a:rPr>
              <a:t>space-between</a:t>
            </a:r>
            <a:r>
              <a:rPr lang="en-US">
                <a:latin typeface="Times New Roman" panose="02020603050405020304" pitchFamily="18" charset="0"/>
                <a:cs typeface="Times New Roman" panose="02020603050405020304" pitchFamily="18" charset="0"/>
              </a:rPr>
              <a:t> – </a:t>
            </a:r>
            <a:r>
              <a:rPr lang="vi-VN" smtClean="0">
                <a:latin typeface="Times New Roman" panose="02020603050405020304" pitchFamily="18" charset="0"/>
                <a:cs typeface="Times New Roman" panose="02020603050405020304" pitchFamily="18" charset="0"/>
              </a:rPr>
              <a:t>đặt </a:t>
            </a:r>
            <a:r>
              <a:rPr lang="vi-VN">
                <a:latin typeface="Times New Roman" panose="02020603050405020304" pitchFamily="18" charset="0"/>
                <a:cs typeface="Times New Roman" panose="02020603050405020304" pitchFamily="18" charset="0"/>
              </a:rPr>
              <a:t>một khoảng cách đều giữa mỗi mục lưới, không có khoảng trống ở các </a:t>
            </a:r>
            <a:r>
              <a:rPr lang="vi-VN" smtClean="0">
                <a:latin typeface="Times New Roman" panose="02020603050405020304" pitchFamily="18" charset="0"/>
                <a:cs typeface="Times New Roman" panose="02020603050405020304" pitchFamily="18" charset="0"/>
              </a:rPr>
              <a:t>đầu</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smtClean="0">
                <a:latin typeface="Times New Roman" panose="02020603050405020304" pitchFamily="18" charset="0"/>
                <a:cs typeface="Times New Roman" panose="02020603050405020304" pitchFamily="18" charset="0"/>
              </a:rPr>
              <a:t>space-evenly</a:t>
            </a:r>
            <a:r>
              <a:rPr lang="en-US">
                <a:latin typeface="Times New Roman" panose="02020603050405020304" pitchFamily="18" charset="0"/>
                <a:cs typeface="Times New Roman" panose="02020603050405020304" pitchFamily="18" charset="0"/>
              </a:rPr>
              <a:t> – </a:t>
            </a:r>
            <a:r>
              <a:rPr lang="vi-VN" smtClean="0">
                <a:latin typeface="Times New Roman" panose="02020603050405020304" pitchFamily="18" charset="0"/>
                <a:cs typeface="Times New Roman" panose="02020603050405020304" pitchFamily="18" charset="0"/>
              </a:rPr>
              <a:t>đặt </a:t>
            </a:r>
            <a:r>
              <a:rPr lang="vi-VN">
                <a:latin typeface="Times New Roman" panose="02020603050405020304" pitchFamily="18" charset="0"/>
                <a:cs typeface="Times New Roman" panose="02020603050405020304" pitchFamily="18" charset="0"/>
              </a:rPr>
              <a:t>một khoảng cách bằng nhau giữa mỗi mục lưới, bao gồm cả các </a:t>
            </a:r>
            <a:r>
              <a:rPr lang="vi-VN" smtClean="0">
                <a:latin typeface="Times New Roman" panose="02020603050405020304" pitchFamily="18" charset="0"/>
                <a:cs typeface="Times New Roman" panose="02020603050405020304" pitchFamily="18" charset="0"/>
              </a:rPr>
              <a:t>đầu</a:t>
            </a:r>
            <a:endParaRPr 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4498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GRID CSS căn bản</a:t>
            </a:r>
            <a:endParaRPr lang="en-US"/>
          </a:p>
        </p:txBody>
      </p:sp>
      <p:sp>
        <p:nvSpPr>
          <p:cNvPr id="3" name="Content Placeholder 2"/>
          <p:cNvSpPr>
            <a:spLocks noGrp="1"/>
          </p:cNvSpPr>
          <p:nvPr>
            <p:ph idx="1"/>
          </p:nvPr>
        </p:nvSpPr>
        <p:spPr>
          <a:xfrm>
            <a:off x="2589212" y="1468315"/>
            <a:ext cx="8915400" cy="4442907"/>
          </a:xfrm>
        </p:spPr>
        <p:txBody>
          <a:bodyPr>
            <a:normAutofit/>
          </a:bodyPr>
          <a:lstStyle/>
          <a:p>
            <a:pPr marL="342900" lvl="1" indent="-342900"/>
            <a:r>
              <a:rPr lang="en-US" b="1" smtClean="0">
                <a:latin typeface="Times New Roman" panose="02020603050405020304" pitchFamily="18" charset="0"/>
                <a:cs typeface="Times New Roman" panose="02020603050405020304" pitchFamily="18" charset="0"/>
              </a:rPr>
              <a:t>place-content</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Là cách viết gọn của align-content và justify-content</a:t>
            </a:r>
          </a:p>
          <a:p>
            <a:pPr lvl="1">
              <a:buFont typeface="Arial" panose="020B0604020202020204" pitchFamily="34" charset="0"/>
              <a:buChar char="•"/>
            </a:pPr>
            <a:endParaRPr lang="en-US"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2589212" y="2358131"/>
            <a:ext cx="7682365" cy="1166480"/>
          </a:xfrm>
          <a:prstGeom prst="rect">
            <a:avLst/>
          </a:prstGeom>
        </p:spPr>
      </p:pic>
    </p:spTree>
    <p:extLst>
      <p:ext uri="{BB962C8B-B14F-4D97-AF65-F5344CB8AC3E}">
        <p14:creationId xmlns:p14="http://schemas.microsoft.com/office/powerpoint/2010/main" val="2339929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GRID CSS căn bản</a:t>
            </a:r>
            <a:endParaRPr lang="en-US"/>
          </a:p>
        </p:txBody>
      </p:sp>
      <p:sp>
        <p:nvSpPr>
          <p:cNvPr id="3" name="Content Placeholder 2"/>
          <p:cNvSpPr>
            <a:spLocks noGrp="1"/>
          </p:cNvSpPr>
          <p:nvPr>
            <p:ph idx="1"/>
          </p:nvPr>
        </p:nvSpPr>
        <p:spPr>
          <a:xfrm>
            <a:off x="2589212" y="1468315"/>
            <a:ext cx="8915400" cy="4442907"/>
          </a:xfrm>
        </p:spPr>
        <p:txBody>
          <a:bodyPr>
            <a:normAutofit/>
          </a:bodyPr>
          <a:lstStyle/>
          <a:p>
            <a:pPr marL="342900" lvl="1" indent="-342900"/>
            <a:r>
              <a:rPr lang="en-US" b="1" smtClean="0">
                <a:latin typeface="Times New Roman" panose="02020603050405020304" pitchFamily="18" charset="0"/>
                <a:cs typeface="Times New Roman" panose="02020603050405020304" pitchFamily="18" charset="0"/>
              </a:rPr>
              <a:t>Justify-self</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Căn chỉnh một mục lưới bên trong một ô dọc theo trục </a:t>
            </a:r>
            <a:r>
              <a:rPr lang="en-US">
                <a:latin typeface="Times New Roman" panose="02020603050405020304" pitchFamily="18" charset="0"/>
                <a:cs typeface="Times New Roman" panose="02020603050405020304" pitchFamily="18" charset="0"/>
              </a:rPr>
              <a:t>x</a:t>
            </a:r>
            <a:r>
              <a:rPr lang="vi-VN" smtClean="0">
                <a:latin typeface="Times New Roman" panose="02020603050405020304" pitchFamily="18" charset="0"/>
                <a:cs typeface="Times New Roman" panose="02020603050405020304" pitchFamily="18" charset="0"/>
              </a:rPr>
              <a:t>(hàng)</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Giá </a:t>
            </a:r>
            <a:r>
              <a:rPr lang="vi-VN">
                <a:latin typeface="Times New Roman" panose="02020603050405020304" pitchFamily="18" charset="0"/>
                <a:cs typeface="Times New Roman" panose="02020603050405020304" pitchFamily="18" charset="0"/>
              </a:rPr>
              <a:t>trị này áp dụng cho một mục lưới bên trong một </a:t>
            </a:r>
            <a:r>
              <a:rPr lang="vi-VN" smtClean="0">
                <a:latin typeface="Times New Roman" panose="02020603050405020304" pitchFamily="18" charset="0"/>
                <a:cs typeface="Times New Roman" panose="02020603050405020304" pitchFamily="18" charset="0"/>
              </a:rPr>
              <a:t>ô</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t>start – căn chỉnh các mục cho bằng phẳng với cạnh bắt đầu của ô chứa chúng</a:t>
            </a:r>
          </a:p>
          <a:p>
            <a:pPr lvl="1">
              <a:buFont typeface="Arial" panose="020B0604020202020204" pitchFamily="34" charset="0"/>
              <a:buChar char="•"/>
            </a:pPr>
            <a:r>
              <a:rPr lang="en-US"/>
              <a:t>end – căn chỉnh các mục cho bằng phẳng với cạnh kết thúc của ô chứa chúng</a:t>
            </a:r>
          </a:p>
          <a:p>
            <a:pPr lvl="1">
              <a:buFont typeface="Arial" panose="020B0604020202020204" pitchFamily="34" charset="0"/>
              <a:buChar char="•"/>
            </a:pPr>
            <a:r>
              <a:rPr lang="en-US"/>
              <a:t>center – căn chỉnh các mục vào giữa ô chứa chúng</a:t>
            </a:r>
          </a:p>
          <a:p>
            <a:pPr lvl="1">
              <a:buFont typeface="Arial" panose="020B0604020202020204" pitchFamily="34" charset="0"/>
              <a:buChar char="•"/>
            </a:pPr>
            <a:r>
              <a:rPr lang="en-US"/>
              <a:t>stretch – lấp đầy toàn bộ chiều rộng của ô (đây là mặc định)</a:t>
            </a:r>
          </a:p>
          <a:p>
            <a:pPr lvl="1">
              <a:buFont typeface="Arial" panose="020B0604020202020204" pitchFamily="34" charset="0"/>
              <a:buChar char="•"/>
            </a:pP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146612" y="4110708"/>
            <a:ext cx="7162800" cy="1245704"/>
          </a:xfrm>
          <a:prstGeom prst="rect">
            <a:avLst/>
          </a:prstGeom>
        </p:spPr>
      </p:pic>
    </p:spTree>
    <p:extLst>
      <p:ext uri="{BB962C8B-B14F-4D97-AF65-F5344CB8AC3E}">
        <p14:creationId xmlns:p14="http://schemas.microsoft.com/office/powerpoint/2010/main" val="1132720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GRID CSS căn bản</a:t>
            </a:r>
            <a:endParaRPr lang="en-US"/>
          </a:p>
        </p:txBody>
      </p:sp>
      <p:sp>
        <p:nvSpPr>
          <p:cNvPr id="3" name="Content Placeholder 2"/>
          <p:cNvSpPr>
            <a:spLocks noGrp="1"/>
          </p:cNvSpPr>
          <p:nvPr>
            <p:ph idx="1"/>
          </p:nvPr>
        </p:nvSpPr>
        <p:spPr>
          <a:xfrm>
            <a:off x="2589212" y="1468315"/>
            <a:ext cx="8915400" cy="4442907"/>
          </a:xfrm>
        </p:spPr>
        <p:txBody>
          <a:bodyPr>
            <a:normAutofit/>
          </a:bodyPr>
          <a:lstStyle/>
          <a:p>
            <a:pPr marL="342900" lvl="1" indent="-342900"/>
            <a:r>
              <a:rPr lang="en-US" b="1" smtClean="0">
                <a:latin typeface="Times New Roman" panose="02020603050405020304" pitchFamily="18" charset="0"/>
                <a:cs typeface="Times New Roman" panose="02020603050405020304" pitchFamily="18" charset="0"/>
              </a:rPr>
              <a:t>Align-self</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Căn chỉnh một mục lưới bên trong một ô dọc theo trục </a:t>
            </a:r>
            <a:r>
              <a:rPr lang="en-US">
                <a:latin typeface="Times New Roman" panose="02020603050405020304" pitchFamily="18" charset="0"/>
                <a:cs typeface="Times New Roman" panose="02020603050405020304" pitchFamily="18" charset="0"/>
              </a:rPr>
              <a:t>y</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a:t>
            </a:r>
            <a:r>
              <a:rPr lang="en-US" smtClean="0">
                <a:latin typeface="Times New Roman" panose="02020603050405020304" pitchFamily="18" charset="0"/>
                <a:cs typeface="Times New Roman" panose="02020603050405020304" pitchFamily="18" charset="0"/>
              </a:rPr>
              <a:t>cột</a:t>
            </a:r>
            <a:r>
              <a:rPr lang="vi-VN" smtClean="0">
                <a:latin typeface="Times New Roman" panose="02020603050405020304" pitchFamily="18" charset="0"/>
                <a:cs typeface="Times New Roman" panose="02020603050405020304" pitchFamily="18" charset="0"/>
              </a:rPr>
              <a:t>)</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Giá </a:t>
            </a:r>
            <a:r>
              <a:rPr lang="vi-VN">
                <a:latin typeface="Times New Roman" panose="02020603050405020304" pitchFamily="18" charset="0"/>
                <a:cs typeface="Times New Roman" panose="02020603050405020304" pitchFamily="18" charset="0"/>
              </a:rPr>
              <a:t>trị này áp dụng cho một mục lưới bên trong một </a:t>
            </a:r>
            <a:r>
              <a:rPr lang="vi-VN" smtClean="0">
                <a:latin typeface="Times New Roman" panose="02020603050405020304" pitchFamily="18" charset="0"/>
                <a:cs typeface="Times New Roman" panose="02020603050405020304" pitchFamily="18" charset="0"/>
              </a:rPr>
              <a:t>ô</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t>start – căn chỉnh các mục cho bằng phẳng với cạnh bắt đầu của ô chứa chúng</a:t>
            </a:r>
          </a:p>
          <a:p>
            <a:pPr lvl="1">
              <a:buFont typeface="Arial" panose="020B0604020202020204" pitchFamily="34" charset="0"/>
              <a:buChar char="•"/>
            </a:pPr>
            <a:r>
              <a:rPr lang="en-US"/>
              <a:t>end – căn chỉnh các mục cho bằng phẳng với cạnh kết thúc của ô chứa chúng</a:t>
            </a:r>
          </a:p>
          <a:p>
            <a:pPr lvl="1">
              <a:buFont typeface="Arial" panose="020B0604020202020204" pitchFamily="34" charset="0"/>
              <a:buChar char="•"/>
            </a:pPr>
            <a:r>
              <a:rPr lang="en-US"/>
              <a:t>center – căn chỉnh các mục vào giữa ô chứa chúng</a:t>
            </a:r>
          </a:p>
          <a:p>
            <a:pPr lvl="1">
              <a:buFont typeface="Arial" panose="020B0604020202020204" pitchFamily="34" charset="0"/>
              <a:buChar char="•"/>
            </a:pPr>
            <a:r>
              <a:rPr lang="en-US"/>
              <a:t>stretch – lấp đầy toàn bộ chiều rộng của ô (đây là mặc định)</a:t>
            </a:r>
          </a:p>
          <a:p>
            <a:pPr lvl="1">
              <a:buFont typeface="Arial" panose="020B0604020202020204" pitchFamily="34" charset="0"/>
              <a:buChar char="•"/>
            </a:pP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303930" y="4139161"/>
            <a:ext cx="8803341" cy="1531016"/>
          </a:xfrm>
          <a:prstGeom prst="rect">
            <a:avLst/>
          </a:prstGeom>
        </p:spPr>
      </p:pic>
    </p:spTree>
    <p:extLst>
      <p:ext uri="{BB962C8B-B14F-4D97-AF65-F5344CB8AC3E}">
        <p14:creationId xmlns:p14="http://schemas.microsoft.com/office/powerpoint/2010/main" val="4190530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GRID CSS căn bản</a:t>
            </a:r>
            <a:endParaRPr lang="en-US"/>
          </a:p>
        </p:txBody>
      </p:sp>
      <p:sp>
        <p:nvSpPr>
          <p:cNvPr id="3" name="Content Placeholder 2"/>
          <p:cNvSpPr>
            <a:spLocks noGrp="1"/>
          </p:cNvSpPr>
          <p:nvPr>
            <p:ph idx="1"/>
          </p:nvPr>
        </p:nvSpPr>
        <p:spPr>
          <a:xfrm>
            <a:off x="2589212" y="1468315"/>
            <a:ext cx="8915400" cy="4442907"/>
          </a:xfrm>
        </p:spPr>
        <p:txBody>
          <a:bodyPr>
            <a:normAutofit/>
          </a:bodyPr>
          <a:lstStyle/>
          <a:p>
            <a:pPr marL="342900" lvl="1" indent="-342900"/>
            <a:r>
              <a:rPr lang="en-US" b="1" smtClean="0">
                <a:latin typeface="Times New Roman" panose="02020603050405020304" pitchFamily="18" charset="0"/>
                <a:cs typeface="Times New Roman" panose="02020603050405020304" pitchFamily="18" charset="0"/>
              </a:rPr>
              <a:t>place-self</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Là cách viết gọn của &lt;align-self&gt; / &lt;justify-self&gt;</a:t>
            </a:r>
            <a:endParaRPr lang="en-US"/>
          </a:p>
          <a:p>
            <a:pPr lvl="1">
              <a:buFont typeface="Arial" panose="020B0604020202020204" pitchFamily="34" charset="0"/>
              <a:buChar char="•"/>
            </a:pP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2396378" y="2338400"/>
            <a:ext cx="8540563" cy="1296788"/>
          </a:xfrm>
          <a:prstGeom prst="rect">
            <a:avLst/>
          </a:prstGeom>
        </p:spPr>
      </p:pic>
    </p:spTree>
    <p:extLst>
      <p:ext uri="{BB962C8B-B14F-4D97-AF65-F5344CB8AC3E}">
        <p14:creationId xmlns:p14="http://schemas.microsoft.com/office/powerpoint/2010/main" val="3751007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GRID CSS căn bản</a:t>
            </a:r>
            <a:endParaRPr lang="en-US"/>
          </a:p>
        </p:txBody>
      </p:sp>
      <p:sp>
        <p:nvSpPr>
          <p:cNvPr id="3" name="Content Placeholder 2"/>
          <p:cNvSpPr>
            <a:spLocks noGrp="1"/>
          </p:cNvSpPr>
          <p:nvPr>
            <p:ph idx="1"/>
          </p:nvPr>
        </p:nvSpPr>
        <p:spPr>
          <a:xfrm>
            <a:off x="2589212" y="1468315"/>
            <a:ext cx="8915400" cy="4442907"/>
          </a:xfrm>
        </p:spPr>
        <p:txBody>
          <a:bodyPr/>
          <a:lstStyle/>
          <a:p>
            <a:r>
              <a:rPr lang="en-US" b="1" smtClean="0"/>
              <a:t>GRID css là gì?</a:t>
            </a:r>
            <a:endParaRPr lang="vi-VN" b="1"/>
          </a:p>
          <a:p>
            <a:pPr lvl="1">
              <a:buFont typeface="Arial" panose="020B0604020202020204" pitchFamily="34" charset="0"/>
              <a:buChar char="•"/>
            </a:pPr>
            <a:r>
              <a:rPr lang="vi-VN"/>
              <a:t>CSS Grid Layout là hệ thống bố cục mạnh mẽ nhất hiện có trong CSS. </a:t>
            </a:r>
          </a:p>
          <a:p>
            <a:pPr lvl="1">
              <a:buFont typeface="Arial" panose="020B0604020202020204" pitchFamily="34" charset="0"/>
              <a:buChar char="•"/>
            </a:pPr>
            <a:r>
              <a:rPr lang="vi-VN"/>
              <a:t>Nó là một hệ thống 2 chiều, có nghĩa là nó có thể xử lý cả cột và hàng, </a:t>
            </a:r>
          </a:p>
          <a:p>
            <a:pPr lvl="1">
              <a:buFont typeface="Arial" panose="020B0604020202020204" pitchFamily="34" charset="0"/>
              <a:buChar char="•"/>
            </a:pPr>
            <a:r>
              <a:rPr lang="vi-VN"/>
              <a:t>Bạn làm việc với Bố cục Lưới bằng cách áp dụng các quy tắc CSS cho cả phần tử mẹ (trở thành </a:t>
            </a:r>
            <a:r>
              <a:rPr lang="vi-VN" smtClean="0"/>
              <a:t>Vùng </a:t>
            </a:r>
            <a:r>
              <a:rPr lang="vi-VN"/>
              <a:t>chứa lưới) và cho phần tử con của phần tử </a:t>
            </a:r>
            <a:r>
              <a:rPr lang="vi-VN" smtClean="0"/>
              <a:t>đó</a:t>
            </a:r>
            <a:endParaRPr lang="en-US" smtClean="0"/>
          </a:p>
          <a:p>
            <a:pPr lvl="1">
              <a:buFont typeface="Arial" panose="020B0604020202020204" pitchFamily="34" charset="0"/>
              <a:buChar char="•"/>
            </a:pPr>
            <a:r>
              <a:rPr lang="en-US" smtClean="0"/>
              <a:t>Để x</a:t>
            </a:r>
            <a:r>
              <a:rPr lang="vi-VN" smtClean="0"/>
              <a:t>ác </a:t>
            </a:r>
            <a:r>
              <a:rPr lang="vi-VN"/>
              <a:t>định phần tử dưới dạng vùng chứa lưới và thiết lập ngữ cảnh định dạng lưới mới cho nội dung của nó</a:t>
            </a:r>
            <a:r>
              <a:rPr lang="vi-VN" smtClean="0"/>
              <a:t>.</a:t>
            </a:r>
            <a:endParaRPr lang="en-US" smtClean="0"/>
          </a:p>
          <a:p>
            <a:pPr lvl="1">
              <a:buFont typeface="Arial" panose="020B0604020202020204" pitchFamily="34" charset="0"/>
              <a:buChar char="•"/>
            </a:pPr>
            <a:r>
              <a:rPr lang="en-US"/>
              <a:t>grid </a:t>
            </a:r>
            <a:r>
              <a:rPr lang="en-US" smtClean="0"/>
              <a:t>– tạo lưới cấp khối</a:t>
            </a:r>
            <a:endParaRPr lang="en-US"/>
          </a:p>
          <a:p>
            <a:pPr lvl="1">
              <a:buFont typeface="Arial" panose="020B0604020202020204" pitchFamily="34" charset="0"/>
              <a:buChar char="•"/>
            </a:pPr>
            <a:r>
              <a:rPr lang="en-US"/>
              <a:t>inline-grid – </a:t>
            </a:r>
            <a:r>
              <a:rPr lang="en-US" smtClean="0"/>
              <a:t>tạo dưới cấp nội tuyến </a:t>
            </a:r>
            <a:endParaRPr lang="en-US"/>
          </a:p>
        </p:txBody>
      </p:sp>
      <p:pic>
        <p:nvPicPr>
          <p:cNvPr id="4" name="Picture 3"/>
          <p:cNvPicPr>
            <a:picLocks noChangeAspect="1"/>
          </p:cNvPicPr>
          <p:nvPr/>
        </p:nvPicPr>
        <p:blipFill>
          <a:blip r:embed="rId2"/>
          <a:stretch>
            <a:fillRect/>
          </a:stretch>
        </p:blipFill>
        <p:spPr>
          <a:xfrm>
            <a:off x="3283195" y="4685179"/>
            <a:ext cx="6819340" cy="1035440"/>
          </a:xfrm>
          <a:prstGeom prst="rect">
            <a:avLst/>
          </a:prstGeom>
        </p:spPr>
      </p:pic>
    </p:spTree>
    <p:extLst>
      <p:ext uri="{BB962C8B-B14F-4D97-AF65-F5344CB8AC3E}">
        <p14:creationId xmlns:p14="http://schemas.microsoft.com/office/powerpoint/2010/main" val="335715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GRID CSS căn bản</a:t>
            </a:r>
            <a:endParaRPr lang="en-US"/>
          </a:p>
        </p:txBody>
      </p:sp>
      <p:sp>
        <p:nvSpPr>
          <p:cNvPr id="3" name="Content Placeholder 2"/>
          <p:cNvSpPr>
            <a:spLocks noGrp="1"/>
          </p:cNvSpPr>
          <p:nvPr>
            <p:ph idx="1"/>
          </p:nvPr>
        </p:nvSpPr>
        <p:spPr>
          <a:xfrm>
            <a:off x="2589212" y="1468315"/>
            <a:ext cx="8915400" cy="4442907"/>
          </a:xfrm>
        </p:spPr>
        <p:txBody>
          <a:bodyPr>
            <a:normAutofit/>
          </a:bodyPr>
          <a:lstStyle/>
          <a:p>
            <a:r>
              <a:rPr lang="en-US" b="1" smtClean="0"/>
              <a:t>grid-auto-columns</a:t>
            </a:r>
            <a:r>
              <a:rPr lang="vi-VN" b="1" smtClean="0"/>
              <a:t> va </a:t>
            </a:r>
            <a:r>
              <a:rPr lang="en-US" b="1" smtClean="0"/>
              <a:t>grid-auto-rows</a:t>
            </a:r>
            <a:endParaRPr lang="en-US" b="1"/>
          </a:p>
          <a:p>
            <a:pPr lvl="1">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Chỉ </a:t>
            </a:r>
            <a:r>
              <a:rPr lang="vi-VN">
                <a:latin typeface="Times New Roman" panose="02020603050405020304" pitchFamily="18" charset="0"/>
                <a:cs typeface="Times New Roman" panose="02020603050405020304" pitchFamily="18" charset="0"/>
              </a:rPr>
              <a:t>định kích thước của bất kỳ rãnh lưới được tạo tự động nào (còn gọi là rãnh lưới ngầm định). Các tuyến đường ngầm được tạo khi có nhiều mục lưới hơn ô trong </a:t>
            </a:r>
            <a:r>
              <a:rPr lang="vi-VN" smtClean="0">
                <a:latin typeface="Times New Roman" panose="02020603050405020304" pitchFamily="18" charset="0"/>
                <a:cs typeface="Times New Roman" panose="02020603050405020304" pitchFamily="18" charset="0"/>
              </a:rPr>
              <a:t>lưới.</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&lt;track-size&gt; – có thể là độ dài, phần trăm hoặc một phần nhỏ của không gian trống trong lưới (sử dụng đơn vị fr)</a:t>
            </a:r>
            <a:endParaRPr lang="en-US"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386763" y="3125440"/>
            <a:ext cx="6656934" cy="2785782"/>
          </a:xfrm>
          <a:prstGeom prst="rect">
            <a:avLst/>
          </a:prstGeom>
        </p:spPr>
      </p:pic>
    </p:spTree>
    <p:extLst>
      <p:ext uri="{BB962C8B-B14F-4D97-AF65-F5344CB8AC3E}">
        <p14:creationId xmlns:p14="http://schemas.microsoft.com/office/powerpoint/2010/main" val="2811824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GRID CSS căn bản</a:t>
            </a:r>
            <a:endParaRPr lang="en-US"/>
          </a:p>
        </p:txBody>
      </p:sp>
      <p:sp>
        <p:nvSpPr>
          <p:cNvPr id="3" name="Content Placeholder 2"/>
          <p:cNvSpPr>
            <a:spLocks noGrp="1"/>
          </p:cNvSpPr>
          <p:nvPr>
            <p:ph idx="1"/>
          </p:nvPr>
        </p:nvSpPr>
        <p:spPr>
          <a:xfrm>
            <a:off x="2589212" y="1468315"/>
            <a:ext cx="8915400" cy="4442907"/>
          </a:xfrm>
        </p:spPr>
        <p:txBody>
          <a:bodyPr>
            <a:normAutofit/>
          </a:bodyPr>
          <a:lstStyle/>
          <a:p>
            <a:pPr marL="342900" lvl="1" indent="-342900"/>
            <a:r>
              <a:rPr lang="en-US" b="1" smtClean="0"/>
              <a:t>grid-auto-flow</a:t>
            </a:r>
            <a:endParaRPr lang="en-US" b="1"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Tự động sắp xếp các phần tử vào vị trí theo hướng quy định</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row – </a:t>
            </a:r>
            <a:r>
              <a:rPr lang="en-US" smtClean="0">
                <a:latin typeface="Times New Roman" panose="02020603050405020304" pitchFamily="18" charset="0"/>
                <a:cs typeface="Times New Roman" panose="02020603050405020304" pitchFamily="18" charset="0"/>
              </a:rPr>
              <a:t>hiển thị theo hang, tự động thêm hang nếu cần thiết</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column – </a:t>
            </a:r>
            <a:r>
              <a:rPr lang="en-US" smtClean="0">
                <a:latin typeface="Times New Roman" panose="02020603050405020304" pitchFamily="18" charset="0"/>
                <a:cs typeface="Times New Roman" panose="02020603050405020304" pitchFamily="18" charset="0"/>
              </a:rPr>
              <a:t>hiển thị theo chiều dọc, tự động them cột nếu cần</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dense – </a:t>
            </a:r>
            <a:r>
              <a:rPr lang="en-US" smtClean="0">
                <a:latin typeface="Times New Roman" panose="02020603050405020304" pitchFamily="18" charset="0"/>
                <a:cs typeface="Times New Roman" panose="02020603050405020304" pitchFamily="18" charset="0"/>
              </a:rPr>
              <a:t>cố gắng lấp đầy các lỗ hổng trên giao diện bằng các phần tử phù hợp</a:t>
            </a:r>
            <a:endParaRPr lang="en-US">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931459" y="3482009"/>
            <a:ext cx="7942729" cy="1381344"/>
          </a:xfrm>
          <a:prstGeom prst="rect">
            <a:avLst/>
          </a:prstGeom>
        </p:spPr>
      </p:pic>
    </p:spTree>
    <p:extLst>
      <p:ext uri="{BB962C8B-B14F-4D97-AF65-F5344CB8AC3E}">
        <p14:creationId xmlns:p14="http://schemas.microsoft.com/office/powerpoint/2010/main" val="982914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GRID CSS căn bản</a:t>
            </a:r>
            <a:endParaRPr lang="en-US"/>
          </a:p>
        </p:txBody>
      </p:sp>
      <p:sp>
        <p:nvSpPr>
          <p:cNvPr id="3" name="Content Placeholder 2"/>
          <p:cNvSpPr>
            <a:spLocks noGrp="1"/>
          </p:cNvSpPr>
          <p:nvPr>
            <p:ph idx="1"/>
          </p:nvPr>
        </p:nvSpPr>
        <p:spPr>
          <a:xfrm>
            <a:off x="2589212" y="1468315"/>
            <a:ext cx="8915400" cy="4442907"/>
          </a:xfrm>
        </p:spPr>
        <p:txBody>
          <a:bodyPr/>
          <a:lstStyle/>
          <a:p>
            <a:r>
              <a:rPr lang="en-US" b="1"/>
              <a:t>grid-template-columns và </a:t>
            </a:r>
            <a:r>
              <a:rPr lang="en-US" b="1" smtClean="0"/>
              <a:t>grid-template-rows</a:t>
            </a:r>
          </a:p>
          <a:p>
            <a:pPr lvl="1">
              <a:buFont typeface="Arial" panose="020B0604020202020204" pitchFamily="34" charset="0"/>
              <a:buChar char="•"/>
            </a:pPr>
            <a:r>
              <a:rPr lang="vi-VN" smtClean="0"/>
              <a:t>Xác </a:t>
            </a:r>
            <a:r>
              <a:rPr lang="vi-VN"/>
              <a:t>định các cột và hàng của lưới bằng danh sách các giá trị được phân tách bằng dấu cách. Các giá trị đại diện cho kích thước đường đi và khoảng cách giữa chúng đại diện cho đường lưới</a:t>
            </a:r>
            <a:r>
              <a:rPr lang="vi-VN" smtClean="0"/>
              <a:t>.</a:t>
            </a:r>
            <a:endParaRPr lang="en-US" smtClean="0"/>
          </a:p>
          <a:p>
            <a:pPr lvl="1">
              <a:buFont typeface="Arial" panose="020B0604020202020204" pitchFamily="34" charset="0"/>
              <a:buChar char="•"/>
            </a:pPr>
            <a:r>
              <a:rPr lang="en-US"/>
              <a:t>&lt;track-size&gt; – </a:t>
            </a:r>
            <a:r>
              <a:rPr lang="vi-VN"/>
              <a:t>có thể là độ dài, phần trăm hoặc một phần nhỏ của không gian trống trong lưới (sử dụng đơn vị fr)</a:t>
            </a:r>
            <a:endParaRPr lang="en-US"/>
          </a:p>
          <a:p>
            <a:pPr lvl="1">
              <a:buFont typeface="Arial" panose="020B0604020202020204" pitchFamily="34" charset="0"/>
              <a:buChar char="•"/>
            </a:pPr>
            <a:r>
              <a:rPr lang="en-US"/>
              <a:t>&lt;line-name&gt; – một cái tên tùy ý bạn </a:t>
            </a:r>
            <a:r>
              <a:rPr lang="en-US" smtClean="0"/>
              <a:t>đặt</a:t>
            </a:r>
          </a:p>
          <a:p>
            <a:pPr lvl="1">
              <a:buFont typeface="Arial" panose="020B0604020202020204" pitchFamily="34" charset="0"/>
              <a:buChar char="•"/>
            </a:pPr>
            <a:r>
              <a:rPr lang="en-US" smtClean="0"/>
              <a:t>Có thể sử dụng hàm repeat() để xác định số cột, số hàng</a:t>
            </a:r>
            <a:endParaRPr lang="vi-VN"/>
          </a:p>
        </p:txBody>
      </p:sp>
      <p:pic>
        <p:nvPicPr>
          <p:cNvPr id="5" name="Picture 4"/>
          <p:cNvPicPr>
            <a:picLocks noChangeAspect="1"/>
          </p:cNvPicPr>
          <p:nvPr/>
        </p:nvPicPr>
        <p:blipFill>
          <a:blip r:embed="rId2"/>
          <a:stretch>
            <a:fillRect/>
          </a:stretch>
        </p:blipFill>
        <p:spPr>
          <a:xfrm>
            <a:off x="2589212" y="4526862"/>
            <a:ext cx="8153878" cy="1499143"/>
          </a:xfrm>
          <a:prstGeom prst="rect">
            <a:avLst/>
          </a:prstGeom>
        </p:spPr>
      </p:pic>
    </p:spTree>
    <p:extLst>
      <p:ext uri="{BB962C8B-B14F-4D97-AF65-F5344CB8AC3E}">
        <p14:creationId xmlns:p14="http://schemas.microsoft.com/office/powerpoint/2010/main" val="842673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GRID CSS căn bản</a:t>
            </a:r>
            <a:endParaRPr lang="en-US"/>
          </a:p>
        </p:txBody>
      </p:sp>
      <p:sp>
        <p:nvSpPr>
          <p:cNvPr id="3" name="Content Placeholder 2"/>
          <p:cNvSpPr>
            <a:spLocks noGrp="1"/>
          </p:cNvSpPr>
          <p:nvPr>
            <p:ph idx="1"/>
          </p:nvPr>
        </p:nvSpPr>
        <p:spPr>
          <a:xfrm>
            <a:off x="2589212" y="1468315"/>
            <a:ext cx="8915400" cy="4442907"/>
          </a:xfrm>
        </p:spPr>
        <p:txBody>
          <a:bodyPr>
            <a:normAutofit/>
          </a:bodyPr>
          <a:lstStyle/>
          <a:p>
            <a:r>
              <a:rPr lang="en-US" b="1"/>
              <a:t>grid-column-start, grid-column-end, grid-row-start và </a:t>
            </a:r>
            <a:r>
              <a:rPr lang="en-US" b="1" smtClean="0"/>
              <a:t>grid-row-end</a:t>
            </a:r>
          </a:p>
          <a:p>
            <a:pPr lvl="1">
              <a:buFont typeface="Arial" panose="020B0604020202020204" pitchFamily="34" charset="0"/>
              <a:buChar char="•"/>
            </a:pPr>
            <a:r>
              <a:rPr lang="en-US" smtClean="0"/>
              <a:t>Thiết lặp vị trí của các phần tử trong vùng lưới</a:t>
            </a:r>
          </a:p>
          <a:p>
            <a:pPr lvl="1">
              <a:buFont typeface="Arial" panose="020B0604020202020204" pitchFamily="34" charset="0"/>
              <a:buChar char="•"/>
            </a:pPr>
            <a:r>
              <a:rPr lang="en-US" smtClean="0"/>
              <a:t>grid-column-start: vị trí cột bắt đầu </a:t>
            </a:r>
          </a:p>
          <a:p>
            <a:pPr lvl="1">
              <a:buFont typeface="Arial" panose="020B0604020202020204" pitchFamily="34" charset="0"/>
              <a:buChar char="•"/>
            </a:pPr>
            <a:r>
              <a:rPr lang="en-US" smtClean="0"/>
              <a:t>grid-column-end: ví trí cột kết thúc</a:t>
            </a:r>
          </a:p>
          <a:p>
            <a:pPr lvl="1">
              <a:buFont typeface="Arial" panose="020B0604020202020204" pitchFamily="34" charset="0"/>
              <a:buChar char="•"/>
            </a:pPr>
            <a:r>
              <a:rPr lang="en-US" smtClean="0"/>
              <a:t>grid-row-start: ví trí dòng bắt đầu</a:t>
            </a:r>
          </a:p>
          <a:p>
            <a:pPr lvl="1">
              <a:buFont typeface="Arial" panose="020B0604020202020204" pitchFamily="34" charset="0"/>
              <a:buChar char="•"/>
            </a:pPr>
            <a:r>
              <a:rPr lang="en-US" smtClean="0"/>
              <a:t>grid-row-end: vị trí dòng kết thúc</a:t>
            </a:r>
          </a:p>
          <a:p>
            <a:pPr lvl="1">
              <a:buFont typeface="Arial" panose="020B0604020202020204" pitchFamily="34" charset="0"/>
              <a:buChar char="•"/>
            </a:pPr>
            <a:r>
              <a:rPr lang="en-US" smtClean="0"/>
              <a:t>Các giá trị:</a:t>
            </a:r>
          </a:p>
          <a:p>
            <a:pPr lvl="2">
              <a:buFont typeface="Arial" panose="020B0604020202020204" pitchFamily="34" charset="0"/>
              <a:buChar char="•"/>
            </a:pPr>
            <a:r>
              <a:rPr lang="en-US"/>
              <a:t>&lt;line&gt; – </a:t>
            </a:r>
            <a:r>
              <a:rPr lang="vi-VN" smtClean="0"/>
              <a:t>có </a:t>
            </a:r>
            <a:r>
              <a:rPr lang="vi-VN"/>
              <a:t>thể là một số để chỉ một đường lưới được đánh số hoặc một tên để chỉ một đường lưới được đặt tên</a:t>
            </a:r>
            <a:endParaRPr lang="en-US"/>
          </a:p>
          <a:p>
            <a:pPr lvl="2">
              <a:buFont typeface="Arial" panose="020B0604020202020204" pitchFamily="34" charset="0"/>
              <a:buChar char="•"/>
            </a:pPr>
            <a:r>
              <a:rPr lang="en-US"/>
              <a:t>span &lt;number&gt; – </a:t>
            </a:r>
            <a:r>
              <a:rPr lang="vi-VN"/>
              <a:t>trải dài trên số lượng đường lưới được cung </a:t>
            </a:r>
            <a:r>
              <a:rPr lang="vi-VN" smtClean="0"/>
              <a:t>cấp</a:t>
            </a:r>
            <a:endParaRPr lang="en-US" smtClean="0"/>
          </a:p>
          <a:p>
            <a:pPr lvl="2">
              <a:buFont typeface="Arial" panose="020B0604020202020204" pitchFamily="34" charset="0"/>
              <a:buChar char="•"/>
            </a:pPr>
            <a:r>
              <a:rPr lang="en-US" smtClean="0"/>
              <a:t>span </a:t>
            </a:r>
            <a:r>
              <a:rPr lang="en-US"/>
              <a:t>&lt;name&gt; –  kéo dài cho đến khi chạm dòng tiếp theo với tên đã cho</a:t>
            </a:r>
          </a:p>
          <a:p>
            <a:pPr lvl="2">
              <a:buFont typeface="Arial" panose="020B0604020202020204" pitchFamily="34" charset="0"/>
              <a:buChar char="•"/>
            </a:pPr>
            <a:r>
              <a:rPr lang="en-US"/>
              <a:t>auto – cho biết vị trí tự động, khoảng cách tự động</a:t>
            </a:r>
          </a:p>
        </p:txBody>
      </p:sp>
    </p:spTree>
    <p:extLst>
      <p:ext uri="{BB962C8B-B14F-4D97-AF65-F5344CB8AC3E}">
        <p14:creationId xmlns:p14="http://schemas.microsoft.com/office/powerpoint/2010/main" val="214791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GRID CSS căn bản</a:t>
            </a:r>
            <a:endParaRPr lang="en-US"/>
          </a:p>
        </p:txBody>
      </p:sp>
      <p:sp>
        <p:nvSpPr>
          <p:cNvPr id="3" name="Content Placeholder 2"/>
          <p:cNvSpPr>
            <a:spLocks noGrp="1"/>
          </p:cNvSpPr>
          <p:nvPr>
            <p:ph idx="1"/>
          </p:nvPr>
        </p:nvSpPr>
        <p:spPr>
          <a:xfrm>
            <a:off x="2589212" y="1468315"/>
            <a:ext cx="8915400" cy="4442907"/>
          </a:xfrm>
        </p:spPr>
        <p:txBody>
          <a:bodyPr>
            <a:normAutofit/>
          </a:bodyPr>
          <a:lstStyle/>
          <a:p>
            <a:r>
              <a:rPr lang="en-US" b="1"/>
              <a:t>grid-column và </a:t>
            </a:r>
            <a:r>
              <a:rPr lang="en-US" b="1" smtClean="0"/>
              <a:t>grid-row</a:t>
            </a:r>
          </a:p>
          <a:p>
            <a:pPr lvl="1">
              <a:buFont typeface="Arial" panose="020B0604020202020204" pitchFamily="34" charset="0"/>
              <a:buChar char="•"/>
            </a:pPr>
            <a:r>
              <a:rPr lang="en-US" smtClean="0"/>
              <a:t>Grid-column: là cách viết gọn của gird-column-start + grid column-end</a:t>
            </a:r>
          </a:p>
          <a:p>
            <a:pPr lvl="1">
              <a:buFont typeface="Arial" panose="020B0604020202020204" pitchFamily="34" charset="0"/>
              <a:buChar char="•"/>
            </a:pPr>
            <a:r>
              <a:rPr lang="en-US" smtClean="0"/>
              <a:t>Grid-row: </a:t>
            </a:r>
            <a:r>
              <a:rPr lang="en-US"/>
              <a:t>là cách viết gọn của </a:t>
            </a:r>
            <a:r>
              <a:rPr lang="en-US" smtClean="0"/>
              <a:t>gird-row-start </a:t>
            </a:r>
            <a:r>
              <a:rPr lang="en-US"/>
              <a:t>+ </a:t>
            </a:r>
            <a:r>
              <a:rPr lang="en-US" smtClean="0"/>
              <a:t>grid-row-end</a:t>
            </a:r>
          </a:p>
          <a:p>
            <a:pPr lvl="1">
              <a:buFont typeface="Arial" panose="020B0604020202020204" pitchFamily="34" charset="0"/>
              <a:buChar char="•"/>
            </a:pPr>
            <a:r>
              <a:rPr lang="en-US"/>
              <a:t>&lt;start-line&gt; / &lt;end-line&gt; – các giá trị số, name, bao gồm cả span</a:t>
            </a:r>
          </a:p>
          <a:p>
            <a:pPr lvl="1">
              <a:buFont typeface="Arial" panose="020B0604020202020204" pitchFamily="34" charset="0"/>
              <a:buChar char="•"/>
            </a:pPr>
            <a:endParaRPr lang="en-US"/>
          </a:p>
        </p:txBody>
      </p:sp>
      <p:pic>
        <p:nvPicPr>
          <p:cNvPr id="4" name="Picture 3"/>
          <p:cNvPicPr>
            <a:picLocks noChangeAspect="1"/>
          </p:cNvPicPr>
          <p:nvPr/>
        </p:nvPicPr>
        <p:blipFill>
          <a:blip r:embed="rId2"/>
          <a:stretch>
            <a:fillRect/>
          </a:stretch>
        </p:blipFill>
        <p:spPr>
          <a:xfrm>
            <a:off x="2904565" y="3128682"/>
            <a:ext cx="7394532" cy="1466850"/>
          </a:xfrm>
          <a:prstGeom prst="rect">
            <a:avLst/>
          </a:prstGeom>
        </p:spPr>
      </p:pic>
    </p:spTree>
    <p:extLst>
      <p:ext uri="{BB962C8B-B14F-4D97-AF65-F5344CB8AC3E}">
        <p14:creationId xmlns:p14="http://schemas.microsoft.com/office/powerpoint/2010/main" val="2378901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GRID CSS căn bản</a:t>
            </a:r>
            <a:endParaRPr lang="en-US"/>
          </a:p>
        </p:txBody>
      </p:sp>
      <p:sp>
        <p:nvSpPr>
          <p:cNvPr id="3" name="Content Placeholder 2"/>
          <p:cNvSpPr>
            <a:spLocks noGrp="1"/>
          </p:cNvSpPr>
          <p:nvPr>
            <p:ph idx="1"/>
          </p:nvPr>
        </p:nvSpPr>
        <p:spPr>
          <a:xfrm>
            <a:off x="2589212" y="1468315"/>
            <a:ext cx="8915400" cy="4442907"/>
          </a:xfrm>
        </p:spPr>
        <p:txBody>
          <a:bodyPr>
            <a:normAutofit/>
          </a:bodyPr>
          <a:lstStyle/>
          <a:p>
            <a:r>
              <a:rPr lang="en-US" b="1" smtClean="0"/>
              <a:t>grid-area</a:t>
            </a:r>
            <a:endParaRPr lang="en-US"/>
          </a:p>
          <a:p>
            <a:pPr lvl="1">
              <a:buFont typeface="Arial" panose="020B0604020202020204" pitchFamily="34" charset="0"/>
              <a:buChar char="•"/>
            </a:pPr>
            <a:r>
              <a:rPr lang="vi-VN"/>
              <a:t>Đặt tên cho một mục để nó có thể được tham chiếu </a:t>
            </a:r>
            <a:r>
              <a:rPr lang="vi-VN" smtClean="0"/>
              <a:t>bởi</a:t>
            </a:r>
            <a:r>
              <a:rPr lang="en-US"/>
              <a:t> </a:t>
            </a:r>
            <a:r>
              <a:rPr lang="en-US" smtClean="0"/>
              <a:t>grid-template-areas</a:t>
            </a:r>
          </a:p>
          <a:p>
            <a:pPr lvl="1">
              <a:buFont typeface="Arial" panose="020B0604020202020204" pitchFamily="34" charset="0"/>
              <a:buChar char="•"/>
            </a:pPr>
            <a:r>
              <a:rPr lang="en-US"/>
              <a:t>Ngoài ra nó được dung để viết gọn cho grid-row-start + grid-column-start + grid-row-end + </a:t>
            </a:r>
            <a:r>
              <a:rPr lang="en-US" smtClean="0"/>
              <a:t>grid-column-end</a:t>
            </a:r>
          </a:p>
          <a:p>
            <a:pPr lvl="1">
              <a:buFont typeface="Arial" panose="020B0604020202020204" pitchFamily="34" charset="0"/>
              <a:buChar char="•"/>
            </a:pPr>
            <a:r>
              <a:rPr lang="en-US"/>
              <a:t>&lt;name&gt; – </a:t>
            </a:r>
            <a:r>
              <a:rPr lang="en-US" smtClean="0"/>
              <a:t>Một cái tên do bạn đặt</a:t>
            </a:r>
            <a:endParaRPr lang="en-US"/>
          </a:p>
          <a:p>
            <a:pPr lvl="1">
              <a:buFont typeface="Arial" panose="020B0604020202020204" pitchFamily="34" charset="0"/>
              <a:buChar char="•"/>
            </a:pPr>
            <a:r>
              <a:rPr lang="en-US"/>
              <a:t>&lt;row-start&gt; / &lt;column-start&gt; / &lt;row-end&gt; / &lt;column-end&gt; – </a:t>
            </a:r>
            <a:r>
              <a:rPr lang="en-US" smtClean="0"/>
              <a:t>có thể là số hoặc tên</a:t>
            </a:r>
          </a:p>
          <a:p>
            <a:pPr lvl="1">
              <a:buFont typeface="Arial" panose="020B0604020202020204" pitchFamily="34" charset="0"/>
              <a:buChar char="•"/>
            </a:pPr>
            <a:endParaRPr lang="en-US"/>
          </a:p>
        </p:txBody>
      </p:sp>
      <p:pic>
        <p:nvPicPr>
          <p:cNvPr id="4" name="Picture 3"/>
          <p:cNvPicPr>
            <a:picLocks noChangeAspect="1"/>
          </p:cNvPicPr>
          <p:nvPr/>
        </p:nvPicPr>
        <p:blipFill>
          <a:blip r:embed="rId2"/>
          <a:stretch>
            <a:fillRect/>
          </a:stretch>
        </p:blipFill>
        <p:spPr>
          <a:xfrm>
            <a:off x="3254188" y="3829293"/>
            <a:ext cx="7234518" cy="1258177"/>
          </a:xfrm>
          <a:prstGeom prst="rect">
            <a:avLst/>
          </a:prstGeom>
        </p:spPr>
      </p:pic>
    </p:spTree>
    <p:extLst>
      <p:ext uri="{BB962C8B-B14F-4D97-AF65-F5344CB8AC3E}">
        <p14:creationId xmlns:p14="http://schemas.microsoft.com/office/powerpoint/2010/main" val="4018068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GRID CSS căn bản</a:t>
            </a:r>
            <a:endParaRPr lang="en-US"/>
          </a:p>
        </p:txBody>
      </p:sp>
      <p:sp>
        <p:nvSpPr>
          <p:cNvPr id="3" name="Content Placeholder 2"/>
          <p:cNvSpPr>
            <a:spLocks noGrp="1"/>
          </p:cNvSpPr>
          <p:nvPr>
            <p:ph idx="1"/>
          </p:nvPr>
        </p:nvSpPr>
        <p:spPr>
          <a:xfrm>
            <a:off x="2589212" y="1468315"/>
            <a:ext cx="8915400" cy="4442907"/>
          </a:xfrm>
        </p:spPr>
        <p:txBody>
          <a:bodyPr>
            <a:normAutofit/>
          </a:bodyPr>
          <a:lstStyle/>
          <a:p>
            <a:r>
              <a:rPr lang="en-US" b="1" smtClean="0"/>
              <a:t>grid-template-areas</a:t>
            </a:r>
            <a:endParaRPr lang="en-US" b="1"/>
          </a:p>
          <a:p>
            <a:pPr lvl="1">
              <a:buFont typeface="Arial" panose="020B0604020202020204" pitchFamily="34" charset="0"/>
              <a:buChar char="•"/>
            </a:pPr>
            <a:r>
              <a:rPr lang="vi-VN"/>
              <a:t>Xác định mẫu lưới bằng cách tham chiếu tên của các vùng lưới được chỉ định với thuộc tính vùng lưới. </a:t>
            </a:r>
            <a:endParaRPr lang="en-US" smtClean="0"/>
          </a:p>
          <a:p>
            <a:pPr lvl="1">
              <a:buFont typeface="Arial" panose="020B0604020202020204" pitchFamily="34" charset="0"/>
              <a:buChar char="•"/>
            </a:pPr>
            <a:r>
              <a:rPr lang="vi-VN" smtClean="0"/>
              <a:t>Việc </a:t>
            </a:r>
            <a:r>
              <a:rPr lang="vi-VN"/>
              <a:t>lặp lại tên của một vùng lưới sẽ khiến nội dung trải dài các ô đó. </a:t>
            </a:r>
            <a:endParaRPr lang="en-US" smtClean="0"/>
          </a:p>
          <a:p>
            <a:pPr lvl="1">
              <a:buFont typeface="Arial" panose="020B0604020202020204" pitchFamily="34" charset="0"/>
              <a:buChar char="•"/>
            </a:pPr>
            <a:r>
              <a:rPr lang="vi-VN" smtClean="0"/>
              <a:t>Dấu </a:t>
            </a:r>
            <a:r>
              <a:rPr lang="vi-VN"/>
              <a:t>chấm biểu thị một ô trống. Bản thân cú pháp cung cấp một hình dung về cấu trúc của lưới.</a:t>
            </a:r>
            <a:endParaRPr lang="en-US"/>
          </a:p>
        </p:txBody>
      </p:sp>
      <p:pic>
        <p:nvPicPr>
          <p:cNvPr id="5" name="Picture 4"/>
          <p:cNvPicPr>
            <a:picLocks noChangeAspect="1"/>
          </p:cNvPicPr>
          <p:nvPr/>
        </p:nvPicPr>
        <p:blipFill>
          <a:blip r:embed="rId2"/>
          <a:stretch>
            <a:fillRect/>
          </a:stretch>
        </p:blipFill>
        <p:spPr>
          <a:xfrm>
            <a:off x="2671482" y="3532093"/>
            <a:ext cx="8030858" cy="2575112"/>
          </a:xfrm>
          <a:prstGeom prst="rect">
            <a:avLst/>
          </a:prstGeom>
        </p:spPr>
      </p:pic>
    </p:spTree>
    <p:extLst>
      <p:ext uri="{BB962C8B-B14F-4D97-AF65-F5344CB8AC3E}">
        <p14:creationId xmlns:p14="http://schemas.microsoft.com/office/powerpoint/2010/main" val="1449765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GRID CSS căn bản</a:t>
            </a:r>
            <a:endParaRPr lang="en-US"/>
          </a:p>
        </p:txBody>
      </p:sp>
      <p:sp>
        <p:nvSpPr>
          <p:cNvPr id="3" name="Content Placeholder 2"/>
          <p:cNvSpPr>
            <a:spLocks noGrp="1"/>
          </p:cNvSpPr>
          <p:nvPr>
            <p:ph idx="1"/>
          </p:nvPr>
        </p:nvSpPr>
        <p:spPr>
          <a:xfrm>
            <a:off x="2589212" y="1468315"/>
            <a:ext cx="8915400" cy="4442907"/>
          </a:xfrm>
        </p:spPr>
        <p:txBody>
          <a:bodyPr>
            <a:normAutofit/>
          </a:bodyPr>
          <a:lstStyle/>
          <a:p>
            <a:r>
              <a:rPr lang="en-US" b="1" smtClean="0"/>
              <a:t>grid-template</a:t>
            </a:r>
            <a:endParaRPr lang="en-US" b="1"/>
          </a:p>
          <a:p>
            <a:pPr lvl="1">
              <a:buFont typeface="Arial" panose="020B0604020202020204" pitchFamily="34" charset="0"/>
              <a:buChar char="•"/>
            </a:pPr>
            <a:r>
              <a:rPr lang="en-US"/>
              <a:t>Cách viết gọn của grid-template-rows, grid-template-columns, </a:t>
            </a:r>
            <a:r>
              <a:rPr lang="en-US" smtClean="0"/>
              <a:t>và </a:t>
            </a:r>
            <a:r>
              <a:rPr lang="en-US"/>
              <a:t>grid-template-areas</a:t>
            </a:r>
          </a:p>
        </p:txBody>
      </p:sp>
      <p:pic>
        <p:nvPicPr>
          <p:cNvPr id="4" name="Picture 3"/>
          <p:cNvPicPr>
            <a:picLocks noChangeAspect="1"/>
          </p:cNvPicPr>
          <p:nvPr/>
        </p:nvPicPr>
        <p:blipFill>
          <a:blip r:embed="rId2"/>
          <a:stretch>
            <a:fillRect/>
          </a:stretch>
        </p:blipFill>
        <p:spPr>
          <a:xfrm>
            <a:off x="3523128" y="2248838"/>
            <a:ext cx="5827059" cy="1440930"/>
          </a:xfrm>
          <a:prstGeom prst="rect">
            <a:avLst/>
          </a:prstGeom>
        </p:spPr>
      </p:pic>
      <p:pic>
        <p:nvPicPr>
          <p:cNvPr id="6" name="Picture 5"/>
          <p:cNvPicPr>
            <a:picLocks noChangeAspect="1"/>
          </p:cNvPicPr>
          <p:nvPr/>
        </p:nvPicPr>
        <p:blipFill>
          <a:blip r:embed="rId3"/>
          <a:stretch>
            <a:fillRect/>
          </a:stretch>
        </p:blipFill>
        <p:spPr>
          <a:xfrm>
            <a:off x="3523128" y="3884616"/>
            <a:ext cx="5827059" cy="1583440"/>
          </a:xfrm>
          <a:prstGeom prst="rect">
            <a:avLst/>
          </a:prstGeom>
        </p:spPr>
      </p:pic>
    </p:spTree>
    <p:extLst>
      <p:ext uri="{BB962C8B-B14F-4D97-AF65-F5344CB8AC3E}">
        <p14:creationId xmlns:p14="http://schemas.microsoft.com/office/powerpoint/2010/main" val="229408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4059"/>
          </a:xfrm>
        </p:spPr>
        <p:txBody>
          <a:bodyPr>
            <a:normAutofit fontScale="90000"/>
          </a:bodyPr>
          <a:lstStyle/>
          <a:p>
            <a:r>
              <a:rPr lang="en-US" smtClean="0"/>
              <a:t>GRID CSS căn bản</a:t>
            </a:r>
            <a:endParaRPr lang="en-US"/>
          </a:p>
        </p:txBody>
      </p:sp>
      <p:sp>
        <p:nvSpPr>
          <p:cNvPr id="3" name="Content Placeholder 2"/>
          <p:cNvSpPr>
            <a:spLocks noGrp="1"/>
          </p:cNvSpPr>
          <p:nvPr>
            <p:ph idx="1"/>
          </p:nvPr>
        </p:nvSpPr>
        <p:spPr>
          <a:xfrm>
            <a:off x="2589212" y="1468315"/>
            <a:ext cx="8915400" cy="4442907"/>
          </a:xfrm>
        </p:spPr>
        <p:txBody>
          <a:bodyPr>
            <a:normAutofit/>
          </a:bodyPr>
          <a:lstStyle/>
          <a:p>
            <a:r>
              <a:rPr lang="en-US" b="1" smtClean="0"/>
              <a:t>column-gap, row-gap và gap</a:t>
            </a:r>
            <a:endParaRPr lang="vi-VN" b="1" smtClean="0"/>
          </a:p>
          <a:p>
            <a:pPr lvl="1">
              <a:buFont typeface="Arial" panose="020B0604020202020204" pitchFamily="34" charset="0"/>
              <a:buChar char="•"/>
            </a:pPr>
            <a:r>
              <a:rPr lang="en-US" smtClean="0"/>
              <a:t>Column-gap: Tạo ra khoảng trắng giữa các cột</a:t>
            </a:r>
          </a:p>
          <a:p>
            <a:pPr lvl="1">
              <a:buFont typeface="Arial" panose="020B0604020202020204" pitchFamily="34" charset="0"/>
              <a:buChar char="•"/>
            </a:pPr>
            <a:r>
              <a:rPr lang="en-US" smtClean="0"/>
              <a:t>Row-gap: tạo ra khoảng trắng giữa các dòng</a:t>
            </a:r>
          </a:p>
          <a:p>
            <a:pPr lvl="1">
              <a:buFont typeface="Arial" panose="020B0604020202020204" pitchFamily="34" charset="0"/>
              <a:buChar char="•"/>
            </a:pPr>
            <a:r>
              <a:rPr lang="en-US"/>
              <a:t>Gap: là cách viết gọn của row-gap và </a:t>
            </a:r>
            <a:r>
              <a:rPr lang="en-US" smtClean="0"/>
              <a:t>column-gap</a:t>
            </a:r>
          </a:p>
          <a:p>
            <a:pPr lvl="1">
              <a:buFont typeface="Arial" panose="020B0604020202020204" pitchFamily="34" charset="0"/>
              <a:buChar char="•"/>
            </a:pPr>
            <a:endParaRPr lang="en-US"/>
          </a:p>
        </p:txBody>
      </p:sp>
      <p:pic>
        <p:nvPicPr>
          <p:cNvPr id="5" name="Picture 4"/>
          <p:cNvPicPr>
            <a:picLocks noChangeAspect="1"/>
          </p:cNvPicPr>
          <p:nvPr/>
        </p:nvPicPr>
        <p:blipFill>
          <a:blip r:embed="rId2"/>
          <a:stretch>
            <a:fillRect/>
          </a:stretch>
        </p:blipFill>
        <p:spPr>
          <a:xfrm>
            <a:off x="2501155" y="3442936"/>
            <a:ext cx="8740587" cy="2375160"/>
          </a:xfrm>
          <a:prstGeom prst="rect">
            <a:avLst/>
          </a:prstGeom>
        </p:spPr>
      </p:pic>
    </p:spTree>
    <p:extLst>
      <p:ext uri="{BB962C8B-B14F-4D97-AF65-F5344CB8AC3E}">
        <p14:creationId xmlns:p14="http://schemas.microsoft.com/office/powerpoint/2010/main" val="396935621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850</TotalTime>
  <Words>1351</Words>
  <Application>Microsoft Office PowerPoint</Application>
  <PresentationFormat>Widescreen</PresentationFormat>
  <Paragraphs>132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Century Gothic</vt:lpstr>
      <vt:lpstr>Tahoma</vt:lpstr>
      <vt:lpstr>Times New Roman</vt:lpstr>
      <vt:lpstr>Wingdings 3</vt:lpstr>
      <vt:lpstr>Wisp</vt:lpstr>
      <vt:lpstr>GRID CSS</vt:lpstr>
      <vt:lpstr>GRID CSS căn bản</vt:lpstr>
      <vt:lpstr>GRID CSS căn bản</vt:lpstr>
      <vt:lpstr>GRID CSS căn bản</vt:lpstr>
      <vt:lpstr>GRID CSS căn bản</vt:lpstr>
      <vt:lpstr>GRID CSS căn bản</vt:lpstr>
      <vt:lpstr>GRID CSS căn bản</vt:lpstr>
      <vt:lpstr>GRID CSS căn bản</vt:lpstr>
      <vt:lpstr>GRID CSS căn bản</vt:lpstr>
      <vt:lpstr>GRID CSS căn bản</vt:lpstr>
      <vt:lpstr>GRID CSS căn bản</vt:lpstr>
      <vt:lpstr>GRID CSS căn bản</vt:lpstr>
      <vt:lpstr>GRID CSS căn bản</vt:lpstr>
      <vt:lpstr>GRID CSS căn bản</vt:lpstr>
      <vt:lpstr>GRID CSS căn bản</vt:lpstr>
      <vt:lpstr>GRID CSS căn bản</vt:lpstr>
      <vt:lpstr>GRID CSS căn bản</vt:lpstr>
      <vt:lpstr>GRID CSS căn bản</vt:lpstr>
      <vt:lpstr>GRID CSS căn bản</vt:lpstr>
      <vt:lpstr>GRID CSS căn bản</vt:lpstr>
      <vt:lpstr>GRID CSS căn bản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GRID CSS</dc:title>
  <dc:creator>Admin</dc:creator>
  <cp:lastModifiedBy>Admin</cp:lastModifiedBy>
  <cp:revision>28</cp:revision>
  <dcterms:created xsi:type="dcterms:W3CDTF">2021-02-03T06:38:54Z</dcterms:created>
  <dcterms:modified xsi:type="dcterms:W3CDTF">2021-02-26T09:05:59Z</dcterms:modified>
</cp:coreProperties>
</file>