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534CB1-9BA1-4601-AF6B-E332BD916E9F}"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37645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534CB1-9BA1-4601-AF6B-E332BD916E9F}"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390172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534CB1-9BA1-4601-AF6B-E332BD916E9F}"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8077E4-82A3-42CB-A3E5-3816A672B9F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743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C534CB1-9BA1-4601-AF6B-E332BD916E9F}"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106021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C534CB1-9BA1-4601-AF6B-E332BD916E9F}"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8077E4-82A3-42CB-A3E5-3816A672B9F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5000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C534CB1-9BA1-4601-AF6B-E332BD916E9F}"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3799428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534CB1-9BA1-4601-AF6B-E332BD916E9F}"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405712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534CB1-9BA1-4601-AF6B-E332BD916E9F}"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278051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534CB1-9BA1-4601-AF6B-E332BD916E9F}"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293261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534CB1-9BA1-4601-AF6B-E332BD916E9F}"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259901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534CB1-9BA1-4601-AF6B-E332BD916E9F}"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96244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534CB1-9BA1-4601-AF6B-E332BD916E9F}"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353662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534CB1-9BA1-4601-AF6B-E332BD916E9F}"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343120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34CB1-9BA1-4601-AF6B-E332BD916E9F}"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1001851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534CB1-9BA1-4601-AF6B-E332BD916E9F}"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17811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C534CB1-9BA1-4601-AF6B-E332BD916E9F}"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8077E4-82A3-42CB-A3E5-3816A672B9FB}" type="slidenum">
              <a:rPr lang="en-US" smtClean="0"/>
              <a:t>‹#›</a:t>
            </a:fld>
            <a:endParaRPr lang="en-US"/>
          </a:p>
        </p:txBody>
      </p:sp>
    </p:spTree>
    <p:extLst>
      <p:ext uri="{BB962C8B-B14F-4D97-AF65-F5344CB8AC3E}">
        <p14:creationId xmlns:p14="http://schemas.microsoft.com/office/powerpoint/2010/main" val="34848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C534CB1-9BA1-4601-AF6B-E332BD916E9F}" type="datetimeFigureOut">
              <a:rPr lang="en-US" smtClean="0"/>
              <a:t>3/20/2021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A8077E4-82A3-42CB-A3E5-3816A672B9FB}" type="slidenum">
              <a:rPr lang="en-US" smtClean="0"/>
              <a:t>‹#›</a:t>
            </a:fld>
            <a:endParaRPr lang="en-US"/>
          </a:p>
        </p:txBody>
      </p:sp>
    </p:spTree>
    <p:extLst>
      <p:ext uri="{BB962C8B-B14F-4D97-AF65-F5344CB8AC3E}">
        <p14:creationId xmlns:p14="http://schemas.microsoft.com/office/powerpoint/2010/main" val="1517305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HTML căn bản</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9825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Tiêu đề(Heading), Văn bản(Paragraphs</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trong HTML</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Một đoạn văn luôn bắt đầu trên một dòng mới và thường là một khối văn bản</a:t>
            </a:r>
            <a:r>
              <a:rPr lang="vi-VN"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&lt;p&gt; </a:t>
            </a:r>
            <a:r>
              <a:rPr lang="vi-VN" smtClean="0">
                <a:latin typeface="Times New Roman" panose="02020603050405020304" pitchFamily="18" charset="0"/>
                <a:cs typeface="Times New Roman" panose="02020603050405020304" pitchFamily="18" charset="0"/>
              </a:rPr>
              <a:t>HTML </a:t>
            </a:r>
            <a:r>
              <a:rPr lang="vi-VN">
                <a:latin typeface="Times New Roman" panose="02020603050405020304" pitchFamily="18" charset="0"/>
                <a:cs typeface="Times New Roman" panose="02020603050405020304" pitchFamily="18" charset="0"/>
              </a:rPr>
              <a:t>định nghĩa một </a:t>
            </a:r>
            <a:r>
              <a:rPr lang="vi-VN" smtClean="0">
                <a:latin typeface="Times New Roman" panose="02020603050405020304" pitchFamily="18" charset="0"/>
                <a:cs typeface="Times New Roman" panose="02020603050405020304" pitchFamily="18" charset="0"/>
              </a:rPr>
              <a:t>đoạn</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Một đoạn luôn bắt đầu trên một dòng mới và các trình duyệt sẽ tự động thêm một số khoảng trắng (lề) trước và sau một </a:t>
            </a:r>
            <a:r>
              <a:rPr lang="vi-VN" smtClean="0">
                <a:latin typeface="Times New Roman" panose="02020603050405020304" pitchFamily="18" charset="0"/>
                <a:cs typeface="Times New Roman" panose="02020603050405020304" pitchFamily="18" charset="0"/>
              </a:rPr>
              <a:t>đoạn</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Thẻ &lt;hr&gt; xác định ngắt theo chủ đề trong trang HTML và thường được hiển thị dưới dạng quy tắc ngang</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Phần tử HTML &lt;br&gt; xác định ngắt </a:t>
            </a:r>
            <a:r>
              <a:rPr lang="en-US" smtClean="0">
                <a:latin typeface="Times New Roman" panose="02020603050405020304" pitchFamily="18" charset="0"/>
                <a:cs typeface="Times New Roman" panose="02020603050405020304" pitchFamily="18" charset="0"/>
              </a:rPr>
              <a:t>dòng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&lt;pre&gt; HTML xác định văn bản được định dạng sẵn.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66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Định dạng văn bản trong </a:t>
            </a:r>
            <a:r>
              <a:rPr lang="en-US" smtClean="0">
                <a:latin typeface="Times New Roman" panose="02020603050405020304" pitchFamily="18" charset="0"/>
                <a:cs typeface="Times New Roman" panose="02020603050405020304" pitchFamily="18" charset="0"/>
              </a:rPr>
              <a:t>HTML</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&lt;b&gt; – Chữ in đậm</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&lt;strong&gt; – Văn bản quan trọng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&lt;i&gt; – Văn bản in nghiêng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&lt;em&gt; – Văn bản nhấn mạnh</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&lt;mark&gt; – Đã đánh dấu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&lt;small&gt; – Văn bản nhỏ hơn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&lt;del&gt; – Đã xóa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&lt;ins&gt; – Đã chèn văn bản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&lt;sub&gt; – Văn bản đăng ký</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&lt;sup&gt; – Văn bản siêu mẫu</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749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Định dạng văn bản trong </a:t>
            </a:r>
            <a:r>
              <a:rPr lang="en-US" smtClean="0">
                <a:latin typeface="Times New Roman" panose="02020603050405020304" pitchFamily="18" charset="0"/>
                <a:cs typeface="Times New Roman" panose="02020603050405020304" pitchFamily="18" charset="0"/>
              </a:rPr>
              <a:t>HTML</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&lt;b&gt; HTML định nghĩa văn bản in đậm mà không có bất kỳ tầm quan trọng </a:t>
            </a:r>
            <a:r>
              <a:rPr lang="vi-VN" smtClean="0">
                <a:latin typeface="Times New Roman" panose="02020603050405020304" pitchFamily="18" charset="0"/>
                <a:cs typeface="Times New Roman" panose="02020603050405020304" pitchFamily="18" charset="0"/>
              </a:rPr>
              <a:t>nào</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&lt;strong&gt; trong HTML xác định văn bản có tầm quan trọng mạnh mẽ. Nội dung bên trong thường được hiển thị in </a:t>
            </a:r>
            <a:r>
              <a:rPr lang="vi-VN" smtClean="0">
                <a:latin typeface="Times New Roman" panose="02020603050405020304" pitchFamily="18" charset="0"/>
                <a:cs typeface="Times New Roman" panose="02020603050405020304" pitchFamily="18" charset="0"/>
              </a:rPr>
              <a:t>đậm</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Thẻ &lt;i&gt; thường được sử dụng để chỉ thuật ngữ kỹ thuật, cụm từ từ ngôn ngữ khác, ý nghĩ, tên </a:t>
            </a:r>
            <a:r>
              <a:rPr lang="vi-VN" smtClean="0">
                <a:latin typeface="Times New Roman" panose="02020603050405020304" pitchFamily="18" charset="0"/>
                <a:cs typeface="Times New Roman" panose="02020603050405020304" pitchFamily="18" charset="0"/>
              </a:rPr>
              <a:t>tàu</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&lt;em&gt; xác định văn bản nhấn mạnh. Nội dung bên trong thường được hiển thị bằng chữ </a:t>
            </a:r>
            <a:r>
              <a:rPr lang="vi-VN" smtClean="0">
                <a:latin typeface="Times New Roman" panose="02020603050405020304" pitchFamily="18" charset="0"/>
                <a:cs typeface="Times New Roman" panose="02020603050405020304" pitchFamily="18" charset="0"/>
              </a:rPr>
              <a:t>nghiêng</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&lt;small&gt; định nghĩa văn bản nhỏ </a:t>
            </a:r>
            <a:r>
              <a:rPr lang="vi-VN" smtClean="0">
                <a:latin typeface="Times New Roman" panose="02020603050405020304" pitchFamily="18" charset="0"/>
                <a:cs typeface="Times New Roman" panose="02020603050405020304" pitchFamily="18" charset="0"/>
              </a:rPr>
              <a:t>hơn</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&lt;mark&gt; xác định văn bản cần được đánh dấu hoặc tô </a:t>
            </a:r>
            <a:r>
              <a:rPr lang="vi-VN" smtClean="0">
                <a:latin typeface="Times New Roman" panose="02020603050405020304" pitchFamily="18" charset="0"/>
                <a:cs typeface="Times New Roman" panose="02020603050405020304" pitchFamily="18" charset="0"/>
              </a:rPr>
              <a:t>sáng</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Phần tử&lt;del&gt; phần tử xác định văn bản đã bị xóa khỏi một tài </a:t>
            </a:r>
            <a:r>
              <a:rPr lang="en-US" smtClean="0">
                <a:latin typeface="Times New Roman" panose="02020603050405020304" pitchFamily="18" charset="0"/>
                <a:cs typeface="Times New Roman" panose="02020603050405020304" pitchFamily="18" charset="0"/>
              </a:rPr>
              <a:t>liệu.</a:t>
            </a:r>
            <a:r>
              <a:rPr lang="vi-VN">
                <a:latin typeface="Times New Roman" panose="02020603050405020304" pitchFamily="18" charset="0"/>
                <a:cs typeface="Times New Roman" panose="02020603050405020304" pitchFamily="18" charset="0"/>
              </a:rPr>
              <a:t> Các trình duyệt thường sẽ cho thấy một dòng thông qua văn bản đã </a:t>
            </a:r>
            <a:r>
              <a:rPr lang="vi-VN" smtClean="0">
                <a:latin typeface="Times New Roman" panose="02020603050405020304" pitchFamily="18" charset="0"/>
                <a:cs typeface="Times New Roman" panose="02020603050405020304" pitchFamily="18" charset="0"/>
              </a:rPr>
              <a:t>xóa</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&lt;ins&gt; xác định văn bản đã được chèn vào tài liệu. Trình duyệt thường sẽ gạch chân văn bản được chèn</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60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Liên kết(Link) trong </a:t>
            </a:r>
            <a:r>
              <a:rPr lang="en-US" smtClean="0">
                <a:latin typeface="Times New Roman" panose="02020603050405020304" pitchFamily="18" charset="0"/>
                <a:cs typeface="Times New Roman" panose="02020603050405020304" pitchFamily="18" charset="0"/>
              </a:rPr>
              <a:t>HTML</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Liên kết HTML là siêu liên kết</a:t>
            </a:r>
            <a:r>
              <a:rPr lang="vi-VN"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Bạn có thể nhấp vào một liên kết và chuyển đến một tài liệu khác</a:t>
            </a:r>
            <a:r>
              <a:rPr lang="vi-VN"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Khi bạn di chuyển chuột qua một liên kết, mũi tên chuột sẽ biến thành một bàn tay </a:t>
            </a:r>
            <a:r>
              <a:rPr lang="vi-VN" smtClean="0">
                <a:latin typeface="Times New Roman" panose="02020603050405020304" pitchFamily="18" charset="0"/>
                <a:cs typeface="Times New Roman" panose="02020603050405020304" pitchFamily="18" charset="0"/>
              </a:rPr>
              <a:t>nhỏ</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Thẻ &lt;a&gt; trong HTML xác định một siêu liên </a:t>
            </a:r>
            <a:r>
              <a:rPr lang="en-US" smtClean="0">
                <a:latin typeface="Times New Roman" panose="02020603050405020304" pitchFamily="18" charset="0"/>
                <a:cs typeface="Times New Roman" panose="02020603050405020304" pitchFamily="18" charset="0"/>
              </a:rPr>
              <a:t>kết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Thuộc tính quan trọng nhất của phần tử &lt;a&gt; có thuộc tính href, cho biết đích đến của liên </a:t>
            </a:r>
            <a:r>
              <a:rPr lang="en-US" smtClean="0">
                <a:latin typeface="Times New Roman" panose="02020603050405020304" pitchFamily="18" charset="0"/>
                <a:cs typeface="Times New Roman" panose="02020603050405020304" pitchFamily="18" charset="0"/>
              </a:rPr>
              <a:t>kết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target chỉ định nơi mở tài liệu được liên </a:t>
            </a:r>
            <a:r>
              <a:rPr lang="vi-VN" smtClean="0">
                <a:latin typeface="Times New Roman" panose="02020603050405020304" pitchFamily="18" charset="0"/>
                <a:cs typeface="Times New Roman" panose="02020603050405020304" pitchFamily="18" charset="0"/>
              </a:rPr>
              <a:t>kết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URL tuyệt đối so với URL tương </a:t>
            </a:r>
            <a:r>
              <a:rPr lang="vi-VN" smtClean="0">
                <a:latin typeface="Times New Roman" panose="02020603050405020304" pitchFamily="18" charset="0"/>
                <a:cs typeface="Times New Roman" panose="02020603050405020304" pitchFamily="18" charset="0"/>
              </a:rPr>
              <a:t>đối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Sử dụng hình ảnh làm liên </a:t>
            </a:r>
            <a:r>
              <a:rPr lang="en-US" smtClean="0">
                <a:latin typeface="Times New Roman" panose="02020603050405020304" pitchFamily="18" charset="0"/>
                <a:cs typeface="Times New Roman" panose="02020603050405020304" pitchFamily="18" charset="0"/>
              </a:rPr>
              <a:t>kết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Liên kết đến một địa chỉ email</a:t>
            </a:r>
          </a:p>
        </p:txBody>
      </p:sp>
    </p:spTree>
    <p:extLst>
      <p:ext uri="{BB962C8B-B14F-4D97-AF65-F5344CB8AC3E}">
        <p14:creationId xmlns:p14="http://schemas.microsoft.com/office/powerpoint/2010/main" val="103385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Hình(Images) trong </a:t>
            </a:r>
            <a:r>
              <a:rPr lang="en-US" smtClean="0">
                <a:latin typeface="Times New Roman" panose="02020603050405020304" pitchFamily="18" charset="0"/>
                <a:cs typeface="Times New Roman" panose="02020603050405020304" pitchFamily="18" charset="0"/>
              </a:rPr>
              <a:t>HTML</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Thẻ &lt;img&gt; trong HTML được sử dụng để nhúng hình ảnh vào trang </a:t>
            </a:r>
            <a:r>
              <a:rPr lang="vi-VN" smtClean="0">
                <a:latin typeface="Times New Roman" panose="02020603050405020304" pitchFamily="18" charset="0"/>
                <a:cs typeface="Times New Roman" panose="02020603050405020304" pitchFamily="18" charset="0"/>
              </a:rPr>
              <a:t>web</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Hình ảnh không được chèn kỹ thuật vào một trang web; hình ảnh được liên kết đến các trang web. Thẻ &lt;img&gt; tạo không gian lưu cho hình ảnh được tham </a:t>
            </a:r>
            <a:r>
              <a:rPr lang="vi-VN" smtClean="0">
                <a:latin typeface="Times New Roman" panose="02020603050405020304" pitchFamily="18" charset="0"/>
                <a:cs typeface="Times New Roman" panose="02020603050405020304" pitchFamily="18" charset="0"/>
              </a:rPr>
              <a:t>chiếu</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Thẻ &lt;img</a:t>
            </a:r>
            <a:r>
              <a:rPr lang="en-US" smtClean="0">
                <a:latin typeface="Times New Roman" panose="02020603050405020304" pitchFamily="18" charset="0"/>
                <a:cs typeface="Times New Roman" panose="02020603050405020304" pitchFamily="18" charset="0"/>
              </a:rPr>
              <a:t>&gt; là thẻ </a:t>
            </a:r>
            <a:r>
              <a:rPr lang="en-US">
                <a:latin typeface="Times New Roman" panose="02020603050405020304" pitchFamily="18" charset="0"/>
                <a:cs typeface="Times New Roman" panose="02020603050405020304" pitchFamily="18" charset="0"/>
              </a:rPr>
              <a:t>trống, nó chỉ chứa các thuộc tính và không có thẻ đóng</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Thẻ &lt;img&gt; có hai thuộc tính bắt buộc</a:t>
            </a:r>
            <a:r>
              <a:rPr lang="en-US"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src – Chỉ định đường dẫn đến hình ảnh</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alt – Chỉ định văn bản thay thế cho hình </a:t>
            </a:r>
            <a:r>
              <a:rPr lang="vi-VN" smtClean="0">
                <a:latin typeface="Times New Roman" panose="02020603050405020304" pitchFamily="18" charset="0"/>
                <a:cs typeface="Times New Roman" panose="02020603050405020304" pitchFamily="18" charset="0"/>
              </a:rPr>
              <a:t>ảnh</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Các thuộc tính width, height và style đều hợp lệ trong HTML</a:t>
            </a:r>
          </a:p>
        </p:txBody>
      </p:sp>
    </p:spTree>
    <p:extLst>
      <p:ext uri="{BB962C8B-B14F-4D97-AF65-F5344CB8AC3E}">
        <p14:creationId xmlns:p14="http://schemas.microsoft.com/office/powerpoint/2010/main" val="425073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Bảng – Tables trong </a:t>
            </a:r>
            <a:r>
              <a:rPr lang="en-US" smtClean="0">
                <a:latin typeface="Times New Roman" panose="02020603050405020304" pitchFamily="18" charset="0"/>
                <a:cs typeface="Times New Roman" panose="02020603050405020304" pitchFamily="18" charset="0"/>
              </a:rPr>
              <a:t>HTML</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Thẻ &lt;table&gt; dùng để tạo bảng trong </a:t>
            </a:r>
            <a:r>
              <a:rPr lang="vi-VN" smtClean="0">
                <a:latin typeface="Times New Roman" panose="02020603050405020304" pitchFamily="18" charset="0"/>
                <a:cs typeface="Times New Roman" panose="02020603050405020304" pitchFamily="18" charset="0"/>
              </a:rPr>
              <a:t>HTML</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Mỗi hàng trong bảng được xác định bằng thẻ &lt;tr&gt;. Mỗi tiêu đề bảng được xác định bằng thẻ &lt;th&gt;. Mỗi dữ liệu / ô của bảng được xác định bằng thẻ &lt;td</a:t>
            </a:r>
            <a:r>
              <a:rPr lang="vi-VN" smtClean="0">
                <a:latin typeface="Times New Roman" panose="02020603050405020304" pitchFamily="18" charset="0"/>
                <a:cs typeface="Times New Roman" panose="02020603050405020304" pitchFamily="18" charset="0"/>
              </a:rPr>
              <a:t>&gt;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Theo mặc định, văn bản trong các phần tử &lt;th&gt; được in đậm và căn </a:t>
            </a:r>
            <a:r>
              <a:rPr lang="vi-VN" smtClean="0">
                <a:latin typeface="Times New Roman" panose="02020603050405020304" pitchFamily="18" charset="0"/>
                <a:cs typeface="Times New Roman" panose="02020603050405020304" pitchFamily="18" charset="0"/>
              </a:rPr>
              <a:t>giữa</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Theo mặc định, văn bản trong các phần tử &lt;td&gt; là thông thường và được căn </a:t>
            </a:r>
            <a:r>
              <a:rPr lang="vi-VN" smtClean="0">
                <a:latin typeface="Times New Roman" panose="02020603050405020304" pitchFamily="18" charset="0"/>
                <a:cs typeface="Times New Roman" panose="02020603050405020304" pitchFamily="18" charset="0"/>
              </a:rPr>
              <a:t>trái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Để tạo một khoảng ô nhiều hơn một cột, hãy sử dụng thuộc tính </a:t>
            </a:r>
            <a:r>
              <a:rPr lang="vi-VN" smtClean="0">
                <a:latin typeface="Times New Roman" panose="02020603050405020304" pitchFamily="18" charset="0"/>
                <a:cs typeface="Times New Roman" panose="02020603050405020304" pitchFamily="18" charset="0"/>
              </a:rPr>
              <a:t>colspan</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Để tạo một ô kéo dài hơn một hàng, hãy sử dụng thuộc tính </a:t>
            </a:r>
            <a:r>
              <a:rPr lang="vi-VN" smtClean="0">
                <a:latin typeface="Times New Roman" panose="02020603050405020304" pitchFamily="18" charset="0"/>
                <a:cs typeface="Times New Roman" panose="02020603050405020304" pitchFamily="18" charset="0"/>
              </a:rPr>
              <a:t>rowspan</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Để thêm chú thích vào bảng, hãy sử dụng thẻ &lt;caption&gt;</a:t>
            </a:r>
          </a:p>
        </p:txBody>
      </p:sp>
    </p:spTree>
    <p:extLst>
      <p:ext uri="{BB962C8B-B14F-4D97-AF65-F5344CB8AC3E}">
        <p14:creationId xmlns:p14="http://schemas.microsoft.com/office/powerpoint/2010/main" val="1004756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Danh sách(List) trong </a:t>
            </a:r>
            <a:r>
              <a:rPr lang="en-US" smtClean="0">
                <a:latin typeface="Times New Roman" panose="02020603050405020304" pitchFamily="18" charset="0"/>
                <a:cs typeface="Times New Roman" panose="02020603050405020304" pitchFamily="18" charset="0"/>
              </a:rPr>
              <a:t>HTML</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Một danh sách không có thứ tự bắt đầu bằng thẻ &lt;ul&gt; . Mỗi mục danh sách bắt đầu bằng thẻ &lt;li</a:t>
            </a:r>
            <a:r>
              <a:rPr lang="vi-VN" smtClean="0">
                <a:latin typeface="Times New Roman" panose="02020603050405020304" pitchFamily="18" charset="0"/>
                <a:cs typeface="Times New Roman" panose="02020603050405020304" pitchFamily="18" charset="0"/>
              </a:rPr>
              <a:t>&gt;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Danh sách được sắp xếp bắt đầu bằng thẻ &lt;ol&gt;. Mỗi mục danh sách bắt đầu bằng thẻ &lt;li</a:t>
            </a:r>
            <a:r>
              <a:rPr lang="vi-VN" smtClean="0">
                <a:latin typeface="Times New Roman" panose="02020603050405020304" pitchFamily="18" charset="0"/>
                <a:cs typeface="Times New Roman" panose="02020603050405020304" pitchFamily="18" charset="0"/>
              </a:rPr>
              <a:t>&gt;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Một danh sách mô tả là một danh sách các item, với một mô tả của từng item</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Thẻ &lt;dl&gt; xác định danh sách mô tả, thẻ &lt;dt&gt; xác định thuật ngữ (tên) và thẻ &lt;dd&gt; mô tả từng thuật ngữ</a:t>
            </a:r>
          </a:p>
        </p:txBody>
      </p:sp>
    </p:spTree>
    <p:extLst>
      <p:ext uri="{BB962C8B-B14F-4D97-AF65-F5344CB8AC3E}">
        <p14:creationId xmlns:p14="http://schemas.microsoft.com/office/powerpoint/2010/main" val="4099621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nn-NO">
                <a:latin typeface="Times New Roman" panose="02020603050405020304" pitchFamily="18" charset="0"/>
                <a:cs typeface="Times New Roman" panose="02020603050405020304" pitchFamily="18" charset="0"/>
              </a:rPr>
              <a:t>Tìm hiểu về Form trong </a:t>
            </a:r>
            <a:r>
              <a:rPr lang="nn-NO" smtClean="0">
                <a:latin typeface="Times New Roman" panose="02020603050405020304" pitchFamily="18" charset="0"/>
                <a:cs typeface="Times New Roman" panose="02020603050405020304" pitchFamily="18" charset="0"/>
              </a:rPr>
              <a:t>HTML</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tử&lt;form&gt; được sử dụng để tạo một biểu mẫu HTML để nhận đầu vào của người </a:t>
            </a:r>
            <a:r>
              <a:rPr lang="vi-VN" smtClean="0">
                <a:latin typeface="Times New Roman" panose="02020603050405020304" pitchFamily="18" charset="0"/>
                <a:cs typeface="Times New Roman" panose="02020603050405020304" pitchFamily="18" charset="0"/>
              </a:rPr>
              <a:t>dùng</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Các phần tử biểu mẫu(form) gồm các loại phần tử đầu vào khác nhau, như: text fields, checkboxes, radio buttons, submit buttons,..</a:t>
            </a:r>
            <a:r>
              <a:rPr lang="vi-VN" smtClean="0">
                <a:latin typeface="Times New Roman" panose="02020603050405020304" pitchFamily="18" charset="0"/>
                <a:cs typeface="Times New Roman" panose="02020603050405020304" pitchFamily="18" charset="0"/>
              </a:rPr>
              <a:t>v.v</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Trong phần tử Form bao gồm: </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Text fields(Nơi nhập văn bản</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Phần tử &lt;label&gt; định nghĩa nhãn cho nhiều thành phần trong biểu mẫu(form</a:t>
            </a:r>
            <a:r>
              <a:rPr lang="en-US" smtClean="0">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Radio Buttons là các nút radio cho phép người dùng chọn MỘT trong số các lựa chọn có </a:t>
            </a:r>
            <a:r>
              <a:rPr lang="vi-VN" smtClean="0">
                <a:latin typeface="Times New Roman" panose="02020603050405020304" pitchFamily="18" charset="0"/>
                <a:cs typeface="Times New Roman" panose="02020603050405020304" pitchFamily="18" charset="0"/>
              </a:rPr>
              <a:t>sẳn</a:t>
            </a:r>
            <a:endParaRPr lang="en-US"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Nút submit trong Form định nghĩa một nút để gửi dữ liệu của biểu mẫu(form) đến trình xử lý biểu mẫu(form</a:t>
            </a:r>
            <a:r>
              <a:rPr lang="en-US"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881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nn-NO">
                <a:latin typeface="Times New Roman" panose="02020603050405020304" pitchFamily="18" charset="0"/>
                <a:cs typeface="Times New Roman" panose="02020603050405020304" pitchFamily="18" charset="0"/>
              </a:rPr>
              <a:t>Tìm hiểu về Form trong </a:t>
            </a:r>
            <a:r>
              <a:rPr lang="nn-NO" smtClean="0">
                <a:latin typeface="Times New Roman" panose="02020603050405020304" pitchFamily="18" charset="0"/>
                <a:cs typeface="Times New Roman" panose="02020603050405020304" pitchFamily="18" charset="0"/>
              </a:rPr>
              <a:t>HTML</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Thuộc tính của Form:</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action xác định hành động sẽ được thực hiện khi biểu mẫu được </a:t>
            </a:r>
            <a:r>
              <a:rPr lang="vi-VN" smtClean="0">
                <a:latin typeface="Times New Roman" panose="02020603050405020304" pitchFamily="18" charset="0"/>
                <a:cs typeface="Times New Roman" panose="02020603050405020304" pitchFamily="18" charset="0"/>
              </a:rPr>
              <a:t>gửi</a:t>
            </a:r>
            <a:endParaRPr lang="en-US"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target chỉ định nếu kết quả được gửi sẽ mở trong tab trình duyệt mới, khung(frame) hoặc trong cửa sổ hiện </a:t>
            </a:r>
            <a:r>
              <a:rPr lang="vi-VN" smtClean="0">
                <a:latin typeface="Times New Roman" panose="02020603050405020304" pitchFamily="18" charset="0"/>
                <a:cs typeface="Times New Roman" panose="02020603050405020304" pitchFamily="18" charset="0"/>
              </a:rPr>
              <a:t>tại</a:t>
            </a:r>
            <a:endParaRPr lang="en-US" smtClean="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method chỉ định phương thức HTTP (GET hoặc POST) sẽ được sử dụng khi gửi dữ liệu biểu mẫu lên server.</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Phương thức HTTP mặc định khi gửi dữ liệu biểu mẫu sẽ dùng </a:t>
            </a:r>
            <a:r>
              <a:rPr lang="vi-VN" smtClean="0">
                <a:latin typeface="Times New Roman" panose="02020603050405020304" pitchFamily="18" charset="0"/>
                <a:cs typeface="Times New Roman" panose="02020603050405020304" pitchFamily="18" charset="0"/>
              </a:rPr>
              <a:t>GET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Luôn sử dụng POST nếu dữ liệu biểu mẫu chứa thông tin nhạy cảm hoặc thông tin cá nhân</a:t>
            </a:r>
          </a:p>
        </p:txBody>
      </p:sp>
    </p:spTree>
    <p:extLst>
      <p:ext uri="{BB962C8B-B14F-4D97-AF65-F5344CB8AC3E}">
        <p14:creationId xmlns:p14="http://schemas.microsoft.com/office/powerpoint/2010/main" val="359539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nn-NO">
                <a:latin typeface="Times New Roman" panose="02020603050405020304" pitchFamily="18" charset="0"/>
                <a:cs typeface="Times New Roman" panose="02020603050405020304" pitchFamily="18" charset="0"/>
              </a:rPr>
              <a:t>Tìm hiểu về Form trong </a:t>
            </a:r>
            <a:r>
              <a:rPr lang="nn-NO" smtClean="0">
                <a:latin typeface="Times New Roman" panose="02020603050405020304" pitchFamily="18" charset="0"/>
                <a:cs typeface="Times New Roman" panose="02020603050405020304" pitchFamily="18" charset="0"/>
              </a:rPr>
              <a:t>HTML</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Ghi chú về GET:</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Nối dữ liệu biểu mẫu vào URL theo cặp tên / giá trị</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Độ dài của URL bị giới hạn (2048 ký tự)</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Không bao giờ sử dụng GET để gửi dữ liệu nhạy cảm(như password)! (sẽ hiển thị trong URL)</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Hữu ích cho việc gửi biểu mẫu trong đó người dùng muốn đánh dấu kết quả(bookmarked)</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GET tốt hơn cho dữ liệu không an toàn, như chuỗi truy vấn trong </a:t>
            </a:r>
            <a:r>
              <a:rPr lang="vi-VN" smtClean="0">
                <a:latin typeface="Times New Roman" panose="02020603050405020304" pitchFamily="18" charset="0"/>
                <a:cs typeface="Times New Roman" panose="02020603050405020304" pitchFamily="18" charset="0"/>
              </a:rPr>
              <a:t>Google</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Ghi chú về POST:</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POST không có giới hạn kích thước và có thể được sử dụng để gửi một lượng lớn dữ liệu.</a:t>
            </a:r>
          </a:p>
          <a:p>
            <a:pPr lvl="2">
              <a:buFont typeface="Arial" panose="020B0604020202020204" pitchFamily="34" charset="0"/>
              <a:buChar char="•"/>
            </a:pPr>
            <a:r>
              <a:rPr lang="vi-VN">
                <a:latin typeface="Times New Roman" panose="02020603050405020304" pitchFamily="18" charset="0"/>
                <a:cs typeface="Times New Roman" panose="02020603050405020304" pitchFamily="18" charset="0"/>
              </a:rPr>
              <a:t>Gửi mẫu với POST không thể được đánh dấu(bookmarked)</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57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lstStyle/>
          <a:p>
            <a:r>
              <a:rPr lang="en-US" smtClean="0">
                <a:latin typeface="Times New Roman" panose="02020603050405020304" pitchFamily="18" charset="0"/>
                <a:cs typeface="Times New Roman" panose="02020603050405020304" pitchFamily="18" charset="0"/>
              </a:rPr>
              <a:t>Giới thiệu HTML</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HTML là ngôn ngữ của </a:t>
            </a:r>
            <a:r>
              <a:rPr lang="en-US" b="1">
                <a:latin typeface="Times New Roman" panose="02020603050405020304" pitchFamily="18" charset="0"/>
                <a:cs typeface="Times New Roman" panose="02020603050405020304" pitchFamily="18" charset="0"/>
              </a:rPr>
              <a:t>Hyper Text Markup Language</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HTML là ngôn ngữ đánh dấu chuẩn để tạo các trang Web</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HTML mô tả cấu trúc của trang </a:t>
            </a:r>
            <a:r>
              <a:rPr lang="en-US" smtClean="0">
                <a:latin typeface="Times New Roman" panose="02020603050405020304" pitchFamily="18" charset="0"/>
                <a:cs typeface="Times New Roman" panose="02020603050405020304" pitchFamily="18" charset="0"/>
              </a:rPr>
              <a:t>web</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Các thành phần cơ bản:</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Mô </a:t>
            </a:r>
            <a:r>
              <a:rPr lang="en-US">
                <a:latin typeface="Times New Roman" panose="02020603050405020304" pitchFamily="18" charset="0"/>
                <a:cs typeface="Times New Roman" panose="02020603050405020304" pitchFamily="18" charset="0"/>
              </a:rPr>
              <a:t>tả &lt;!DOCTYPE&gt;</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Tài liệu HTML</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HTML Headings(Tiêu đề)</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HTML Paragraphs(Đoạn văn bản)</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HTML Links(Liên kết)</a:t>
            </a:r>
          </a:p>
          <a:p>
            <a:pPr lvl="2">
              <a:buFont typeface="Arial" panose="020B0604020202020204" pitchFamily="34" charset="0"/>
              <a:buChar char="•"/>
            </a:pPr>
            <a:r>
              <a:rPr lang="en-US">
                <a:latin typeface="Times New Roman" panose="02020603050405020304" pitchFamily="18" charset="0"/>
                <a:cs typeface="Times New Roman" panose="02020603050405020304" pitchFamily="18" charset="0"/>
              </a:rPr>
              <a:t>HTML </a:t>
            </a:r>
            <a:r>
              <a:rPr lang="en-US" smtClean="0">
                <a:latin typeface="Times New Roman" panose="02020603050405020304" pitchFamily="18" charset="0"/>
                <a:cs typeface="Times New Roman" panose="02020603050405020304" pitchFamily="18" charset="0"/>
              </a:rPr>
              <a:t>Images</a:t>
            </a:r>
          </a:p>
          <a:p>
            <a:pPr lvl="2">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HTML Form</a:t>
            </a:r>
            <a:endParaRPr lang="en-US">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en-US"/>
          </a:p>
        </p:txBody>
      </p:sp>
    </p:spTree>
    <p:extLst>
      <p:ext uri="{BB962C8B-B14F-4D97-AF65-F5344CB8AC3E}">
        <p14:creationId xmlns:p14="http://schemas.microsoft.com/office/powerpoint/2010/main" val="368278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lnSpcReduction="10000"/>
          </a:bodyPr>
          <a:lstStyle/>
          <a:p>
            <a:r>
              <a:rPr lang="nn-NO" smtClean="0">
                <a:latin typeface="Times New Roman" panose="02020603050405020304" pitchFamily="18" charset="0"/>
                <a:cs typeface="Times New Roman" panose="02020603050405020304" pitchFamily="18" charset="0"/>
              </a:rPr>
              <a:t>Chi tiết về các phần tử trong Form</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&lt;label&gt;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&lt;input&gt;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&lt;select&gt;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&lt;textarea&gt;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&lt;button&gt;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&lt;fieldset&gt;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&lt;legend&gt;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&lt;datalist&gt;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&lt;output&gt;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&lt;option&gt;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&lt;optgroup&gt;</a:t>
            </a:r>
          </a:p>
        </p:txBody>
      </p:sp>
    </p:spTree>
    <p:extLst>
      <p:ext uri="{BB962C8B-B14F-4D97-AF65-F5344CB8AC3E}">
        <p14:creationId xmlns:p14="http://schemas.microsoft.com/office/powerpoint/2010/main" val="309947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Các Input Types trong </a:t>
            </a:r>
            <a:r>
              <a:rPr lang="en-US" smtClean="0">
                <a:latin typeface="Times New Roman" panose="02020603050405020304" pitchFamily="18" charset="0"/>
                <a:cs typeface="Times New Roman" panose="02020603050405020304" pitchFamily="18" charset="0"/>
              </a:rPr>
              <a:t>HTML</a:t>
            </a:r>
            <a:endParaRPr lang="nn-NO"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 type="button"&gt;: định nghĩa một nút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 type="checkbox"&gt;: định </a:t>
            </a:r>
            <a:r>
              <a:rPr lang="en-US" smtClean="0">
                <a:latin typeface="Times New Roman" panose="02020603050405020304" pitchFamily="18" charset="0"/>
                <a:cs typeface="Times New Roman" panose="02020603050405020304" pitchFamily="18" charset="0"/>
              </a:rPr>
              <a:t>nghĩa </a:t>
            </a:r>
            <a:r>
              <a:rPr lang="en-US">
                <a:latin typeface="Times New Roman" panose="02020603050405020304" pitchFamily="18" charset="0"/>
                <a:cs typeface="Times New Roman" panose="02020603050405020304" pitchFamily="18" charset="0"/>
              </a:rPr>
              <a:t>một checkbox</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 type="color</a:t>
            </a:r>
            <a:r>
              <a:rPr lang="en-US" smtClean="0">
                <a:latin typeface="Times New Roman" panose="02020603050405020304" pitchFamily="18" charset="0"/>
                <a:cs typeface="Times New Roman" panose="02020603050405020304" pitchFamily="18" charset="0"/>
              </a:rPr>
              <a:t>"&gt;: </a:t>
            </a:r>
            <a:r>
              <a:rPr lang="vi-VN">
                <a:latin typeface="Times New Roman" panose="02020603050405020304" pitchFamily="18" charset="0"/>
                <a:cs typeface="Times New Roman" panose="02020603050405020304" pitchFamily="18" charset="0"/>
              </a:rPr>
              <a:t>được sử dụng cho các trường đầu vào có chứa màu</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 type="date</a:t>
            </a:r>
            <a:r>
              <a:rPr lang="en-US" smtClean="0">
                <a:latin typeface="Times New Roman" panose="02020603050405020304" pitchFamily="18" charset="0"/>
                <a:cs typeface="Times New Roman" panose="02020603050405020304" pitchFamily="18" charset="0"/>
              </a:rPr>
              <a:t>"&gt;: </a:t>
            </a:r>
            <a:r>
              <a:rPr lang="vi-VN">
                <a:latin typeface="Times New Roman" panose="02020603050405020304" pitchFamily="18" charset="0"/>
                <a:cs typeface="Times New Roman" panose="02020603050405020304" pitchFamily="18" charset="0"/>
              </a:rPr>
              <a:t>được sử dụng cho các trường đầu vào nên chứa một ngày</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 type="email</a:t>
            </a:r>
            <a:r>
              <a:rPr lang="en-US" smtClean="0">
                <a:latin typeface="Times New Roman" panose="02020603050405020304" pitchFamily="18" charset="0"/>
                <a:cs typeface="Times New Roman" panose="02020603050405020304" pitchFamily="18" charset="0"/>
              </a:rPr>
              <a:t>"&gt;: </a:t>
            </a:r>
            <a:r>
              <a:rPr lang="vi-VN">
                <a:latin typeface="Times New Roman" panose="02020603050405020304" pitchFamily="18" charset="0"/>
                <a:cs typeface="Times New Roman" panose="02020603050405020304" pitchFamily="18" charset="0"/>
              </a:rPr>
              <a:t>được sử dụng cho các trường đầu vào có chứa địa chỉ email</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 type="file</a:t>
            </a:r>
            <a:r>
              <a:rPr lang="en-US" smtClean="0">
                <a:latin typeface="Times New Roman" panose="02020603050405020304" pitchFamily="18" charset="0"/>
                <a:cs typeface="Times New Roman" panose="02020603050405020304" pitchFamily="18" charset="0"/>
              </a:rPr>
              <a:t>"&gt;: </a:t>
            </a:r>
            <a:r>
              <a:rPr lang="vi-VN">
                <a:latin typeface="Times New Roman" panose="02020603050405020304" pitchFamily="18" charset="0"/>
                <a:cs typeface="Times New Roman" panose="02020603050405020304" pitchFamily="18" charset="0"/>
              </a:rPr>
              <a:t>định nghĩa trường chọn tệp và nút “Browse” để tải tệp </a:t>
            </a:r>
            <a:r>
              <a:rPr lang="vi-VN" smtClean="0">
                <a:latin typeface="Times New Roman" panose="02020603050405020304" pitchFamily="18" charset="0"/>
                <a:cs typeface="Times New Roman" panose="02020603050405020304" pitchFamily="18" charset="0"/>
              </a:rPr>
              <a:t>lên</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&lt;input type="hidden"&gt;: ẩn input ko cho hiển thị</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&lt;input type="number"&gt;: </a:t>
            </a:r>
            <a:r>
              <a:rPr lang="vi-VN" smtClean="0">
                <a:latin typeface="Times New Roman" panose="02020603050405020304" pitchFamily="18" charset="0"/>
                <a:cs typeface="Times New Roman" panose="02020603050405020304" pitchFamily="18" charset="0"/>
              </a:rPr>
              <a:t>định nghĩa trường nhập số</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579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Các Input Types trong </a:t>
            </a:r>
            <a:r>
              <a:rPr lang="en-US" smtClean="0">
                <a:latin typeface="Times New Roman" panose="02020603050405020304" pitchFamily="18" charset="0"/>
                <a:cs typeface="Times New Roman" panose="02020603050405020304" pitchFamily="18" charset="0"/>
              </a:rPr>
              <a:t>HTML</a:t>
            </a:r>
            <a:endParaRPr lang="nn-NO"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&lt;</a:t>
            </a:r>
            <a:r>
              <a:rPr lang="en-US">
                <a:latin typeface="Times New Roman" panose="02020603050405020304" pitchFamily="18" charset="0"/>
                <a:cs typeface="Times New Roman" panose="02020603050405020304" pitchFamily="18" charset="0"/>
              </a:rPr>
              <a:t>input type="password</a:t>
            </a:r>
            <a:r>
              <a:rPr lang="en-US" smtClean="0">
                <a:latin typeface="Times New Roman" panose="02020603050405020304" pitchFamily="18" charset="0"/>
                <a:cs typeface="Times New Roman" panose="02020603050405020304" pitchFamily="18" charset="0"/>
              </a:rPr>
              <a:t>"&gt;: </a:t>
            </a:r>
            <a:r>
              <a:rPr lang="vi-VN">
                <a:latin typeface="Times New Roman" panose="02020603050405020304" pitchFamily="18" charset="0"/>
                <a:cs typeface="Times New Roman" panose="02020603050405020304" pitchFamily="18" charset="0"/>
              </a:rPr>
              <a:t>định nghĩa trường mật khẩu</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 type="radio"&gt;: định nghĩa một nút </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&lt;</a:t>
            </a:r>
            <a:r>
              <a:rPr lang="en-US">
                <a:latin typeface="Times New Roman" panose="02020603050405020304" pitchFamily="18" charset="0"/>
                <a:cs typeface="Times New Roman" panose="02020603050405020304" pitchFamily="18" charset="0"/>
              </a:rPr>
              <a:t>input type="range</a:t>
            </a:r>
            <a:r>
              <a:rPr lang="en-US" smtClean="0">
                <a:latin typeface="Times New Roman" panose="02020603050405020304" pitchFamily="18" charset="0"/>
                <a:cs typeface="Times New Roman" panose="02020603050405020304" pitchFamily="18" charset="0"/>
              </a:rPr>
              <a:t>"&gt;: </a:t>
            </a:r>
            <a:r>
              <a:rPr lang="vi-VN">
                <a:latin typeface="Times New Roman" panose="02020603050405020304" pitchFamily="18" charset="0"/>
                <a:cs typeface="Times New Roman" panose="02020603050405020304" pitchFamily="18" charset="0"/>
              </a:rPr>
              <a:t>định nghĩa một điều khiển để nhập một số có giá trị chính xác không quan trọng (như điều khiển thanh trượt)</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 type="reset"&gt;: định nghĩa nút đặt lại sẽ đặt lại tất cả các giá trị biểu mẫu thành giá trị mặc định của </a:t>
            </a:r>
            <a:r>
              <a:rPr lang="en-US" smtClean="0">
                <a:latin typeface="Times New Roman" panose="02020603050405020304" pitchFamily="18" charset="0"/>
                <a:cs typeface="Times New Roman" panose="02020603050405020304" pitchFamily="18" charset="0"/>
              </a:rPr>
              <a:t>chúng</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&lt;input </a:t>
            </a:r>
            <a:r>
              <a:rPr lang="en-US">
                <a:latin typeface="Times New Roman" panose="02020603050405020304" pitchFamily="18" charset="0"/>
                <a:cs typeface="Times New Roman" panose="02020603050405020304" pitchFamily="18" charset="0"/>
              </a:rPr>
              <a:t>type="submit</a:t>
            </a:r>
            <a:r>
              <a:rPr lang="en-US" smtClean="0">
                <a:latin typeface="Times New Roman" panose="02020603050405020304" pitchFamily="18" charset="0"/>
                <a:cs typeface="Times New Roman" panose="02020603050405020304" pitchFamily="18" charset="0"/>
              </a:rPr>
              <a:t>"&gt;: </a:t>
            </a:r>
            <a:r>
              <a:rPr lang="en-US">
                <a:latin typeface="Times New Roman" panose="02020603050405020304" pitchFamily="18" charset="0"/>
                <a:cs typeface="Times New Roman" panose="02020603050405020304" pitchFamily="18" charset="0"/>
              </a:rPr>
              <a:t>radioxác định một nút để gửi dữ liệu biểu mẫu đến trình xử lý biểu </a:t>
            </a:r>
            <a:r>
              <a:rPr lang="en-US" smtClean="0">
                <a:latin typeface="Times New Roman" panose="02020603050405020304" pitchFamily="18" charset="0"/>
                <a:cs typeface="Times New Roman" panose="02020603050405020304" pitchFamily="18" charset="0"/>
              </a:rPr>
              <a:t>mẫu</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 type="tel</a:t>
            </a:r>
            <a:r>
              <a:rPr lang="en-US" smtClean="0">
                <a:latin typeface="Times New Roman" panose="02020603050405020304" pitchFamily="18" charset="0"/>
                <a:cs typeface="Times New Roman" panose="02020603050405020304" pitchFamily="18" charset="0"/>
              </a:rPr>
              <a:t>"&gt;: </a:t>
            </a:r>
            <a:r>
              <a:rPr lang="vi-VN">
                <a:latin typeface="Times New Roman" panose="02020603050405020304" pitchFamily="18" charset="0"/>
                <a:cs typeface="Times New Roman" panose="02020603050405020304" pitchFamily="18" charset="0"/>
              </a:rPr>
              <a:t>được sử dụng cho các trường đầu vào nên chứa số điện thoại</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&lt;input type="text</a:t>
            </a:r>
            <a:r>
              <a:rPr lang="en-US" smtClean="0">
                <a:latin typeface="Times New Roman" panose="02020603050405020304" pitchFamily="18" charset="0"/>
                <a:cs typeface="Times New Roman" panose="02020603050405020304" pitchFamily="18" charset="0"/>
              </a:rPr>
              <a:t>"&gt;: </a:t>
            </a:r>
            <a:r>
              <a:rPr lang="vi-VN">
                <a:latin typeface="Times New Roman" panose="02020603050405020304" pitchFamily="18" charset="0"/>
                <a:cs typeface="Times New Roman" panose="02020603050405020304" pitchFamily="18" charset="0"/>
              </a:rPr>
              <a:t>định nghĩa trường nhập văn bản một dòng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102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Các </a:t>
            </a:r>
            <a:r>
              <a:rPr lang="en-US" smtClean="0">
                <a:latin typeface="Times New Roman" panose="02020603050405020304" pitchFamily="18" charset="0"/>
                <a:cs typeface="Times New Roman" panose="02020603050405020304" pitchFamily="18" charset="0"/>
              </a:rPr>
              <a:t>thuộc tính </a:t>
            </a:r>
            <a:r>
              <a:rPr lang="en-US">
                <a:latin typeface="Times New Roman" panose="02020603050405020304" pitchFamily="18" charset="0"/>
                <a:cs typeface="Times New Roman" panose="02020603050405020304" pitchFamily="18" charset="0"/>
              </a:rPr>
              <a:t>trong </a:t>
            </a:r>
            <a:r>
              <a:rPr lang="en-US" smtClean="0">
                <a:latin typeface="Times New Roman" panose="02020603050405020304" pitchFamily="18" charset="0"/>
                <a:cs typeface="Times New Roman" panose="02020603050405020304" pitchFamily="18" charset="0"/>
              </a:rPr>
              <a:t>input HTML</a:t>
            </a:r>
            <a:endParaRPr lang="nn-NO"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Thuộc tính value</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Thuộc tính readonly</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Thuốc tính disabled</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Thuộc tính maxlength</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Thuộc tính min vs max</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Thuộc tính multiple</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Thuộc tính placeholder</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Thuộc tính required</a:t>
            </a:r>
          </a:p>
        </p:txBody>
      </p:sp>
    </p:spTree>
    <p:extLst>
      <p:ext uri="{BB962C8B-B14F-4D97-AF65-F5344CB8AC3E}">
        <p14:creationId xmlns:p14="http://schemas.microsoft.com/office/powerpoint/2010/main" val="2395728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smtClean="0">
                <a:latin typeface="Times New Roman" panose="02020603050405020304" pitchFamily="18" charset="0"/>
                <a:cs typeface="Times New Roman" panose="02020603050405020304" pitchFamily="18" charset="0"/>
              </a:rPr>
              <a:t>Tìm hiểu về canvas trong </a:t>
            </a:r>
            <a:r>
              <a:rPr lang="en-US">
                <a:latin typeface="Times New Roman" panose="02020603050405020304" pitchFamily="18" charset="0"/>
                <a:cs typeface="Times New Roman" panose="02020603050405020304" pitchFamily="18" charset="0"/>
              </a:rPr>
              <a:t>HTML</a:t>
            </a:r>
            <a:endParaRPr lang="nn-NO"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&lt;canvas&gt; trong HTML được sử dụng để vẽ đồ họa, nhanh chóng, thông qua </a:t>
            </a:r>
            <a:r>
              <a:rPr lang="vi-VN" smtClean="0">
                <a:latin typeface="Times New Roman" panose="02020603050405020304" pitchFamily="18" charset="0"/>
                <a:cs typeface="Times New Roman" panose="02020603050405020304" pitchFamily="18" charset="0"/>
              </a:rPr>
              <a:t>JavaScript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Phần tử &lt;canvas&gt; chỉ là một thùng chứa cho đồ họa. Bạn phải sử dụng JavaScript để thực sự vẽ đồ </a:t>
            </a:r>
            <a:r>
              <a:rPr lang="en-US" smtClean="0">
                <a:latin typeface="Times New Roman" panose="02020603050405020304" pitchFamily="18" charset="0"/>
                <a:cs typeface="Times New Roman" panose="02020603050405020304" pitchFamily="18" charset="0"/>
              </a:rPr>
              <a:t>họa</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98962" y="3128681"/>
            <a:ext cx="7297402" cy="3327027"/>
          </a:xfrm>
          <a:prstGeom prst="rect">
            <a:avLst/>
          </a:prstGeom>
        </p:spPr>
      </p:pic>
    </p:spTree>
    <p:extLst>
      <p:ext uri="{BB962C8B-B14F-4D97-AF65-F5344CB8AC3E}">
        <p14:creationId xmlns:p14="http://schemas.microsoft.com/office/powerpoint/2010/main" val="1476186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Tìm hiểu về SVG trong HTML</a:t>
            </a:r>
            <a:endParaRPr lang="nn-NO"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SVG là viết tắt của Đồ họa vectơ có thể mở rộng(Scalable Vector Graphics)</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SVG được sử dụng để xác định đồ họa cho </a:t>
            </a:r>
            <a:r>
              <a:rPr lang="vi-VN" smtClean="0">
                <a:latin typeface="Times New Roman" panose="02020603050405020304" pitchFamily="18" charset="0"/>
                <a:cs typeface="Times New Roman" panose="02020603050405020304" pitchFamily="18" charset="0"/>
              </a:rPr>
              <a:t>Web</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&lt;svg&gt; trong HTML là một thùng chứa cho đồ họa </a:t>
            </a:r>
            <a:r>
              <a:rPr lang="vi-VN" smtClean="0">
                <a:latin typeface="Times New Roman" panose="02020603050405020304" pitchFamily="18" charset="0"/>
                <a:cs typeface="Times New Roman" panose="02020603050405020304" pitchFamily="18" charset="0"/>
              </a:rPr>
              <a:t>SVG.</a:t>
            </a:r>
            <a:r>
              <a:rPr lang="en-US"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SVG</a:t>
            </a:r>
            <a:r>
              <a:rPr lang="vi-VN">
                <a:latin typeface="Times New Roman" panose="02020603050405020304" pitchFamily="18" charset="0"/>
                <a:cs typeface="Times New Roman" panose="02020603050405020304" pitchFamily="18" charset="0"/>
              </a:rPr>
              <a:t> có một số phương pháp để vẽ đường, hộp, vòng tròn, văn bản và hình ảnh đồ họa.</a:t>
            </a:r>
          </a:p>
          <a:p>
            <a:pPr lvl="1">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589212" y="3755711"/>
            <a:ext cx="8137153" cy="2603069"/>
          </a:xfrm>
          <a:prstGeom prst="rect">
            <a:avLst/>
          </a:prstGeom>
        </p:spPr>
      </p:pic>
    </p:spTree>
    <p:extLst>
      <p:ext uri="{BB962C8B-B14F-4D97-AF65-F5344CB8AC3E}">
        <p14:creationId xmlns:p14="http://schemas.microsoft.com/office/powerpoint/2010/main" val="124242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Tìm hiểu </a:t>
            </a:r>
            <a:r>
              <a:rPr lang="en-US" smtClean="0">
                <a:latin typeface="Times New Roman" panose="02020603050405020304" pitchFamily="18" charset="0"/>
                <a:cs typeface="Times New Roman" panose="02020603050405020304" pitchFamily="18" charset="0"/>
              </a:rPr>
              <a:t>về </a:t>
            </a:r>
            <a:r>
              <a:rPr lang="vi-VN">
                <a:latin typeface="Times New Roman" panose="02020603050405020304" pitchFamily="18" charset="0"/>
                <a:cs typeface="Times New Roman" panose="02020603050405020304" pitchFamily="18" charset="0"/>
              </a:rPr>
              <a:t>Đa phương tiện(Media) trong HTML</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Thêm video trên local vào trang web</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Thêm video từ youtube vào trang web</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Thêm mp3 vào trang web</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280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smtClean="0">
                <a:latin typeface="Times New Roman" panose="02020603050405020304" pitchFamily="18" charset="0"/>
                <a:cs typeface="Times New Roman" panose="02020603050405020304" pitchFamily="18" charset="0"/>
              </a:rPr>
              <a:t>Bài tập</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63144" y="2093302"/>
            <a:ext cx="4048125" cy="1352550"/>
          </a:xfrm>
          <a:prstGeom prst="rect">
            <a:avLst/>
          </a:prstGeom>
        </p:spPr>
      </p:pic>
      <p:pic>
        <p:nvPicPr>
          <p:cNvPr id="5" name="Picture 4"/>
          <p:cNvPicPr>
            <a:picLocks noChangeAspect="1"/>
          </p:cNvPicPr>
          <p:nvPr/>
        </p:nvPicPr>
        <p:blipFill>
          <a:blip r:embed="rId3"/>
          <a:stretch>
            <a:fillRect/>
          </a:stretch>
        </p:blipFill>
        <p:spPr>
          <a:xfrm>
            <a:off x="2224818" y="3533775"/>
            <a:ext cx="7496175" cy="3324225"/>
          </a:xfrm>
          <a:prstGeom prst="rect">
            <a:avLst/>
          </a:prstGeom>
        </p:spPr>
      </p:pic>
    </p:spTree>
    <p:extLst>
      <p:ext uri="{BB962C8B-B14F-4D97-AF65-F5344CB8AC3E}">
        <p14:creationId xmlns:p14="http://schemas.microsoft.com/office/powerpoint/2010/main" val="65482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lstStyle/>
          <a:p>
            <a:r>
              <a:rPr lang="en-US" smtClean="0"/>
              <a:t>Cấu trúc HTML</a:t>
            </a:r>
          </a:p>
          <a:p>
            <a:endParaRPr lang="en-US" smtClean="0"/>
          </a:p>
        </p:txBody>
      </p:sp>
      <p:pic>
        <p:nvPicPr>
          <p:cNvPr id="4" name="Picture 3"/>
          <p:cNvPicPr>
            <a:picLocks noChangeAspect="1"/>
          </p:cNvPicPr>
          <p:nvPr/>
        </p:nvPicPr>
        <p:blipFill>
          <a:blip r:embed="rId2"/>
          <a:stretch>
            <a:fillRect/>
          </a:stretch>
        </p:blipFill>
        <p:spPr>
          <a:xfrm>
            <a:off x="2589212" y="2061881"/>
            <a:ext cx="8396446" cy="2495669"/>
          </a:xfrm>
          <a:prstGeom prst="rect">
            <a:avLst/>
          </a:prstGeom>
        </p:spPr>
      </p:pic>
    </p:spTree>
    <p:extLst>
      <p:ext uri="{BB962C8B-B14F-4D97-AF65-F5344CB8AC3E}">
        <p14:creationId xmlns:p14="http://schemas.microsoft.com/office/powerpoint/2010/main" val="351783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smtClean="0"/>
              <a:t>Cấu trúc HTML</a:t>
            </a:r>
          </a:p>
        </p:txBody>
      </p:sp>
      <p:pic>
        <p:nvPicPr>
          <p:cNvPr id="4" name="Picture 3"/>
          <p:cNvPicPr>
            <a:picLocks noChangeAspect="1"/>
          </p:cNvPicPr>
          <p:nvPr/>
        </p:nvPicPr>
        <p:blipFill>
          <a:blip r:embed="rId2"/>
          <a:stretch>
            <a:fillRect/>
          </a:stretch>
        </p:blipFill>
        <p:spPr>
          <a:xfrm>
            <a:off x="4532067" y="2179323"/>
            <a:ext cx="4200525" cy="3152775"/>
          </a:xfrm>
          <a:prstGeom prst="rect">
            <a:avLst/>
          </a:prstGeom>
        </p:spPr>
      </p:pic>
    </p:spTree>
    <p:extLst>
      <p:ext uri="{BB962C8B-B14F-4D97-AF65-F5344CB8AC3E}">
        <p14:creationId xmlns:p14="http://schemas.microsoft.com/office/powerpoint/2010/main" val="188146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smtClean="0">
                <a:latin typeface="Times New Roman" panose="02020603050405020304" pitchFamily="18" charset="0"/>
                <a:cs typeface="Times New Roman" panose="02020603050405020304" pitchFamily="18" charset="0"/>
              </a:rPr>
              <a:t>Cấu trúc HTML</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Cái này &lt;!DOCTYPE html&gt;mô tả đây là một tài liệu HTML5</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&lt;html&gt; là phần tử gốc của trang HTML</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&lt;head&gt;chứa thông tin meta về trang HTML</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Phần tử </a:t>
            </a:r>
            <a:r>
              <a:rPr lang="vi-VN" smtClean="0">
                <a:latin typeface="Times New Roman" panose="02020603050405020304" pitchFamily="18" charset="0"/>
                <a:cs typeface="Times New Roman" panose="02020603050405020304" pitchFamily="18" charset="0"/>
              </a:rPr>
              <a:t>&lt;title&gt;</a:t>
            </a:r>
            <a:r>
              <a:rPr lang="en-US" smtClean="0">
                <a:latin typeface="Times New Roman" panose="02020603050405020304" pitchFamily="18" charset="0"/>
                <a:cs typeface="Times New Roman" panose="02020603050405020304" pitchFamily="18" charset="0"/>
              </a:rPr>
              <a:t> chứa tiêu đề của </a:t>
            </a:r>
            <a:r>
              <a:rPr lang="vi-VN" smtClean="0">
                <a:latin typeface="Times New Roman" panose="02020603050405020304" pitchFamily="18" charset="0"/>
                <a:cs typeface="Times New Roman" panose="02020603050405020304" pitchFamily="18" charset="0"/>
              </a:rPr>
              <a:t>trang </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Phần </a:t>
            </a:r>
            <a:r>
              <a:rPr lang="vi-VN">
                <a:latin typeface="Times New Roman" panose="02020603050405020304" pitchFamily="18" charset="0"/>
                <a:cs typeface="Times New Roman" panose="02020603050405020304" pitchFamily="18" charset="0"/>
              </a:rPr>
              <a:t>tử &lt;body&gt; định nghĩa phần thân của tài liệu và là phần chứa cho tất cả các nội dung hiển thị, chẳng hạn như tiêu đề, đoạn văn, hình ảnh, liên kết, bảng, danh sách</a:t>
            </a:r>
            <a:r>
              <a:rPr lang="en-US"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Một </a:t>
            </a:r>
            <a:r>
              <a:rPr lang="vi-VN">
                <a:latin typeface="Times New Roman" panose="02020603050405020304" pitchFamily="18" charset="0"/>
                <a:cs typeface="Times New Roman" panose="02020603050405020304" pitchFamily="18" charset="0"/>
              </a:rPr>
              <a:t>phần tử HTML được xác định bởi thẻ bắt đầu, một số nội dung và thẻ kết thúc</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it-IT" b="1">
                <a:latin typeface="Times New Roman" panose="02020603050405020304" pitchFamily="18" charset="0"/>
                <a:cs typeface="Times New Roman" panose="02020603050405020304" pitchFamily="18" charset="0"/>
              </a:rPr>
              <a:t>&lt;tagname&gt; Nội dung ở đây … &lt;/ tagname</a:t>
            </a:r>
            <a:r>
              <a:rPr lang="it-IT" b="1" smtClean="0">
                <a:latin typeface="Times New Roman" panose="02020603050405020304" pitchFamily="18" charset="0"/>
                <a:cs typeface="Times New Roman" panose="02020603050405020304" pitchFamily="18" charset="0"/>
              </a:rPr>
              <a:t>&gt;</a:t>
            </a:r>
          </a:p>
          <a:p>
            <a:pPr lvl="1">
              <a:buFont typeface="Arial" panose="020B0604020202020204" pitchFamily="34" charset="0"/>
              <a:buChar char="•"/>
            </a:pPr>
            <a:r>
              <a:rPr lang="vi-VN" i="1">
                <a:latin typeface="Times New Roman" panose="02020603050405020304" pitchFamily="18" charset="0"/>
                <a:cs typeface="Times New Roman" panose="02020603050405020304" pitchFamily="18" charset="0"/>
              </a:rPr>
              <a:t>Một số phần tử HTML không có nội dung (như phần tử &lt;br&gt;). Các yếu tố này được gọi là các yếu tố trống. Các yếu tố trống không có thẻ kết thúc</a:t>
            </a:r>
            <a:r>
              <a:rPr lang="vi-VN" i="1" smtClean="0">
                <a:latin typeface="Times New Roman" panose="02020603050405020304" pitchFamily="18" charset="0"/>
                <a:cs typeface="Times New Roman" panose="02020603050405020304" pitchFamily="18" charset="0"/>
              </a:rPr>
              <a:t>!</a:t>
            </a:r>
            <a:endParaRPr lang="en-US" i="1"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i="1" smtClean="0">
                <a:latin typeface="Times New Roman" panose="02020603050405020304" pitchFamily="18" charset="0"/>
                <a:cs typeface="Times New Roman" panose="02020603050405020304" pitchFamily="18" charset="0"/>
              </a:rPr>
              <a:t>&lt;br /&gt;, &lt;hr&gt;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74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fontScale="92500" lnSpcReduction="10000"/>
          </a:bodyPr>
          <a:lstStyle/>
          <a:p>
            <a:r>
              <a:rPr lang="en-US" smtClean="0">
                <a:latin typeface="Times New Roman" panose="02020603050405020304" pitchFamily="18" charset="0"/>
                <a:cs typeface="Times New Roman" panose="02020603050405020304" pitchFamily="18" charset="0"/>
              </a:rPr>
              <a:t>Phần tử Head trong Html</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&lt;head&gt; là một thùng chứa siêu dữ liệu (dữ liệu về dữ liệu) và được đặt giữa thẻ &lt;html&gt;và thẻ &lt;body</a:t>
            </a:r>
            <a:r>
              <a:rPr lang="vi-VN" smtClean="0">
                <a:latin typeface="Times New Roman" panose="02020603050405020304" pitchFamily="18" charset="0"/>
                <a:cs typeface="Times New Roman" panose="02020603050405020304" pitchFamily="18" charset="0"/>
              </a:rPr>
              <a:t>&gt;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&lt;title&gt; xác định tiêu đề của tài liệu. Tiêu đề phải ở dạng văn bản và được hiển thị trong thanh tiêu đề của trình duyệt hoặc trong tab của trang</a:t>
            </a:r>
            <a:r>
              <a:rPr lang="vi-VN" smtClean="0">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mtClean="0">
                <a:latin typeface="Times New Roman" panose="02020603050405020304" pitchFamily="18" charset="0"/>
                <a:cs typeface="Times New Roman" panose="02020603050405020304" pitchFamily="18" charset="0"/>
              </a:rPr>
              <a:t>Thẻ </a:t>
            </a:r>
            <a:r>
              <a:rPr lang="vi-VN">
                <a:latin typeface="Times New Roman" panose="02020603050405020304" pitchFamily="18" charset="0"/>
                <a:cs typeface="Times New Roman" panose="02020603050405020304" pitchFamily="18" charset="0"/>
              </a:rPr>
              <a:t>&lt;title&gt; là bắt buộc trong tài liệu HTML</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a:t>
            </a:r>
            <a:r>
              <a:rPr lang="vi-VN" smtClean="0">
                <a:latin typeface="Times New Roman" panose="02020603050405020304" pitchFamily="18" charset="0"/>
                <a:cs typeface="Times New Roman" panose="02020603050405020304" pitchFamily="18" charset="0"/>
              </a:rPr>
              <a:t>&lt;</a:t>
            </a:r>
            <a:r>
              <a:rPr lang="vi-VN">
                <a:latin typeface="Times New Roman" panose="02020603050405020304" pitchFamily="18" charset="0"/>
                <a:cs typeface="Times New Roman" panose="02020603050405020304" pitchFamily="18" charset="0"/>
              </a:rPr>
              <a:t>style&gt; được sử dụng để xác định thông tin kiểu cho một trang </a:t>
            </a:r>
            <a:r>
              <a:rPr lang="vi-VN" smtClean="0">
                <a:latin typeface="Times New Roman" panose="02020603050405020304" pitchFamily="18" charset="0"/>
                <a:cs typeface="Times New Roman" panose="02020603050405020304" pitchFamily="18" charset="0"/>
              </a:rPr>
              <a:t>HTML</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Phần tử &lt;link&gt; xác định mối quan hệ giữa tài </a:t>
            </a:r>
            <a:r>
              <a:rPr lang="en-US" smtClean="0">
                <a:latin typeface="Times New Roman" panose="02020603050405020304" pitchFamily="18" charset="0"/>
                <a:cs typeface="Times New Roman" panose="02020603050405020304" pitchFamily="18" charset="0"/>
              </a:rPr>
              <a:t>liệu </a:t>
            </a:r>
            <a:r>
              <a:rPr lang="en-US">
                <a:latin typeface="Times New Roman" panose="02020603050405020304" pitchFamily="18" charset="0"/>
                <a:cs typeface="Times New Roman" panose="02020603050405020304" pitchFamily="18" charset="0"/>
              </a:rPr>
              <a:t>hiện tại và tài nguyên bên </a:t>
            </a:r>
            <a:r>
              <a:rPr lang="en-US" smtClean="0">
                <a:latin typeface="Times New Roman" panose="02020603050405020304" pitchFamily="18" charset="0"/>
                <a:cs typeface="Times New Roman" panose="02020603050405020304" pitchFamily="18" charset="0"/>
              </a:rPr>
              <a:t>ngoài</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Thẻ &lt;link&gt; thường </a:t>
            </a:r>
            <a:r>
              <a:rPr lang="vi-VN" smtClean="0">
                <a:latin typeface="Times New Roman" panose="02020603050405020304" pitchFamily="18" charset="0"/>
                <a:cs typeface="Times New Roman" panose="02020603050405020304" pitchFamily="18" charset="0"/>
              </a:rPr>
              <a:t>được sử </a:t>
            </a:r>
            <a:r>
              <a:rPr lang="vi-VN">
                <a:latin typeface="Times New Roman" panose="02020603050405020304" pitchFamily="18" charset="0"/>
                <a:cs typeface="Times New Roman" panose="02020603050405020304" pitchFamily="18" charset="0"/>
              </a:rPr>
              <a:t>dụng để liên kết với các style sheets bên </a:t>
            </a:r>
            <a:r>
              <a:rPr lang="vi-VN" smtClean="0">
                <a:latin typeface="Times New Roman" panose="02020603050405020304" pitchFamily="18" charset="0"/>
                <a:cs typeface="Times New Roman" panose="02020603050405020304" pitchFamily="18" charset="0"/>
              </a:rPr>
              <a:t>ngoài</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&lt;meta&gt; thường được sử dụng để chỉ định bộ ký tự, mô tả trang, từ khóa, tác giả của tài liệu và cài đặt chế độ xem</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Phần tử &lt;base&gt; chỉ định URL cơ sở và / hoặc mục tiêu cho tất cả các URL tương đối trong một trang</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Thẻ &lt;base&gt; phải có an href hoặc thuộc tính đích hoặc cả hai</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Chỉ có thể có một phần tử &lt;base&gt; duy nhất trong tài liệu!</a:t>
            </a:r>
          </a:p>
        </p:txBody>
      </p:sp>
    </p:spTree>
    <p:extLst>
      <p:ext uri="{BB962C8B-B14F-4D97-AF65-F5344CB8AC3E}">
        <p14:creationId xmlns:p14="http://schemas.microsoft.com/office/powerpoint/2010/main" val="359384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smtClean="0">
                <a:latin typeface="Times New Roman" panose="02020603050405020304" pitchFamily="18" charset="0"/>
                <a:cs typeface="Times New Roman" panose="02020603050405020304" pitchFamily="18" charset="0"/>
              </a:rPr>
              <a:t>Phần tử trong Html</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Gồm các phần tử (Element) cấu tạo nên nội dung của trang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Một phần tử HTML được xác định bởi thẻ bắt đầu, một số nội dung và thẻ kết </a:t>
            </a:r>
            <a:r>
              <a:rPr lang="vi-VN" smtClean="0">
                <a:latin typeface="Times New Roman" panose="02020603050405020304" pitchFamily="18" charset="0"/>
                <a:cs typeface="Times New Roman" panose="02020603050405020304" pitchFamily="18" charset="0"/>
              </a:rPr>
              <a:t>thúc</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Các phần tử HTML lồng </a:t>
            </a:r>
            <a:r>
              <a:rPr lang="en-US" smtClean="0">
                <a:latin typeface="Times New Roman" panose="02020603050405020304" pitchFamily="18" charset="0"/>
                <a:cs typeface="Times New Roman" panose="02020603050405020304" pitchFamily="18" charset="0"/>
              </a:rPr>
              <a:t>nhau</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Không bao giờ bỏ qua thẻ kết </a:t>
            </a:r>
            <a:r>
              <a:rPr lang="en-US" smtClean="0">
                <a:latin typeface="Times New Roman" panose="02020603050405020304" pitchFamily="18" charset="0"/>
                <a:cs typeface="Times New Roman" panose="02020603050405020304" pitchFamily="18" charset="0"/>
              </a:rPr>
              <a:t>thúc</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Phần tử </a:t>
            </a:r>
            <a:r>
              <a:rPr lang="en-US" smtClean="0">
                <a:latin typeface="Times New Roman" panose="02020603050405020304" pitchFamily="18" charset="0"/>
                <a:cs typeface="Times New Roman" panose="02020603050405020304" pitchFamily="18" charset="0"/>
              </a:rPr>
              <a:t>rỗng</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HTML không phân biệt chữ hoa chữ thường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12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Thuộc tính(Attributes) trong </a:t>
            </a:r>
            <a:r>
              <a:rPr lang="en-US" smtClean="0">
                <a:latin typeface="Times New Roman" panose="02020603050405020304" pitchFamily="18" charset="0"/>
                <a:cs typeface="Times New Roman" panose="02020603050405020304" pitchFamily="18" charset="0"/>
              </a:rPr>
              <a:t>HTML</a:t>
            </a:r>
            <a:endParaRPr lang="en-US">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Tất cả các yếu tố HTML có thể có các thuộc </a:t>
            </a:r>
            <a:r>
              <a:rPr lang="en-US" smtClean="0">
                <a:latin typeface="Times New Roman" panose="02020603050405020304" pitchFamily="18" charset="0"/>
                <a:cs typeface="Times New Roman" panose="02020603050405020304" pitchFamily="18" charset="0"/>
              </a:rPr>
              <a:t>tính</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href của &lt;a&gt; chỉ định URL của trang mà liên kết đi đến</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src của &lt;img&gt; chỉ định đường dẫn đến hình ảnh sẽ được hiển thị</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Các thuộc tính width và height của &lt;img&gt; cung cấp thông tin kích thước cho hình ảnh</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alt của &lt;img&gt; cung cấp văn bản thay thế cho hình ảnh</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style được sử dụng để thêm kiểu vào một thành phần, chẳng hạn như màu sắc, phông chữ, kích thước và hơn thế nữa</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lang của thẻ &lt;html&gt; khai báo ngôn ngữ của trang Web</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Thuộc tính title định nghĩa một số thông tin bổ sung về một yếu tố</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6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8359"/>
          </a:xfrm>
        </p:spPr>
        <p:txBody>
          <a:bodyPr/>
          <a:lstStyle/>
          <a:p>
            <a:r>
              <a:rPr lang="en-US" smtClean="0"/>
              <a:t>HTML căn bản</a:t>
            </a:r>
            <a:endParaRPr lang="en-US"/>
          </a:p>
        </p:txBody>
      </p:sp>
      <p:sp>
        <p:nvSpPr>
          <p:cNvPr id="3" name="Content Placeholder 2"/>
          <p:cNvSpPr>
            <a:spLocks noGrp="1"/>
          </p:cNvSpPr>
          <p:nvPr>
            <p:ph idx="1"/>
          </p:nvPr>
        </p:nvSpPr>
        <p:spPr>
          <a:xfrm>
            <a:off x="2589212" y="1600200"/>
            <a:ext cx="8915400" cy="4311022"/>
          </a:xfrm>
        </p:spPr>
        <p:txBody>
          <a:bodyPr>
            <a:normAutofit/>
          </a:bodyPr>
          <a:lstStyle/>
          <a:p>
            <a:r>
              <a:rPr lang="en-US">
                <a:latin typeface="Times New Roman" panose="02020603050405020304" pitchFamily="18" charset="0"/>
                <a:cs typeface="Times New Roman" panose="02020603050405020304" pitchFamily="18" charset="0"/>
              </a:rPr>
              <a:t>Tiêu đề(Heading), Văn bản(Paragraphs</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trong HTML</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Các tiêu đề HTML được xác định bằng các thẻ &lt;h1&gt; đến &lt;h6</a:t>
            </a:r>
            <a:r>
              <a:rPr lang="vi-VN" smtClean="0">
                <a:latin typeface="Times New Roman" panose="02020603050405020304" pitchFamily="18" charset="0"/>
                <a:cs typeface="Times New Roman" panose="02020603050405020304" pitchFamily="18" charset="0"/>
              </a:rPr>
              <a:t>&gt;</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&lt;h1&gt; xác định tiêu đề quan trọng nhất. &lt;h6&gt; xác định tiêu đề ít quan trọng nhất</a:t>
            </a:r>
            <a:r>
              <a:rPr lang="en-US"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a:latin typeface="Times New Roman" panose="02020603050405020304" pitchFamily="18" charset="0"/>
                <a:cs typeface="Times New Roman" panose="02020603050405020304" pitchFamily="18" charset="0"/>
              </a:rPr>
              <a:t>Chỉ sử dụng các tiêu đề trong HTML cho các tiêu đề. Đừng sử dụng các tiêu đề để làm cho văn bản LỚN hoặc in đậm, làm cho giao diện toàn cụ không ra gì </a:t>
            </a:r>
            <a:r>
              <a:rPr lang="en-US" smtClean="0">
                <a:latin typeface="Times New Roman" panose="02020603050405020304" pitchFamily="18" charset="0"/>
                <a:cs typeface="Times New Roman" panose="02020603050405020304" pitchFamily="18" charset="0"/>
              </a:rPr>
              <a:t>cả</a:t>
            </a:r>
          </a:p>
          <a:p>
            <a:pPr lvl="1">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T</a:t>
            </a:r>
            <a:r>
              <a:rPr lang="vi-VN" smtClean="0">
                <a:latin typeface="Times New Roman" panose="02020603050405020304" pitchFamily="18" charset="0"/>
                <a:cs typeface="Times New Roman" panose="02020603050405020304" pitchFamily="18" charset="0"/>
              </a:rPr>
              <a:t>rình </a:t>
            </a:r>
            <a:r>
              <a:rPr lang="vi-VN">
                <a:latin typeface="Times New Roman" panose="02020603050405020304" pitchFamily="18" charset="0"/>
                <a:cs typeface="Times New Roman" panose="02020603050405020304" pitchFamily="18" charset="0"/>
              </a:rPr>
              <a:t>duyệt tự động thêm một số khoảng trắng (lề) trước và sau cho tiêu </a:t>
            </a:r>
            <a:r>
              <a:rPr lang="vi-VN" smtClean="0">
                <a:latin typeface="Times New Roman" panose="02020603050405020304" pitchFamily="18" charset="0"/>
                <a:cs typeface="Times New Roman" panose="02020603050405020304" pitchFamily="18" charset="0"/>
              </a:rPr>
              <a:t>đề</a:t>
            </a:r>
            <a:endParaRPr lang="en-US"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Mỗi tiêu đề HTML có kích thước mặc định. Tuy nhiên, bạn có thể chỉ định kích thước cho bất kỳ tiêu đề nào bằng thuộc tính style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0407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704</TotalTime>
  <Words>2501</Words>
  <Application>Microsoft Office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Times New Roman</vt:lpstr>
      <vt:lpstr>Wingdings 3</vt:lpstr>
      <vt:lpstr>Wisp</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lpstr>HTML căn bản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căn bản</dc:title>
  <dc:creator>Admin</dc:creator>
  <cp:lastModifiedBy>Admin</cp:lastModifiedBy>
  <cp:revision>30</cp:revision>
  <dcterms:created xsi:type="dcterms:W3CDTF">2021-01-25T03:16:22Z</dcterms:created>
  <dcterms:modified xsi:type="dcterms:W3CDTF">2021-03-20T09:46:50Z</dcterms:modified>
</cp:coreProperties>
</file>