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1" r:id="rId6"/>
    <p:sldId id="265" r:id="rId7"/>
    <p:sldId id="262" r:id="rId8"/>
    <p:sldId id="263" r:id="rId9"/>
    <p:sldId id="295" r:id="rId10"/>
    <p:sldId id="296" r:id="rId11"/>
    <p:sldId id="297" r:id="rId12"/>
    <p:sldId id="298" r:id="rId13"/>
    <p:sldId id="299" r:id="rId14"/>
    <p:sldId id="300" r:id="rId15"/>
  </p:sldIdLst>
  <p:sldSz cx="9144000" cy="5143500" type="screen16x9"/>
  <p:notesSz cx="6858000" cy="9144000"/>
  <p:embeddedFontLst>
    <p:embeddedFont>
      <p:font typeface="Montserrat" panose="020B0604020202020204" charset="-93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AD189-D702-448D-B65F-5A98BA4AA1F8}">
  <a:tblStyle styleId="{272AD189-D702-448D-B65F-5A98BA4AA1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B49A087-CED8-4E65-853A-19DC3E64919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3465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241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567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237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840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253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chemeClr val="accen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bg>
      <p:bgPr>
        <a:solidFill>
          <a:schemeClr val="accen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1147625" y="1968875"/>
            <a:ext cx="74988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KHOA HỌC DỮ LIỆU</a:t>
            </a:r>
            <a:endParaRPr dirty="0"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2083982" y="1"/>
            <a:ext cx="7060018" cy="2571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CODE</a:t>
            </a:r>
            <a:endParaRPr b="1" dirty="0"/>
          </a:p>
          <a:p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user_to_user_sim_matrix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pd.DataFrame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cosine_similarity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customer_item_matrix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))</a:t>
            </a:r>
            <a:b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user_to_user_sim_matrix.columns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customer_item_matrix.index</a:t>
            </a:r>
            <a:b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user_to_user_sim_matrix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4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1400" dirty="0" err="1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CustomerID</a:t>
            </a:r>
            <a:r>
              <a:rPr lang="en-US" sz="14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 = </a:t>
            </a:r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customer_item_matrix.index</a:t>
            </a:r>
            <a:b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user_to_user_sim_matrix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user_to_user_sim_matrix.set_index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1400" dirty="0" err="1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CustomerID</a:t>
            </a:r>
            <a:r>
              <a:rPr lang="en-US" sz="14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endParaRPr lang="en-US" sz="1400" dirty="0">
              <a:solidFill>
                <a:srgbClr val="2AACB8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chương trình</a:t>
            </a:r>
            <a:endParaRPr dirty="0"/>
          </a:p>
        </p:txBody>
      </p:sp>
      <p:sp>
        <p:nvSpPr>
          <p:cNvPr id="4" name="Google Shape;121;p20">
            <a:extLst>
              <a:ext uri="{FF2B5EF4-FFF2-40B4-BE49-F238E27FC236}">
                <a16:creationId xmlns:a16="http://schemas.microsoft.com/office/drawing/2014/main" id="{D053756D-97BA-11EA-E62C-7F6A5F506319}"/>
              </a:ext>
            </a:extLst>
          </p:cNvPr>
          <p:cNvSpPr txBox="1">
            <a:spLocks/>
          </p:cNvSpPr>
          <p:nvPr/>
        </p:nvSpPr>
        <p:spPr>
          <a:xfrm>
            <a:off x="2083982" y="2571750"/>
            <a:ext cx="7060018" cy="23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▸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user_to_user_sim_matrix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(index)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customer_item_matrix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'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user_to_user_sim_matrix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gán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(index)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customer_item_matrix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cuối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'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(index)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user_to_user_sim_matrix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10521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2083982" y="1"/>
            <a:ext cx="7060018" cy="2571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CODE</a:t>
            </a:r>
            <a:endParaRPr b="1" dirty="0"/>
          </a:p>
          <a:p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item_item_sim_matrix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cosine_similarity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customer_item_matrix.T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item_item_sim_matrix.columns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customer_item_matrix.T.index</a:t>
            </a:r>
            <a:b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item_item_sim_matrix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dirty="0" err="1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StockCode</a:t>
            </a:r>
            <a:r>
              <a:rPr lang="en-US" sz="14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customer_item_matrix.T.index</a:t>
            </a:r>
            <a:b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item_item_sim_matrix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item_item_sim_matrix.set_index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dirty="0" err="1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StockCode</a:t>
            </a:r>
            <a:r>
              <a:rPr lang="en-US" sz="14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solidFill>
                <a:srgbClr val="2AACB8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chương trình</a:t>
            </a:r>
            <a:endParaRPr dirty="0"/>
          </a:p>
        </p:txBody>
      </p:sp>
      <p:sp>
        <p:nvSpPr>
          <p:cNvPr id="4" name="Google Shape;121;p20">
            <a:extLst>
              <a:ext uri="{FF2B5EF4-FFF2-40B4-BE49-F238E27FC236}">
                <a16:creationId xmlns:a16="http://schemas.microsoft.com/office/drawing/2014/main" id="{D053756D-97BA-11EA-E62C-7F6A5F506319}"/>
              </a:ext>
            </a:extLst>
          </p:cNvPr>
          <p:cNvSpPr txBox="1">
            <a:spLocks/>
          </p:cNvSpPr>
          <p:nvPr/>
        </p:nvSpPr>
        <p:spPr>
          <a:xfrm>
            <a:off x="2083982" y="2571750"/>
            <a:ext cx="7060018" cy="23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▸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cosine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cosine_similarity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lên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trận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customer_item_matrix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item_item_sim_matrix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(index)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customer_item_matrix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'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StockCode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item_item_sim_matrix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gán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(index)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customer_item_matrix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cuối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'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StockCode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(index)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item_item_sim_matrix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24214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ctrTitle" idx="4294967295"/>
          </p:nvPr>
        </p:nvSpPr>
        <p:spPr>
          <a:xfrm>
            <a:off x="1219200" y="2573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THỰC NGHIỆM VÀ KẾT LUẬN</a:t>
            </a:r>
            <a:endParaRPr sz="4000"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B5394"/>
                </a:solidFill>
              </a:rPr>
              <a:t>4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1836939" y="98847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9"/>
          <p:cNvGrpSpPr/>
          <p:nvPr/>
        </p:nvGrpSpPr>
        <p:grpSpPr>
          <a:xfrm>
            <a:off x="2391964" y="496450"/>
            <a:ext cx="1426316" cy="1426403"/>
            <a:chOff x="6643075" y="3664250"/>
            <a:chExt cx="407950" cy="407975"/>
          </a:xfrm>
        </p:grpSpPr>
        <p:sp>
          <p:nvSpPr>
            <p:cNvPr id="108" name="Google Shape;108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19"/>
          <p:cNvGrpSpPr/>
          <p:nvPr/>
        </p:nvGrpSpPr>
        <p:grpSpPr>
          <a:xfrm>
            <a:off x="1415230" y="1774588"/>
            <a:ext cx="659664" cy="659627"/>
            <a:chOff x="576250" y="4319400"/>
            <a:chExt cx="442075" cy="442050"/>
          </a:xfrm>
        </p:grpSpPr>
        <p:sp>
          <p:nvSpPr>
            <p:cNvPr id="111" name="Google Shape;111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9"/>
          <p:cNvSpPr/>
          <p:nvPr/>
        </p:nvSpPr>
        <p:spPr>
          <a:xfrm rot="6223920">
            <a:off x="3953912" y="935426"/>
            <a:ext cx="317280" cy="30295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2746847" y="2045899"/>
            <a:ext cx="250224" cy="23892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04668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2083982" y="1"/>
            <a:ext cx="7060018" cy="2571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CODE</a:t>
            </a:r>
            <a:endParaRPr b="1" dirty="0"/>
          </a:p>
          <a:p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item_item_sim_matrix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cosine_similarity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customer_item_matrix.T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item_item_sim_matrix.columns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customer_item_matrix.T.index</a:t>
            </a:r>
            <a:b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item_item_sim_matrix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dirty="0" err="1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StockCode</a:t>
            </a:r>
            <a:r>
              <a:rPr lang="en-US" sz="14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customer_item_matrix.T.index</a:t>
            </a:r>
            <a:b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item_item_sim_matrix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item_item_sim_matrix.set_index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dirty="0" err="1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StockCode</a:t>
            </a:r>
            <a:r>
              <a:rPr lang="en-US" sz="14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solidFill>
                <a:srgbClr val="2AACB8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THỰC NGHIỆM VÀ KẾT QUẢ</a:t>
            </a:r>
            <a:endParaRPr dirty="0"/>
          </a:p>
        </p:txBody>
      </p:sp>
      <p:sp>
        <p:nvSpPr>
          <p:cNvPr id="4" name="Google Shape;121;p20">
            <a:extLst>
              <a:ext uri="{FF2B5EF4-FFF2-40B4-BE49-F238E27FC236}">
                <a16:creationId xmlns:a16="http://schemas.microsoft.com/office/drawing/2014/main" id="{D053756D-97BA-11EA-E62C-7F6A5F506319}"/>
              </a:ext>
            </a:extLst>
          </p:cNvPr>
          <p:cNvSpPr txBox="1">
            <a:spLocks/>
          </p:cNvSpPr>
          <p:nvPr/>
        </p:nvSpPr>
        <p:spPr>
          <a:xfrm>
            <a:off x="2083982" y="2870790"/>
            <a:ext cx="7060018" cy="2272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▸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rtl="0"/>
            <a:r>
              <a:rPr lang="en-US" sz="1050" dirty="0"/>
              <a:t>Khi </a:t>
            </a:r>
            <a:r>
              <a:rPr lang="en-US" sz="1050" dirty="0" err="1"/>
              <a:t>chạy</a:t>
            </a:r>
            <a:r>
              <a:rPr lang="en-US" sz="1050" dirty="0"/>
              <a:t> </a:t>
            </a:r>
            <a:r>
              <a:rPr lang="en-US" sz="1050" dirty="0" err="1"/>
              <a:t>chương</a:t>
            </a:r>
            <a:r>
              <a:rPr lang="en-US" sz="1050" dirty="0"/>
              <a:t> </a:t>
            </a:r>
            <a:r>
              <a:rPr lang="en-US" sz="1050" dirty="0" err="1"/>
              <a:t>chình</a:t>
            </a:r>
            <a:r>
              <a:rPr lang="en-US" sz="1050" dirty="0"/>
              <a:t> </a:t>
            </a:r>
            <a:r>
              <a:rPr lang="en-US" sz="1050" dirty="0" err="1"/>
              <a:t>sẽ</a:t>
            </a:r>
            <a:r>
              <a:rPr lang="en-US" sz="1050" dirty="0"/>
              <a:t> </a:t>
            </a:r>
            <a:r>
              <a:rPr lang="en-US" sz="1050" dirty="0" err="1"/>
              <a:t>hiện</a:t>
            </a:r>
            <a:r>
              <a:rPr lang="en-US" sz="1050" dirty="0"/>
              <a:t> text </a:t>
            </a:r>
            <a:r>
              <a:rPr lang="en-US" sz="1050" dirty="0" err="1"/>
              <a:t>để</a:t>
            </a:r>
            <a:r>
              <a:rPr lang="en-US" sz="1050" dirty="0"/>
              <a:t> </a:t>
            </a:r>
            <a:r>
              <a:rPr lang="en-US" sz="1050" dirty="0" err="1"/>
              <a:t>nhập</a:t>
            </a:r>
            <a:r>
              <a:rPr lang="en-US" sz="1050" dirty="0"/>
              <a:t> </a:t>
            </a:r>
            <a:r>
              <a:rPr lang="en-US" sz="1050" dirty="0" err="1"/>
              <a:t>dữ</a:t>
            </a:r>
            <a:r>
              <a:rPr lang="en-US" sz="1050" dirty="0"/>
              <a:t> </a:t>
            </a:r>
            <a:r>
              <a:rPr lang="en-US" sz="1050" dirty="0" err="1"/>
              <a:t>liệu</a:t>
            </a:r>
            <a:r>
              <a:rPr lang="en-US" sz="1050" dirty="0"/>
              <a:t> </a:t>
            </a:r>
            <a:r>
              <a:rPr lang="en-US" sz="1050" dirty="0" err="1"/>
              <a:t>cần</a:t>
            </a:r>
            <a:r>
              <a:rPr lang="en-US" sz="1050" dirty="0"/>
              <a:t> </a:t>
            </a:r>
            <a:r>
              <a:rPr lang="en-US" sz="1050" dirty="0" err="1"/>
              <a:t>tìm</a:t>
            </a:r>
            <a:r>
              <a:rPr lang="en-US" sz="1050" dirty="0"/>
              <a:t> </a:t>
            </a:r>
            <a:r>
              <a:rPr lang="en-US" sz="1050" dirty="0" err="1"/>
              <a:t>từ</a:t>
            </a:r>
            <a:r>
              <a:rPr lang="en-US" sz="1050" dirty="0"/>
              <a:t> </a:t>
            </a:r>
            <a:r>
              <a:rPr lang="en-US" sz="1050" dirty="0" err="1"/>
              <a:t>bàn</a:t>
            </a:r>
            <a:r>
              <a:rPr lang="en-US" sz="1050" dirty="0"/>
              <a:t> </a:t>
            </a:r>
            <a:r>
              <a:rPr lang="en-US" sz="1050" dirty="0" err="1"/>
              <a:t>phím</a:t>
            </a:r>
            <a:r>
              <a:rPr lang="en-US" sz="1050" dirty="0"/>
              <a:t>, </a:t>
            </a:r>
            <a:r>
              <a:rPr lang="en-US" sz="1050" dirty="0" err="1"/>
              <a:t>sau</a:t>
            </a:r>
            <a:r>
              <a:rPr lang="en-US" sz="1050" dirty="0"/>
              <a:t> </a:t>
            </a:r>
            <a:r>
              <a:rPr lang="en-US" sz="1050" dirty="0" err="1"/>
              <a:t>đó</a:t>
            </a:r>
            <a:r>
              <a:rPr lang="en-US" sz="1050" dirty="0"/>
              <a:t> </a:t>
            </a:r>
            <a:r>
              <a:rPr lang="en-US" sz="1050" dirty="0" err="1"/>
              <a:t>hệ</a:t>
            </a:r>
            <a:r>
              <a:rPr lang="en-US" sz="1050" dirty="0"/>
              <a:t> </a:t>
            </a:r>
            <a:r>
              <a:rPr lang="en-US" sz="1050" dirty="0" err="1"/>
              <a:t>thống</a:t>
            </a:r>
            <a:r>
              <a:rPr lang="en-US" sz="1050" dirty="0"/>
              <a:t> </a:t>
            </a:r>
            <a:r>
              <a:rPr lang="en-US" sz="1050" dirty="0" err="1"/>
              <a:t>sẽ</a:t>
            </a:r>
            <a:r>
              <a:rPr lang="en-US" sz="1050" dirty="0"/>
              <a:t> </a:t>
            </a:r>
            <a:r>
              <a:rPr lang="en-US" sz="1050" dirty="0" err="1"/>
              <a:t>đề</a:t>
            </a:r>
            <a:r>
              <a:rPr lang="en-US" sz="1050" dirty="0"/>
              <a:t> </a:t>
            </a:r>
            <a:r>
              <a:rPr lang="en-US" sz="1050" dirty="0" err="1"/>
              <a:t>xuất</a:t>
            </a:r>
            <a:r>
              <a:rPr lang="en-US" sz="1050" dirty="0"/>
              <a:t> </a:t>
            </a:r>
            <a:r>
              <a:rPr lang="en-US" sz="1050" dirty="0" err="1"/>
              <a:t>ra</a:t>
            </a:r>
            <a:r>
              <a:rPr lang="en-US" sz="1050" dirty="0"/>
              <a:t> </a:t>
            </a:r>
            <a:r>
              <a:rPr lang="en-US" sz="1050" dirty="0" err="1"/>
              <a:t>các</a:t>
            </a:r>
            <a:r>
              <a:rPr lang="en-US" sz="1050" dirty="0"/>
              <a:t> </a:t>
            </a:r>
            <a:r>
              <a:rPr lang="en-US" sz="1050" dirty="0" err="1"/>
              <a:t>sản</a:t>
            </a:r>
            <a:r>
              <a:rPr lang="en-US" sz="1050" dirty="0"/>
              <a:t> </a:t>
            </a:r>
            <a:r>
              <a:rPr lang="en-US" sz="1050" dirty="0" err="1"/>
              <a:t>phầm</a:t>
            </a:r>
            <a:r>
              <a:rPr lang="en-US" sz="1050" dirty="0"/>
              <a:t> </a:t>
            </a:r>
            <a:r>
              <a:rPr lang="en-US" sz="1050" dirty="0" err="1"/>
              <a:t>tương</a:t>
            </a:r>
            <a:r>
              <a:rPr lang="en-US" sz="1050" dirty="0"/>
              <a:t> </a:t>
            </a:r>
            <a:r>
              <a:rPr lang="en-US" sz="1050" dirty="0" err="1"/>
              <a:t>tự</a:t>
            </a:r>
            <a:r>
              <a:rPr lang="en-US" sz="1050" dirty="0"/>
              <a:t> </a:t>
            </a:r>
            <a:r>
              <a:rPr lang="en-US" sz="1050" dirty="0" err="1"/>
              <a:t>với</a:t>
            </a:r>
            <a:r>
              <a:rPr lang="en-US" sz="1050" dirty="0"/>
              <a:t> </a:t>
            </a:r>
            <a:r>
              <a:rPr lang="en-US" sz="1050" dirty="0" err="1"/>
              <a:t>từ</a:t>
            </a:r>
            <a:r>
              <a:rPr lang="en-US" sz="1050" dirty="0"/>
              <a:t> </a:t>
            </a:r>
            <a:r>
              <a:rPr lang="en-US" sz="1050" dirty="0" err="1"/>
              <a:t>khóa</a:t>
            </a:r>
            <a:r>
              <a:rPr lang="en-US" sz="1050" dirty="0"/>
              <a:t> </a:t>
            </a:r>
            <a:r>
              <a:rPr lang="en-US" sz="1050" dirty="0" err="1"/>
              <a:t>mà</a:t>
            </a:r>
            <a:r>
              <a:rPr lang="en-US" sz="1050" dirty="0"/>
              <a:t> ta </a:t>
            </a:r>
            <a:r>
              <a:rPr lang="en-US" sz="1050" dirty="0" err="1"/>
              <a:t>nhập</a:t>
            </a:r>
            <a:r>
              <a:rPr lang="en-US" sz="1050" dirty="0"/>
              <a:t>.</a:t>
            </a:r>
            <a:endParaRPr lang="vi-VN" sz="1050" dirty="0"/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7FC045EF-615E-B4B3-97A9-2EF4B7528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982" y="0"/>
            <a:ext cx="7060018" cy="2700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1024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2083982" y="0"/>
            <a:ext cx="7060018" cy="3281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KẾT LUẬN</a:t>
            </a:r>
            <a:endParaRPr b="1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cosine similarity.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phức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tạp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thiện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chất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gợi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do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gợi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gợi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định.Có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gợi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tiêu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gợi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phổ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v.v.</a:t>
            </a:r>
          </a:p>
          <a:p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Chương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xử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lỗi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nhập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thấy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mã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khóa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chương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lỗi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gợi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xuất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400" dirty="0">
              <a:solidFill>
                <a:srgbClr val="2AACB8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KẾT LUẬN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313850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 idx="4294967295"/>
          </p:nvPr>
        </p:nvSpPr>
        <p:spPr>
          <a:xfrm>
            <a:off x="2691650" y="440350"/>
            <a:ext cx="55713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3"/>
                </a:solidFill>
              </a:rPr>
              <a:t>XÂY DỰNG HỆ THỐNG GỢI Ý SẢN PHẨM</a:t>
            </a:r>
            <a:endParaRPr sz="3600" dirty="0">
              <a:solidFill>
                <a:schemeClr val="accent3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4294967295"/>
          </p:nvPr>
        </p:nvSpPr>
        <p:spPr>
          <a:xfrm>
            <a:off x="2796050" y="2232675"/>
            <a:ext cx="5571300" cy="25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/>
              <a:t>Bùi Văn </a:t>
            </a:r>
            <a:r>
              <a:rPr lang="en-US" sz="2400" b="1" dirty="0" err="1"/>
              <a:t>Hòa</a:t>
            </a:r>
            <a:endParaRPr lang="en-US"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55KMT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Giáo Viên Hướng Dẫn : Nguyễn Văn Huy</a:t>
            </a:r>
            <a:endParaRPr sz="2400" b="1" dirty="0"/>
          </a:p>
        </p:txBody>
      </p:sp>
      <p:pic>
        <p:nvPicPr>
          <p:cNvPr id="77" name="Google Shape;77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4" name="Hình ảnh 1" descr="Hướng dẫn cách viết mẫu bài viết giới thiệu sản phẩm hay và ấn tượng từ A-Z  [Cập nhật năm 2020] - Tự học Content">
            <a:extLst>
              <a:ext uri="{FF2B5EF4-FFF2-40B4-BE49-F238E27FC236}">
                <a16:creationId xmlns:a16="http://schemas.microsoft.com/office/drawing/2014/main" id="{7D5A7A4E-3F1A-0A6A-783C-CC1A350C1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" y="0"/>
            <a:ext cx="208076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2462200" y="361950"/>
            <a:ext cx="2856600" cy="33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/>
              <a:t>Hệ thống làm gì ?</a:t>
            </a:r>
            <a:endParaRPr sz="1800" dirty="0"/>
          </a:p>
          <a:p>
            <a:pPr rtl="0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2"/>
          </p:nvPr>
        </p:nvSpPr>
        <p:spPr>
          <a:xfrm>
            <a:off x="5504929" y="361950"/>
            <a:ext cx="3181800" cy="33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/>
              <a:t>Ý nghĩ của hệ thống</a:t>
            </a:r>
            <a:endParaRPr sz="1800" dirty="0"/>
          </a:p>
          <a:p>
            <a:pPr rtl="0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2392579" y="3709050"/>
            <a:ext cx="62247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 dirty="0" err="1"/>
              <a:t>Thuật</a:t>
            </a:r>
            <a:r>
              <a:rPr lang="en-US" sz="1200" b="1" dirty="0"/>
              <a:t> </a:t>
            </a:r>
            <a:r>
              <a:rPr lang="en-US" sz="1200" b="1" dirty="0" err="1"/>
              <a:t>toán</a:t>
            </a:r>
            <a:r>
              <a:rPr lang="en-US" sz="1200" b="1" dirty="0"/>
              <a:t> </a:t>
            </a:r>
            <a:r>
              <a:rPr lang="en-US" sz="1200" b="1" dirty="0" err="1"/>
              <a:t>được</a:t>
            </a:r>
            <a:r>
              <a:rPr lang="en-US" sz="1200" b="1" dirty="0"/>
              <a:t> </a:t>
            </a:r>
            <a:r>
              <a:rPr lang="en-US" sz="1200" b="1" dirty="0" err="1"/>
              <a:t>sử</a:t>
            </a:r>
            <a:r>
              <a:rPr lang="en-US" sz="1200" b="1" dirty="0"/>
              <a:t> </a:t>
            </a:r>
            <a:r>
              <a:rPr lang="en-US" sz="1200" b="1" dirty="0" err="1"/>
              <a:t>dụng</a:t>
            </a:r>
            <a:r>
              <a:rPr lang="en-US" sz="1200" b="1" dirty="0"/>
              <a:t> </a:t>
            </a:r>
            <a:r>
              <a:rPr lang="en-US" sz="1200" b="1" dirty="0" err="1"/>
              <a:t>trong</a:t>
            </a:r>
            <a:r>
              <a:rPr lang="en-US" sz="1200" b="1" dirty="0"/>
              <a:t> </a:t>
            </a:r>
            <a:r>
              <a:rPr lang="en-US" sz="1200" b="1" dirty="0" err="1"/>
              <a:t>bài</a:t>
            </a:r>
            <a:endParaRPr sz="1200" b="1" dirty="0"/>
          </a:p>
          <a:p>
            <a:pPr rtl="0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cosine similarity (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cosine)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882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GIỚI THIỆU VỀ HỆ THỐNG</a:t>
            </a:r>
            <a:endParaRPr sz="17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PHÂN TÍCH DỮ LIỆU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Dữ liệu được sử dụng</a:t>
            </a: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 dữ liệu sử dụng trong bài tập là bộ dữ liệu 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“Online Retail Dataset”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Đây là bộ dữ liệu được lấy từ trang web 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Kaggle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chứa thông tin về các thông tin về sản phẩm mà khách hàng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▸"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244125-EF15-9670-2D4F-2855E559C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157" y="1183759"/>
            <a:ext cx="7045843" cy="395974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Các trường dữ liệu</a:t>
            </a:r>
            <a:endParaRPr dirty="0"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6705600" y="522000"/>
            <a:ext cx="24384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InvoiceNo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StockCode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 :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Miêu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Quantity :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InvoiceDate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UnitPrice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Country :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Quốc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l="22716" r="7939"/>
          <a:stretch/>
        </p:blipFill>
        <p:spPr>
          <a:xfrm>
            <a:off x="2088050" y="0"/>
            <a:ext cx="356667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F6CC440B-B7F2-486D-0DEB-EE6D620AA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049" y="0"/>
            <a:ext cx="3915802" cy="51435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ctrTitle" idx="4294967295"/>
          </p:nvPr>
        </p:nvSpPr>
        <p:spPr>
          <a:xfrm>
            <a:off x="1219200" y="2573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THIẾT KẾ CHƯƠNG TRÌNH</a:t>
            </a:r>
            <a:endParaRPr sz="4000"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B5394"/>
                </a:solidFill>
              </a:rPr>
              <a:t>3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1836939" y="98847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9"/>
          <p:cNvGrpSpPr/>
          <p:nvPr/>
        </p:nvGrpSpPr>
        <p:grpSpPr>
          <a:xfrm>
            <a:off x="2391964" y="496450"/>
            <a:ext cx="1426316" cy="1426403"/>
            <a:chOff x="6643075" y="3664250"/>
            <a:chExt cx="407950" cy="407975"/>
          </a:xfrm>
        </p:grpSpPr>
        <p:sp>
          <p:nvSpPr>
            <p:cNvPr id="108" name="Google Shape;108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19"/>
          <p:cNvGrpSpPr/>
          <p:nvPr/>
        </p:nvGrpSpPr>
        <p:grpSpPr>
          <a:xfrm>
            <a:off x="1415230" y="1774588"/>
            <a:ext cx="659664" cy="659627"/>
            <a:chOff x="576250" y="4319400"/>
            <a:chExt cx="442075" cy="442050"/>
          </a:xfrm>
        </p:grpSpPr>
        <p:sp>
          <p:nvSpPr>
            <p:cNvPr id="111" name="Google Shape;111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9"/>
          <p:cNvSpPr/>
          <p:nvPr/>
        </p:nvSpPr>
        <p:spPr>
          <a:xfrm rot="6223920">
            <a:off x="3953912" y="935426"/>
            <a:ext cx="317280" cy="30295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2746847" y="2045899"/>
            <a:ext cx="250224" cy="23892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2083982" y="1"/>
            <a:ext cx="7060018" cy="2571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CODE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CF8E6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 </a:t>
            </a:r>
            <a:r>
              <a:rPr lang="en-US" sz="1400" dirty="0">
                <a:solidFill>
                  <a:srgbClr val="CF8E6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b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CF8E6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pandas </a:t>
            </a:r>
            <a:r>
              <a:rPr lang="en-US" sz="1400" dirty="0">
                <a:solidFill>
                  <a:srgbClr val="CF8E6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b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CF8E6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sklearn.metrics.pairwise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CF8E6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cosine_similarity</a:t>
            </a:r>
            <a:b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dateparse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CF8E6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 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x: </a:t>
            </a:r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datetime.strptime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en-US" sz="14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'%m/%d/%Y %H:%M'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"C:</a:t>
            </a:r>
            <a:r>
              <a:rPr lang="en-US" sz="1400" dirty="0">
                <a:solidFill>
                  <a:srgbClr val="CF8E6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sz="14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sz="1400" dirty="0">
                <a:solidFill>
                  <a:srgbClr val="CF8E6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sz="14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hoabu</a:t>
            </a:r>
            <a:r>
              <a:rPr lang="en-US" sz="1400" dirty="0">
                <a:solidFill>
                  <a:srgbClr val="CF8E6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sz="14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baitaplon</a:t>
            </a:r>
            <a:r>
              <a:rPr lang="en-US" sz="1400" dirty="0">
                <a:solidFill>
                  <a:srgbClr val="CF8E6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sz="14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OnlineRetail.csv"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AA49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parse_dates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r>
              <a:rPr lang="en-US" sz="14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dirty="0" err="1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4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1400" dirty="0" err="1">
                <a:solidFill>
                  <a:srgbClr val="AA49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date_parser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dateparse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dirty="0" err="1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unicode_escape</a:t>
            </a:r>
            <a:r>
              <a:rPr lang="en-US" sz="14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400" dirty="0"/>
          </a:p>
        </p:txBody>
      </p:sp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chương trình</a:t>
            </a:r>
            <a:endParaRPr dirty="0"/>
          </a:p>
        </p:txBody>
      </p:sp>
      <p:sp>
        <p:nvSpPr>
          <p:cNvPr id="4" name="Google Shape;121;p20">
            <a:extLst>
              <a:ext uri="{FF2B5EF4-FFF2-40B4-BE49-F238E27FC236}">
                <a16:creationId xmlns:a16="http://schemas.microsoft.com/office/drawing/2014/main" id="{D053756D-97BA-11EA-E62C-7F6A5F506319}"/>
              </a:ext>
            </a:extLst>
          </p:cNvPr>
          <p:cNvSpPr txBox="1">
            <a:spLocks/>
          </p:cNvSpPr>
          <p:nvPr/>
        </p:nvSpPr>
        <p:spPr>
          <a:xfrm>
            <a:off x="2083982" y="2571750"/>
            <a:ext cx="7060018" cy="23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▸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datetime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pandas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b="1" dirty="0" err="1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cosine_similarity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sklearn.metrics.pairwise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cosine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vector.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dateparse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cuối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đọc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tệp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CSV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df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dateparse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'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InvoiceDate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2083982" y="1"/>
            <a:ext cx="7060018" cy="2571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CODE</a:t>
            </a:r>
            <a:endParaRPr b="1" dirty="0"/>
          </a:p>
          <a:p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df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df.loc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df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4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'Quantity'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 &gt; </a:t>
            </a:r>
            <a:r>
              <a:rPr lang="en-US" sz="1400" dirty="0">
                <a:solidFill>
                  <a:srgbClr val="2AACB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b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df1 = </a:t>
            </a:r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df.dropna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A49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subset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=[</a:t>
            </a:r>
            <a:r>
              <a:rPr lang="en-US" sz="14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1400" dirty="0" err="1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CustomerID</a:t>
            </a:r>
            <a:r>
              <a:rPr lang="en-US" sz="14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b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customer_item_matrix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df1.pivot_table(</a:t>
            </a:r>
            <a:r>
              <a:rPr lang="en-US" sz="1400" dirty="0">
                <a:solidFill>
                  <a:srgbClr val="AA49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index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1400" dirty="0" err="1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CustomerID</a:t>
            </a:r>
            <a:r>
              <a:rPr lang="en-US" sz="14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columns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1400" dirty="0" err="1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StockCode</a:t>
            </a:r>
            <a:r>
              <a:rPr lang="en-US" sz="14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A49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values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'Quantity'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AA49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aggfunc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'sum'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customer_item_matrix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customer_item_matrix.applymap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CF8E6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lambda 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x: </a:t>
            </a:r>
            <a:r>
              <a:rPr lang="en-US" sz="1400" dirty="0">
                <a:solidFill>
                  <a:srgbClr val="2AACB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 </a:t>
            </a:r>
            <a:r>
              <a:rPr lang="en-US" sz="1400" dirty="0">
                <a:solidFill>
                  <a:srgbClr val="CF8E6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if </a:t>
            </a:r>
            <a:r>
              <a:rPr lang="en-US" sz="14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x &gt; </a:t>
            </a:r>
            <a:r>
              <a:rPr lang="en-US" sz="1400" dirty="0">
                <a:solidFill>
                  <a:srgbClr val="2AACB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</a:p>
        </p:txBody>
      </p:sp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chương trình</a:t>
            </a:r>
            <a:endParaRPr dirty="0"/>
          </a:p>
        </p:txBody>
      </p:sp>
      <p:sp>
        <p:nvSpPr>
          <p:cNvPr id="4" name="Google Shape;121;p20">
            <a:extLst>
              <a:ext uri="{FF2B5EF4-FFF2-40B4-BE49-F238E27FC236}">
                <a16:creationId xmlns:a16="http://schemas.microsoft.com/office/drawing/2014/main" id="{D053756D-97BA-11EA-E62C-7F6A5F506319}"/>
              </a:ext>
            </a:extLst>
          </p:cNvPr>
          <p:cNvSpPr txBox="1">
            <a:spLocks/>
          </p:cNvSpPr>
          <p:nvPr/>
        </p:nvSpPr>
        <p:spPr>
          <a:xfrm>
            <a:off x="2083982" y="2571750"/>
            <a:ext cx="7060018" cy="23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▸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lọc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df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sao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'Quantity'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thiếu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'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trận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pivot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df1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(index)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'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'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StockCode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'Quantity',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b="1" dirty="0" err="1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aggfunc</a:t>
            </a:r>
            <a:r>
              <a:rPr lang="en-US" sz="1400" b="1" dirty="0">
                <a:effectLst/>
                <a:latin typeface="Ubuntu Mono"/>
                <a:ea typeface="Calibri" panose="020F0502020204030204" pitchFamily="34" charset="0"/>
                <a:cs typeface="Courier New" panose="02070309020205020404" pitchFamily="49" charset="0"/>
              </a:rPr>
              <a:t>='sum'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cuối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lambda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trận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ngược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0.</a:t>
            </a:r>
          </a:p>
        </p:txBody>
      </p:sp>
    </p:spTree>
    <p:extLst>
      <p:ext uri="{BB962C8B-B14F-4D97-AF65-F5344CB8AC3E}">
        <p14:creationId xmlns:p14="http://schemas.microsoft.com/office/powerpoint/2010/main" val="21975297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73763"/>
      </a:dk1>
      <a:lt1>
        <a:srgbClr val="FFFFFF"/>
      </a:lt1>
      <a:dk2>
        <a:srgbClr val="3F4247"/>
      </a:dk2>
      <a:lt2>
        <a:srgbClr val="CFD9E1"/>
      </a:lt2>
      <a:accent1>
        <a:srgbClr val="6FA8DC"/>
      </a:accent1>
      <a:accent2>
        <a:srgbClr val="0B5394"/>
      </a:accent2>
      <a:accent3>
        <a:srgbClr val="9FC5E8"/>
      </a:accent3>
      <a:accent4>
        <a:srgbClr val="CFD9E1"/>
      </a:accent4>
      <a:accent5>
        <a:srgbClr val="A1EFFF"/>
      </a:accent5>
      <a:accent6>
        <a:srgbClr val="5AB1C9"/>
      </a:accent6>
      <a:hlink>
        <a:srgbClr val="0B53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1347</Words>
  <Application>Microsoft Office PowerPoint</Application>
  <PresentationFormat>On-screen Show (16:9)</PresentationFormat>
  <Paragraphs>69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Montserrat</vt:lpstr>
      <vt:lpstr>Roboto</vt:lpstr>
      <vt:lpstr>Arial</vt:lpstr>
      <vt:lpstr>Ubuntu Mono</vt:lpstr>
      <vt:lpstr>Symbol</vt:lpstr>
      <vt:lpstr>Times New Roman</vt:lpstr>
      <vt:lpstr>Courier New</vt:lpstr>
      <vt:lpstr>Aemelia template</vt:lpstr>
      <vt:lpstr>KHOA HỌC DỮ LIỆU</vt:lpstr>
      <vt:lpstr>XÂY DỰNG HỆ THỐNG GỢI Ý SẢN PHẨM</vt:lpstr>
      <vt:lpstr>GIỚI THIỆU VỀ HỆ THỐNG</vt:lpstr>
      <vt:lpstr>PHÂN TÍCH DỮ LIỆU</vt:lpstr>
      <vt:lpstr>Dữ liệu được sử dụng</vt:lpstr>
      <vt:lpstr>Các trường dữ liệu</vt:lpstr>
      <vt:lpstr>THIẾT KẾ CHƯƠNG TRÌNH</vt:lpstr>
      <vt:lpstr>CODE chương trình</vt:lpstr>
      <vt:lpstr>CODE chương trình</vt:lpstr>
      <vt:lpstr>CODE chương trình</vt:lpstr>
      <vt:lpstr>CODE chương trình</vt:lpstr>
      <vt:lpstr>THỰC NGHIỆM VÀ KẾT LUẬN</vt:lpstr>
      <vt:lpstr>THỰC NGHIỆM VÀ KẾT QUẢ</vt:lpstr>
      <vt:lpstr>KẾT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KHOA HỌC DỮ LIỆU</dc:title>
  <dc:creator>7</dc:creator>
  <cp:lastModifiedBy>Quang Sang</cp:lastModifiedBy>
  <cp:revision>3</cp:revision>
  <dcterms:modified xsi:type="dcterms:W3CDTF">2023-05-31T02:10:40Z</dcterms:modified>
</cp:coreProperties>
</file>