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9547800" cy="3314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0CDAF-89FF-1B53-2F5C-ACC3FD460304}" v="9" dt="2022-04-15T00:13:40.185"/>
    <p1510:client id="{23D247AE-10A4-147D-C352-5E189EC4D26A}" v="90" dt="2022-04-14T03:37:51.802"/>
    <p1510:client id="{3905E49F-F60D-C516-EA18-89F2CECD20B9}" v="2" dt="2022-04-14T23:13:11.963"/>
    <p1510:client id="{468C24E9-12EC-ADB8-7ED5-30B0BA02CF45}" v="4726" dt="2022-04-14T18:32:43.486"/>
    <p1510:client id="{804023DC-07CC-5CD8-6A10-EB6C9D5B47DC}" v="923" dt="2022-04-14T14:15:52.235"/>
    <p1510:client id="{93F93978-361E-486D-ACAF-56CB74FAADD7}" v="262" dt="2022-04-14T22:59:35.730"/>
    <p1510:client id="{F862CB07-ACC9-8C62-6575-30A73106F6AC}" v="40" dt="2022-04-13T23:47:45.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66085" y="5424754"/>
            <a:ext cx="33615630" cy="11540067"/>
          </a:xfrm>
        </p:spPr>
        <p:txBody>
          <a:bodyPr anchor="b"/>
          <a:lstStyle>
            <a:lvl1pPr algn="ctr">
              <a:defRPr sz="7159"/>
            </a:lvl1pPr>
          </a:lstStyle>
          <a:p>
            <a:r>
              <a:rPr lang="en-US"/>
              <a:t>Click to edit Master title style</a:t>
            </a:r>
          </a:p>
        </p:txBody>
      </p:sp>
      <p:sp>
        <p:nvSpPr>
          <p:cNvPr id="3" name="Subtitle 2"/>
          <p:cNvSpPr>
            <a:spLocks noGrp="1"/>
          </p:cNvSpPr>
          <p:nvPr>
            <p:ph type="subTitle" idx="1"/>
          </p:nvPr>
        </p:nvSpPr>
        <p:spPr>
          <a:xfrm>
            <a:off x="4943475" y="17409850"/>
            <a:ext cx="29660850" cy="8002850"/>
          </a:xfrm>
        </p:spPr>
        <p:txBody>
          <a:bodyPr/>
          <a:lstStyle>
            <a:lvl1pPr marL="0" indent="0" algn="ctr">
              <a:buNone/>
              <a:defRPr sz="2863"/>
            </a:lvl1pPr>
            <a:lvl2pPr marL="545485" indent="0" algn="ctr">
              <a:buNone/>
              <a:defRPr sz="2386"/>
            </a:lvl2pPr>
            <a:lvl3pPr marL="1090971" indent="0" algn="ctr">
              <a:buNone/>
              <a:defRPr sz="2148"/>
            </a:lvl3pPr>
            <a:lvl4pPr marL="1636456" indent="0" algn="ctr">
              <a:buNone/>
              <a:defRPr sz="1909"/>
            </a:lvl4pPr>
            <a:lvl5pPr marL="2181941" indent="0" algn="ctr">
              <a:buNone/>
              <a:defRPr sz="1909"/>
            </a:lvl5pPr>
            <a:lvl6pPr marL="2727427" indent="0" algn="ctr">
              <a:buNone/>
              <a:defRPr sz="1909"/>
            </a:lvl6pPr>
            <a:lvl7pPr marL="3272912" indent="0" algn="ctr">
              <a:buNone/>
              <a:defRPr sz="1909"/>
            </a:lvl7pPr>
            <a:lvl8pPr marL="3818397" indent="0" algn="ctr">
              <a:buNone/>
              <a:defRPr sz="1909"/>
            </a:lvl8pPr>
            <a:lvl9pPr marL="4363883" indent="0" algn="ctr">
              <a:buNone/>
              <a:defRPr sz="1909"/>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37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9657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301397" y="1764771"/>
            <a:ext cx="8527494" cy="2809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18913" y="1764771"/>
            <a:ext cx="25088136" cy="2809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564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655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98315" y="8263741"/>
            <a:ext cx="34109978" cy="13788229"/>
          </a:xfrm>
        </p:spPr>
        <p:txBody>
          <a:bodyPr anchor="b"/>
          <a:lstStyle>
            <a:lvl1pPr>
              <a:defRPr sz="7159"/>
            </a:lvl1pPr>
          </a:lstStyle>
          <a:p>
            <a:r>
              <a:rPr lang="en-US"/>
              <a:t>Click to edit Master title style</a:t>
            </a:r>
          </a:p>
        </p:txBody>
      </p:sp>
      <p:sp>
        <p:nvSpPr>
          <p:cNvPr id="3" name="Text Placeholder 2"/>
          <p:cNvSpPr>
            <a:spLocks noGrp="1"/>
          </p:cNvSpPr>
          <p:nvPr>
            <p:ph type="body" idx="1"/>
          </p:nvPr>
        </p:nvSpPr>
        <p:spPr>
          <a:xfrm>
            <a:off x="2698315" y="22182412"/>
            <a:ext cx="34109978" cy="7250904"/>
          </a:xfrm>
        </p:spPr>
        <p:txBody>
          <a:bodyPr/>
          <a:lstStyle>
            <a:lvl1pPr marL="0" indent="0">
              <a:buNone/>
              <a:defRPr sz="2863">
                <a:solidFill>
                  <a:schemeClr val="tx1"/>
                </a:solidFill>
              </a:defRPr>
            </a:lvl1pPr>
            <a:lvl2pPr marL="545485" indent="0">
              <a:buNone/>
              <a:defRPr sz="2386">
                <a:solidFill>
                  <a:schemeClr val="tx1">
                    <a:tint val="75000"/>
                  </a:schemeClr>
                </a:solidFill>
              </a:defRPr>
            </a:lvl2pPr>
            <a:lvl3pPr marL="1090971" indent="0">
              <a:buNone/>
              <a:defRPr sz="2148">
                <a:solidFill>
                  <a:schemeClr val="tx1">
                    <a:tint val="75000"/>
                  </a:schemeClr>
                </a:solidFill>
              </a:defRPr>
            </a:lvl3pPr>
            <a:lvl4pPr marL="1636456" indent="0">
              <a:buNone/>
              <a:defRPr sz="1909">
                <a:solidFill>
                  <a:schemeClr val="tx1">
                    <a:tint val="75000"/>
                  </a:schemeClr>
                </a:solidFill>
              </a:defRPr>
            </a:lvl4pPr>
            <a:lvl5pPr marL="2181941" indent="0">
              <a:buNone/>
              <a:defRPr sz="1909">
                <a:solidFill>
                  <a:schemeClr val="tx1">
                    <a:tint val="75000"/>
                  </a:schemeClr>
                </a:solidFill>
              </a:defRPr>
            </a:lvl5pPr>
            <a:lvl6pPr marL="2727427" indent="0">
              <a:buNone/>
              <a:defRPr sz="1909">
                <a:solidFill>
                  <a:schemeClr val="tx1">
                    <a:tint val="75000"/>
                  </a:schemeClr>
                </a:solidFill>
              </a:defRPr>
            </a:lvl6pPr>
            <a:lvl7pPr marL="3272912" indent="0">
              <a:buNone/>
              <a:defRPr sz="1909">
                <a:solidFill>
                  <a:schemeClr val="tx1">
                    <a:tint val="75000"/>
                  </a:schemeClr>
                </a:solidFill>
              </a:defRPr>
            </a:lvl7pPr>
            <a:lvl8pPr marL="3818397" indent="0">
              <a:buNone/>
              <a:defRPr sz="1909">
                <a:solidFill>
                  <a:schemeClr val="tx1">
                    <a:tint val="75000"/>
                  </a:schemeClr>
                </a:solidFill>
              </a:defRPr>
            </a:lvl8pPr>
            <a:lvl9pPr marL="4363883" indent="0">
              <a:buNone/>
              <a:defRPr sz="190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4840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18911" y="8823854"/>
            <a:ext cx="16807815" cy="21031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021074" y="8823854"/>
            <a:ext cx="16807815" cy="21031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049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24062" y="1764778"/>
            <a:ext cx="34109978" cy="6406888"/>
          </a:xfrm>
        </p:spPr>
        <p:txBody>
          <a:bodyPr/>
          <a:lstStyle/>
          <a:p>
            <a:r>
              <a:rPr lang="en-US"/>
              <a:t>Click to edit Master title style</a:t>
            </a:r>
          </a:p>
        </p:txBody>
      </p:sp>
      <p:sp>
        <p:nvSpPr>
          <p:cNvPr id="3" name="Text Placeholder 2"/>
          <p:cNvSpPr>
            <a:spLocks noGrp="1"/>
          </p:cNvSpPr>
          <p:nvPr>
            <p:ph type="body" idx="1"/>
          </p:nvPr>
        </p:nvSpPr>
        <p:spPr>
          <a:xfrm>
            <a:off x="2724066" y="8125621"/>
            <a:ext cx="16730571" cy="3982241"/>
          </a:xfrm>
        </p:spPr>
        <p:txBody>
          <a:bodyPr anchor="b"/>
          <a:lstStyle>
            <a:lvl1pPr marL="0" indent="0">
              <a:buNone/>
              <a:defRPr sz="2863" b="1"/>
            </a:lvl1pPr>
            <a:lvl2pPr marL="545485" indent="0">
              <a:buNone/>
              <a:defRPr sz="2386" b="1"/>
            </a:lvl2pPr>
            <a:lvl3pPr marL="1090971" indent="0">
              <a:buNone/>
              <a:defRPr sz="2148" b="1"/>
            </a:lvl3pPr>
            <a:lvl4pPr marL="1636456" indent="0">
              <a:buNone/>
              <a:defRPr sz="1909" b="1"/>
            </a:lvl4pPr>
            <a:lvl5pPr marL="2181941" indent="0">
              <a:buNone/>
              <a:defRPr sz="1909" b="1"/>
            </a:lvl5pPr>
            <a:lvl6pPr marL="2727427" indent="0">
              <a:buNone/>
              <a:defRPr sz="1909" b="1"/>
            </a:lvl6pPr>
            <a:lvl7pPr marL="3272912" indent="0">
              <a:buNone/>
              <a:defRPr sz="1909" b="1"/>
            </a:lvl7pPr>
            <a:lvl8pPr marL="3818397" indent="0">
              <a:buNone/>
              <a:defRPr sz="1909" b="1"/>
            </a:lvl8pPr>
            <a:lvl9pPr marL="4363883" indent="0">
              <a:buNone/>
              <a:defRPr sz="1909" b="1"/>
            </a:lvl9pPr>
          </a:lstStyle>
          <a:p>
            <a:pPr lvl="0"/>
            <a:r>
              <a:rPr lang="en-US"/>
              <a:t>Click to edit Master text styles</a:t>
            </a:r>
          </a:p>
        </p:txBody>
      </p:sp>
      <p:sp>
        <p:nvSpPr>
          <p:cNvPr id="4" name="Content Placeholder 3"/>
          <p:cNvSpPr>
            <a:spLocks noGrp="1"/>
          </p:cNvSpPr>
          <p:nvPr>
            <p:ph sz="half" idx="2"/>
          </p:nvPr>
        </p:nvSpPr>
        <p:spPr>
          <a:xfrm>
            <a:off x="2724066" y="12107863"/>
            <a:ext cx="16730571" cy="17808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021076" y="8125621"/>
            <a:ext cx="16812966" cy="3982241"/>
          </a:xfrm>
        </p:spPr>
        <p:txBody>
          <a:bodyPr anchor="b"/>
          <a:lstStyle>
            <a:lvl1pPr marL="0" indent="0">
              <a:buNone/>
              <a:defRPr sz="2863" b="1"/>
            </a:lvl1pPr>
            <a:lvl2pPr marL="545485" indent="0">
              <a:buNone/>
              <a:defRPr sz="2386" b="1"/>
            </a:lvl2pPr>
            <a:lvl3pPr marL="1090971" indent="0">
              <a:buNone/>
              <a:defRPr sz="2148" b="1"/>
            </a:lvl3pPr>
            <a:lvl4pPr marL="1636456" indent="0">
              <a:buNone/>
              <a:defRPr sz="1909" b="1"/>
            </a:lvl4pPr>
            <a:lvl5pPr marL="2181941" indent="0">
              <a:buNone/>
              <a:defRPr sz="1909" b="1"/>
            </a:lvl5pPr>
            <a:lvl6pPr marL="2727427" indent="0">
              <a:buNone/>
              <a:defRPr sz="1909" b="1"/>
            </a:lvl6pPr>
            <a:lvl7pPr marL="3272912" indent="0">
              <a:buNone/>
              <a:defRPr sz="1909" b="1"/>
            </a:lvl7pPr>
            <a:lvl8pPr marL="3818397" indent="0">
              <a:buNone/>
              <a:defRPr sz="1909" b="1"/>
            </a:lvl8pPr>
            <a:lvl9pPr marL="4363883" indent="0">
              <a:buNone/>
              <a:defRPr sz="1909" b="1"/>
            </a:lvl9pPr>
          </a:lstStyle>
          <a:p>
            <a:pPr lvl="0"/>
            <a:r>
              <a:rPr lang="en-US"/>
              <a:t>Click to edit Master text styles</a:t>
            </a:r>
          </a:p>
        </p:txBody>
      </p:sp>
      <p:sp>
        <p:nvSpPr>
          <p:cNvPr id="6" name="Content Placeholder 5"/>
          <p:cNvSpPr>
            <a:spLocks noGrp="1"/>
          </p:cNvSpPr>
          <p:nvPr>
            <p:ph sz="quarter" idx="4"/>
          </p:nvPr>
        </p:nvSpPr>
        <p:spPr>
          <a:xfrm>
            <a:off x="20021076" y="12107863"/>
            <a:ext cx="16812966" cy="17808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997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26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429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24062" y="2209800"/>
            <a:ext cx="12755195" cy="7734300"/>
          </a:xfrm>
        </p:spPr>
        <p:txBody>
          <a:bodyPr anchor="b"/>
          <a:lstStyle>
            <a:lvl1pPr>
              <a:defRPr sz="3818"/>
            </a:lvl1pPr>
          </a:lstStyle>
          <a:p>
            <a:r>
              <a:rPr lang="en-US"/>
              <a:t>Click to edit Master title style</a:t>
            </a:r>
          </a:p>
        </p:txBody>
      </p:sp>
      <p:sp>
        <p:nvSpPr>
          <p:cNvPr id="3" name="Content Placeholder 2"/>
          <p:cNvSpPr>
            <a:spLocks noGrp="1"/>
          </p:cNvSpPr>
          <p:nvPr>
            <p:ph idx="1"/>
          </p:nvPr>
        </p:nvSpPr>
        <p:spPr>
          <a:xfrm>
            <a:off x="16812966" y="4772562"/>
            <a:ext cx="20021074" cy="23555854"/>
          </a:xfrm>
        </p:spPr>
        <p:txBody>
          <a:bodyPr/>
          <a:lstStyle>
            <a:lvl1pPr>
              <a:defRPr sz="3818"/>
            </a:lvl1pPr>
            <a:lvl2pPr>
              <a:defRPr sz="3341"/>
            </a:lvl2pPr>
            <a:lvl3pPr>
              <a:defRPr sz="2863"/>
            </a:lvl3pPr>
            <a:lvl4pPr>
              <a:defRPr sz="2386"/>
            </a:lvl4pPr>
            <a:lvl5pPr>
              <a:defRPr sz="2386"/>
            </a:lvl5pPr>
            <a:lvl6pPr>
              <a:defRPr sz="2386"/>
            </a:lvl6pPr>
            <a:lvl7pPr>
              <a:defRPr sz="2386"/>
            </a:lvl7pPr>
            <a:lvl8pPr>
              <a:defRPr sz="2386"/>
            </a:lvl8pPr>
            <a:lvl9pPr>
              <a:defRPr sz="2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724062" y="9944100"/>
            <a:ext cx="12755195" cy="18422675"/>
          </a:xfrm>
        </p:spPr>
        <p:txBody>
          <a:bodyPr/>
          <a:lstStyle>
            <a:lvl1pPr marL="0" indent="0">
              <a:buNone/>
              <a:defRPr sz="1909"/>
            </a:lvl1pPr>
            <a:lvl2pPr marL="545485" indent="0">
              <a:buNone/>
              <a:defRPr sz="1670"/>
            </a:lvl2pPr>
            <a:lvl3pPr marL="1090971" indent="0">
              <a:buNone/>
              <a:defRPr sz="1432"/>
            </a:lvl3pPr>
            <a:lvl4pPr marL="1636456" indent="0">
              <a:buNone/>
              <a:defRPr sz="1193"/>
            </a:lvl4pPr>
            <a:lvl5pPr marL="2181941" indent="0">
              <a:buNone/>
              <a:defRPr sz="1193"/>
            </a:lvl5pPr>
            <a:lvl6pPr marL="2727427" indent="0">
              <a:buNone/>
              <a:defRPr sz="1193"/>
            </a:lvl6pPr>
            <a:lvl7pPr marL="3272912" indent="0">
              <a:buNone/>
              <a:defRPr sz="1193"/>
            </a:lvl7pPr>
            <a:lvl8pPr marL="3818397" indent="0">
              <a:buNone/>
              <a:defRPr sz="1193"/>
            </a:lvl8pPr>
            <a:lvl9pPr marL="4363883" indent="0">
              <a:buNone/>
              <a:defRPr sz="1193"/>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981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24062" y="2209800"/>
            <a:ext cx="12755195" cy="7734300"/>
          </a:xfrm>
        </p:spPr>
        <p:txBody>
          <a:bodyPr anchor="b"/>
          <a:lstStyle>
            <a:lvl1pPr>
              <a:defRPr sz="3818"/>
            </a:lvl1pPr>
          </a:lstStyle>
          <a:p>
            <a:r>
              <a:rPr lang="en-US"/>
              <a:t>Click to edit Master title style</a:t>
            </a:r>
          </a:p>
        </p:txBody>
      </p:sp>
      <p:sp>
        <p:nvSpPr>
          <p:cNvPr id="3" name="Picture Placeholder 2"/>
          <p:cNvSpPr>
            <a:spLocks noGrp="1" noChangeAspect="1"/>
          </p:cNvSpPr>
          <p:nvPr>
            <p:ph type="pic" idx="1"/>
          </p:nvPr>
        </p:nvSpPr>
        <p:spPr>
          <a:xfrm>
            <a:off x="16812966" y="4772562"/>
            <a:ext cx="20021074" cy="23555854"/>
          </a:xfrm>
        </p:spPr>
        <p:txBody>
          <a:bodyPr anchor="t"/>
          <a:lstStyle>
            <a:lvl1pPr marL="0" indent="0">
              <a:buNone/>
              <a:defRPr sz="3818"/>
            </a:lvl1pPr>
            <a:lvl2pPr marL="545485" indent="0">
              <a:buNone/>
              <a:defRPr sz="3341"/>
            </a:lvl2pPr>
            <a:lvl3pPr marL="1090971" indent="0">
              <a:buNone/>
              <a:defRPr sz="2863"/>
            </a:lvl3pPr>
            <a:lvl4pPr marL="1636456" indent="0">
              <a:buNone/>
              <a:defRPr sz="2386"/>
            </a:lvl4pPr>
            <a:lvl5pPr marL="2181941" indent="0">
              <a:buNone/>
              <a:defRPr sz="2386"/>
            </a:lvl5pPr>
            <a:lvl6pPr marL="2727427" indent="0">
              <a:buNone/>
              <a:defRPr sz="2386"/>
            </a:lvl6pPr>
            <a:lvl7pPr marL="3272912" indent="0">
              <a:buNone/>
              <a:defRPr sz="2386"/>
            </a:lvl7pPr>
            <a:lvl8pPr marL="3818397" indent="0">
              <a:buNone/>
              <a:defRPr sz="2386"/>
            </a:lvl8pPr>
            <a:lvl9pPr marL="4363883" indent="0">
              <a:buNone/>
              <a:defRPr sz="2386"/>
            </a:lvl9pPr>
          </a:lstStyle>
          <a:p>
            <a:endParaRPr lang="en-US"/>
          </a:p>
        </p:txBody>
      </p:sp>
      <p:sp>
        <p:nvSpPr>
          <p:cNvPr id="4" name="Text Placeholder 3"/>
          <p:cNvSpPr>
            <a:spLocks noGrp="1"/>
          </p:cNvSpPr>
          <p:nvPr>
            <p:ph type="body" sz="half" idx="2"/>
          </p:nvPr>
        </p:nvSpPr>
        <p:spPr>
          <a:xfrm>
            <a:off x="2724062" y="9944100"/>
            <a:ext cx="12755195" cy="18422675"/>
          </a:xfrm>
        </p:spPr>
        <p:txBody>
          <a:bodyPr/>
          <a:lstStyle>
            <a:lvl1pPr marL="0" indent="0">
              <a:buNone/>
              <a:defRPr sz="1909"/>
            </a:lvl1pPr>
            <a:lvl2pPr marL="545485" indent="0">
              <a:buNone/>
              <a:defRPr sz="1670"/>
            </a:lvl2pPr>
            <a:lvl3pPr marL="1090971" indent="0">
              <a:buNone/>
              <a:defRPr sz="1432"/>
            </a:lvl3pPr>
            <a:lvl4pPr marL="1636456" indent="0">
              <a:buNone/>
              <a:defRPr sz="1193"/>
            </a:lvl4pPr>
            <a:lvl5pPr marL="2181941" indent="0">
              <a:buNone/>
              <a:defRPr sz="1193"/>
            </a:lvl5pPr>
            <a:lvl6pPr marL="2727427" indent="0">
              <a:buNone/>
              <a:defRPr sz="1193"/>
            </a:lvl6pPr>
            <a:lvl7pPr marL="3272912" indent="0">
              <a:buNone/>
              <a:defRPr sz="1193"/>
            </a:lvl7pPr>
            <a:lvl8pPr marL="3818397" indent="0">
              <a:buNone/>
              <a:defRPr sz="1193"/>
            </a:lvl8pPr>
            <a:lvl9pPr marL="4363883" indent="0">
              <a:buNone/>
              <a:defRPr sz="1193"/>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749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18911" y="1764778"/>
            <a:ext cx="34109978" cy="64068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718911" y="8823854"/>
            <a:ext cx="34109978" cy="210314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18911" y="30722366"/>
            <a:ext cx="8898255" cy="1764771"/>
          </a:xfrm>
          <a:prstGeom prst="rect">
            <a:avLst/>
          </a:prstGeom>
        </p:spPr>
        <p:txBody>
          <a:bodyPr vert="horz" lIns="91440" tIns="45720" rIns="91440" bIns="45720" rtlCol="0" anchor="ctr"/>
          <a:lstStyle>
            <a:lvl1pPr algn="l">
              <a:defRPr sz="1432">
                <a:solidFill>
                  <a:schemeClr val="tx1">
                    <a:tint val="75000"/>
                  </a:schemeClr>
                </a:solidFill>
              </a:defRPr>
            </a:lvl1pPr>
          </a:lstStyle>
          <a:p>
            <a:fld id="{C764DE79-268F-4C1A-8933-263129D2AF90}" type="datetimeFigureOut">
              <a:rPr lang="en-US" dirty="0"/>
              <a:t>4/15/2022</a:t>
            </a:fld>
            <a:endParaRPr lang="en-US"/>
          </a:p>
        </p:txBody>
      </p:sp>
      <p:sp>
        <p:nvSpPr>
          <p:cNvPr id="5" name="Footer Placeholder 4"/>
          <p:cNvSpPr>
            <a:spLocks noGrp="1"/>
          </p:cNvSpPr>
          <p:nvPr>
            <p:ph type="ftr" sz="quarter" idx="3"/>
          </p:nvPr>
        </p:nvSpPr>
        <p:spPr>
          <a:xfrm>
            <a:off x="13100209" y="30722366"/>
            <a:ext cx="13347383" cy="1764771"/>
          </a:xfrm>
          <a:prstGeom prst="rect">
            <a:avLst/>
          </a:prstGeom>
        </p:spPr>
        <p:txBody>
          <a:bodyPr vert="horz" lIns="91440" tIns="45720" rIns="91440" bIns="45720" rtlCol="0" anchor="ctr"/>
          <a:lstStyle>
            <a:lvl1pPr algn="ctr">
              <a:defRPr sz="143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930634" y="30722366"/>
            <a:ext cx="8898255" cy="1764771"/>
          </a:xfrm>
          <a:prstGeom prst="rect">
            <a:avLst/>
          </a:prstGeom>
        </p:spPr>
        <p:txBody>
          <a:bodyPr vert="horz" lIns="91440" tIns="45720" rIns="91440" bIns="45720" rtlCol="0" anchor="ctr"/>
          <a:lstStyle>
            <a:lvl1pPr algn="r">
              <a:defRPr sz="1432">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52142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A041"/>
        </a:solidFill>
        <a:effectLst/>
      </p:bgPr>
    </p:bg>
    <p:spTree>
      <p:nvGrpSpPr>
        <p:cNvPr id="1" name=""/>
        <p:cNvGrpSpPr/>
        <p:nvPr/>
      </p:nvGrpSpPr>
      <p:grpSpPr>
        <a:xfrm>
          <a:off x="0" y="0"/>
          <a:ext cx="0" cy="0"/>
          <a:chOff x="0" y="0"/>
          <a:chExt cx="0" cy="0"/>
        </a:xfrm>
      </p:grpSpPr>
      <p:sp>
        <p:nvSpPr>
          <p:cNvPr id="52" name="Rectangle: Top Corners Rounded 51">
            <a:extLst>
              <a:ext uri="{FF2B5EF4-FFF2-40B4-BE49-F238E27FC236}">
                <a16:creationId xmlns:a16="http://schemas.microsoft.com/office/drawing/2014/main" id="{0704B07B-C384-59A8-7022-5EE8F9874513}"/>
              </a:ext>
            </a:extLst>
          </p:cNvPr>
          <p:cNvSpPr/>
          <p:nvPr/>
        </p:nvSpPr>
        <p:spPr>
          <a:xfrm>
            <a:off x="29719725" y="3911188"/>
            <a:ext cx="9163892" cy="26536901"/>
          </a:xfrm>
          <a:prstGeom prst="round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E4DC432A-4F97-8766-C81D-0A464D6AC062}"/>
              </a:ext>
            </a:extLst>
          </p:cNvPr>
          <p:cNvSpPr/>
          <p:nvPr/>
        </p:nvSpPr>
        <p:spPr>
          <a:xfrm>
            <a:off x="20004549" y="3918183"/>
            <a:ext cx="9163892" cy="26536901"/>
          </a:xfrm>
          <a:prstGeom prst="round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932EB84E-059A-6C4B-43AD-61C03B98DE03}"/>
              </a:ext>
            </a:extLst>
          </p:cNvPr>
          <p:cNvSpPr/>
          <p:nvPr/>
        </p:nvSpPr>
        <p:spPr>
          <a:xfrm>
            <a:off x="10289373" y="3918184"/>
            <a:ext cx="9163892" cy="26536900"/>
          </a:xfrm>
          <a:prstGeom prst="round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Top Corners Rounded 48">
            <a:extLst>
              <a:ext uri="{FF2B5EF4-FFF2-40B4-BE49-F238E27FC236}">
                <a16:creationId xmlns:a16="http://schemas.microsoft.com/office/drawing/2014/main" id="{CA85CAA9-FD33-CA15-2B8B-2069F15D27A2}"/>
              </a:ext>
            </a:extLst>
          </p:cNvPr>
          <p:cNvSpPr/>
          <p:nvPr/>
        </p:nvSpPr>
        <p:spPr>
          <a:xfrm>
            <a:off x="639464" y="3954575"/>
            <a:ext cx="9163892" cy="26536900"/>
          </a:xfrm>
          <a:prstGeom prst="round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6B2552-7935-2F9B-244C-2CE7E99FB7F5}"/>
              </a:ext>
            </a:extLst>
          </p:cNvPr>
          <p:cNvSpPr/>
          <p:nvPr/>
        </p:nvSpPr>
        <p:spPr>
          <a:xfrm>
            <a:off x="664539" y="795210"/>
            <a:ext cx="38387682" cy="2509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pPr algn="ctr"/>
            <a:endParaRPr lang="en-US" sz="6869"/>
          </a:p>
        </p:txBody>
      </p:sp>
      <p:sp>
        <p:nvSpPr>
          <p:cNvPr id="3" name="TextBox 2">
            <a:extLst>
              <a:ext uri="{FF2B5EF4-FFF2-40B4-BE49-F238E27FC236}">
                <a16:creationId xmlns:a16="http://schemas.microsoft.com/office/drawing/2014/main" id="{DAABE816-0AC0-7F63-57F4-34B447E32858}"/>
              </a:ext>
            </a:extLst>
          </p:cNvPr>
          <p:cNvSpPr txBox="1"/>
          <p:nvPr/>
        </p:nvSpPr>
        <p:spPr>
          <a:xfrm>
            <a:off x="15584678" y="760992"/>
            <a:ext cx="8378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r>
              <a:rPr lang="en-US" sz="8000">
                <a:latin typeface="Rockwell"/>
                <a:ea typeface="Calibri"/>
                <a:cs typeface="Calibri"/>
              </a:rPr>
              <a:t>The Odin Project</a:t>
            </a:r>
          </a:p>
        </p:txBody>
      </p:sp>
      <p:sp>
        <p:nvSpPr>
          <p:cNvPr id="2" name="TextBox 1">
            <a:extLst>
              <a:ext uri="{FF2B5EF4-FFF2-40B4-BE49-F238E27FC236}">
                <a16:creationId xmlns:a16="http://schemas.microsoft.com/office/drawing/2014/main" id="{F69F1A4A-8DDB-6561-0705-3A43A28066B7}"/>
              </a:ext>
            </a:extLst>
          </p:cNvPr>
          <p:cNvSpPr txBox="1"/>
          <p:nvPr/>
        </p:nvSpPr>
        <p:spPr>
          <a:xfrm>
            <a:off x="12990788" y="1912056"/>
            <a:ext cx="135561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pPr algn="ctr"/>
            <a:r>
              <a:rPr lang="en-US" sz="3600">
                <a:ea typeface="Calibri"/>
                <a:cs typeface="Calibri"/>
              </a:rPr>
              <a:t>Team Odin: Ian Wong, William Winn, Son Nguyen, </a:t>
            </a:r>
            <a:r>
              <a:rPr lang="en-US" sz="3600" err="1">
                <a:ea typeface="Calibri"/>
                <a:cs typeface="Calibri"/>
              </a:rPr>
              <a:t>Hoa</a:t>
            </a:r>
            <a:r>
              <a:rPr lang="en-US" sz="3600">
                <a:ea typeface="Calibri"/>
                <a:cs typeface="Calibri"/>
              </a:rPr>
              <a:t> Dao</a:t>
            </a:r>
            <a:endParaRPr lang="en-US"/>
          </a:p>
          <a:p>
            <a:pPr algn="ctr"/>
            <a:r>
              <a:rPr lang="en-US" sz="3600">
                <a:ea typeface="Calibri"/>
                <a:cs typeface="Calibri"/>
              </a:rPr>
              <a:t>Professor Grant Braught, Dickinson College, COMP491/492, Spring 2022</a:t>
            </a:r>
          </a:p>
        </p:txBody>
      </p:sp>
      <p:sp>
        <p:nvSpPr>
          <p:cNvPr id="11" name="TextBox 10">
            <a:extLst>
              <a:ext uri="{FF2B5EF4-FFF2-40B4-BE49-F238E27FC236}">
                <a16:creationId xmlns:a16="http://schemas.microsoft.com/office/drawing/2014/main" id="{4064631A-FDC9-AEA7-C36F-F405974EFF1F}"/>
              </a:ext>
            </a:extLst>
          </p:cNvPr>
          <p:cNvSpPr txBox="1"/>
          <p:nvPr/>
        </p:nvSpPr>
        <p:spPr>
          <a:xfrm>
            <a:off x="2766712" y="3954327"/>
            <a:ext cx="4672421" cy="11464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pPr algn="ctr"/>
            <a:r>
              <a:rPr lang="en-US" sz="6850">
                <a:cs typeface="Calibri"/>
              </a:rPr>
              <a:t>Introduction</a:t>
            </a:r>
            <a:endParaRPr lang="en-US"/>
          </a:p>
        </p:txBody>
      </p:sp>
      <p:sp>
        <p:nvSpPr>
          <p:cNvPr id="14" name="TextBox 13">
            <a:extLst>
              <a:ext uri="{FF2B5EF4-FFF2-40B4-BE49-F238E27FC236}">
                <a16:creationId xmlns:a16="http://schemas.microsoft.com/office/drawing/2014/main" id="{9C903663-B8B2-C5E2-1D7A-27BE45F8272B}"/>
              </a:ext>
            </a:extLst>
          </p:cNvPr>
          <p:cNvSpPr txBox="1"/>
          <p:nvPr/>
        </p:nvSpPr>
        <p:spPr>
          <a:xfrm>
            <a:off x="984650" y="13226825"/>
            <a:ext cx="823654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pPr algn="just"/>
            <a:r>
              <a:rPr lang="en-US" sz="3200">
                <a:cs typeface="Calibri"/>
              </a:rPr>
              <a:t>TOP also has a strong community based in their Discord server (linked below). Discord is an online platform for users to chat through text chat, voice call, or video call and users can join communities or "servers" like TOP's Discord Server to get and receive help from others. There are many sub-channels within the main channel that offers help on curriculum materials, general knowledge, GitHub issue tracker bot, and so much more. The community is also very active and maintained by helpful and friendly moderators.</a:t>
            </a:r>
          </a:p>
        </p:txBody>
      </p:sp>
      <p:sp>
        <p:nvSpPr>
          <p:cNvPr id="15" name="TextBox 14">
            <a:extLst>
              <a:ext uri="{FF2B5EF4-FFF2-40B4-BE49-F238E27FC236}">
                <a16:creationId xmlns:a16="http://schemas.microsoft.com/office/drawing/2014/main" id="{19143308-4926-7087-426F-27C001FA0AD4}"/>
              </a:ext>
            </a:extLst>
          </p:cNvPr>
          <p:cNvSpPr txBox="1"/>
          <p:nvPr/>
        </p:nvSpPr>
        <p:spPr>
          <a:xfrm>
            <a:off x="2981558" y="23746707"/>
            <a:ext cx="4291624" cy="1149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pPr algn="ctr"/>
            <a:r>
              <a:rPr lang="en-US" sz="6869">
                <a:cs typeface="Calibri"/>
              </a:rPr>
              <a:t>Developers</a:t>
            </a:r>
            <a:endParaRPr lang="en-US"/>
          </a:p>
        </p:txBody>
      </p:sp>
      <p:sp>
        <p:nvSpPr>
          <p:cNvPr id="16" name="TextBox 15">
            <a:extLst>
              <a:ext uri="{FF2B5EF4-FFF2-40B4-BE49-F238E27FC236}">
                <a16:creationId xmlns:a16="http://schemas.microsoft.com/office/drawing/2014/main" id="{EDFC8482-FA44-E4AF-0187-0836D7BB3073}"/>
              </a:ext>
            </a:extLst>
          </p:cNvPr>
          <p:cNvSpPr txBox="1"/>
          <p:nvPr/>
        </p:nvSpPr>
        <p:spPr>
          <a:xfrm>
            <a:off x="1021999" y="24686599"/>
            <a:ext cx="82251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r>
              <a:rPr lang="en-US" sz="3200"/>
              <a:t>Since TOP is open source, developers can contribute to TOP on their GitHub, either by improving lesson content in the curriculum repository or fixing bugs and adding features to the main webpage in </a:t>
            </a:r>
            <a:r>
              <a:rPr lang="en-US" sz="3200" err="1"/>
              <a:t>theodinproject</a:t>
            </a:r>
            <a:r>
              <a:rPr lang="en-US" sz="3200"/>
              <a:t> repository.</a:t>
            </a:r>
            <a:endParaRPr lang="en-US" sz="3200">
              <a:cs typeface="Calibri"/>
            </a:endParaRPr>
          </a:p>
        </p:txBody>
      </p:sp>
      <p:sp>
        <p:nvSpPr>
          <p:cNvPr id="17" name="Rectangle 16">
            <a:extLst>
              <a:ext uri="{FF2B5EF4-FFF2-40B4-BE49-F238E27FC236}">
                <a16:creationId xmlns:a16="http://schemas.microsoft.com/office/drawing/2014/main" id="{FBEB5AFB-530D-7715-5EB3-7B9A053228C0}"/>
              </a:ext>
            </a:extLst>
          </p:cNvPr>
          <p:cNvSpPr/>
          <p:nvPr/>
        </p:nvSpPr>
        <p:spPr>
          <a:xfrm>
            <a:off x="650742" y="31483694"/>
            <a:ext cx="38386727" cy="1158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pPr algn="ctr"/>
            <a:endParaRPr lang="en-US" sz="6869"/>
          </a:p>
        </p:txBody>
      </p:sp>
      <p:sp>
        <p:nvSpPr>
          <p:cNvPr id="18" name="TextBox 17">
            <a:extLst>
              <a:ext uri="{FF2B5EF4-FFF2-40B4-BE49-F238E27FC236}">
                <a16:creationId xmlns:a16="http://schemas.microsoft.com/office/drawing/2014/main" id="{3882E3C6-4193-293C-F42E-6C7EA49E9498}"/>
              </a:ext>
            </a:extLst>
          </p:cNvPr>
          <p:cNvSpPr txBox="1"/>
          <p:nvPr/>
        </p:nvSpPr>
        <p:spPr>
          <a:xfrm>
            <a:off x="1542523" y="31727216"/>
            <a:ext cx="71696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r>
              <a:rPr lang="en-US" sz="3200">
                <a:cs typeface="Calibri"/>
              </a:rPr>
              <a:t>TOP main page: </a:t>
            </a:r>
            <a:r>
              <a:rPr lang="en-US" sz="3200">
                <a:ea typeface="+mn-lt"/>
                <a:cs typeface="+mn-lt"/>
              </a:rPr>
              <a:t>www.theodinproject.com</a:t>
            </a:r>
            <a:endParaRPr lang="en-US" sz="3200">
              <a:cs typeface="Calibri"/>
            </a:endParaRPr>
          </a:p>
        </p:txBody>
      </p:sp>
      <p:sp>
        <p:nvSpPr>
          <p:cNvPr id="19" name="TextBox 18">
            <a:extLst>
              <a:ext uri="{FF2B5EF4-FFF2-40B4-BE49-F238E27FC236}">
                <a16:creationId xmlns:a16="http://schemas.microsoft.com/office/drawing/2014/main" id="{E9497C40-7D06-F603-0F65-F3D2A02B99D4}"/>
              </a:ext>
            </a:extLst>
          </p:cNvPr>
          <p:cNvSpPr txBox="1"/>
          <p:nvPr/>
        </p:nvSpPr>
        <p:spPr>
          <a:xfrm>
            <a:off x="11490567" y="31730789"/>
            <a:ext cx="6969780" cy="5889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r>
              <a:rPr lang="en-US" sz="3200"/>
              <a:t>TOP GitHub: </a:t>
            </a:r>
            <a:r>
              <a:rPr lang="en-US" sz="3200">
                <a:ea typeface="+mn-lt"/>
                <a:cs typeface="+mn-lt"/>
              </a:rPr>
              <a:t>github.com/</a:t>
            </a:r>
            <a:r>
              <a:rPr lang="en-US" sz="3200" err="1">
                <a:ea typeface="+mn-lt"/>
                <a:cs typeface="+mn-lt"/>
              </a:rPr>
              <a:t>TheOdinProject</a:t>
            </a:r>
            <a:endParaRPr lang="en-US" sz="3200">
              <a:cs typeface="Calibri"/>
            </a:endParaRPr>
          </a:p>
        </p:txBody>
      </p:sp>
      <p:sp>
        <p:nvSpPr>
          <p:cNvPr id="20" name="TextBox 19">
            <a:extLst>
              <a:ext uri="{FF2B5EF4-FFF2-40B4-BE49-F238E27FC236}">
                <a16:creationId xmlns:a16="http://schemas.microsoft.com/office/drawing/2014/main" id="{3CA7B90B-4F4B-7092-C408-293AD84FFC72}"/>
              </a:ext>
            </a:extLst>
          </p:cNvPr>
          <p:cNvSpPr txBox="1"/>
          <p:nvPr/>
        </p:nvSpPr>
        <p:spPr>
          <a:xfrm>
            <a:off x="20369847" y="31735138"/>
            <a:ext cx="89155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r>
              <a:rPr lang="en-US" sz="3200"/>
              <a:t>TOP Discord: </a:t>
            </a:r>
            <a:r>
              <a:rPr lang="en-US" sz="3200">
                <a:ea typeface="+mn-lt"/>
                <a:cs typeface="+mn-lt"/>
              </a:rPr>
              <a:t>https://discord.com/invite/fbFCkYabZB</a:t>
            </a:r>
            <a:endParaRPr lang="en-US" sz="3200">
              <a:cs typeface="Calibri"/>
            </a:endParaRPr>
          </a:p>
        </p:txBody>
      </p:sp>
      <p:sp>
        <p:nvSpPr>
          <p:cNvPr id="21" name="TextBox 20">
            <a:extLst>
              <a:ext uri="{FF2B5EF4-FFF2-40B4-BE49-F238E27FC236}">
                <a16:creationId xmlns:a16="http://schemas.microsoft.com/office/drawing/2014/main" id="{D335448C-1CBE-DBC9-FE12-3B1BD96A1CE9}"/>
              </a:ext>
            </a:extLst>
          </p:cNvPr>
          <p:cNvSpPr txBox="1"/>
          <p:nvPr/>
        </p:nvSpPr>
        <p:spPr>
          <a:xfrm>
            <a:off x="32768794" y="31734000"/>
            <a:ext cx="35832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3489350" rtl="0" eaLnBrk="1" latinLnBrk="0" hangingPunct="1">
              <a:defRPr sz="6869" kern="1200">
                <a:solidFill>
                  <a:schemeClr val="tx1"/>
                </a:solidFill>
                <a:latin typeface="+mn-lt"/>
                <a:ea typeface="+mn-ea"/>
                <a:cs typeface="+mn-cs"/>
              </a:defRPr>
            </a:lvl1pPr>
            <a:lvl2pPr marL="1744675" algn="l" defTabSz="3489350" rtl="0" eaLnBrk="1" latinLnBrk="0" hangingPunct="1">
              <a:defRPr sz="6869" kern="1200">
                <a:solidFill>
                  <a:schemeClr val="tx1"/>
                </a:solidFill>
                <a:latin typeface="+mn-lt"/>
                <a:ea typeface="+mn-ea"/>
                <a:cs typeface="+mn-cs"/>
              </a:defRPr>
            </a:lvl2pPr>
            <a:lvl3pPr marL="3489350" algn="l" defTabSz="3489350" rtl="0" eaLnBrk="1" latinLnBrk="0" hangingPunct="1">
              <a:defRPr sz="6869" kern="1200">
                <a:solidFill>
                  <a:schemeClr val="tx1"/>
                </a:solidFill>
                <a:latin typeface="+mn-lt"/>
                <a:ea typeface="+mn-ea"/>
                <a:cs typeface="+mn-cs"/>
              </a:defRPr>
            </a:lvl3pPr>
            <a:lvl4pPr marL="5234026" algn="l" defTabSz="3489350" rtl="0" eaLnBrk="1" latinLnBrk="0" hangingPunct="1">
              <a:defRPr sz="6869" kern="1200">
                <a:solidFill>
                  <a:schemeClr val="tx1"/>
                </a:solidFill>
                <a:latin typeface="+mn-lt"/>
                <a:ea typeface="+mn-ea"/>
                <a:cs typeface="+mn-cs"/>
              </a:defRPr>
            </a:lvl4pPr>
            <a:lvl5pPr marL="6978701" algn="l" defTabSz="3489350" rtl="0" eaLnBrk="1" latinLnBrk="0" hangingPunct="1">
              <a:defRPr sz="6869" kern="1200">
                <a:solidFill>
                  <a:schemeClr val="tx1"/>
                </a:solidFill>
                <a:latin typeface="+mn-lt"/>
                <a:ea typeface="+mn-ea"/>
                <a:cs typeface="+mn-cs"/>
              </a:defRPr>
            </a:lvl5pPr>
            <a:lvl6pPr marL="8723376" algn="l" defTabSz="3489350" rtl="0" eaLnBrk="1" latinLnBrk="0" hangingPunct="1">
              <a:defRPr sz="6869" kern="1200">
                <a:solidFill>
                  <a:schemeClr val="tx1"/>
                </a:solidFill>
                <a:latin typeface="+mn-lt"/>
                <a:ea typeface="+mn-ea"/>
                <a:cs typeface="+mn-cs"/>
              </a:defRPr>
            </a:lvl6pPr>
            <a:lvl7pPr marL="10468051" algn="l" defTabSz="3489350" rtl="0" eaLnBrk="1" latinLnBrk="0" hangingPunct="1">
              <a:defRPr sz="6869" kern="1200">
                <a:solidFill>
                  <a:schemeClr val="tx1"/>
                </a:solidFill>
                <a:latin typeface="+mn-lt"/>
                <a:ea typeface="+mn-ea"/>
                <a:cs typeface="+mn-cs"/>
              </a:defRPr>
            </a:lvl7pPr>
            <a:lvl8pPr marL="12212726" algn="l" defTabSz="3489350" rtl="0" eaLnBrk="1" latinLnBrk="0" hangingPunct="1">
              <a:defRPr sz="6869" kern="1200">
                <a:solidFill>
                  <a:schemeClr val="tx1"/>
                </a:solidFill>
                <a:latin typeface="+mn-lt"/>
                <a:ea typeface="+mn-ea"/>
                <a:cs typeface="+mn-cs"/>
              </a:defRPr>
            </a:lvl8pPr>
            <a:lvl9pPr marL="13957402" algn="l" defTabSz="3489350" rtl="0" eaLnBrk="1" latinLnBrk="0" hangingPunct="1">
              <a:defRPr sz="6869" kern="1200">
                <a:solidFill>
                  <a:schemeClr val="tx1"/>
                </a:solidFill>
                <a:latin typeface="+mn-lt"/>
                <a:ea typeface="+mn-ea"/>
                <a:cs typeface="+mn-cs"/>
              </a:defRPr>
            </a:lvl9pPr>
          </a:lstStyle>
          <a:p>
            <a:pPr algn="l"/>
            <a:r>
              <a:rPr lang="en-US" sz="3200">
                <a:ea typeface="+mn-lt"/>
                <a:cs typeface="+mn-lt"/>
              </a:rPr>
              <a:t>www.dickinson.edu</a:t>
            </a:r>
            <a:endParaRPr lang="en-US" sz="3200">
              <a:cs typeface="Calibri"/>
            </a:endParaRPr>
          </a:p>
        </p:txBody>
      </p:sp>
      <p:pic>
        <p:nvPicPr>
          <p:cNvPr id="23" name="Picture 23">
            <a:extLst>
              <a:ext uri="{FF2B5EF4-FFF2-40B4-BE49-F238E27FC236}">
                <a16:creationId xmlns:a16="http://schemas.microsoft.com/office/drawing/2014/main" id="{49325717-B511-84C4-CEA8-4033A3C24A3D}"/>
              </a:ext>
            </a:extLst>
          </p:cNvPr>
          <p:cNvPicPr>
            <a:picLocks noChangeAspect="1"/>
          </p:cNvPicPr>
          <p:nvPr/>
        </p:nvPicPr>
        <p:blipFill>
          <a:blip r:embed="rId2"/>
          <a:stretch>
            <a:fillRect/>
          </a:stretch>
        </p:blipFill>
        <p:spPr>
          <a:xfrm>
            <a:off x="1542523" y="19371922"/>
            <a:ext cx="7277923" cy="3904839"/>
          </a:xfrm>
          <a:prstGeom prst="rect">
            <a:avLst/>
          </a:prstGeom>
        </p:spPr>
      </p:pic>
      <p:pic>
        <p:nvPicPr>
          <p:cNvPr id="25" name="Picture 25">
            <a:extLst>
              <a:ext uri="{FF2B5EF4-FFF2-40B4-BE49-F238E27FC236}">
                <a16:creationId xmlns:a16="http://schemas.microsoft.com/office/drawing/2014/main" id="{7D1F7913-48BE-C2CE-BD71-7F5119397C3E}"/>
              </a:ext>
            </a:extLst>
          </p:cNvPr>
          <p:cNvPicPr>
            <a:picLocks noChangeAspect="1"/>
          </p:cNvPicPr>
          <p:nvPr/>
        </p:nvPicPr>
        <p:blipFill>
          <a:blip r:embed="rId3"/>
          <a:stretch>
            <a:fillRect/>
          </a:stretch>
        </p:blipFill>
        <p:spPr>
          <a:xfrm>
            <a:off x="1062563" y="27392007"/>
            <a:ext cx="4054966" cy="1889372"/>
          </a:xfrm>
          <a:prstGeom prst="rect">
            <a:avLst/>
          </a:prstGeom>
        </p:spPr>
      </p:pic>
      <p:pic>
        <p:nvPicPr>
          <p:cNvPr id="26" name="Picture 26">
            <a:extLst>
              <a:ext uri="{FF2B5EF4-FFF2-40B4-BE49-F238E27FC236}">
                <a16:creationId xmlns:a16="http://schemas.microsoft.com/office/drawing/2014/main" id="{6F4816F9-5606-05A6-4869-CF2A750EB189}"/>
              </a:ext>
            </a:extLst>
          </p:cNvPr>
          <p:cNvPicPr>
            <a:picLocks noChangeAspect="1"/>
          </p:cNvPicPr>
          <p:nvPr/>
        </p:nvPicPr>
        <p:blipFill>
          <a:blip r:embed="rId4"/>
          <a:stretch>
            <a:fillRect/>
          </a:stretch>
        </p:blipFill>
        <p:spPr>
          <a:xfrm>
            <a:off x="5461150" y="27393860"/>
            <a:ext cx="3592378" cy="1890944"/>
          </a:xfrm>
          <a:prstGeom prst="rect">
            <a:avLst/>
          </a:prstGeom>
        </p:spPr>
      </p:pic>
      <p:sp>
        <p:nvSpPr>
          <p:cNvPr id="27" name="TextBox 26">
            <a:extLst>
              <a:ext uri="{FF2B5EF4-FFF2-40B4-BE49-F238E27FC236}">
                <a16:creationId xmlns:a16="http://schemas.microsoft.com/office/drawing/2014/main" id="{E3E9A35F-0DFA-8C7F-DF03-A18E70A451DE}"/>
              </a:ext>
            </a:extLst>
          </p:cNvPr>
          <p:cNvSpPr txBox="1"/>
          <p:nvPr/>
        </p:nvSpPr>
        <p:spPr>
          <a:xfrm>
            <a:off x="12143776" y="3954741"/>
            <a:ext cx="5377262" cy="11464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a:t>Bug </a:t>
            </a:r>
            <a:r>
              <a:rPr lang="en-US" sz="6850"/>
              <a:t>Gardening</a:t>
            </a:r>
            <a:endParaRPr lang="en-US" sz="6850">
              <a:cs typeface="Calibri"/>
            </a:endParaRPr>
          </a:p>
        </p:txBody>
      </p:sp>
      <p:sp>
        <p:nvSpPr>
          <p:cNvPr id="28" name="TextBox 27">
            <a:extLst>
              <a:ext uri="{FF2B5EF4-FFF2-40B4-BE49-F238E27FC236}">
                <a16:creationId xmlns:a16="http://schemas.microsoft.com/office/drawing/2014/main" id="{A40D84F5-2E24-36F2-2A50-5370EAED9F63}"/>
              </a:ext>
            </a:extLst>
          </p:cNvPr>
          <p:cNvSpPr txBox="1"/>
          <p:nvPr/>
        </p:nvSpPr>
        <p:spPr>
          <a:xfrm>
            <a:off x="23311948" y="3923669"/>
            <a:ext cx="2743199" cy="11464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850"/>
              <a:t>Bug Fix</a:t>
            </a:r>
            <a:endParaRPr lang="en-US" sz="6850">
              <a:cs typeface="Calibri"/>
            </a:endParaRPr>
          </a:p>
        </p:txBody>
      </p:sp>
      <p:sp>
        <p:nvSpPr>
          <p:cNvPr id="29" name="TextBox 28">
            <a:extLst>
              <a:ext uri="{FF2B5EF4-FFF2-40B4-BE49-F238E27FC236}">
                <a16:creationId xmlns:a16="http://schemas.microsoft.com/office/drawing/2014/main" id="{E5A6A395-1A2C-3836-2F8B-7814017CE1B1}"/>
              </a:ext>
            </a:extLst>
          </p:cNvPr>
          <p:cNvSpPr txBox="1"/>
          <p:nvPr/>
        </p:nvSpPr>
        <p:spPr>
          <a:xfrm>
            <a:off x="31810693" y="3908510"/>
            <a:ext cx="5027282" cy="11464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850"/>
              <a:t>Contributions</a:t>
            </a:r>
            <a:endParaRPr lang="en-US" sz="6850">
              <a:cs typeface="Calibri"/>
            </a:endParaRPr>
          </a:p>
        </p:txBody>
      </p:sp>
      <p:sp>
        <p:nvSpPr>
          <p:cNvPr id="30" name="TextBox 29">
            <a:extLst>
              <a:ext uri="{FF2B5EF4-FFF2-40B4-BE49-F238E27FC236}">
                <a16:creationId xmlns:a16="http://schemas.microsoft.com/office/drawing/2014/main" id="{44CB6D5A-D2A6-1A93-E556-32AF1304D54C}"/>
              </a:ext>
            </a:extLst>
          </p:cNvPr>
          <p:cNvSpPr txBox="1"/>
          <p:nvPr/>
        </p:nvSpPr>
        <p:spPr>
          <a:xfrm>
            <a:off x="32267287" y="14499136"/>
            <a:ext cx="4032600" cy="11464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850"/>
              <a:t>Challenges</a:t>
            </a:r>
            <a:endParaRPr lang="en-US" sz="6850">
              <a:cs typeface="Calibri"/>
            </a:endParaRPr>
          </a:p>
        </p:txBody>
      </p:sp>
      <p:sp>
        <p:nvSpPr>
          <p:cNvPr id="32" name="TextBox 31">
            <a:extLst>
              <a:ext uri="{FF2B5EF4-FFF2-40B4-BE49-F238E27FC236}">
                <a16:creationId xmlns:a16="http://schemas.microsoft.com/office/drawing/2014/main" id="{90EBD4C2-8363-FE03-5515-538525EA2C2A}"/>
              </a:ext>
            </a:extLst>
          </p:cNvPr>
          <p:cNvSpPr txBox="1"/>
          <p:nvPr/>
        </p:nvSpPr>
        <p:spPr>
          <a:xfrm>
            <a:off x="998274" y="5100795"/>
            <a:ext cx="8238510"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a:rPr>
              <a:t>What is The Odin Project?</a:t>
            </a:r>
          </a:p>
          <a:p>
            <a:r>
              <a:rPr lang="en-US" sz="3200">
                <a:ea typeface="Calibri"/>
                <a:cs typeface="Calibri"/>
              </a:rPr>
              <a:t>The Odin Project (TOP) is a website used to teach people web programming for free. This includes HTML, CSS, JavaScript and Ruby. Anyone can create an account and start learning at their own pace. TOP offers a detailed yet dynamic curriculum on a wide variety of languages that is updated on a daily basis.</a:t>
            </a:r>
            <a:endParaRPr lang="en-US" sz="3200">
              <a:ea typeface="+mn-lt"/>
              <a:cs typeface="+mn-lt"/>
            </a:endParaRPr>
          </a:p>
        </p:txBody>
      </p:sp>
      <p:pic>
        <p:nvPicPr>
          <p:cNvPr id="34" name="Picture 34" descr="Graphical user interface, application&#10;&#10;Description automatically generated">
            <a:extLst>
              <a:ext uri="{FF2B5EF4-FFF2-40B4-BE49-F238E27FC236}">
                <a16:creationId xmlns:a16="http://schemas.microsoft.com/office/drawing/2014/main" id="{46DCE6BD-B31A-4673-44F3-B1AB68AB34D0}"/>
              </a:ext>
            </a:extLst>
          </p:cNvPr>
          <p:cNvPicPr>
            <a:picLocks noChangeAspect="1"/>
          </p:cNvPicPr>
          <p:nvPr/>
        </p:nvPicPr>
        <p:blipFill>
          <a:blip r:embed="rId5"/>
          <a:stretch>
            <a:fillRect/>
          </a:stretch>
        </p:blipFill>
        <p:spPr>
          <a:xfrm>
            <a:off x="1638703" y="9734154"/>
            <a:ext cx="7085562" cy="3357051"/>
          </a:xfrm>
          <a:prstGeom prst="rect">
            <a:avLst/>
          </a:prstGeom>
        </p:spPr>
      </p:pic>
      <p:sp>
        <p:nvSpPr>
          <p:cNvPr id="35" name="TextBox 34">
            <a:extLst>
              <a:ext uri="{FF2B5EF4-FFF2-40B4-BE49-F238E27FC236}">
                <a16:creationId xmlns:a16="http://schemas.microsoft.com/office/drawing/2014/main" id="{8688EA78-89EB-3500-6237-92882515BF65}"/>
              </a:ext>
            </a:extLst>
          </p:cNvPr>
          <p:cNvSpPr txBox="1"/>
          <p:nvPr/>
        </p:nvSpPr>
        <p:spPr>
          <a:xfrm>
            <a:off x="30176518" y="15422723"/>
            <a:ext cx="8241308" cy="9448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cs typeface="Calibri"/>
              </a:rPr>
              <a:t>Most of us were familiar with HTML and CSS, but are not well versed in JavaScript, so we spent some time going through TOP's foundation course to educate ourselves in HTML, CSS, and JavaScript. </a:t>
            </a:r>
          </a:p>
          <a:p>
            <a:pPr marL="457200" indent="-457200">
              <a:buFont typeface="Arial"/>
              <a:buChar char="•"/>
            </a:pPr>
            <a:r>
              <a:rPr lang="en-US" sz="3200">
                <a:cs typeface="Calibri"/>
              </a:rPr>
              <a:t>During the developer install, we could not pass all tests for a while and spent a lot of time trying to fix errors Ruby errors</a:t>
            </a:r>
          </a:p>
          <a:p>
            <a:pPr marL="914400" lvl="1" indent="-457200">
              <a:buFont typeface="Arial"/>
              <a:buChar char="•"/>
            </a:pPr>
            <a:r>
              <a:rPr lang="en-US" sz="3200">
                <a:cs typeface="Calibri"/>
              </a:rPr>
              <a:t>Additionally, none of us had any previous experience with Ruby</a:t>
            </a:r>
          </a:p>
          <a:p>
            <a:pPr marL="457200" indent="-457200">
              <a:buFont typeface="Arial"/>
              <a:buChar char="•"/>
            </a:pPr>
            <a:r>
              <a:rPr lang="en-US" sz="3200">
                <a:cs typeface="Calibri"/>
              </a:rPr>
              <a:t>During the beginning of our Bug Fix activity, we had a hard time looking for issues to fix. This is due to the small number of issues in both the curriculum repository and </a:t>
            </a:r>
            <a:r>
              <a:rPr lang="en-US" sz="3200" err="1">
                <a:cs typeface="Calibri"/>
              </a:rPr>
              <a:t>theodinproject</a:t>
            </a:r>
            <a:r>
              <a:rPr lang="en-US" sz="3200">
                <a:cs typeface="Calibri"/>
              </a:rPr>
              <a:t> repository.</a:t>
            </a:r>
          </a:p>
          <a:p>
            <a:pPr marL="457200" indent="-457200">
              <a:buFont typeface="Arial"/>
              <a:buChar char="•"/>
            </a:pPr>
            <a:r>
              <a:rPr lang="en-US" sz="3200">
                <a:cs typeface="Calibri"/>
              </a:rPr>
              <a:t>During the contribution phase we made some mistakes by accidentally deleting our workflow  on GitHub. Had to remake new PRs to fix the issue.</a:t>
            </a:r>
            <a:endParaRPr lang="en-US">
              <a:cs typeface="Calibri"/>
            </a:endParaRPr>
          </a:p>
        </p:txBody>
      </p:sp>
      <p:sp>
        <p:nvSpPr>
          <p:cNvPr id="36" name="TextBox 35">
            <a:extLst>
              <a:ext uri="{FF2B5EF4-FFF2-40B4-BE49-F238E27FC236}">
                <a16:creationId xmlns:a16="http://schemas.microsoft.com/office/drawing/2014/main" id="{08291DF4-541C-C737-A177-6E3CE165CD0A}"/>
              </a:ext>
            </a:extLst>
          </p:cNvPr>
          <p:cNvSpPr txBox="1"/>
          <p:nvPr/>
        </p:nvSpPr>
        <p:spPr>
          <a:xfrm>
            <a:off x="30162934" y="24732725"/>
            <a:ext cx="8241307"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What have we learned?</a:t>
            </a:r>
            <a:endParaRPr lang="en-US" sz="3600">
              <a:cs typeface="Calibri"/>
            </a:endParaRPr>
          </a:p>
          <a:p>
            <a:pPr marL="457200" indent="-457200">
              <a:buFont typeface="Arial"/>
              <a:buChar char="•"/>
            </a:pPr>
            <a:r>
              <a:rPr lang="en-US" sz="3200">
                <a:cs typeface="Calibri"/>
              </a:rPr>
              <a:t>We have gotten more comfortable with making changes to files and pushing those changes online</a:t>
            </a:r>
          </a:p>
          <a:p>
            <a:pPr marL="457200" indent="-457200">
              <a:buFont typeface="Arial"/>
              <a:buChar char="•"/>
            </a:pPr>
            <a:r>
              <a:rPr lang="en-US" sz="3200">
                <a:cs typeface="Calibri"/>
              </a:rPr>
              <a:t>Improved our fundamental understanding of Git</a:t>
            </a:r>
          </a:p>
          <a:p>
            <a:pPr marL="457200" indent="-457200">
              <a:buFont typeface="Arial"/>
              <a:buChar char="•"/>
            </a:pPr>
            <a:r>
              <a:rPr lang="en-US" sz="3200">
                <a:cs typeface="Calibri"/>
              </a:rPr>
              <a:t>How </a:t>
            </a:r>
            <a:r>
              <a:rPr lang="en-US" sz="3200" err="1">
                <a:cs typeface="Calibri"/>
              </a:rPr>
              <a:t>rspec</a:t>
            </a:r>
            <a:r>
              <a:rPr lang="en-US" sz="3200">
                <a:cs typeface="Calibri"/>
              </a:rPr>
              <a:t> works to test Ruby based </a:t>
            </a:r>
            <a:r>
              <a:rPr lang="en-US" sz="3200" err="1">
                <a:cs typeface="Calibri"/>
              </a:rPr>
              <a:t>applicaitions</a:t>
            </a:r>
            <a:endParaRPr lang="en-US" sz="3200">
              <a:cs typeface="Calibri"/>
            </a:endParaRPr>
          </a:p>
          <a:p>
            <a:pPr marL="457200" indent="-457200">
              <a:buFont typeface="Arial"/>
              <a:buChar char="•"/>
            </a:pPr>
            <a:r>
              <a:rPr lang="en-US" sz="3200">
                <a:cs typeface="Calibri"/>
              </a:rPr>
              <a:t>Gained experience using Linux's command line interface to help navigate a code repository</a:t>
            </a:r>
          </a:p>
        </p:txBody>
      </p:sp>
      <p:sp>
        <p:nvSpPr>
          <p:cNvPr id="24" name="TextBox 23">
            <a:extLst>
              <a:ext uri="{FF2B5EF4-FFF2-40B4-BE49-F238E27FC236}">
                <a16:creationId xmlns:a16="http://schemas.microsoft.com/office/drawing/2014/main" id="{6AA4A120-1AB8-1D6E-B1A2-0D55D37466B5}"/>
              </a:ext>
            </a:extLst>
          </p:cNvPr>
          <p:cNvSpPr txBox="1"/>
          <p:nvPr/>
        </p:nvSpPr>
        <p:spPr>
          <a:xfrm>
            <a:off x="20562895" y="5065026"/>
            <a:ext cx="8241307"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Issue #23784</a:t>
            </a:r>
            <a:r>
              <a:rPr lang="en-US" sz="3200">
                <a:ea typeface="Calibri"/>
                <a:cs typeface="Calibri"/>
              </a:rPr>
              <a:t>: Creating a Grid Lesson: update Gap section</a:t>
            </a:r>
          </a:p>
          <a:p>
            <a:r>
              <a:rPr lang="en-US" sz="3200">
                <a:ea typeface="Calibri"/>
                <a:cs typeface="Calibri"/>
              </a:rPr>
              <a:t>Description: The old lesson alludes that gap can only be used to set the column-gap and row-gap to the same value, but it is also able to set column-gap and row-gap to different values. </a:t>
            </a:r>
          </a:p>
          <a:p>
            <a:r>
              <a:rPr lang="en-US" sz="3200">
                <a:ea typeface="Calibri"/>
                <a:cs typeface="Calibri"/>
              </a:rPr>
              <a:t>Solution: We added a paragraph to explain how gap can be used to set two distinct values for column-gap and row-gap and encouraged the student to test it out. </a:t>
            </a:r>
          </a:p>
          <a:p>
            <a:pPr marL="457200" indent="-457200">
              <a:buFont typeface="Arial"/>
              <a:buChar char="•"/>
            </a:pPr>
            <a:r>
              <a:rPr lang="en-US" sz="3200">
                <a:ea typeface="Calibri"/>
                <a:cs typeface="Calibri"/>
              </a:rPr>
              <a:t>Upon further review, the reviewers determined that adding more information to explain the usage of gap was intentionally left out to avoid confusing beginners. </a:t>
            </a:r>
          </a:p>
          <a:p>
            <a:pPr marL="457200" indent="-457200">
              <a:buFont typeface="Arial"/>
              <a:buChar char="•"/>
            </a:pPr>
            <a:r>
              <a:rPr lang="en-US" sz="3200">
                <a:ea typeface="Calibri"/>
                <a:cs typeface="Calibri"/>
              </a:rPr>
              <a:t>We replaced the initial changes with just a sentence implying gap has more usages and to encourage the student to try using it. </a:t>
            </a:r>
          </a:p>
        </p:txBody>
      </p:sp>
      <p:pic>
        <p:nvPicPr>
          <p:cNvPr id="31" name="Picture 36" descr="Text&#10;&#10;Description automatically generated">
            <a:extLst>
              <a:ext uri="{FF2B5EF4-FFF2-40B4-BE49-F238E27FC236}">
                <a16:creationId xmlns:a16="http://schemas.microsoft.com/office/drawing/2014/main" id="{14278A02-B452-8C23-83AA-3188C2E99036}"/>
              </a:ext>
            </a:extLst>
          </p:cNvPr>
          <p:cNvPicPr>
            <a:picLocks noChangeAspect="1"/>
          </p:cNvPicPr>
          <p:nvPr/>
        </p:nvPicPr>
        <p:blipFill>
          <a:blip r:embed="rId6"/>
          <a:stretch>
            <a:fillRect/>
          </a:stretch>
        </p:blipFill>
        <p:spPr>
          <a:xfrm>
            <a:off x="20584880" y="14219804"/>
            <a:ext cx="4098669" cy="941259"/>
          </a:xfrm>
          <a:prstGeom prst="rect">
            <a:avLst/>
          </a:prstGeom>
        </p:spPr>
      </p:pic>
      <p:pic>
        <p:nvPicPr>
          <p:cNvPr id="37" name="Picture 37">
            <a:extLst>
              <a:ext uri="{FF2B5EF4-FFF2-40B4-BE49-F238E27FC236}">
                <a16:creationId xmlns:a16="http://schemas.microsoft.com/office/drawing/2014/main" id="{E5EC0F08-DD05-3887-AE1A-03171E713223}"/>
              </a:ext>
            </a:extLst>
          </p:cNvPr>
          <p:cNvPicPr>
            <a:picLocks noChangeAspect="1"/>
          </p:cNvPicPr>
          <p:nvPr/>
        </p:nvPicPr>
        <p:blipFill>
          <a:blip r:embed="rId7"/>
          <a:stretch>
            <a:fillRect/>
          </a:stretch>
        </p:blipFill>
        <p:spPr>
          <a:xfrm>
            <a:off x="24820364" y="14173904"/>
            <a:ext cx="3961780" cy="1796933"/>
          </a:xfrm>
          <a:prstGeom prst="rect">
            <a:avLst/>
          </a:prstGeom>
        </p:spPr>
      </p:pic>
      <p:pic>
        <p:nvPicPr>
          <p:cNvPr id="38" name="Picture 38" descr="Text&#10;&#10;Description automatically generated">
            <a:extLst>
              <a:ext uri="{FF2B5EF4-FFF2-40B4-BE49-F238E27FC236}">
                <a16:creationId xmlns:a16="http://schemas.microsoft.com/office/drawing/2014/main" id="{CC3A2B8E-828F-2952-3BEA-2D8985D2BFB1}"/>
              </a:ext>
            </a:extLst>
          </p:cNvPr>
          <p:cNvPicPr>
            <a:picLocks noChangeAspect="1"/>
          </p:cNvPicPr>
          <p:nvPr/>
        </p:nvPicPr>
        <p:blipFill>
          <a:blip r:embed="rId8"/>
          <a:stretch>
            <a:fillRect/>
          </a:stretch>
        </p:blipFill>
        <p:spPr>
          <a:xfrm>
            <a:off x="20574987" y="16142228"/>
            <a:ext cx="8217124" cy="758890"/>
          </a:xfrm>
          <a:prstGeom prst="rect">
            <a:avLst/>
          </a:prstGeom>
        </p:spPr>
      </p:pic>
      <p:sp>
        <p:nvSpPr>
          <p:cNvPr id="39" name="TextBox 38">
            <a:extLst>
              <a:ext uri="{FF2B5EF4-FFF2-40B4-BE49-F238E27FC236}">
                <a16:creationId xmlns:a16="http://schemas.microsoft.com/office/drawing/2014/main" id="{8E9FBEBB-01F6-4271-917A-E7DFF5311FB0}"/>
              </a:ext>
            </a:extLst>
          </p:cNvPr>
          <p:cNvSpPr txBox="1"/>
          <p:nvPr/>
        </p:nvSpPr>
        <p:spPr>
          <a:xfrm>
            <a:off x="20517837" y="13665640"/>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t>Before:</a:t>
            </a:r>
            <a:endParaRPr lang="en-US"/>
          </a:p>
        </p:txBody>
      </p:sp>
      <p:sp>
        <p:nvSpPr>
          <p:cNvPr id="40" name="TextBox 39">
            <a:extLst>
              <a:ext uri="{FF2B5EF4-FFF2-40B4-BE49-F238E27FC236}">
                <a16:creationId xmlns:a16="http://schemas.microsoft.com/office/drawing/2014/main" id="{8242EF3A-3044-7322-26AE-9A3BF209F937}"/>
              </a:ext>
            </a:extLst>
          </p:cNvPr>
          <p:cNvSpPr txBox="1"/>
          <p:nvPr/>
        </p:nvSpPr>
        <p:spPr>
          <a:xfrm>
            <a:off x="24827626" y="13614282"/>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Calibri"/>
                <a:cs typeface="Calibri"/>
              </a:rPr>
              <a:t>Initial Changes:</a:t>
            </a:r>
            <a:endParaRPr lang="en-US">
              <a:ea typeface="Calibri"/>
              <a:cs typeface="Calibri"/>
            </a:endParaRPr>
          </a:p>
        </p:txBody>
      </p:sp>
      <p:sp>
        <p:nvSpPr>
          <p:cNvPr id="41" name="TextBox 40">
            <a:extLst>
              <a:ext uri="{FF2B5EF4-FFF2-40B4-BE49-F238E27FC236}">
                <a16:creationId xmlns:a16="http://schemas.microsoft.com/office/drawing/2014/main" id="{C807BA95-4E2E-7E0C-72B8-23D979FB4A9D}"/>
              </a:ext>
            </a:extLst>
          </p:cNvPr>
          <p:cNvSpPr txBox="1"/>
          <p:nvPr/>
        </p:nvSpPr>
        <p:spPr>
          <a:xfrm>
            <a:off x="20501672" y="15413963"/>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Calibri"/>
                <a:cs typeface="Calibri"/>
              </a:rPr>
              <a:t>Final Changes: </a:t>
            </a:r>
            <a:endParaRPr lang="en-US"/>
          </a:p>
        </p:txBody>
      </p:sp>
      <p:sp>
        <p:nvSpPr>
          <p:cNvPr id="42" name="TextBox 41">
            <a:extLst>
              <a:ext uri="{FF2B5EF4-FFF2-40B4-BE49-F238E27FC236}">
                <a16:creationId xmlns:a16="http://schemas.microsoft.com/office/drawing/2014/main" id="{868FEC2F-791C-BFB3-AD41-208C916FFCDB}"/>
              </a:ext>
            </a:extLst>
          </p:cNvPr>
          <p:cNvSpPr txBox="1"/>
          <p:nvPr/>
        </p:nvSpPr>
        <p:spPr>
          <a:xfrm>
            <a:off x="10858151" y="5103760"/>
            <a:ext cx="823461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Issue #2532</a:t>
            </a:r>
            <a:r>
              <a:rPr lang="en-US" sz="3200"/>
              <a:t>: Links blend in with text when focused</a:t>
            </a:r>
            <a:endParaRPr lang="en-US" sz="3200">
              <a:ea typeface="Calibri"/>
              <a:cs typeface="Calibri"/>
            </a:endParaRPr>
          </a:p>
          <a:p>
            <a:r>
              <a:rPr lang="en-US" sz="3200">
                <a:ea typeface="Calibri"/>
                <a:cs typeface="Calibri"/>
              </a:rPr>
              <a:t>Description: A link is focused when you click it with your mouse or, if you're on mobile, when you tap on it. When the link is focused, it's indistinguishable from regular text.</a:t>
            </a:r>
          </a:p>
        </p:txBody>
      </p:sp>
      <p:sp>
        <p:nvSpPr>
          <p:cNvPr id="43" name="TextBox 42">
            <a:extLst>
              <a:ext uri="{FF2B5EF4-FFF2-40B4-BE49-F238E27FC236}">
                <a16:creationId xmlns:a16="http://schemas.microsoft.com/office/drawing/2014/main" id="{20347515-C664-D52A-CF53-A7CF9388B280}"/>
              </a:ext>
            </a:extLst>
          </p:cNvPr>
          <p:cNvSpPr txBox="1"/>
          <p:nvPr/>
        </p:nvSpPr>
        <p:spPr>
          <a:xfrm>
            <a:off x="10715102" y="12475088"/>
            <a:ext cx="823461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Investigation: </a:t>
            </a:r>
          </a:p>
          <a:p>
            <a:r>
              <a:rPr lang="en-US" sz="3200">
                <a:ea typeface="Calibri"/>
                <a:cs typeface="Calibri"/>
              </a:rPr>
              <a:t>We confirmed that this was a real bug by testing on PC and on mobile and suggested to change the specific link text to yellow, such that if one were to click a link, the text would stay yellow. A reviewer said our solution would work, but they have been planning to do a major CSS rewrite. </a:t>
            </a:r>
          </a:p>
        </p:txBody>
      </p:sp>
      <p:pic>
        <p:nvPicPr>
          <p:cNvPr id="44" name="Picture 44">
            <a:extLst>
              <a:ext uri="{FF2B5EF4-FFF2-40B4-BE49-F238E27FC236}">
                <a16:creationId xmlns:a16="http://schemas.microsoft.com/office/drawing/2014/main" id="{7B39B435-D0A0-A77B-5836-C1857A65DC18}"/>
              </a:ext>
            </a:extLst>
          </p:cNvPr>
          <p:cNvPicPr>
            <a:picLocks noChangeAspect="1"/>
          </p:cNvPicPr>
          <p:nvPr/>
        </p:nvPicPr>
        <p:blipFill>
          <a:blip r:embed="rId9"/>
          <a:stretch>
            <a:fillRect/>
          </a:stretch>
        </p:blipFill>
        <p:spPr>
          <a:xfrm>
            <a:off x="12043224" y="8197972"/>
            <a:ext cx="1921346" cy="4114800"/>
          </a:xfrm>
          <a:prstGeom prst="rect">
            <a:avLst/>
          </a:prstGeom>
        </p:spPr>
      </p:pic>
      <p:pic>
        <p:nvPicPr>
          <p:cNvPr id="45" name="Picture 45">
            <a:extLst>
              <a:ext uri="{FF2B5EF4-FFF2-40B4-BE49-F238E27FC236}">
                <a16:creationId xmlns:a16="http://schemas.microsoft.com/office/drawing/2014/main" id="{402E0CDF-ECED-EF00-7344-74F8441925B8}"/>
              </a:ext>
            </a:extLst>
          </p:cNvPr>
          <p:cNvPicPr>
            <a:picLocks noChangeAspect="1"/>
          </p:cNvPicPr>
          <p:nvPr/>
        </p:nvPicPr>
        <p:blipFill>
          <a:blip r:embed="rId10"/>
          <a:stretch>
            <a:fillRect/>
          </a:stretch>
        </p:blipFill>
        <p:spPr>
          <a:xfrm>
            <a:off x="15718421" y="8197972"/>
            <a:ext cx="1921346" cy="4114800"/>
          </a:xfrm>
          <a:prstGeom prst="rect">
            <a:avLst/>
          </a:prstGeom>
        </p:spPr>
      </p:pic>
      <p:sp>
        <p:nvSpPr>
          <p:cNvPr id="46" name="TextBox 45">
            <a:extLst>
              <a:ext uri="{FF2B5EF4-FFF2-40B4-BE49-F238E27FC236}">
                <a16:creationId xmlns:a16="http://schemas.microsoft.com/office/drawing/2014/main" id="{0AABF637-5B75-76B7-5C5F-4271FE7F4F59}"/>
              </a:ext>
            </a:extLst>
          </p:cNvPr>
          <p:cNvSpPr txBox="1"/>
          <p:nvPr/>
        </p:nvSpPr>
        <p:spPr>
          <a:xfrm>
            <a:off x="30176517" y="5100795"/>
            <a:ext cx="824130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Issue #23934</a:t>
            </a:r>
            <a:r>
              <a:rPr lang="en-US" sz="3200">
                <a:ea typeface="Calibri"/>
                <a:cs typeface="Calibri"/>
              </a:rPr>
              <a:t>: Style Guide – Foundations/JavaScript Basics 1: Learning Outcomes and Knowledge Checks</a:t>
            </a:r>
          </a:p>
          <a:p>
            <a:r>
              <a:rPr lang="en-US" sz="3200">
                <a:ea typeface="Calibri"/>
                <a:cs typeface="Calibri"/>
              </a:rPr>
              <a:t>Description: To make lessons consistent, the goals of a lesson and knowledge check sections of each lesson need to be changed.</a:t>
            </a:r>
          </a:p>
          <a:p>
            <a:r>
              <a:rPr lang="en-US" sz="3200">
                <a:ea typeface="Calibri"/>
                <a:cs typeface="Calibri"/>
              </a:rPr>
              <a:t>Solution: </a:t>
            </a:r>
          </a:p>
          <a:p>
            <a:r>
              <a:rPr lang="en-US" sz="3200">
                <a:ea typeface="Calibri"/>
                <a:cs typeface="Calibri"/>
              </a:rPr>
              <a:t>Learning Outcome is renamed to Lesson Overview and the text under the Lesson Overview and Knowledge Check sections are changed. All Knowledge Check links should follow the stated format in the issue. </a:t>
            </a:r>
          </a:p>
        </p:txBody>
      </p:sp>
      <p:pic>
        <p:nvPicPr>
          <p:cNvPr id="47" name="Picture 47">
            <a:extLst>
              <a:ext uri="{FF2B5EF4-FFF2-40B4-BE49-F238E27FC236}">
                <a16:creationId xmlns:a16="http://schemas.microsoft.com/office/drawing/2014/main" id="{A3F67AAD-C1C2-3AAB-87CF-E549401C5A6A}"/>
              </a:ext>
            </a:extLst>
          </p:cNvPr>
          <p:cNvPicPr>
            <a:picLocks noChangeAspect="1"/>
          </p:cNvPicPr>
          <p:nvPr/>
        </p:nvPicPr>
        <p:blipFill>
          <a:blip r:embed="rId11"/>
          <a:stretch>
            <a:fillRect/>
          </a:stretch>
        </p:blipFill>
        <p:spPr>
          <a:xfrm>
            <a:off x="30035445" y="11175334"/>
            <a:ext cx="8577781" cy="1598804"/>
          </a:xfrm>
          <a:prstGeom prst="rect">
            <a:avLst/>
          </a:prstGeom>
        </p:spPr>
      </p:pic>
      <p:pic>
        <p:nvPicPr>
          <p:cNvPr id="48" name="Picture 48" descr="Chart, treemap chart&#10;&#10;Description automatically generated">
            <a:extLst>
              <a:ext uri="{FF2B5EF4-FFF2-40B4-BE49-F238E27FC236}">
                <a16:creationId xmlns:a16="http://schemas.microsoft.com/office/drawing/2014/main" id="{7052303F-FAEC-43A4-D8B1-769E69F61933}"/>
              </a:ext>
            </a:extLst>
          </p:cNvPr>
          <p:cNvPicPr>
            <a:picLocks noChangeAspect="1"/>
          </p:cNvPicPr>
          <p:nvPr/>
        </p:nvPicPr>
        <p:blipFill>
          <a:blip r:embed="rId12"/>
          <a:stretch>
            <a:fillRect/>
          </a:stretch>
        </p:blipFill>
        <p:spPr>
          <a:xfrm>
            <a:off x="30035444" y="12929026"/>
            <a:ext cx="8577781" cy="1199709"/>
          </a:xfrm>
          <a:prstGeom prst="rect">
            <a:avLst/>
          </a:prstGeom>
        </p:spPr>
      </p:pic>
      <p:pic>
        <p:nvPicPr>
          <p:cNvPr id="4" name="Picture 4" descr="Logo&#10;&#10;Description automatically generated">
            <a:extLst>
              <a:ext uri="{FF2B5EF4-FFF2-40B4-BE49-F238E27FC236}">
                <a16:creationId xmlns:a16="http://schemas.microsoft.com/office/drawing/2014/main" id="{68931F63-32C2-15C9-0CCB-3A418F8D77ED}"/>
              </a:ext>
            </a:extLst>
          </p:cNvPr>
          <p:cNvPicPr>
            <a:picLocks noChangeAspect="1"/>
          </p:cNvPicPr>
          <p:nvPr/>
        </p:nvPicPr>
        <p:blipFill>
          <a:blip r:embed="rId13"/>
          <a:stretch>
            <a:fillRect/>
          </a:stretch>
        </p:blipFill>
        <p:spPr>
          <a:xfrm>
            <a:off x="33256452" y="891353"/>
            <a:ext cx="2302109" cy="2254343"/>
          </a:xfrm>
          <a:prstGeom prst="rect">
            <a:avLst/>
          </a:prstGeom>
        </p:spPr>
      </p:pic>
      <p:pic>
        <p:nvPicPr>
          <p:cNvPr id="5" name="Picture 5" descr="Shape, icon&#10;&#10;Description automatically generated">
            <a:extLst>
              <a:ext uri="{FF2B5EF4-FFF2-40B4-BE49-F238E27FC236}">
                <a16:creationId xmlns:a16="http://schemas.microsoft.com/office/drawing/2014/main" id="{BE30EA57-1A12-3B16-1A30-66B7B9FE6C0E}"/>
              </a:ext>
            </a:extLst>
          </p:cNvPr>
          <p:cNvPicPr>
            <a:picLocks noChangeAspect="1"/>
          </p:cNvPicPr>
          <p:nvPr/>
        </p:nvPicPr>
        <p:blipFill rotWithShape="1">
          <a:blip r:embed="rId14"/>
          <a:srcRect l="31484" r="31634" b="898"/>
          <a:stretch/>
        </p:blipFill>
        <p:spPr>
          <a:xfrm>
            <a:off x="4045315" y="824664"/>
            <a:ext cx="1889336" cy="2479084"/>
          </a:xfrm>
          <a:prstGeom prst="rect">
            <a:avLst/>
          </a:prstGeom>
        </p:spPr>
      </p:pic>
      <p:sp>
        <p:nvSpPr>
          <p:cNvPr id="53" name="TextBox 52">
            <a:extLst>
              <a:ext uri="{FF2B5EF4-FFF2-40B4-BE49-F238E27FC236}">
                <a16:creationId xmlns:a16="http://schemas.microsoft.com/office/drawing/2014/main" id="{B5393EB4-68CB-4E4A-A555-6612D1D5ED5E}"/>
              </a:ext>
            </a:extLst>
          </p:cNvPr>
          <p:cNvSpPr txBox="1"/>
          <p:nvPr/>
        </p:nvSpPr>
        <p:spPr>
          <a:xfrm>
            <a:off x="20540837" y="17386033"/>
            <a:ext cx="824130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Issue #23928</a:t>
            </a:r>
            <a:r>
              <a:rPr lang="en-US" sz="3200">
                <a:ea typeface="Calibri"/>
                <a:cs typeface="Calibri"/>
              </a:rPr>
              <a:t>: Style Guide – Foundations/Introductions: Learning Outcomes and Knowledge Checks</a:t>
            </a:r>
          </a:p>
          <a:p>
            <a:r>
              <a:rPr lang="en-US" sz="3200">
                <a:ea typeface="Calibri"/>
                <a:cs typeface="Calibri"/>
              </a:rPr>
              <a:t>Description: To make lessons consistent with the new guidelines on verbiage and format, some headings and description texts needs to be updated.</a:t>
            </a:r>
          </a:p>
          <a:p>
            <a:r>
              <a:rPr lang="en-US" sz="3200">
                <a:ea typeface="Calibri"/>
                <a:cs typeface="Calibri"/>
              </a:rPr>
              <a:t>Solution: Learning Outcome is renamed to Lesson Overview and the text under the Lesson Overview and Knowledge Check sections are changed. All Knowledge Check links should follow the stated format in the issue. </a:t>
            </a:r>
          </a:p>
        </p:txBody>
      </p:sp>
      <p:sp>
        <p:nvSpPr>
          <p:cNvPr id="54" name="TextBox 53">
            <a:extLst>
              <a:ext uri="{FF2B5EF4-FFF2-40B4-BE49-F238E27FC236}">
                <a16:creationId xmlns:a16="http://schemas.microsoft.com/office/drawing/2014/main" id="{69BEE877-E067-4040-A9CE-CDF2883E9633}"/>
              </a:ext>
            </a:extLst>
          </p:cNvPr>
          <p:cNvSpPr txBox="1"/>
          <p:nvPr/>
        </p:nvSpPr>
        <p:spPr>
          <a:xfrm>
            <a:off x="10695877" y="16304999"/>
            <a:ext cx="823461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Issue #2540</a:t>
            </a:r>
            <a:r>
              <a:rPr lang="en-US" sz="3200"/>
              <a:t>: Font gets dimmer (so dark its almost unreadable) as users type into the Lesson Preview Tool in Dark Mode.</a:t>
            </a:r>
            <a:endParaRPr lang="en-US" sz="3200">
              <a:ea typeface="Calibri"/>
              <a:cs typeface="Calibri"/>
            </a:endParaRPr>
          </a:p>
          <a:p>
            <a:r>
              <a:rPr lang="en-US" sz="3200">
                <a:ea typeface="Calibri"/>
                <a:cs typeface="Calibri"/>
              </a:rPr>
              <a:t>Description:</a:t>
            </a:r>
            <a:r>
              <a:rPr lang="en-US" sz="3200" b="0" i="0">
                <a:solidFill>
                  <a:srgbClr val="212529"/>
                </a:solidFill>
                <a:effectLst/>
                <a:latin typeface="-apple-system"/>
              </a:rPr>
              <a:t> The font appears to be dimmed and unreadable when users type into the preview tool text box </a:t>
            </a:r>
            <a:r>
              <a:rPr lang="en-US" sz="3200">
                <a:solidFill>
                  <a:srgbClr val="212529"/>
                </a:solidFill>
                <a:latin typeface="-apple-system"/>
              </a:rPr>
              <a:t>when Dark Mode is turned on</a:t>
            </a:r>
            <a:r>
              <a:rPr lang="en-US" sz="3200" b="0" i="0">
                <a:solidFill>
                  <a:srgbClr val="212529"/>
                </a:solidFill>
                <a:effectLst/>
                <a:latin typeface="-apple-system"/>
              </a:rPr>
              <a:t>. We tried to reproduce it and it appeared differently on different display panels (easy to read for Mac but very dim on Windows machines).</a:t>
            </a:r>
            <a:endParaRPr lang="en-US" sz="3200">
              <a:ea typeface="Calibri"/>
              <a:cs typeface="Calibri"/>
            </a:endParaRPr>
          </a:p>
        </p:txBody>
      </p:sp>
      <p:pic>
        <p:nvPicPr>
          <p:cNvPr id="8" name="Picture 7">
            <a:extLst>
              <a:ext uri="{FF2B5EF4-FFF2-40B4-BE49-F238E27FC236}">
                <a16:creationId xmlns:a16="http://schemas.microsoft.com/office/drawing/2014/main" id="{94915535-5CD1-4C8C-816E-462939837DB0}"/>
              </a:ext>
            </a:extLst>
          </p:cNvPr>
          <p:cNvPicPr>
            <a:picLocks noChangeAspect="1"/>
          </p:cNvPicPr>
          <p:nvPr/>
        </p:nvPicPr>
        <p:blipFill>
          <a:blip r:embed="rId15"/>
          <a:stretch>
            <a:fillRect/>
          </a:stretch>
        </p:blipFill>
        <p:spPr>
          <a:xfrm>
            <a:off x="11238738" y="21628712"/>
            <a:ext cx="7077007" cy="4231928"/>
          </a:xfrm>
          <a:prstGeom prst="rect">
            <a:avLst/>
          </a:prstGeom>
        </p:spPr>
      </p:pic>
      <p:sp>
        <p:nvSpPr>
          <p:cNvPr id="55" name="TextBox 54">
            <a:extLst>
              <a:ext uri="{FF2B5EF4-FFF2-40B4-BE49-F238E27FC236}">
                <a16:creationId xmlns:a16="http://schemas.microsoft.com/office/drawing/2014/main" id="{F5C8B4C7-7CF0-4DB3-9C58-4A15650A6FF7}"/>
              </a:ext>
            </a:extLst>
          </p:cNvPr>
          <p:cNvSpPr txBox="1"/>
          <p:nvPr/>
        </p:nvSpPr>
        <p:spPr>
          <a:xfrm>
            <a:off x="10719817" y="26399804"/>
            <a:ext cx="823461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Investigation: </a:t>
            </a:r>
          </a:p>
          <a:p>
            <a:r>
              <a:rPr lang="en-US" sz="3200">
                <a:ea typeface="Calibri"/>
                <a:cs typeface="Calibri"/>
              </a:rPr>
              <a:t>We confirmed that the bug existed before and depending on display panels it would show up differently. The issue is now closed as a major CSS rewrite has fixed it.</a:t>
            </a:r>
          </a:p>
        </p:txBody>
      </p:sp>
      <p:cxnSp>
        <p:nvCxnSpPr>
          <p:cNvPr id="10" name="Straight Connector 9">
            <a:extLst>
              <a:ext uri="{FF2B5EF4-FFF2-40B4-BE49-F238E27FC236}">
                <a16:creationId xmlns:a16="http://schemas.microsoft.com/office/drawing/2014/main" id="{601C61D1-E552-455E-A692-3C9690105DA2}"/>
              </a:ext>
            </a:extLst>
          </p:cNvPr>
          <p:cNvCxnSpPr/>
          <p:nvPr/>
        </p:nvCxnSpPr>
        <p:spPr>
          <a:xfrm flipV="1">
            <a:off x="20542809" y="17169649"/>
            <a:ext cx="8288501" cy="998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9278CD4-120B-48A6-86A9-5B670A71352E}"/>
              </a:ext>
            </a:extLst>
          </p:cNvPr>
          <p:cNvCxnSpPr/>
          <p:nvPr/>
        </p:nvCxnSpPr>
        <p:spPr>
          <a:xfrm flipV="1">
            <a:off x="10632994" y="16142228"/>
            <a:ext cx="8288501" cy="9989"/>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55B96C66-27E3-4E8D-86EC-8BC4040360DE}"/>
              </a:ext>
            </a:extLst>
          </p:cNvPr>
          <p:cNvCxnSpPr/>
          <p:nvPr/>
        </p:nvCxnSpPr>
        <p:spPr>
          <a:xfrm flipV="1">
            <a:off x="958674" y="23684391"/>
            <a:ext cx="8288501" cy="998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BA9CD699-B126-4993-A901-3F0AC0309014}"/>
              </a:ext>
            </a:extLst>
          </p:cNvPr>
          <p:cNvCxnSpPr/>
          <p:nvPr/>
        </p:nvCxnSpPr>
        <p:spPr>
          <a:xfrm flipV="1">
            <a:off x="30259182" y="14430504"/>
            <a:ext cx="8288501" cy="9989"/>
          </a:xfrm>
          <a:prstGeom prst="line">
            <a:avLst/>
          </a:prstGeom>
        </p:spPr>
        <p:style>
          <a:lnRef idx="1">
            <a:schemeClr val="dk1"/>
          </a:lnRef>
          <a:fillRef idx="0">
            <a:schemeClr val="dk1"/>
          </a:fillRef>
          <a:effectRef idx="0">
            <a:schemeClr val="dk1"/>
          </a:effectRef>
          <a:fontRef idx="minor">
            <a:schemeClr val="tx1"/>
          </a:fontRef>
        </p:style>
      </p:cxnSp>
      <p:pic>
        <p:nvPicPr>
          <p:cNvPr id="33" name="Picture 32">
            <a:extLst>
              <a:ext uri="{FF2B5EF4-FFF2-40B4-BE49-F238E27FC236}">
                <a16:creationId xmlns:a16="http://schemas.microsoft.com/office/drawing/2014/main" id="{75932C41-BCC7-462D-AE58-DDAD361439BC}"/>
              </a:ext>
            </a:extLst>
          </p:cNvPr>
          <p:cNvPicPr>
            <a:picLocks noChangeAspect="1"/>
          </p:cNvPicPr>
          <p:nvPr/>
        </p:nvPicPr>
        <p:blipFill>
          <a:blip r:embed="rId16"/>
          <a:stretch>
            <a:fillRect/>
          </a:stretch>
        </p:blipFill>
        <p:spPr>
          <a:xfrm>
            <a:off x="21147320" y="23518648"/>
            <a:ext cx="6921463" cy="3247319"/>
          </a:xfrm>
          <a:prstGeom prst="rect">
            <a:avLst/>
          </a:prstGeom>
        </p:spPr>
      </p:pic>
      <p:pic>
        <p:nvPicPr>
          <p:cNvPr id="62" name="Picture 61">
            <a:extLst>
              <a:ext uri="{FF2B5EF4-FFF2-40B4-BE49-F238E27FC236}">
                <a16:creationId xmlns:a16="http://schemas.microsoft.com/office/drawing/2014/main" id="{077DB732-8FA7-4E1E-AB5F-631210D38A88}"/>
              </a:ext>
            </a:extLst>
          </p:cNvPr>
          <p:cNvPicPr>
            <a:picLocks noChangeAspect="1"/>
          </p:cNvPicPr>
          <p:nvPr/>
        </p:nvPicPr>
        <p:blipFill>
          <a:blip r:embed="rId17"/>
          <a:stretch>
            <a:fillRect/>
          </a:stretch>
        </p:blipFill>
        <p:spPr>
          <a:xfrm>
            <a:off x="21147320" y="26980423"/>
            <a:ext cx="6921463" cy="3013816"/>
          </a:xfrm>
          <a:prstGeom prst="rect">
            <a:avLst/>
          </a:prstGeom>
        </p:spPr>
      </p:pic>
    </p:spTree>
    <p:extLst>
      <p:ext uri="{BB962C8B-B14F-4D97-AF65-F5344CB8AC3E}">
        <p14:creationId xmlns:p14="http://schemas.microsoft.com/office/powerpoint/2010/main" val="1031338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2022-04-12T15:18:01Z</dcterms:created>
  <dcterms:modified xsi:type="dcterms:W3CDTF">2022-04-15T11:50:24Z</dcterms:modified>
</cp:coreProperties>
</file>