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51"/>
  </p:notesMasterIdLst>
  <p:sldIdLst>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0"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03"/>
  </p:normalViewPr>
  <p:slideViewPr>
    <p:cSldViewPr snapToGrid="0" snapToObjects="1" showGuides="1">
      <p:cViewPr>
        <p:scale>
          <a:sx n="79" d="100"/>
          <a:sy n="79" d="100"/>
        </p:scale>
        <p:origin x="256" y="736"/>
      </p:cViewPr>
      <p:guideLst>
        <p:guide orient="horz" pos="2300"/>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20778551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75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06557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8250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444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358868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9" name="Shape 5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2646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2" name="Shape 5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519052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235793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66517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545639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0111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44261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5" name="Shape 6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744351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008512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779518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717972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0" name="Shape 6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050022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6" name="Shape 6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853147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898347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0" name="Shape 65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710982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72407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8" name="Shape 6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52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646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4" name="Shape 6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09162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86" name="Shape 6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8513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2" name="Shape 69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996835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9" name="Shape 6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090607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65514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17" name="Shape 7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282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3" name="Shape 7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436207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5" name="Shape 7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9735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1" name="Shape 7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957788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879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8294219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4" name="Shape 7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64190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0" name="Shape 7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93984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6" name="Shape 7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7450715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73" name="Shape 7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117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Shape 7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4895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91" name="Shape 7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016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4441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9" name="Shape 8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5779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260592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8461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13734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4212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158793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8" name="Shape 4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933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8.xml"/><Relationship Id="rId20" Type="http://schemas.openxmlformats.org/officeDocument/2006/relationships/slideLayout" Target="../slideLayouts/slideLayout49.xml"/><Relationship Id="rId21" Type="http://schemas.openxmlformats.org/officeDocument/2006/relationships/slideLayout" Target="../slideLayouts/slideLayout50.xml"/><Relationship Id="rId22" Type="http://schemas.openxmlformats.org/officeDocument/2006/relationships/slideLayout" Target="../slideLayouts/slideLayout51.xml"/><Relationship Id="rId23" Type="http://schemas.openxmlformats.org/officeDocument/2006/relationships/slideLayout" Target="../slideLayouts/slideLayout52.xml"/><Relationship Id="rId24" Type="http://schemas.openxmlformats.org/officeDocument/2006/relationships/slideLayout" Target="../slideLayouts/slideLayout53.xml"/><Relationship Id="rId25" Type="http://schemas.openxmlformats.org/officeDocument/2006/relationships/slideLayout" Target="../slideLayouts/slideLayout54.xml"/><Relationship Id="rId26" Type="http://schemas.openxmlformats.org/officeDocument/2006/relationships/slideLayout" Target="../slideLayouts/slideLayout55.xml"/><Relationship Id="rId27" Type="http://schemas.openxmlformats.org/officeDocument/2006/relationships/slideLayout" Target="../slideLayouts/slideLayout56.xml"/><Relationship Id="rId28" Type="http://schemas.openxmlformats.org/officeDocument/2006/relationships/slideLayout" Target="../slideLayouts/slideLayout57.xml"/><Relationship Id="rId29" Type="http://schemas.openxmlformats.org/officeDocument/2006/relationships/slideLayout" Target="../slideLayouts/slideLayout58.xml"/><Relationship Id="rId30" Type="http://schemas.openxmlformats.org/officeDocument/2006/relationships/slideLayout" Target="../slideLayouts/slideLayout59.xml"/><Relationship Id="rId31" Type="http://schemas.openxmlformats.org/officeDocument/2006/relationships/slideLayout" Target="../slideLayouts/slideLayout60.xml"/><Relationship Id="rId32" Type="http://schemas.openxmlformats.org/officeDocument/2006/relationships/theme" Target="../theme/theme2.xml"/><Relationship Id="rId10" Type="http://schemas.openxmlformats.org/officeDocument/2006/relationships/slideLayout" Target="../slideLayouts/slideLayout39.xml"/><Relationship Id="rId11" Type="http://schemas.openxmlformats.org/officeDocument/2006/relationships/slideLayout" Target="../slideLayouts/slideLayout40.xml"/><Relationship Id="rId12" Type="http://schemas.openxmlformats.org/officeDocument/2006/relationships/slideLayout" Target="../slideLayouts/slideLayout41.xml"/><Relationship Id="rId13" Type="http://schemas.openxmlformats.org/officeDocument/2006/relationships/slideLayout" Target="../slideLayouts/slideLayout42.xml"/><Relationship Id="rId14" Type="http://schemas.openxmlformats.org/officeDocument/2006/relationships/slideLayout" Target="../slideLayouts/slideLayout43.xml"/><Relationship Id="rId15" Type="http://schemas.openxmlformats.org/officeDocument/2006/relationships/slideLayout" Target="../slideLayouts/slideLayout44.xml"/><Relationship Id="rId16" Type="http://schemas.openxmlformats.org/officeDocument/2006/relationships/slideLayout" Target="../slideLayouts/slideLayout45.xml"/><Relationship Id="rId17" Type="http://schemas.openxmlformats.org/officeDocument/2006/relationships/slideLayout" Target="../slideLayouts/slideLayout46.xml"/><Relationship Id="rId18" Type="http://schemas.openxmlformats.org/officeDocument/2006/relationships/slideLayout" Target="../slideLayouts/slideLayout47.xml"/><Relationship Id="rId19" Type="http://schemas.openxmlformats.org/officeDocument/2006/relationships/slideLayout" Target="../slideLayouts/slideLayout48.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www.nytimes.com/imagepages/2008/04/16/us/20080416_OBAMA_GRAPHIC.html" TargetMode="External"/><Relationship Id="rId4"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DECISION TREES AND RANDOM FORESTS</a:t>
            </a:r>
          </a:p>
        </p:txBody>
      </p:sp>
      <p:sp>
        <p:nvSpPr>
          <p:cNvPr id="435" name="Shape 435"/>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dirty="0" smtClean="0">
                <a:solidFill>
                  <a:srgbClr val="E52123"/>
                </a:solidFill>
                <a:latin typeface="Georgia"/>
                <a:ea typeface="Georgia"/>
                <a:cs typeface="Georgia"/>
                <a:sym typeface="Georgia"/>
              </a:rPr>
              <a:t>Dickson </a:t>
            </a:r>
            <a:r>
              <a:rPr lang="en-US" sz="2800" b="0" i="1" u="none" strike="noStrike" cap="none" dirty="0" err="1" smtClean="0">
                <a:solidFill>
                  <a:srgbClr val="E52123"/>
                </a:solidFill>
                <a:latin typeface="Georgia"/>
                <a:ea typeface="Georgia"/>
                <a:cs typeface="Georgia"/>
                <a:sym typeface="Georgia"/>
              </a:rPr>
              <a:t>Kwong</a:t>
            </a:r>
            <a:endParaRPr lang="en-US" sz="2800" b="0" i="1" u="none" strike="noStrike" cap="none" dirty="0">
              <a:solidFill>
                <a:srgbClr val="E52123"/>
              </a:solidFill>
              <a:latin typeface="Georgia"/>
              <a:ea typeface="Georgia"/>
              <a:cs typeface="Georgia"/>
              <a:sym typeface="Georgia"/>
            </a:endParaRPr>
          </a:p>
          <a:p>
            <a:pPr marL="0" marR="0" lvl="0" indent="0" algn="l" rtl="0">
              <a:lnSpc>
                <a:spcPct val="121428"/>
              </a:lnSpc>
              <a:spcBef>
                <a:spcPts val="0"/>
              </a:spcBef>
              <a:buSzPct val="25000"/>
              <a:buNone/>
            </a:pPr>
            <a:r>
              <a:rPr lang="en-US" sz="2800" b="0" i="1" u="none" strike="noStrike" cap="none" dirty="0" smtClean="0">
                <a:solidFill>
                  <a:srgbClr val="EAEAEA"/>
                </a:solidFill>
                <a:latin typeface="Georgia"/>
                <a:ea typeface="Georgia"/>
                <a:cs typeface="Georgia"/>
                <a:sym typeface="Georgia"/>
              </a:rPr>
              <a:t>Data Scientist, </a:t>
            </a:r>
            <a:r>
              <a:rPr lang="en-US" sz="2800" b="0" i="1" u="none" strike="noStrike" cap="none" dirty="0" err="1" smtClean="0">
                <a:solidFill>
                  <a:srgbClr val="EAEAEA"/>
                </a:solidFill>
                <a:latin typeface="Georgia"/>
                <a:ea typeface="Georgia"/>
                <a:cs typeface="Georgia"/>
                <a:sym typeface="Georgia"/>
              </a:rPr>
              <a:t>Droste</a:t>
            </a:r>
            <a:endParaRPr lang="en-US" sz="2800" b="0" i="1" u="none" strike="noStrike" cap="none" dirty="0">
              <a:solidFill>
                <a:srgbClr val="EAEAEA"/>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p:nvPr/>
        </p:nvSpPr>
        <p:spPr>
          <a:xfrm>
            <a:off x="2961475" y="2224350"/>
            <a:ext cx="9398400" cy="3571200"/>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We will be using a dataset from StumpleUpon,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 Follow these prompts to get started:</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Break into groups.</a:t>
            </a: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Prior to looking at the data, brainstorm 3-5 characteristics that would be useful for predicting evergreen websites.</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After looking at the dataset, can you model or quantify any of the characteristics you wanted?  See the Notebook for data dictionary and starter code.</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Does being a news site affect evergreeness?  Compute or plot the percent of evergreen news sites.</a:t>
            </a:r>
          </a:p>
        </p:txBody>
      </p:sp>
      <p:pic>
        <p:nvPicPr>
          <p:cNvPr id="497" name="Shape 4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8" name="Shape 49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99" name="Shape 49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00" name="Shape 50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01" name="Shape 501"/>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p:nvPr/>
        </p:nvSpPr>
        <p:spPr>
          <a:xfrm>
            <a:off x="2961475" y="2224350"/>
            <a:ext cx="9398400" cy="3039300"/>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 5.	In general, does category affect evergreeness?  Plot the rate of</a:t>
            </a:r>
          </a:p>
          <a:p>
            <a:pPr lvl="0" indent="457200" rtl="0">
              <a:spcBef>
                <a:spcPts val="0"/>
              </a:spcBef>
              <a:buNone/>
            </a:pPr>
            <a:r>
              <a:rPr lang="en-US" sz="1800">
                <a:solidFill>
                  <a:schemeClr val="dk1"/>
                </a:solidFill>
                <a:latin typeface="Georgia"/>
                <a:ea typeface="Georgia"/>
                <a:cs typeface="Georgia"/>
                <a:sym typeface="Georgia"/>
              </a:rPr>
              <a:t>evergreen sites for all Alchemy categories.</a:t>
            </a:r>
          </a:p>
          <a:p>
            <a:pPr marR="0" lvl="0" algn="l" rtl="0">
              <a:spcBef>
                <a:spcPts val="0"/>
              </a:spcBef>
              <a:buNone/>
            </a:pPr>
            <a:r>
              <a:rPr lang="en-US" sz="1800">
                <a:latin typeface="Georgia"/>
                <a:ea typeface="Georgia"/>
                <a:cs typeface="Georgia"/>
                <a:sym typeface="Georgia"/>
              </a:rPr>
              <a:t> 6.	How many articles are there per category?</a:t>
            </a:r>
          </a:p>
          <a:p>
            <a:pPr marR="0" lvl="0" algn="l" rtl="0">
              <a:spcBef>
                <a:spcPts val="0"/>
              </a:spcBef>
              <a:buNone/>
            </a:pPr>
            <a:r>
              <a:rPr lang="en-US" sz="1800">
                <a:latin typeface="Georgia"/>
                <a:ea typeface="Georgia"/>
                <a:cs typeface="Georgia"/>
                <a:sym typeface="Georgia"/>
              </a:rPr>
              <a:t> 7.	Create a feature for the title containing “recipe”.  Is the percentage of</a:t>
            </a:r>
          </a:p>
          <a:p>
            <a:pPr marR="0" lvl="0" indent="457200" algn="l" rtl="0">
              <a:spcBef>
                <a:spcPts val="0"/>
              </a:spcBef>
              <a:buNone/>
            </a:pPr>
            <a:r>
              <a:rPr lang="en-US" sz="1800">
                <a:latin typeface="Georgia"/>
                <a:ea typeface="Georgia"/>
                <a:cs typeface="Georgia"/>
                <a:sym typeface="Georgia"/>
              </a:rPr>
              <a:t>evergreen websites higher or lower on pages that have “recipe” in </a:t>
            </a:r>
          </a:p>
          <a:p>
            <a:pPr marR="0" lvl="0" indent="457200" algn="l" rtl="0">
              <a:spcBef>
                <a:spcPts val="0"/>
              </a:spcBef>
              <a:buNone/>
            </a:pPr>
            <a:r>
              <a:rPr lang="en-US" sz="1800">
                <a:latin typeface="Georgia"/>
                <a:ea typeface="Georgia"/>
                <a:cs typeface="Georgia"/>
                <a:sym typeface="Georgia"/>
              </a:rPr>
              <a:t>the title?</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Were you able to plot the requested features?  Can you explain </a:t>
            </a:r>
          </a:p>
          <a:p>
            <a:pPr marR="0" lvl="0" algn="l" rtl="0">
              <a:spcBef>
                <a:spcPts val="0"/>
              </a:spcBef>
              <a:buNone/>
            </a:pPr>
            <a:r>
              <a:rPr lang="en-US" sz="1800">
                <a:latin typeface="Georgia"/>
                <a:ea typeface="Georgia"/>
                <a:cs typeface="Georgia"/>
                <a:sym typeface="Georgia"/>
              </a:rPr>
              <a:t>how you would approach this type of dataset?</a:t>
            </a:r>
          </a:p>
        </p:txBody>
      </p:sp>
      <p:pic>
        <p:nvPicPr>
          <p:cNvPr id="507" name="Shape 5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8" name="Shape 50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9" name="Shape 509"/>
          <p:cNvSpPr/>
          <p:nvPr/>
        </p:nvSpPr>
        <p:spPr>
          <a:xfrm>
            <a:off x="3052758" y="5792350"/>
            <a:ext cx="98871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Requested features and answers to questions</a:t>
            </a:r>
          </a:p>
        </p:txBody>
      </p:sp>
      <p:sp>
        <p:nvSpPr>
          <p:cNvPr id="510" name="Shape 51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1" name="Shape 511"/>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12" name="Shape 51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13" name="Shape 51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19" name="Shape 51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TRAINING DECISION TREES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35000" y="1292775"/>
            <a:ext cx="7940099" cy="59256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like the game “20 questions”.  They make decision by answering a series of questions, most often binary questions (yes or no).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the smallest set of questions to get to the right answer.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questions should reduce the search space as much as possible.</a:t>
            </a:r>
          </a:p>
        </p:txBody>
      </p:sp>
      <p:sp>
        <p:nvSpPr>
          <p:cNvPr id="525" name="Shape 5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INTUITION BEHIND DECISION TREES</a:t>
            </a:r>
          </a:p>
        </p:txBody>
      </p:sp>
      <p:pic>
        <p:nvPicPr>
          <p:cNvPr id="526" name="Shape 526">
            <a:hlinkClick r:id="rId3"/>
          </p:cNvPr>
          <p:cNvPicPr preferRelativeResize="0"/>
          <p:nvPr/>
        </p:nvPicPr>
        <p:blipFill>
          <a:blip r:embed="rId4">
            <a:alphaModFix/>
          </a:blip>
          <a:stretch>
            <a:fillRect/>
          </a:stretch>
        </p:blipFill>
        <p:spPr>
          <a:xfrm>
            <a:off x="8575024" y="1300574"/>
            <a:ext cx="3732299" cy="5925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35006" y="13258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Trees are a data structure made up of </a:t>
            </a:r>
            <a:r>
              <a:rPr lang="en-US" sz="2800" i="1">
                <a:latin typeface="Georgia"/>
                <a:ea typeface="Georgia"/>
                <a:cs typeface="Georgia"/>
                <a:sym typeface="Georgia"/>
              </a:rPr>
              <a:t>nodes</a:t>
            </a:r>
            <a:r>
              <a:rPr lang="en-US" sz="2800">
                <a:latin typeface="Georgia"/>
                <a:ea typeface="Georgia"/>
                <a:cs typeface="Georgia"/>
                <a:sym typeface="Georgia"/>
              </a:rPr>
              <a:t> and </a:t>
            </a:r>
            <a:r>
              <a:rPr lang="en-US" sz="2800" i="1">
                <a:latin typeface="Georgia"/>
                <a:ea typeface="Georgia"/>
                <a:cs typeface="Georgia"/>
                <a:sym typeface="Georgia"/>
              </a:rPr>
              <a:t>branches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node typically has two or more branches that connect it to its children.</a:t>
            </a:r>
          </a:p>
        </p:txBody>
      </p:sp>
      <p:sp>
        <p:nvSpPr>
          <p:cNvPr id="532" name="Shape 5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33" name="Shape 533"/>
          <p:cNvGrpSpPr/>
          <p:nvPr/>
        </p:nvGrpSpPr>
        <p:grpSpPr>
          <a:xfrm>
            <a:off x="4328890" y="3751157"/>
            <a:ext cx="4341599" cy="2996450"/>
            <a:chOff x="4328890" y="3751157"/>
            <a:chExt cx="4341599" cy="2996450"/>
          </a:xfrm>
        </p:grpSpPr>
        <p:sp>
          <p:nvSpPr>
            <p:cNvPr id="534" name="Shape 534"/>
            <p:cNvSpPr/>
            <p:nvPr/>
          </p:nvSpPr>
          <p:spPr>
            <a:xfrm>
              <a:off x="5672965" y="37511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b="1">
                  <a:latin typeface="Georgia"/>
                  <a:ea typeface="Georgia"/>
                  <a:cs typeface="Georgia"/>
                  <a:sym typeface="Georgia"/>
                </a:rPr>
                <a:t>Node</a:t>
              </a:r>
            </a:p>
          </p:txBody>
        </p:sp>
        <p:cxnSp>
          <p:nvCxnSpPr>
            <p:cNvPr id="535" name="Shape 535"/>
            <p:cNvCxnSpPr>
              <a:stCxn id="534" idx="2"/>
              <a:endCxn id="536" idx="0"/>
            </p:cNvCxnSpPr>
            <p:nvPr/>
          </p:nvCxnSpPr>
          <p:spPr>
            <a:xfrm flipH="1">
              <a:off x="5166265" y="4831498"/>
              <a:ext cx="1344000" cy="835800"/>
            </a:xfrm>
            <a:prstGeom prst="straightConnector1">
              <a:avLst/>
            </a:prstGeom>
            <a:noFill/>
            <a:ln w="38100" cap="flat" cmpd="sng">
              <a:solidFill>
                <a:schemeClr val="dk2"/>
              </a:solidFill>
              <a:prstDash val="solid"/>
              <a:round/>
              <a:headEnd type="none" w="lg" len="lg"/>
              <a:tailEnd type="none" w="lg" len="lg"/>
            </a:ln>
          </p:spPr>
        </p:cxnSp>
        <p:cxnSp>
          <p:nvCxnSpPr>
            <p:cNvPr id="537" name="Shape 537"/>
            <p:cNvCxnSpPr>
              <a:stCxn id="534" idx="2"/>
              <a:endCxn id="538" idx="0"/>
            </p:cNvCxnSpPr>
            <p:nvPr/>
          </p:nvCxnSpPr>
          <p:spPr>
            <a:xfrm>
              <a:off x="6510265" y="4831498"/>
              <a:ext cx="1323000" cy="835800"/>
            </a:xfrm>
            <a:prstGeom prst="straightConnector1">
              <a:avLst/>
            </a:prstGeom>
            <a:noFill/>
            <a:ln w="38100" cap="flat" cmpd="sng">
              <a:solidFill>
                <a:schemeClr val="dk2"/>
              </a:solidFill>
              <a:prstDash val="solid"/>
              <a:round/>
              <a:headEnd type="none" w="lg" len="lg"/>
              <a:tailEnd type="none" w="lg" len="lg"/>
            </a:ln>
          </p:spPr>
        </p:cxnSp>
        <p:sp>
          <p:nvSpPr>
            <p:cNvPr id="539" name="Shape 539"/>
            <p:cNvSpPr txBox="1"/>
            <p:nvPr/>
          </p:nvSpPr>
          <p:spPr>
            <a:xfrm>
              <a:off x="5665087" y="5145361"/>
              <a:ext cx="1674600" cy="431671"/>
            </a:xfrm>
            <a:prstGeom prst="rect">
              <a:avLst/>
            </a:prstGeom>
            <a:noFill/>
            <a:ln>
              <a:noFill/>
            </a:ln>
          </p:spPr>
          <p:txBody>
            <a:bodyPr lIns="91425" tIns="91425" rIns="91425" bIns="91425" anchor="t" anchorCtr="0">
              <a:noAutofit/>
            </a:bodyPr>
            <a:lstStyle/>
            <a:p>
              <a:pPr lvl="0" algn="ctr">
                <a:spcBef>
                  <a:spcPts val="0"/>
                </a:spcBef>
                <a:buNone/>
              </a:pPr>
              <a:r>
                <a:rPr lang="en-US" sz="2400" b="1">
                  <a:latin typeface="Georgia"/>
                  <a:ea typeface="Georgia"/>
                  <a:cs typeface="Georgia"/>
                  <a:sym typeface="Georgia"/>
                </a:rPr>
                <a:t>Branches</a:t>
              </a:r>
            </a:p>
          </p:txBody>
        </p:sp>
        <p:sp>
          <p:nvSpPr>
            <p:cNvPr id="536" name="Shape 536"/>
            <p:cNvSpPr/>
            <p:nvPr/>
          </p:nvSpPr>
          <p:spPr>
            <a:xfrm>
              <a:off x="4328890"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38" name="Shape 538"/>
            <p:cNvSpPr/>
            <p:nvPr/>
          </p:nvSpPr>
          <p:spPr>
            <a:xfrm>
              <a:off x="6995889"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35000" y="1325800"/>
            <a:ext cx="70100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child is another node in the tree and contains its own </a:t>
            </a:r>
            <a:r>
              <a:rPr lang="en-US" sz="2800" i="1">
                <a:latin typeface="Georgia"/>
                <a:ea typeface="Georgia"/>
                <a:cs typeface="Georgia"/>
                <a:sym typeface="Georgia"/>
              </a:rPr>
              <a:t>subtree</a:t>
            </a: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Nodes without any children are known as </a:t>
            </a:r>
            <a:r>
              <a:rPr lang="en-US" sz="2800" i="1">
                <a:latin typeface="Georgia"/>
                <a:ea typeface="Georgia"/>
                <a:cs typeface="Georgia"/>
                <a:sym typeface="Georgia"/>
              </a:rPr>
              <a:t>leaf</a:t>
            </a:r>
            <a:r>
              <a:rPr lang="en-US" sz="2800">
                <a:latin typeface="Georgia"/>
                <a:ea typeface="Georgia"/>
                <a:cs typeface="Georgia"/>
                <a:sym typeface="Georgia"/>
              </a:rPr>
              <a:t> nodes.</a:t>
            </a:r>
          </a:p>
        </p:txBody>
      </p:sp>
      <p:sp>
        <p:nvSpPr>
          <p:cNvPr id="545" name="Shape 5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46" name="Shape 546"/>
          <p:cNvGrpSpPr/>
          <p:nvPr/>
        </p:nvGrpSpPr>
        <p:grpSpPr>
          <a:xfrm>
            <a:off x="6727675" y="1846157"/>
            <a:ext cx="5578977" cy="4703391"/>
            <a:chOff x="7108675" y="1312757"/>
            <a:chExt cx="5578977" cy="4703391"/>
          </a:xfrm>
        </p:grpSpPr>
        <p:sp>
          <p:nvSpPr>
            <p:cNvPr id="547" name="Shape 547"/>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48" name="Shape 548"/>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49" name="Shape 549"/>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50" name="Shape 550"/>
            <p:cNvCxnSpPr>
              <a:stCxn id="547" idx="2"/>
              <a:endCxn id="549"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51" name="Shape 551"/>
            <p:cNvCxnSpPr>
              <a:stCxn id="547" idx="2"/>
              <a:endCxn id="548"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52" name="Shape 552"/>
            <p:cNvSpPr txBox="1"/>
            <p:nvPr/>
          </p:nvSpPr>
          <p:spPr>
            <a:xfrm>
              <a:off x="8414375" y="4644311"/>
              <a:ext cx="1674600" cy="431700"/>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3" name="Shape 553"/>
            <p:cNvSpPr/>
            <p:nvPr/>
          </p:nvSpPr>
          <p:spPr>
            <a:xfrm>
              <a:off x="9711564" y="13127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Node</a:t>
              </a:r>
            </a:p>
          </p:txBody>
        </p:sp>
        <p:cxnSp>
          <p:nvCxnSpPr>
            <p:cNvPr id="554" name="Shape 554"/>
            <p:cNvCxnSpPr>
              <a:stCxn id="553" idx="2"/>
              <a:endCxn id="547" idx="0"/>
            </p:cNvCxnSpPr>
            <p:nvPr/>
          </p:nvCxnSpPr>
          <p:spPr>
            <a:xfrm flipH="1">
              <a:off x="9259464" y="2393098"/>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55" name="Shape 555"/>
            <p:cNvCxnSpPr>
              <a:endCxn id="556"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57" name="Shape 557"/>
            <p:cNvSpPr txBox="1"/>
            <p:nvPr/>
          </p:nvSpPr>
          <p:spPr>
            <a:xfrm>
              <a:off x="9703687" y="2706961"/>
              <a:ext cx="1674600" cy="431671"/>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6" name="Shape 556"/>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35000" y="1301275"/>
            <a:ext cx="74108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decision tree</a:t>
            </a:r>
            <a:r>
              <a:rPr lang="en-US" sz="2800">
                <a:latin typeface="Georgia"/>
                <a:ea typeface="Georgia"/>
                <a:cs typeface="Georgia"/>
                <a:sym typeface="Georgia"/>
              </a:rPr>
              <a:t> contains a question at every node.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Depending upon the answer to the question, we proceed down the left or right branch of the tree and ask another question.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Once we don’t have any more questions (at the </a:t>
            </a:r>
            <a:r>
              <a:rPr lang="en-US" sz="2800" i="1">
                <a:solidFill>
                  <a:schemeClr val="dk1"/>
                </a:solidFill>
                <a:latin typeface="Georgia"/>
                <a:ea typeface="Georgia"/>
                <a:cs typeface="Georgia"/>
                <a:sym typeface="Georgia"/>
              </a:rPr>
              <a:t>leaf</a:t>
            </a:r>
            <a:r>
              <a:rPr lang="en-US" sz="2800">
                <a:solidFill>
                  <a:schemeClr val="dk1"/>
                </a:solidFill>
                <a:latin typeface="Georgia"/>
                <a:ea typeface="Georgia"/>
                <a:cs typeface="Georgia"/>
                <a:sym typeface="Georgia"/>
              </a:rPr>
              <a:t> nodes), we make a prediction.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The next question is always dependent on the last.</a:t>
            </a:r>
          </a:p>
          <a:p>
            <a:pPr marR="0" lvl="0" algn="l" rtl="0">
              <a:spcBef>
                <a:spcPts val="0"/>
              </a:spcBef>
              <a:buNone/>
            </a:pPr>
            <a:endParaRPr sz="2800">
              <a:latin typeface="Georgia"/>
              <a:ea typeface="Georgia"/>
              <a:cs typeface="Georgia"/>
              <a:sym typeface="Georgia"/>
            </a:endParaRPr>
          </a:p>
        </p:txBody>
      </p:sp>
      <p:sp>
        <p:nvSpPr>
          <p:cNvPr id="563" name="Shape 5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grpSp>
        <p:nvGrpSpPr>
          <p:cNvPr id="564" name="Shape 564"/>
          <p:cNvGrpSpPr/>
          <p:nvPr/>
        </p:nvGrpSpPr>
        <p:grpSpPr>
          <a:xfrm>
            <a:off x="7261075" y="1312757"/>
            <a:ext cx="5581425" cy="5922591"/>
            <a:chOff x="6727675" y="1312757"/>
            <a:chExt cx="5581425" cy="5922591"/>
          </a:xfrm>
        </p:grpSpPr>
        <p:grpSp>
          <p:nvGrpSpPr>
            <p:cNvPr id="565" name="Shape 565"/>
            <p:cNvGrpSpPr/>
            <p:nvPr/>
          </p:nvGrpSpPr>
          <p:grpSpPr>
            <a:xfrm>
              <a:off x="6727675" y="1312757"/>
              <a:ext cx="5578977" cy="4703391"/>
              <a:chOff x="7108675" y="1312757"/>
              <a:chExt cx="5578977" cy="4703391"/>
            </a:xfrm>
          </p:grpSpPr>
          <p:sp>
            <p:nvSpPr>
              <p:cNvPr id="566" name="Shape 566"/>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sp>
            <p:nvSpPr>
              <p:cNvPr id="567" name="Shape 567"/>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Question</a:t>
                </a:r>
              </a:p>
            </p:txBody>
          </p:sp>
          <p:sp>
            <p:nvSpPr>
              <p:cNvPr id="568" name="Shape 568"/>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69" name="Shape 569"/>
              <p:cNvCxnSpPr>
                <a:stCxn id="566" idx="2"/>
                <a:endCxn id="568"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70" name="Shape 570"/>
              <p:cNvCxnSpPr>
                <a:stCxn id="566" idx="2"/>
                <a:endCxn id="567"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71" name="Shape 571"/>
              <p:cNvSpPr/>
              <p:nvPr/>
            </p:nvSpPr>
            <p:spPr>
              <a:xfrm>
                <a:off x="9711564" y="131275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cxnSp>
            <p:nvCxnSpPr>
              <p:cNvPr id="572" name="Shape 572"/>
              <p:cNvCxnSpPr>
                <a:stCxn id="571" idx="2"/>
                <a:endCxn id="566" idx="0"/>
              </p:cNvCxnSpPr>
              <p:nvPr/>
            </p:nvCxnSpPr>
            <p:spPr>
              <a:xfrm flipH="1">
                <a:off x="9259464" y="2393057"/>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73" name="Shape 573"/>
              <p:cNvCxnSpPr>
                <a:endCxn id="574"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74" name="Shape 574"/>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
          <p:nvSpPr>
            <p:cNvPr id="575" name="Shape 575"/>
            <p:cNvSpPr/>
            <p:nvPr/>
          </p:nvSpPr>
          <p:spPr>
            <a:xfrm>
              <a:off x="10634500"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76" name="Shape 576"/>
            <p:cNvSpPr/>
            <p:nvPr/>
          </p:nvSpPr>
          <p:spPr>
            <a:xfrm>
              <a:off x="8023075"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77" name="Shape 577"/>
            <p:cNvCxnSpPr>
              <a:stCxn id="567" idx="2"/>
              <a:endCxn id="576" idx="0"/>
            </p:cNvCxnSpPr>
            <p:nvPr/>
          </p:nvCxnSpPr>
          <p:spPr>
            <a:xfrm flipH="1">
              <a:off x="8860300" y="6016148"/>
              <a:ext cx="1316100" cy="368700"/>
            </a:xfrm>
            <a:prstGeom prst="straightConnector1">
              <a:avLst/>
            </a:prstGeom>
            <a:noFill/>
            <a:ln w="38100" cap="flat" cmpd="sng">
              <a:solidFill>
                <a:schemeClr val="dk2"/>
              </a:solidFill>
              <a:prstDash val="solid"/>
              <a:round/>
              <a:headEnd type="none" w="lg" len="lg"/>
              <a:tailEnd type="none" w="lg" len="lg"/>
            </a:ln>
          </p:spPr>
        </p:cxnSp>
        <p:cxnSp>
          <p:nvCxnSpPr>
            <p:cNvPr id="578" name="Shape 578"/>
            <p:cNvCxnSpPr>
              <a:stCxn id="567" idx="2"/>
              <a:endCxn id="575" idx="0"/>
            </p:cNvCxnSpPr>
            <p:nvPr/>
          </p:nvCxnSpPr>
          <p:spPr>
            <a:xfrm>
              <a:off x="10176400" y="6016148"/>
              <a:ext cx="1295400" cy="368700"/>
            </a:xfrm>
            <a:prstGeom prst="straightConnector1">
              <a:avLst/>
            </a:prstGeom>
            <a:noFill/>
            <a:ln w="38100" cap="flat" cmpd="sng">
              <a:solidFill>
                <a:schemeClr val="dk2"/>
              </a:solidFill>
              <a:prstDash val="solid"/>
              <a:round/>
              <a:headEnd type="none" w="lg" len="lg"/>
              <a:tailEnd type="none" w="lg" len="lg"/>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suppose we want to predict if an article is a news article.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questions should we ask to make a prediction?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many questions should we ask?</a:t>
            </a:r>
          </a:p>
        </p:txBody>
      </p:sp>
      <p:sp>
        <p:nvSpPr>
          <p:cNvPr id="584" name="Shape 5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may start by asking:  does it mention a President?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it does, it must be a news article.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not, let’s ask another question:  does the article contain other political features?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not, does the article contain references to political topics?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keep going on in this manner until we were satisfied.</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96" name="Shape 59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7" name="Shape 59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98" name="Shape 598"/>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Let’s work as a class to accomplish the following:</a:t>
            </a:r>
          </a:p>
          <a:p>
            <a:pPr lvl="0" rtl="0">
              <a:spcBef>
                <a:spcPts val="0"/>
              </a:spcBef>
              <a:buNone/>
            </a:pPr>
            <a:endParaRPr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Using our StumpleUpon dataset, try to predict whether a given article is evergreen.</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Build a decision tree to determine the above.</a:t>
            </a:r>
          </a:p>
        </p:txBody>
      </p:sp>
      <p:sp>
        <p:nvSpPr>
          <p:cNvPr id="599" name="Shape 59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Our decision tree</a:t>
            </a:r>
          </a:p>
        </p:txBody>
      </p:sp>
      <p:sp>
        <p:nvSpPr>
          <p:cNvPr id="600" name="Shape 60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01" name="Shape 60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02" name="Shape 60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and build decision tree models for classification and regression</a:t>
            </a: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differences between linear and non-linear models</a:t>
            </a:r>
          </a:p>
          <a:p>
            <a:pPr marL="203200" marR="0" lvl="0" indent="-256540" algn="l" rtl="0">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Understand and build random forest models for classification and regression</a:t>
            </a:r>
          </a:p>
          <a:p>
            <a:pPr marL="203200" marR="0" lvl="0" indent="-256540" algn="l" rtl="0">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extract the most important predictors in a random forest model</a:t>
            </a:r>
          </a:p>
        </p:txBody>
      </p:sp>
      <p:sp>
        <p:nvSpPr>
          <p:cNvPr id="441" name="Shape 4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 AND RANDOM FORESTS</a:t>
            </a: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a:t>
            </a:r>
            <a:r>
              <a:rPr lang="en-US" sz="2800" i="1">
                <a:latin typeface="Georgia"/>
                <a:ea typeface="Georgia"/>
                <a:cs typeface="Georgia"/>
                <a:sym typeface="Georgia"/>
              </a:rPr>
              <a:t>non-linear</a:t>
            </a:r>
            <a:r>
              <a:rPr lang="en-US" sz="2800">
                <a:latin typeface="Georgia"/>
                <a:ea typeface="Georgia"/>
                <a:cs typeface="Georgia"/>
                <a:sym typeface="Georgia"/>
              </a:rPr>
              <a:t>, an advantage over logistic regression.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linear</a:t>
            </a:r>
            <a:r>
              <a:rPr lang="en-US" sz="2800">
                <a:latin typeface="Georgia"/>
                <a:ea typeface="Georgia"/>
                <a:cs typeface="Georgia"/>
                <a:sym typeface="Georgia"/>
              </a:rPr>
              <a:t> model is one in which a change in an input variable has a constant change on the output variable.</a:t>
            </a:r>
          </a:p>
        </p:txBody>
      </p:sp>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Linear vs. non-linear classification models</a:t>
            </a:r>
          </a:p>
        </p:txBody>
      </p:sp>
      <p:sp>
        <p:nvSpPr>
          <p:cNvPr id="614" name="Shape 61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pic>
        <p:nvPicPr>
          <p:cNvPr id="615" name="Shape 615"/>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example of this difference is the relationship between years of education and salary.  In a </a:t>
            </a:r>
            <a:r>
              <a:rPr lang="en-US" sz="2800" i="1">
                <a:latin typeface="Georgia"/>
                <a:ea typeface="Georgia"/>
                <a:cs typeface="Georgia"/>
                <a:sym typeface="Georgia"/>
              </a:rPr>
              <a:t>linear</a:t>
            </a:r>
            <a:r>
              <a:rPr lang="en-US" sz="2800">
                <a:latin typeface="Georgia"/>
                <a:ea typeface="Georgia"/>
                <a:cs typeface="Georgia"/>
                <a:sym typeface="Georgia"/>
              </a:rPr>
              <a:t> model, the increase in salary from 10 to 15 years of education would be the same as the increase in salary from 15 to 20 years of education.  In a </a:t>
            </a:r>
            <a:r>
              <a:rPr lang="en-US" sz="2800" i="1">
                <a:latin typeface="Georgia"/>
                <a:ea typeface="Georgia"/>
                <a:cs typeface="Georgia"/>
                <a:sym typeface="Georgia"/>
              </a:rPr>
              <a:t>non-linear</a:t>
            </a:r>
            <a:r>
              <a:rPr lang="en-US" sz="2800">
                <a:latin typeface="Georgia"/>
                <a:ea typeface="Georgia"/>
                <a:cs typeface="Georgia"/>
                <a:sym typeface="Georgia"/>
              </a:rPr>
              <a:t> model, salary can change dramatically for years 0-15 and negligibly from years 15-20.</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Trees automatically contain interaction of features, since each question is dependent on the last.</a:t>
            </a:r>
          </a:p>
        </p:txBody>
      </p:sp>
      <p:sp>
        <p:nvSpPr>
          <p:cNvPr id="621" name="Shape 6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Training a decision model is deciding the best set of questions to ask.</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good question will be one that best segregates the positive group from the negative group and then narrows in on the correct answer.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in our news article decision tree, the best question is one that creates two groups, one that is mostly news stories and one that is mostly non-news stories.</a:t>
            </a: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quantify the </a:t>
            </a:r>
            <a:r>
              <a:rPr lang="en-US" sz="2800" i="1">
                <a:latin typeface="Georgia"/>
                <a:ea typeface="Georgia"/>
                <a:cs typeface="Georgia"/>
                <a:sym typeface="Georgia"/>
              </a:rPr>
              <a:t>purity</a:t>
            </a:r>
            <a:r>
              <a:rPr lang="en-US" sz="2800">
                <a:latin typeface="Georgia"/>
                <a:ea typeface="Georgia"/>
                <a:cs typeface="Georgia"/>
                <a:sym typeface="Georgia"/>
              </a:rPr>
              <a:t> of the separation of groups using Classification Error, Entropy, or Gini Coefficient.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to choose the question that gives us the best </a:t>
            </a:r>
            <a:r>
              <a:rPr lang="en-US" sz="2800" i="1">
                <a:latin typeface="Georgia"/>
                <a:ea typeface="Georgia"/>
                <a:cs typeface="Georgia"/>
                <a:sym typeface="Georgia"/>
              </a:rPr>
              <a:t>change</a:t>
            </a:r>
            <a:r>
              <a:rPr lang="en-US" sz="2800">
                <a:latin typeface="Georgia"/>
                <a:ea typeface="Georgia"/>
                <a:cs typeface="Georgia"/>
                <a:sym typeface="Georgia"/>
              </a:rPr>
              <a:t> in our purity measure.  At each step, we can ask, “Given our current set of data points, which question will make the largest change in purity?”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done </a:t>
            </a:r>
            <a:r>
              <a:rPr lang="en-US" sz="2800" i="1">
                <a:latin typeface="Georgia"/>
                <a:ea typeface="Georgia"/>
                <a:cs typeface="Georgia"/>
                <a:sym typeface="Georgia"/>
              </a:rPr>
              <a:t>recursively</a:t>
            </a:r>
            <a:r>
              <a:rPr lang="en-US" sz="2800">
                <a:latin typeface="Georgia"/>
                <a:ea typeface="Georgia"/>
                <a:cs typeface="Georgia"/>
                <a:sym typeface="Georgia"/>
              </a:rPr>
              <a:t> for each new set of two groups until we reach a stopping point.</a:t>
            </a:r>
          </a:p>
        </p:txBody>
      </p:sp>
      <p:sp>
        <p:nvSpPr>
          <p:cNvPr id="633" name="Shape 6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build a sample tree for our evergreen prediction problem.  Assume our features are whether the article contains a recipe, the image ratio, the html ratio.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First, let’s choose the feature that gives us the highest purity, the recipe feature.</a:t>
            </a:r>
          </a:p>
        </p:txBody>
      </p:sp>
      <p:sp>
        <p:nvSpPr>
          <p:cNvPr id="639" name="Shape 6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0" name="Shape 640"/>
          <p:cNvPicPr preferRelativeResize="0"/>
          <p:nvPr/>
        </p:nvPicPr>
        <p:blipFill>
          <a:blip r:embed="rId3">
            <a:alphaModFix/>
          </a:blip>
          <a:stretch>
            <a:fillRect/>
          </a:stretch>
        </p:blipFill>
        <p:spPr>
          <a:xfrm>
            <a:off x="4153675" y="4398750"/>
            <a:ext cx="4697449" cy="22833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take each side of the tree and repeat the process.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p>
        </p:txBody>
      </p:sp>
      <p:sp>
        <p:nvSpPr>
          <p:cNvPr id="646" name="Shape 6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7" name="Shape 647"/>
          <p:cNvPicPr preferRelativeResize="0"/>
          <p:nvPr/>
        </p:nvPicPr>
        <p:blipFill>
          <a:blip r:embed="rId3">
            <a:alphaModFix/>
          </a:blip>
          <a:stretch>
            <a:fillRect/>
          </a:stretch>
        </p:blipFill>
        <p:spPr>
          <a:xfrm>
            <a:off x="2716212" y="2341562"/>
            <a:ext cx="7572375" cy="2924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are made by answering each of the questions.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In our sample tree, if we want to classify a new article, ask:</a:t>
            </a:r>
          </a:p>
          <a:p>
            <a:pPr marR="0" lvl="1" algn="l" rtl="0">
              <a:lnSpc>
                <a:spcPct val="150000"/>
              </a:lnSpc>
              <a:spcBef>
                <a:spcPts val="0"/>
              </a:spcBef>
              <a:buSzPct val="100000"/>
              <a:buFont typeface="Georgia"/>
            </a:pPr>
            <a:r>
              <a:rPr lang="en-US" sz="2800">
                <a:latin typeface="Georgia"/>
                <a:ea typeface="Georgia"/>
                <a:cs typeface="Georgia"/>
                <a:sym typeface="Georgia"/>
              </a:rPr>
              <a:t>Does the article contain the word recipe?</a:t>
            </a:r>
          </a:p>
          <a:p>
            <a:pPr marR="0" lvl="1" algn="l" rtl="0">
              <a:lnSpc>
                <a:spcPct val="150000"/>
              </a:lnSpc>
              <a:spcBef>
                <a:spcPts val="0"/>
              </a:spcBef>
              <a:buSzPct val="100000"/>
              <a:buFont typeface="Georgia"/>
            </a:pPr>
            <a:r>
              <a:rPr lang="en-US" sz="2800">
                <a:latin typeface="Georgia"/>
                <a:ea typeface="Georgia"/>
                <a:cs typeface="Georgia"/>
                <a:sym typeface="Georgia"/>
              </a:rPr>
              <a:t>If it doesn’t, does the article have a lot of images?</a:t>
            </a:r>
          </a:p>
          <a:p>
            <a:pPr marR="0" lvl="1" algn="l" rtl="0">
              <a:lnSpc>
                <a:spcPct val="150000"/>
              </a:lnSpc>
              <a:spcBef>
                <a:spcPts val="0"/>
              </a:spcBef>
              <a:buSzPct val="100000"/>
              <a:buFont typeface="Georgia"/>
            </a:pPr>
            <a:r>
              <a:rPr lang="en-US" sz="2800">
                <a:latin typeface="Georgia"/>
                <a:ea typeface="Georgia"/>
                <a:cs typeface="Georgia"/>
                <a:sym typeface="Georgia"/>
              </a:rPr>
              <a:t>If it does, then 630 / 943 article are evergreen.</a:t>
            </a:r>
          </a:p>
          <a:p>
            <a:pPr marR="0" lvl="2" algn="l" rtl="0">
              <a:lnSpc>
                <a:spcPct val="150000"/>
              </a:lnSpc>
              <a:spcBef>
                <a:spcPts val="0"/>
              </a:spcBef>
              <a:buSzPct val="100000"/>
              <a:buFont typeface="Georgia"/>
            </a:pPr>
            <a:r>
              <a:rPr lang="en-US" sz="2800">
                <a:latin typeface="Georgia"/>
                <a:ea typeface="Georgia"/>
                <a:cs typeface="Georgia"/>
                <a:sym typeface="Georgia"/>
              </a:rPr>
              <a:t>So we can assign a 0.67 probability for evergreen sites.</a:t>
            </a:r>
          </a:p>
        </p:txBody>
      </p:sp>
      <p:sp>
        <p:nvSpPr>
          <p:cNvPr id="653" name="Shape 6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MAKING PREDICTIONS FROM A DECISION TREE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Shape 658"/>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9" name="Shape 6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0" name="Shape 66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1" name="Shape 66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classify a new article?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make predictions from a decision tree?</a:t>
            </a:r>
          </a:p>
        </p:txBody>
      </p:sp>
      <p:sp>
        <p:nvSpPr>
          <p:cNvPr id="662" name="Shape 66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63" name="Shape 66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4" name="Shape 66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5" name="Shape 66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Shape 6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671" name="Shape 67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DECISION TREES IN SCIKIT-LEARN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pic>
        <p:nvPicPr>
          <p:cNvPr id="676" name="Shape 6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7" name="Shape 67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8" name="Shape 67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In the starter code notebook, work through the exercises titled “Decision Trees in scikit-learn”.</a:t>
            </a:r>
          </a:p>
          <a:p>
            <a:pPr marL="457200" lvl="0" indent="-342900" rtl="0">
              <a:spcBef>
                <a:spcPts val="0"/>
              </a:spcBef>
              <a:buSzPct val="100000"/>
              <a:buFont typeface="Georgia"/>
              <a:buAutoNum type="arabicPeriod"/>
            </a:pPr>
            <a:r>
              <a:rPr lang="en-US" sz="1800">
                <a:latin typeface="Georgia"/>
                <a:ea typeface="Georgia"/>
                <a:cs typeface="Georgia"/>
                <a:sym typeface="Georgia"/>
              </a:rPr>
              <a:t>In your groups from earlier, work on evaluating the decision tree using cross-validation methods.</a:t>
            </a:r>
          </a:p>
          <a:p>
            <a:pPr marL="457200" lvl="0" indent="-342900" rtl="0">
              <a:spcBef>
                <a:spcPts val="0"/>
              </a:spcBef>
              <a:buSzPct val="100000"/>
              <a:buFont typeface="Georgia"/>
              <a:buAutoNum type="arabicPeriod"/>
            </a:pPr>
            <a:r>
              <a:rPr lang="en-US" sz="1800">
                <a:latin typeface="Georgia"/>
                <a:ea typeface="Georgia"/>
                <a:cs typeface="Georgia"/>
                <a:sym typeface="Georgia"/>
              </a:rPr>
              <a:t>What metrics would work best?  Why?</a:t>
            </a:r>
          </a:p>
          <a:p>
            <a:pPr lvl="0" rtl="0">
              <a:spcBef>
                <a:spcPts val="0"/>
              </a:spcBef>
              <a:buNone/>
            </a:pPr>
            <a:endParaRPr sz="1800" b="1">
              <a:latin typeface="Georgia"/>
              <a:ea typeface="Georgia"/>
              <a:cs typeface="Georgia"/>
              <a:sym typeface="Georgia"/>
            </a:endParaRPr>
          </a:p>
          <a:p>
            <a:pPr lvl="0"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Are you able to evaluate the decision tree model using cross-validation methods?</a:t>
            </a:r>
          </a:p>
        </p:txBody>
      </p:sp>
      <p:sp>
        <p:nvSpPr>
          <p:cNvPr id="679" name="Shape 679"/>
          <p:cNvSpPr/>
          <p:nvPr/>
        </p:nvSpPr>
        <p:spPr>
          <a:xfrm>
            <a:off x="3052756" y="5792350"/>
            <a:ext cx="8664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Completed exercises and answer to #3</a:t>
            </a:r>
          </a:p>
        </p:txBody>
      </p:sp>
      <p:sp>
        <p:nvSpPr>
          <p:cNvPr id="680" name="Shape 680"/>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681" name="Shape 681"/>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682" name="Shape 68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3" name="Shape 68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DECISION TREES IN SCIKIT-LEARN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89" name="Shape 68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OVERFITTING IN DECISION TREES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tend to be weak models because they can easily memorize or overfit to a dataset.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model is </a:t>
            </a:r>
            <a:r>
              <a:rPr lang="en-US" sz="2800" i="1">
                <a:latin typeface="Georgia"/>
                <a:ea typeface="Georgia"/>
                <a:cs typeface="Georgia"/>
                <a:sym typeface="Georgia"/>
              </a:rPr>
              <a:t>overfit</a:t>
            </a:r>
            <a:r>
              <a:rPr lang="en-US" sz="2800">
                <a:latin typeface="Georgia"/>
                <a:ea typeface="Georgia"/>
                <a:cs typeface="Georgia"/>
                <a:sym typeface="Georgia"/>
              </a:rPr>
              <a:t> when it memorizes or bends to a few specific data points rather than picking up general trends in the data.</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695" name="Shape 6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OVERFITTING IN DECISION TREES</a:t>
            </a:r>
          </a:p>
        </p:txBody>
      </p:sp>
      <p:pic>
        <p:nvPicPr>
          <p:cNvPr id="696" name="Shape 696"/>
          <p:cNvPicPr preferRelativeResize="0"/>
          <p:nvPr/>
        </p:nvPicPr>
        <p:blipFill>
          <a:blip r:embed="rId3">
            <a:alphaModFix/>
          </a:blip>
          <a:stretch>
            <a:fillRect/>
          </a:stretch>
        </p:blipFill>
        <p:spPr>
          <a:xfrm>
            <a:off x="4922737" y="3998375"/>
            <a:ext cx="3159324" cy="322792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unconstrained decision tree can learn an extreme tree (e.g. one feature for each word in a news article).</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We can limit our decision trees using a few methods.</a:t>
            </a:r>
          </a:p>
          <a:p>
            <a:pPr marR="0" lvl="1" algn="l" rtl="0">
              <a:lnSpc>
                <a:spcPct val="150000"/>
              </a:lnSpc>
              <a:spcBef>
                <a:spcPts val="0"/>
              </a:spcBef>
              <a:buSzPct val="100000"/>
              <a:buFont typeface="Georgia"/>
            </a:pPr>
            <a:r>
              <a:rPr lang="en-US" sz="2800">
                <a:latin typeface="Georgia"/>
                <a:ea typeface="Georgia"/>
                <a:cs typeface="Georgia"/>
                <a:sym typeface="Georgia"/>
              </a:rPr>
              <a:t>Limiting the number of questions (nodes) a tree can have).</a:t>
            </a:r>
          </a:p>
          <a:p>
            <a:pPr marR="0" lvl="1" algn="l" rtl="0">
              <a:lnSpc>
                <a:spcPct val="150000"/>
              </a:lnSpc>
              <a:spcBef>
                <a:spcPts val="0"/>
              </a:spcBef>
              <a:buSzPct val="100000"/>
              <a:buFont typeface="Georgia"/>
            </a:pPr>
            <a:r>
              <a:rPr lang="en-US" sz="2800">
                <a:latin typeface="Georgia"/>
                <a:ea typeface="Georgia"/>
                <a:cs typeface="Georgia"/>
                <a:sym typeface="Georgia"/>
              </a:rPr>
              <a:t>Limiting the number of samples in the leaf nodes.</a:t>
            </a:r>
          </a:p>
        </p:txBody>
      </p:sp>
      <p:sp>
        <p:nvSpPr>
          <p:cNvPr id="702" name="Shape 7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OVERFITTING IN DECISION TREES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08" name="Shape 7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9" name="Shape 70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10" name="Shape 710"/>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Why are decision trees generally thought of as weak models?</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can we limit our decision trees?</a:t>
            </a:r>
          </a:p>
        </p:txBody>
      </p:sp>
      <p:sp>
        <p:nvSpPr>
          <p:cNvPr id="711" name="Shape 71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12" name="Shape 71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13" name="Shape 71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14" name="Shape 71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720" name="Shape 72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ADJUSTING DECISION TREES TO AVOID OVERFITTING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You can control for overfitting in decision trees by adjusting one of the following parameters:</a:t>
            </a:r>
          </a:p>
          <a:p>
            <a:pPr marL="914400" lvl="1" indent="-342900" rtl="0">
              <a:spcBef>
                <a:spcPts val="0"/>
              </a:spcBef>
              <a:buSzPct val="1000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p>
          <a:p>
            <a:pPr marL="914400" lvl="1" indent="-342900" rtl="0">
              <a:spcBef>
                <a:spcPts val="0"/>
              </a:spcBef>
              <a:buSzPct val="1000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p>
          <a:p>
            <a:pPr marL="457200" lvl="0" indent="-342900" rtl="0">
              <a:spcBef>
                <a:spcPts val="0"/>
              </a:spcBef>
              <a:buSzPct val="100000"/>
              <a:buFont typeface="Georgia"/>
              <a:buAutoNum type="arabicPeriod"/>
            </a:pPr>
            <a:r>
              <a:rPr lang="en-US" sz="1800">
                <a:latin typeface="Georgia"/>
                <a:ea typeface="Georgia"/>
                <a:cs typeface="Georgia"/>
                <a:sym typeface="Georgia"/>
              </a:rPr>
              <a:t>Test each of these parameters in the starter code notebook.</a:t>
            </a:r>
          </a:p>
        </p:txBody>
      </p:sp>
      <p:pic>
        <p:nvPicPr>
          <p:cNvPr id="726" name="Shape 72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7" name="Shape 72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28" name="Shape 728"/>
          <p:cNvSpPr/>
          <p:nvPr/>
        </p:nvSpPr>
        <p:spPr>
          <a:xfrm>
            <a:off x="3052752" y="5792350"/>
            <a:ext cx="6039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using the above parameters</a:t>
            </a:r>
          </a:p>
        </p:txBody>
      </p:sp>
      <p:sp>
        <p:nvSpPr>
          <p:cNvPr id="729" name="Shape 72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730" name="Shape 73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31" name="Shape 73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32" name="Shape 732"/>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ADJUSTING DECISION TREES TO AVOID OVERFITTING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738" name="Shape 73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RUNNING THROUGH THE RANDOM FORESTS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 models are one of the most widespread classifiers used.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They are relatively simple to use and help avoid overfitting.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Forests are an </a:t>
            </a:r>
            <a:r>
              <a:rPr lang="en-US" sz="2800" i="1">
                <a:latin typeface="Georgia"/>
                <a:ea typeface="Georgia"/>
                <a:cs typeface="Georgia"/>
                <a:sym typeface="Georgia"/>
              </a:rPr>
              <a:t>ensemble</a:t>
            </a:r>
            <a:r>
              <a:rPr lang="en-US" sz="2800">
                <a:latin typeface="Georgia"/>
                <a:ea typeface="Georgia"/>
                <a:cs typeface="Georgia"/>
                <a:sym typeface="Georgia"/>
              </a:rPr>
              <a:t> or collection of individual decision trees.</a:t>
            </a:r>
          </a:p>
        </p:txBody>
      </p:sp>
      <p:sp>
        <p:nvSpPr>
          <p:cNvPr id="744" name="Shape 7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RUNNING THROUGH THE RANDOM FORESTS</a:t>
            </a:r>
          </a:p>
        </p:txBody>
      </p:sp>
      <p:pic>
        <p:nvPicPr>
          <p:cNvPr id="745" name="Shape 745"/>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dirty="0">
                <a:latin typeface="Georgia"/>
                <a:ea typeface="Georgia"/>
                <a:cs typeface="Georgia"/>
                <a:sym typeface="Georgia"/>
              </a:rPr>
              <a:t>Advantages</a:t>
            </a:r>
          </a:p>
          <a:p>
            <a:pPr marR="0" lvl="1" algn="l" rtl="0">
              <a:lnSpc>
                <a:spcPct val="115000"/>
              </a:lnSpc>
              <a:spcBef>
                <a:spcPts val="0"/>
              </a:spcBef>
              <a:buSzPct val="100000"/>
              <a:buFont typeface="Georgia"/>
            </a:pPr>
            <a:r>
              <a:rPr lang="en-US" sz="2800" dirty="0">
                <a:latin typeface="Georgia"/>
                <a:ea typeface="Georgia"/>
                <a:cs typeface="Georgia"/>
                <a:sym typeface="Georgia"/>
              </a:rPr>
              <a:t>Easy to tune</a:t>
            </a:r>
          </a:p>
          <a:p>
            <a:pPr marR="0" lvl="1" algn="l" rtl="0">
              <a:lnSpc>
                <a:spcPct val="115000"/>
              </a:lnSpc>
              <a:spcBef>
                <a:spcPts val="0"/>
              </a:spcBef>
              <a:buSzPct val="100000"/>
              <a:buFont typeface="Georgia"/>
            </a:pPr>
            <a:r>
              <a:rPr lang="en-US" sz="2800" dirty="0">
                <a:latin typeface="Georgia"/>
                <a:ea typeface="Georgia"/>
                <a:cs typeface="Georgia"/>
                <a:sym typeface="Georgia"/>
              </a:rPr>
              <a:t>Built-in protection against </a:t>
            </a:r>
            <a:r>
              <a:rPr lang="en-US" sz="2800" dirty="0" err="1">
                <a:latin typeface="Georgia"/>
                <a:ea typeface="Georgia"/>
                <a:cs typeface="Georgia"/>
                <a:sym typeface="Georgia"/>
              </a:rPr>
              <a:t>overfitting</a:t>
            </a:r>
            <a:endParaRPr lang="en-US" sz="2800" dirty="0">
              <a:latin typeface="Georgia"/>
              <a:ea typeface="Georgia"/>
              <a:cs typeface="Georgia"/>
              <a:sym typeface="Georgia"/>
            </a:endParaRPr>
          </a:p>
          <a:p>
            <a:pPr marR="0" lvl="1" algn="l" rtl="0">
              <a:lnSpc>
                <a:spcPct val="115000"/>
              </a:lnSpc>
              <a:spcBef>
                <a:spcPts val="0"/>
              </a:spcBef>
              <a:buSzPct val="100000"/>
              <a:buFont typeface="Georgia"/>
            </a:pPr>
            <a:r>
              <a:rPr lang="en-US" sz="2800" dirty="0">
                <a:latin typeface="Georgia"/>
                <a:ea typeface="Georgia"/>
                <a:cs typeface="Georgia"/>
                <a:sym typeface="Georgia"/>
              </a:rPr>
              <a:t>Non-linear</a:t>
            </a:r>
          </a:p>
          <a:p>
            <a:pPr marR="0" lvl="1" algn="l" rtl="0">
              <a:lnSpc>
                <a:spcPct val="115000"/>
              </a:lnSpc>
              <a:spcBef>
                <a:spcPts val="0"/>
              </a:spcBef>
              <a:buSzPct val="100000"/>
              <a:buFont typeface="Georgia"/>
            </a:pPr>
            <a:r>
              <a:rPr lang="en-US" sz="2800" dirty="0">
                <a:latin typeface="Georgia"/>
                <a:ea typeface="Georgia"/>
                <a:cs typeface="Georgia"/>
                <a:sym typeface="Georgia"/>
              </a:rPr>
              <a:t>Built-in interaction effects</a:t>
            </a:r>
          </a:p>
          <a:p>
            <a:pPr marR="0" lvl="0" algn="l" rtl="0">
              <a:spcBef>
                <a:spcPts val="0"/>
              </a:spcBef>
              <a:buNone/>
            </a:pPr>
            <a:endParaRPr sz="2800" dirty="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dirty="0">
                <a:latin typeface="Georgia"/>
                <a:ea typeface="Georgia"/>
                <a:cs typeface="Georgia"/>
                <a:sym typeface="Georgia"/>
              </a:rPr>
              <a:t>Disadvantages</a:t>
            </a:r>
          </a:p>
          <a:p>
            <a:pPr marR="0" lvl="1" algn="l" rtl="0">
              <a:lnSpc>
                <a:spcPct val="115000"/>
              </a:lnSpc>
              <a:spcBef>
                <a:spcPts val="0"/>
              </a:spcBef>
              <a:buSzPct val="100000"/>
              <a:buFont typeface="Georgia"/>
            </a:pPr>
            <a:r>
              <a:rPr lang="en-US" sz="2800" dirty="0">
                <a:latin typeface="Georgia"/>
                <a:ea typeface="Georgia"/>
                <a:cs typeface="Georgia"/>
                <a:sym typeface="Georgia"/>
              </a:rPr>
              <a:t>Slow</a:t>
            </a:r>
          </a:p>
          <a:p>
            <a:pPr marR="0" lvl="1" algn="l" rtl="0">
              <a:lnSpc>
                <a:spcPct val="115000"/>
              </a:lnSpc>
              <a:spcBef>
                <a:spcPts val="0"/>
              </a:spcBef>
              <a:buSzPct val="100000"/>
              <a:buFont typeface="Georgia"/>
            </a:pPr>
            <a:r>
              <a:rPr lang="en-US" sz="2800" dirty="0">
                <a:latin typeface="Georgia"/>
                <a:ea typeface="Georgia"/>
                <a:cs typeface="Georgia"/>
                <a:sym typeface="Georgia"/>
              </a:rPr>
              <a:t>Black-box</a:t>
            </a:r>
          </a:p>
          <a:p>
            <a:pPr marR="0" lvl="1" algn="l" rtl="0">
              <a:lnSpc>
                <a:spcPct val="115000"/>
              </a:lnSpc>
              <a:spcBef>
                <a:spcPts val="0"/>
              </a:spcBef>
              <a:buSzPct val="100000"/>
              <a:buFont typeface="Georgia"/>
            </a:pPr>
            <a:r>
              <a:rPr lang="en-US" sz="2800" dirty="0">
                <a:latin typeface="Georgia"/>
                <a:ea typeface="Georgia"/>
                <a:cs typeface="Georgia"/>
                <a:sym typeface="Georgia"/>
              </a:rPr>
              <a:t>No “coefficients”</a:t>
            </a:r>
          </a:p>
          <a:p>
            <a:pPr marR="0" lvl="1" algn="l" rtl="0">
              <a:lnSpc>
                <a:spcPct val="115000"/>
              </a:lnSpc>
              <a:spcBef>
                <a:spcPts val="0"/>
              </a:spcBef>
              <a:buSzPct val="100000"/>
              <a:buFont typeface="Georgia"/>
            </a:pPr>
            <a:r>
              <a:rPr lang="en-US" sz="2800" dirty="0">
                <a:latin typeface="Georgia"/>
                <a:ea typeface="Georgia"/>
                <a:cs typeface="Georgia"/>
                <a:sym typeface="Georgia"/>
              </a:rPr>
              <a:t>Harder to explain</a:t>
            </a:r>
          </a:p>
        </p:txBody>
      </p:sp>
      <p:sp>
        <p:nvSpPr>
          <p:cNvPr id="751" name="Shape 7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PROS AND CONS OF RANDOM FORESTS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Use </a:t>
            </a:r>
            <a:r>
              <a:rPr lang="en-US" sz="2800" dirty="0" err="1" smtClean="0">
                <a:latin typeface="Georgia"/>
                <a:ea typeface="Georgia"/>
                <a:cs typeface="Georgia"/>
                <a:sym typeface="Georgia"/>
              </a:rPr>
              <a:t>Plotly</a:t>
            </a:r>
            <a:r>
              <a:rPr lang="en-US" sz="2800" dirty="0" smtClean="0">
                <a:latin typeface="Georgia"/>
                <a:ea typeface="Georgia"/>
                <a:cs typeface="Georgia"/>
                <a:sym typeface="Georgia"/>
              </a:rPr>
              <a:t> to </a:t>
            </a:r>
            <a:r>
              <a:rPr lang="en-US" sz="2800" dirty="0">
                <a:latin typeface="Georgia"/>
                <a:ea typeface="Georgia"/>
                <a:cs typeface="Georgia"/>
                <a:sym typeface="Georgia"/>
              </a:rPr>
              <a:t>create plots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E</a:t>
            </a:r>
            <a:r>
              <a:rPr lang="en-US" sz="2800" dirty="0">
                <a:solidFill>
                  <a:srgbClr val="333333"/>
                </a:solidFill>
                <a:highlight>
                  <a:srgbClr val="FFFFFF"/>
                </a:highlight>
                <a:latin typeface="Georgia"/>
                <a:ea typeface="Georgia"/>
                <a:cs typeface="Georgia"/>
                <a:sym typeface="Georgia"/>
              </a:rPr>
              <a:t>xplain the concepts of cross-validation, logistic regression, and </a:t>
            </a:r>
            <a:r>
              <a:rPr lang="en-US" sz="2800" dirty="0" err="1">
                <a:solidFill>
                  <a:srgbClr val="333333"/>
                </a:solidFill>
                <a:highlight>
                  <a:srgbClr val="FFFFFF"/>
                </a:highlight>
                <a:latin typeface="Georgia"/>
                <a:ea typeface="Georgia"/>
                <a:cs typeface="Georgia"/>
                <a:sym typeface="Georgia"/>
              </a:rPr>
              <a:t>overfitting</a:t>
            </a:r>
            <a:endParaRPr lang="en-US" sz="2800" dirty="0">
              <a:solidFill>
                <a:srgbClr val="333333"/>
              </a:solidFill>
              <a:highlight>
                <a:srgbClr val="FFFFFF"/>
              </a:highlight>
              <a:latin typeface="Georgia"/>
              <a:ea typeface="Georgia"/>
              <a:cs typeface="Georgia"/>
              <a:sym typeface="Georgia"/>
            </a:endParaRPr>
          </a:p>
          <a:p>
            <a:pPr marR="0" lvl="0" algn="l" rtl="0">
              <a:spcBef>
                <a:spcPts val="0"/>
              </a:spcBef>
              <a:buNone/>
            </a:pPr>
            <a:endParaRPr sz="2800" dirty="0">
              <a:solidFill>
                <a:srgbClr val="333333"/>
              </a:solidFill>
              <a:highlight>
                <a:srgbClr val="FFFFFF"/>
              </a:highlight>
              <a:latin typeface="Georgia"/>
              <a:ea typeface="Georgia"/>
              <a:cs typeface="Georgia"/>
              <a:sym typeface="Georgia"/>
            </a:endParaRPr>
          </a:p>
          <a:p>
            <a:pPr marL="203200" marR="0" lvl="0" indent="-256540" algn="l" rtl="0">
              <a:spcBef>
                <a:spcPts val="0"/>
              </a:spcBef>
              <a:buClr>
                <a:srgbClr val="333333"/>
              </a:buClr>
              <a:buSzPct val="100000"/>
              <a:buFont typeface="Georgia"/>
              <a:buChar char="‣"/>
            </a:pPr>
            <a:r>
              <a:rPr lang="en-US" sz="2800" dirty="0">
                <a:solidFill>
                  <a:srgbClr val="333333"/>
                </a:solidFill>
                <a:highlight>
                  <a:srgbClr val="FFFFFF"/>
                </a:highlight>
                <a:latin typeface="Georgia"/>
                <a:ea typeface="Georgia"/>
                <a:cs typeface="Georgia"/>
                <a:sym typeface="Georgia"/>
              </a:rPr>
              <a:t>Know how to build and evaluate </a:t>
            </a:r>
            <a:r>
              <a:rPr lang="en-US" sz="2800" i="1" dirty="0">
                <a:solidFill>
                  <a:srgbClr val="333333"/>
                </a:solidFill>
                <a:highlight>
                  <a:srgbClr val="FFFFFF"/>
                </a:highlight>
                <a:latin typeface="Georgia"/>
                <a:ea typeface="Georgia"/>
                <a:cs typeface="Georgia"/>
                <a:sym typeface="Georgia"/>
              </a:rPr>
              <a:t>some</a:t>
            </a:r>
            <a:r>
              <a:rPr lang="en-US" sz="2800" dirty="0">
                <a:solidFill>
                  <a:srgbClr val="333333"/>
                </a:solidFill>
                <a:highlight>
                  <a:srgbClr val="FFFFFF"/>
                </a:highlight>
                <a:latin typeface="Georgia"/>
                <a:ea typeface="Georgia"/>
                <a:cs typeface="Georgia"/>
                <a:sym typeface="Georgia"/>
              </a:rPr>
              <a:t> classification model in </a:t>
            </a:r>
            <a:r>
              <a:rPr lang="en-US" sz="2800" dirty="0" err="1">
                <a:solidFill>
                  <a:srgbClr val="333333"/>
                </a:solidFill>
                <a:highlight>
                  <a:srgbClr val="FFFFFF"/>
                </a:highlight>
                <a:latin typeface="Georgia"/>
                <a:ea typeface="Georgia"/>
                <a:cs typeface="Georgia"/>
                <a:sym typeface="Georgia"/>
              </a:rPr>
              <a:t>sckit</a:t>
            </a:r>
            <a:r>
              <a:rPr lang="en-US" sz="2800" dirty="0">
                <a:solidFill>
                  <a:srgbClr val="333333"/>
                </a:solidFill>
                <a:highlight>
                  <a:srgbClr val="FFFFFF"/>
                </a:highlight>
                <a:latin typeface="Georgia"/>
                <a:ea typeface="Georgia"/>
                <a:cs typeface="Georgia"/>
                <a:sym typeface="Georgia"/>
              </a:rPr>
              <a:t>-learn using cross-validation and AUC</a:t>
            </a:r>
          </a:p>
          <a:p>
            <a:pPr marR="0" lvl="0" algn="l" rtl="0">
              <a:spcBef>
                <a:spcPts val="1000"/>
              </a:spcBef>
              <a:buNone/>
            </a:pPr>
            <a:endParaRPr sz="2800" dirty="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Training a random forest model involves training many decision tree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Since decision trees overfit easily, we use many decision trees together and randomize the way they are created.</a:t>
            </a:r>
          </a:p>
        </p:txBody>
      </p:sp>
      <p:sp>
        <p:nvSpPr>
          <p:cNvPr id="757" name="Shape 7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a:latin typeface="Georgia"/>
                <a:ea typeface="Georgia"/>
                <a:cs typeface="Georgia"/>
                <a:sym typeface="Georgia"/>
              </a:rPr>
              <a:t>Random Forest Algorithm</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Take a bootstrap sample of the dataset.</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Train a decision tree on the bootstrap sample.  For each split/feature selection, only evaluate a </a:t>
            </a:r>
            <a:r>
              <a:rPr lang="en-US" sz="2800" i="1">
                <a:latin typeface="Georgia"/>
                <a:ea typeface="Georgia"/>
                <a:cs typeface="Georgia"/>
                <a:sym typeface="Georgia"/>
              </a:rPr>
              <a:t>limited</a:t>
            </a:r>
            <a:r>
              <a:rPr lang="en-US" sz="2800">
                <a:latin typeface="Georgia"/>
                <a:ea typeface="Georgia"/>
                <a:cs typeface="Georgia"/>
                <a:sym typeface="Georgia"/>
              </a:rPr>
              <a:t> number of features to find the best one.</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Repeat this for </a:t>
            </a:r>
            <a:r>
              <a:rPr lang="en-US" sz="2800" i="1">
                <a:latin typeface="Georgia"/>
                <a:ea typeface="Georgia"/>
                <a:cs typeface="Georgia"/>
                <a:sym typeface="Georgia"/>
              </a:rPr>
              <a:t>N</a:t>
            </a:r>
            <a:r>
              <a:rPr lang="en-US" sz="2800">
                <a:latin typeface="Georgia"/>
                <a:ea typeface="Georgia"/>
                <a:cs typeface="Georgia"/>
                <a:sym typeface="Georgia"/>
              </a:rPr>
              <a:t> trees.</a:t>
            </a:r>
          </a:p>
        </p:txBody>
      </p:sp>
      <p:sp>
        <p:nvSpPr>
          <p:cNvPr id="763" name="Shape 7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for a random forest model come from each decision tree.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Make an individual prediction with each decision tree.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Combine the individual predictions and take the majority vote.</a:t>
            </a:r>
          </a:p>
        </p:txBody>
      </p:sp>
      <p:sp>
        <p:nvSpPr>
          <p:cNvPr id="769" name="Shape 7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PREDICTIONS USING A RANDOM FOREST</a:t>
            </a:r>
          </a:p>
        </p:txBody>
      </p:sp>
      <p:pic>
        <p:nvPicPr>
          <p:cNvPr id="770" name="Shape 770"/>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776" name="Shape 77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REGRESSION WITH DECISION TREES AND RANDOM FORESTS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83" name="Shape 783"/>
          <p:cNvSpPr/>
          <p:nvPr/>
        </p:nvSpPr>
        <p:spPr>
          <a:xfrm>
            <a:off x="2961475" y="2224349"/>
            <a:ext cx="7559399" cy="27386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Build a random forest model to predict the evergreeness of a website.  Remember to use the parameter </a:t>
            </a:r>
            <a:r>
              <a:rPr lang="en-US" sz="1800">
                <a:latin typeface="Consolas"/>
                <a:ea typeface="Consolas"/>
                <a:cs typeface="Consolas"/>
                <a:sym typeface="Consolas"/>
              </a:rPr>
              <a:t>n_estimators</a:t>
            </a:r>
            <a:r>
              <a:rPr lang="en-US" sz="1800">
                <a:latin typeface="Georgia"/>
                <a:ea typeface="Georgia"/>
                <a:cs typeface="Georgia"/>
                <a:sym typeface="Georgia"/>
              </a:rPr>
              <a:t> to control the number of trees used in the model.</a:t>
            </a:r>
          </a:p>
          <a:p>
            <a:pPr marL="457200" lvl="0" indent="-342900" rtl="0">
              <a:spcBef>
                <a:spcPts val="0"/>
              </a:spcBef>
              <a:buSzPct val="100000"/>
              <a:buFont typeface="Georgia"/>
              <a:buAutoNum type="arabicPeriod"/>
            </a:pPr>
            <a:r>
              <a:rPr lang="en-US" sz="1800">
                <a:latin typeface="Georgia"/>
                <a:ea typeface="Georgia"/>
                <a:cs typeface="Georgia"/>
                <a:sym typeface="Georgia"/>
              </a:rPr>
              <a:t>Take note of the features that give the best splits to determine the most important features.</a:t>
            </a:r>
          </a:p>
          <a:p>
            <a:pPr marL="457200" lvl="0" indent="-342900" rtl="0">
              <a:spcBef>
                <a:spcPts val="0"/>
              </a:spcBef>
              <a:buSzPct val="100000"/>
              <a:buFont typeface="Georgia"/>
              <a:buAutoNum type="arabicPeriod"/>
            </a:pPr>
            <a:r>
              <a:rPr lang="en-US" sz="1800">
                <a:latin typeface="Georgia"/>
                <a:ea typeface="Georgia"/>
                <a:cs typeface="Georgia"/>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p>
        </p:txBody>
      </p:sp>
      <p:sp>
        <p:nvSpPr>
          <p:cNvPr id="784" name="Shape 78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The models mentioned above</a:t>
            </a:r>
          </a:p>
        </p:txBody>
      </p:sp>
      <p:sp>
        <p:nvSpPr>
          <p:cNvPr id="785" name="Shape 78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(20 minutes)</a:t>
            </a:r>
          </a:p>
        </p:txBody>
      </p:sp>
      <p:sp>
        <p:nvSpPr>
          <p:cNvPr id="786" name="Shape 78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87" name="Shape 78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88" name="Shape 78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REGRESSION WITH DECISION TREES &amp; RANDOM FORESTS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794" name="Shape 79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EVALUATE RANDOM FOREST USING CROSS-VALIDATION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01" name="Shape 80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Building upon the previous Guided Practice, add any input variables to the model that you think may be relevant.</a:t>
            </a:r>
          </a:p>
          <a:p>
            <a:pPr lvl="0" rtl="0">
              <a:spcBef>
                <a:spcPts val="0"/>
              </a:spcBef>
              <a:buNone/>
            </a:pPr>
            <a:endParaRPr sz="1800">
              <a:latin typeface="Georgia"/>
              <a:ea typeface="Georgia"/>
              <a:cs typeface="Georgia"/>
              <a:sym typeface="Georgia"/>
            </a:endParaRPr>
          </a:p>
          <a:p>
            <a:pPr marL="457200" lvl="0" indent="-342900" rtl="0">
              <a:spcBef>
                <a:spcPts val="0"/>
              </a:spcBef>
              <a:buSzPct val="100000"/>
              <a:buFont typeface="Georgia"/>
              <a:buAutoNum type="arabicPeriod"/>
            </a:pPr>
            <a:r>
              <a:rPr lang="en-US" sz="1800">
                <a:latin typeface="Georgia"/>
                <a:ea typeface="Georgia"/>
                <a:cs typeface="Georgia"/>
                <a:sym typeface="Georgia"/>
              </a:rPr>
              <a:t>For each feature:</a:t>
            </a:r>
          </a:p>
          <a:p>
            <a:pPr marL="914400" lvl="1" indent="-342900" rtl="0">
              <a:spcBef>
                <a:spcPts val="0"/>
              </a:spcBef>
              <a:buSzPct val="100000"/>
              <a:buFont typeface="Georgia"/>
              <a:buAutoNum type="alphaLcPeriod"/>
            </a:pPr>
            <a:r>
              <a:rPr lang="en-US" sz="1800">
                <a:latin typeface="Georgia"/>
                <a:ea typeface="Georgia"/>
                <a:cs typeface="Georgia"/>
                <a:sym typeface="Georgia"/>
              </a:rPr>
              <a:t>Evaluate the model for improved predictive performance using cross-validation.</a:t>
            </a:r>
          </a:p>
          <a:p>
            <a:pPr marL="914400" lvl="1" indent="-342900" rtl="0">
              <a:spcBef>
                <a:spcPts val="0"/>
              </a:spcBef>
              <a:buSzPct val="100000"/>
              <a:buFont typeface="Georgia"/>
              <a:buAutoNum type="alphaLcPeriod"/>
            </a:pPr>
            <a:r>
              <a:rPr lang="en-US" sz="1800">
                <a:latin typeface="Georgia"/>
                <a:ea typeface="Georgia"/>
                <a:cs typeface="Georgia"/>
                <a:sym typeface="Georgia"/>
              </a:rPr>
              <a:t>Evaluate the importance of the feature.</a:t>
            </a:r>
          </a:p>
          <a:p>
            <a:pPr marL="457200" lvl="0" indent="0" rtl="0">
              <a:spcBef>
                <a:spcPts val="0"/>
              </a:spcBef>
              <a:buNone/>
            </a:pPr>
            <a:endParaRPr sz="1800">
              <a:latin typeface="Georgia"/>
              <a:ea typeface="Georgia"/>
              <a:cs typeface="Georgia"/>
              <a:sym typeface="Georgia"/>
            </a:endParaRPr>
          </a:p>
          <a:p>
            <a:pPr marL="457200" lvl="0" indent="-342900" rtl="0">
              <a:spcBef>
                <a:spcPts val="0"/>
              </a:spcBef>
              <a:buSzPct val="100000"/>
              <a:buFont typeface="Georgia"/>
              <a:buAutoNum type="arabicPeriod"/>
            </a:pPr>
            <a:r>
              <a:rPr lang="en-US" sz="1800" b="1">
                <a:latin typeface="Georgia"/>
                <a:ea typeface="Georgia"/>
                <a:cs typeface="Georgia"/>
                <a:sym typeface="Georgia"/>
              </a:rPr>
              <a:t>Bonus</a:t>
            </a:r>
            <a:r>
              <a:rPr lang="en-US" sz="1800">
                <a:latin typeface="Georgia"/>
                <a:ea typeface="Georgia"/>
                <a:cs typeface="Georgia"/>
                <a:sym typeface="Georgia"/>
              </a:rPr>
              <a:t>:  Just like the ‘recipe’ feature, add in similar text features and evaluate their performance.</a:t>
            </a:r>
          </a:p>
        </p:txBody>
      </p:sp>
      <p:sp>
        <p:nvSpPr>
          <p:cNvPr id="802" name="Shape 802"/>
          <p:cNvSpPr/>
          <p:nvPr/>
        </p:nvSpPr>
        <p:spPr>
          <a:xfrm>
            <a:off x="3052753" y="5792350"/>
            <a:ext cx="66285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Newly created features and models</a:t>
            </a:r>
          </a:p>
        </p:txBody>
      </p:sp>
      <p:sp>
        <p:nvSpPr>
          <p:cNvPr id="803" name="Shape 80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04" name="Shape 804"/>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805" name="Shape 80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06" name="Shape 806"/>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EVALUATE RANDOM FOREST USING CROSS-VALIDATION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12" name="Shape 81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does training involve?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common problems with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random forests?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common problems with random forests?</a:t>
            </a:r>
          </a:p>
          <a:p>
            <a:pPr marR="0" lvl="0" algn="l" rtl="0">
              <a:spcBef>
                <a:spcPts val="1000"/>
              </a:spcBef>
              <a:buNone/>
            </a:pPr>
            <a:endParaRPr sz="2800">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Q&amp;A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DECISION TREES AND RANDOM FORESTS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Any questions from last class?</a:t>
            </a: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72" name="Shape 4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3" name="Shape 4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74" name="Shape 474"/>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Define the difference between the precision and recall of a model.</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are some common components and use cases for logistic regression?</a:t>
            </a:r>
          </a:p>
        </p:txBody>
      </p:sp>
      <p:sp>
        <p:nvSpPr>
          <p:cNvPr id="475" name="Shape 47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76" name="Shape 47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77" name="Shape 47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78" name="Shape 47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lesson, we will focus on mining the dataset and building a model.  We will focus on refining our model for the best predictive ability.</a:t>
            </a:r>
          </a:p>
        </p:txBody>
      </p:sp>
      <p:sp>
        <p:nvSpPr>
          <p:cNvPr id="484" name="Shape 484"/>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OVERVIEW OF THE DATA SCIENCE WORKFLOW</a:t>
            </a:r>
          </a:p>
        </p:txBody>
      </p:sp>
      <p:pic>
        <p:nvPicPr>
          <p:cNvPr id="485" name="Shape 485" descr="6 Build.png"/>
          <p:cNvPicPr preferRelativeResize="0"/>
          <p:nvPr/>
        </p:nvPicPr>
        <p:blipFill rotWithShape="1">
          <a:blip r:embed="rId3">
            <a:alphaModFix/>
          </a:blip>
          <a:srcRect l="4767" r="4767"/>
          <a:stretch/>
        </p:blipFill>
        <p:spPr>
          <a:xfrm>
            <a:off x="634999" y="3194237"/>
            <a:ext cx="11734800" cy="34384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491" name="Shape 4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EXPLORE THE DATASET</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1998</Words>
  <Application>Microsoft Macintosh PowerPoint</Application>
  <PresentationFormat>Custom</PresentationFormat>
  <Paragraphs>331</Paragraphs>
  <Slides>48</Slides>
  <Notes>48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Consolas</vt:lpstr>
      <vt:lpstr>Georgia</vt:lpstr>
      <vt:lpstr>Merriweather Sans</vt:lpstr>
      <vt:lpstr>Oswald</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Dickson</cp:lastModifiedBy>
  <cp:revision>2</cp:revision>
  <dcterms:modified xsi:type="dcterms:W3CDTF">2016-11-16T09:55:47Z</dcterms:modified>
</cp:coreProperties>
</file>