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Open Sans Bold" charset="1" panose="00000000000000000000"/>
      <p:regular r:id="rId25"/>
    </p:embeddedFont>
    <p:embeddedFont>
      <p:font typeface="Open Sans" charset="1" panose="00000000000000000000"/>
      <p:regular r:id="rId26"/>
    </p:embeddedFont>
    <p:embeddedFont>
      <p:font typeface="Arimo Bold" charset="1" panose="020B0704020202020204"/>
      <p:regular r:id="rId27"/>
    </p:embeddedFont>
    <p:embeddedFont>
      <p:font typeface="Arial" charset="1" panose="020B0502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668631" y="3028969"/>
            <a:ext cx="14950738" cy="2635250"/>
          </a:xfrm>
          <a:prstGeom prst="rect">
            <a:avLst/>
          </a:prstGeom>
        </p:spPr>
        <p:txBody>
          <a:bodyPr anchor="t" rtlCol="false" tIns="0" lIns="0" bIns="0" rIns="0">
            <a:spAutoFit/>
          </a:bodyPr>
          <a:lstStyle/>
          <a:p>
            <a:pPr algn="ctr">
              <a:lnSpc>
                <a:spcPts val="7000"/>
              </a:lnSpc>
            </a:pPr>
            <a:r>
              <a:rPr lang="en-US" b="true" sz="5000">
                <a:solidFill>
                  <a:srgbClr val="000000"/>
                </a:solidFill>
                <a:latin typeface="Open Sans Bold"/>
                <a:ea typeface="Open Sans Bold"/>
                <a:cs typeface="Open Sans Bold"/>
                <a:sym typeface="Open Sans Bold"/>
              </a:rPr>
              <a:t>KIỂM SOÁT TRUY CẬP DỰA TRÊN THUỘC TÍNH</a:t>
            </a:r>
            <a:r>
              <a:rPr lang="en-US" sz="5000" b="true">
                <a:solidFill>
                  <a:srgbClr val="000000"/>
                </a:solidFill>
                <a:latin typeface="Open Sans Bold"/>
                <a:ea typeface="Open Sans Bold"/>
                <a:cs typeface="Open Sans Bold"/>
                <a:sym typeface="Open Sans Bold"/>
              </a:rPr>
              <a:t> </a:t>
            </a:r>
          </a:p>
          <a:p>
            <a:pPr algn="ctr">
              <a:lnSpc>
                <a:spcPts val="7000"/>
              </a:lnSpc>
            </a:pPr>
            <a:r>
              <a:rPr lang="en-US" sz="5000" b="true">
                <a:solidFill>
                  <a:srgbClr val="000000"/>
                </a:solidFill>
                <a:latin typeface="Open Sans Bold"/>
                <a:ea typeface="Open Sans Bold"/>
                <a:cs typeface="Open Sans Bold"/>
                <a:sym typeface="Open Sans Bold"/>
              </a:rPr>
              <a:t>(Attribute-Based Access Control – ABAC)</a:t>
            </a:r>
          </a:p>
          <a:p>
            <a:pPr algn="ctr">
              <a:lnSpc>
                <a:spcPts val="7000"/>
              </a:lnSpc>
            </a:pPr>
          </a:p>
        </p:txBody>
      </p:sp>
      <p:sp>
        <p:nvSpPr>
          <p:cNvPr name="TextBox 11" id="11"/>
          <p:cNvSpPr txBox="true"/>
          <p:nvPr/>
        </p:nvSpPr>
        <p:spPr>
          <a:xfrm rot="0">
            <a:off x="1028700" y="8439150"/>
            <a:ext cx="5577893" cy="1581150"/>
          </a:xfrm>
          <a:prstGeom prst="rect">
            <a:avLst/>
          </a:prstGeom>
        </p:spPr>
        <p:txBody>
          <a:bodyPr anchor="t" rtlCol="false" tIns="0" lIns="0" bIns="0" rIns="0">
            <a:spAutoFit/>
          </a:bodyPr>
          <a:lstStyle/>
          <a:p>
            <a:pPr algn="l">
              <a:lnSpc>
                <a:spcPts val="4200"/>
              </a:lnSpc>
            </a:pPr>
            <a:r>
              <a:rPr lang="en-US" sz="3000">
                <a:solidFill>
                  <a:srgbClr val="000000"/>
                </a:solidFill>
                <a:latin typeface="Open Sans"/>
                <a:ea typeface="Open Sans"/>
                <a:cs typeface="Open Sans"/>
                <a:sym typeface="Open Sans"/>
              </a:rPr>
              <a:t>By 22028306 Đinh Xuân Hòa</a:t>
            </a:r>
          </a:p>
          <a:p>
            <a:pPr algn="l">
              <a:lnSpc>
                <a:spcPts val="4200"/>
              </a:lnSpc>
            </a:pPr>
            <a:r>
              <a:rPr lang="en-US" sz="3000">
                <a:solidFill>
                  <a:srgbClr val="000000"/>
                </a:solidFill>
                <a:latin typeface="Open Sans"/>
                <a:ea typeface="Open Sans"/>
                <a:cs typeface="Open Sans"/>
                <a:sym typeface="Open Sans"/>
              </a:rPr>
              <a:t>and 22028287 Đinh Tuấn Hiệp</a:t>
            </a:r>
          </a:p>
          <a:p>
            <a:pPr algn="l">
              <a:lnSpc>
                <a:spcPts val="4200"/>
              </a:lnSpc>
            </a:pPr>
          </a:p>
        </p:txBody>
      </p:sp>
      <p:sp>
        <p:nvSpPr>
          <p:cNvPr name="Freeform 12" id="12"/>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254878" y="531742"/>
            <a:ext cx="12983250" cy="2548341"/>
            <a:chOff x="0" y="0"/>
            <a:chExt cx="3419457" cy="671168"/>
          </a:xfrm>
        </p:grpSpPr>
        <p:sp>
          <p:nvSpPr>
            <p:cNvPr name="Freeform 6" id="6"/>
            <p:cNvSpPr/>
            <p:nvPr/>
          </p:nvSpPr>
          <p:spPr>
            <a:xfrm flipH="false" flipV="false" rot="0">
              <a:off x="0" y="0"/>
              <a:ext cx="3419457" cy="671168"/>
            </a:xfrm>
            <a:custGeom>
              <a:avLst/>
              <a:gdLst/>
              <a:ahLst/>
              <a:cxnLst/>
              <a:rect r="r" b="b" t="t" l="l"/>
              <a:pathLst>
                <a:path h="671168" w="3419457">
                  <a:moveTo>
                    <a:pt x="0" y="0"/>
                  </a:moveTo>
                  <a:lnTo>
                    <a:pt x="3419457" y="0"/>
                  </a:lnTo>
                  <a:lnTo>
                    <a:pt x="3419457" y="671168"/>
                  </a:lnTo>
                  <a:lnTo>
                    <a:pt x="0" y="67116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19457" cy="70926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832614" y="622945"/>
            <a:ext cx="13729084" cy="3465353"/>
          </a:xfrm>
          <a:prstGeom prst="rect">
            <a:avLst/>
          </a:prstGeom>
        </p:spPr>
        <p:txBody>
          <a:bodyPr anchor="t" rtlCol="false" tIns="0" lIns="0" bIns="0" rIns="0">
            <a:spAutoFit/>
          </a:bodyPr>
          <a:lstStyle/>
          <a:p>
            <a:pPr algn="ctr">
              <a:lnSpc>
                <a:spcPts val="9250"/>
              </a:lnSpc>
            </a:pPr>
            <a:r>
              <a:rPr lang="en-US" b="true" sz="6607">
                <a:solidFill>
                  <a:srgbClr val="000000"/>
                </a:solidFill>
                <a:latin typeface="Open Sans Bold"/>
                <a:ea typeface="Open Sans Bold"/>
                <a:cs typeface="Open Sans Bold"/>
                <a:sym typeface="Open Sans Bold"/>
              </a:rPr>
              <a:t>ỨNG DỤNG ABAC TRONG LĨNH VỰC Y TẾ</a:t>
            </a:r>
          </a:p>
          <a:p>
            <a:pPr algn="ctr">
              <a:lnSpc>
                <a:spcPts val="9250"/>
              </a:lnSpc>
            </a:pP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4052677" y="3058500"/>
            <a:ext cx="4235323" cy="5500509"/>
          </a:xfrm>
          <a:custGeom>
            <a:avLst/>
            <a:gdLst/>
            <a:ahLst/>
            <a:cxnLst/>
            <a:rect r="r" b="b" t="t" l="l"/>
            <a:pathLst>
              <a:path h="5500509" w="4235323">
                <a:moveTo>
                  <a:pt x="0" y="0"/>
                </a:moveTo>
                <a:lnTo>
                  <a:pt x="4235323" y="0"/>
                </a:lnTo>
                <a:lnTo>
                  <a:pt x="4235323" y="5500509"/>
                </a:lnTo>
                <a:lnTo>
                  <a:pt x="0" y="5500509"/>
                </a:lnTo>
                <a:lnTo>
                  <a:pt x="0" y="0"/>
                </a:lnTo>
                <a:close/>
              </a:path>
            </a:pathLst>
          </a:custGeom>
          <a:blipFill>
            <a:blip r:embed="rId8"/>
            <a:stretch>
              <a:fillRect l="0" t="-15570" r="0" b="0"/>
            </a:stretch>
          </a:blipFill>
        </p:spPr>
      </p:sp>
      <p:sp>
        <p:nvSpPr>
          <p:cNvPr name="TextBox 15" id="15"/>
          <p:cNvSpPr txBox="true"/>
          <p:nvPr/>
        </p:nvSpPr>
        <p:spPr>
          <a:xfrm rot="0">
            <a:off x="1028700" y="3309692"/>
            <a:ext cx="12608891" cy="2076513"/>
          </a:xfrm>
          <a:prstGeom prst="rect">
            <a:avLst/>
          </a:prstGeom>
        </p:spPr>
        <p:txBody>
          <a:bodyPr anchor="t" rtlCol="false" tIns="0" lIns="0" bIns="0" rIns="0">
            <a:spAutoFit/>
          </a:bodyPr>
          <a:lstStyle/>
          <a:p>
            <a:pPr algn="l">
              <a:lnSpc>
                <a:spcPts val="3306"/>
              </a:lnSpc>
            </a:pPr>
            <a:r>
              <a:rPr lang="en-US" sz="2361" b="true">
                <a:solidFill>
                  <a:srgbClr val="000000"/>
                </a:solidFill>
                <a:latin typeface="Open Sans Bold"/>
                <a:ea typeface="Open Sans Bold"/>
                <a:cs typeface="Open Sans Bold"/>
                <a:sym typeface="Open Sans Bold"/>
              </a:rPr>
              <a:t>ABAC (Attribute-Based Access Control) là một mô hình kiểm soát truy cập dựa trên các thuộc tính của đối tượng, chủ thể và ngữ cảnh. Trong lĩnh vực y tế, ABAC đặc biệt hữu ích trong việc bảo mật dữ liệu nhạy cảm như hồ sơ bệnh nhân và quản lý quyền truy cập cho các chuyên gia y tế.</a:t>
            </a:r>
          </a:p>
          <a:p>
            <a:pPr algn="l">
              <a:lnSpc>
                <a:spcPts val="3306"/>
              </a:lnSpc>
            </a:pPr>
          </a:p>
        </p:txBody>
      </p:sp>
      <p:grpSp>
        <p:nvGrpSpPr>
          <p:cNvPr name="Group 16" id="16"/>
          <p:cNvGrpSpPr/>
          <p:nvPr/>
        </p:nvGrpSpPr>
        <p:grpSpPr>
          <a:xfrm rot="0">
            <a:off x="1028700" y="5143500"/>
            <a:ext cx="5581630" cy="3282147"/>
            <a:chOff x="0" y="0"/>
            <a:chExt cx="1470059" cy="864434"/>
          </a:xfrm>
        </p:grpSpPr>
        <p:sp>
          <p:nvSpPr>
            <p:cNvPr name="Freeform 17" id="17"/>
            <p:cNvSpPr/>
            <p:nvPr/>
          </p:nvSpPr>
          <p:spPr>
            <a:xfrm flipH="false" flipV="false" rot="0">
              <a:off x="0" y="0"/>
              <a:ext cx="1470059" cy="864434"/>
            </a:xfrm>
            <a:custGeom>
              <a:avLst/>
              <a:gdLst/>
              <a:ahLst/>
              <a:cxnLst/>
              <a:rect r="r" b="b" t="t" l="l"/>
              <a:pathLst>
                <a:path h="864434" w="1470059">
                  <a:moveTo>
                    <a:pt x="0" y="0"/>
                  </a:moveTo>
                  <a:lnTo>
                    <a:pt x="1470059" y="0"/>
                  </a:lnTo>
                  <a:lnTo>
                    <a:pt x="1470059" y="864434"/>
                  </a:lnTo>
                  <a:lnTo>
                    <a:pt x="0" y="864434"/>
                  </a:lnTo>
                  <a:close/>
                </a:path>
              </a:pathLst>
            </a:custGeom>
            <a:solidFill>
              <a:srgbClr val="F1F2F2"/>
            </a:solidFill>
          </p:spPr>
        </p:sp>
        <p:sp>
          <p:nvSpPr>
            <p:cNvPr name="TextBox 18" id="18"/>
            <p:cNvSpPr txBox="true"/>
            <p:nvPr/>
          </p:nvSpPr>
          <p:spPr>
            <a:xfrm>
              <a:off x="0" y="-38100"/>
              <a:ext cx="1470059" cy="902534"/>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7637909" y="5143500"/>
            <a:ext cx="5837829" cy="3282147"/>
            <a:chOff x="0" y="0"/>
            <a:chExt cx="1537535" cy="864434"/>
          </a:xfrm>
        </p:grpSpPr>
        <p:sp>
          <p:nvSpPr>
            <p:cNvPr name="Freeform 20" id="20"/>
            <p:cNvSpPr/>
            <p:nvPr/>
          </p:nvSpPr>
          <p:spPr>
            <a:xfrm flipH="false" flipV="false" rot="0">
              <a:off x="0" y="0"/>
              <a:ext cx="1537535" cy="864434"/>
            </a:xfrm>
            <a:custGeom>
              <a:avLst/>
              <a:gdLst/>
              <a:ahLst/>
              <a:cxnLst/>
              <a:rect r="r" b="b" t="t" l="l"/>
              <a:pathLst>
                <a:path h="864434" w="1537535">
                  <a:moveTo>
                    <a:pt x="0" y="0"/>
                  </a:moveTo>
                  <a:lnTo>
                    <a:pt x="1537535" y="0"/>
                  </a:lnTo>
                  <a:lnTo>
                    <a:pt x="1537535" y="864434"/>
                  </a:lnTo>
                  <a:lnTo>
                    <a:pt x="0" y="864434"/>
                  </a:lnTo>
                  <a:close/>
                </a:path>
              </a:pathLst>
            </a:custGeom>
            <a:solidFill>
              <a:srgbClr val="F1F2F2"/>
            </a:solidFill>
          </p:spPr>
        </p:sp>
        <p:sp>
          <p:nvSpPr>
            <p:cNvPr name="TextBox 21" id="21"/>
            <p:cNvSpPr txBox="true"/>
            <p:nvPr/>
          </p:nvSpPr>
          <p:spPr>
            <a:xfrm>
              <a:off x="0" y="-38100"/>
              <a:ext cx="1537535" cy="902534"/>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422494" y="6205362"/>
            <a:ext cx="4794042" cy="756954"/>
          </a:xfrm>
          <a:custGeom>
            <a:avLst/>
            <a:gdLst/>
            <a:ahLst/>
            <a:cxnLst/>
            <a:rect r="r" b="b" t="t" l="l"/>
            <a:pathLst>
              <a:path h="756954" w="4794042">
                <a:moveTo>
                  <a:pt x="0" y="0"/>
                </a:moveTo>
                <a:lnTo>
                  <a:pt x="4794042" y="0"/>
                </a:lnTo>
                <a:lnTo>
                  <a:pt x="4794042" y="756954"/>
                </a:lnTo>
                <a:lnTo>
                  <a:pt x="0" y="756954"/>
                </a:lnTo>
                <a:lnTo>
                  <a:pt x="0" y="0"/>
                </a:lnTo>
                <a:close/>
              </a:path>
            </a:pathLst>
          </a:custGeom>
          <a:blipFill>
            <a:blip r:embed="rId9"/>
            <a:stretch>
              <a:fillRect l="0" t="0" r="0" b="0"/>
            </a:stretch>
          </a:blipFill>
        </p:spPr>
      </p:sp>
      <p:sp>
        <p:nvSpPr>
          <p:cNvPr name="Freeform 23" id="23"/>
          <p:cNvSpPr/>
          <p:nvPr/>
        </p:nvSpPr>
        <p:spPr>
          <a:xfrm flipH="false" flipV="false" rot="0">
            <a:off x="7637909" y="6169102"/>
            <a:ext cx="6065756" cy="793214"/>
          </a:xfrm>
          <a:custGeom>
            <a:avLst/>
            <a:gdLst/>
            <a:ahLst/>
            <a:cxnLst/>
            <a:rect r="r" b="b" t="t" l="l"/>
            <a:pathLst>
              <a:path h="793214" w="6065756">
                <a:moveTo>
                  <a:pt x="0" y="0"/>
                </a:moveTo>
                <a:lnTo>
                  <a:pt x="6065756" y="0"/>
                </a:lnTo>
                <a:lnTo>
                  <a:pt x="6065756" y="793214"/>
                </a:lnTo>
                <a:lnTo>
                  <a:pt x="0" y="793214"/>
                </a:lnTo>
                <a:lnTo>
                  <a:pt x="0" y="0"/>
                </a:lnTo>
                <a:close/>
              </a:path>
            </a:pathLst>
          </a:custGeom>
          <a:blipFill>
            <a:blip r:embed="rId10"/>
            <a:stretch>
              <a:fillRect l="0" t="0" r="0" b="0"/>
            </a:stretch>
          </a:blipFill>
        </p:spPr>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094751" y="480251"/>
            <a:ext cx="9204809" cy="1730229"/>
            <a:chOff x="0" y="0"/>
            <a:chExt cx="2424312" cy="455698"/>
          </a:xfrm>
        </p:grpSpPr>
        <p:sp>
          <p:nvSpPr>
            <p:cNvPr name="Freeform 6" id="6"/>
            <p:cNvSpPr/>
            <p:nvPr/>
          </p:nvSpPr>
          <p:spPr>
            <a:xfrm flipH="false" flipV="false" rot="0">
              <a:off x="0" y="0"/>
              <a:ext cx="2424312" cy="455698"/>
            </a:xfrm>
            <a:custGeom>
              <a:avLst/>
              <a:gdLst/>
              <a:ahLst/>
              <a:cxnLst/>
              <a:rect r="r" b="b" t="t" l="l"/>
              <a:pathLst>
                <a:path h="455698" w="2424312">
                  <a:moveTo>
                    <a:pt x="0" y="0"/>
                  </a:moveTo>
                  <a:lnTo>
                    <a:pt x="2424312" y="0"/>
                  </a:lnTo>
                  <a:lnTo>
                    <a:pt x="2424312"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2424312"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2847468" y="2327311"/>
            <a:ext cx="4235323" cy="6356958"/>
          </a:xfrm>
          <a:custGeom>
            <a:avLst/>
            <a:gdLst/>
            <a:ahLst/>
            <a:cxnLst/>
            <a:rect r="r" b="b" t="t" l="l"/>
            <a:pathLst>
              <a:path h="6356958" w="4235323">
                <a:moveTo>
                  <a:pt x="0" y="0"/>
                </a:moveTo>
                <a:lnTo>
                  <a:pt x="4235323" y="0"/>
                </a:lnTo>
                <a:lnTo>
                  <a:pt x="4235323" y="6356958"/>
                </a:lnTo>
                <a:lnTo>
                  <a:pt x="0" y="6356958"/>
                </a:lnTo>
                <a:lnTo>
                  <a:pt x="0" y="0"/>
                </a:lnTo>
                <a:close/>
              </a:path>
            </a:pathLst>
          </a:custGeom>
          <a:blipFill>
            <a:blip r:embed="rId8"/>
            <a:stretch>
              <a:fillRect l="0" t="0" r="0" b="0"/>
            </a:stretch>
          </a:blipFill>
        </p:spPr>
      </p:sp>
      <p:sp>
        <p:nvSpPr>
          <p:cNvPr name="TextBox 14" id="14"/>
          <p:cNvSpPr txBox="true"/>
          <p:nvPr/>
        </p:nvSpPr>
        <p:spPr>
          <a:xfrm rot="0">
            <a:off x="4263199" y="593799"/>
            <a:ext cx="8732153" cy="1607597"/>
          </a:xfrm>
          <a:prstGeom prst="rect">
            <a:avLst/>
          </a:prstGeom>
        </p:spPr>
        <p:txBody>
          <a:bodyPr anchor="t" rtlCol="false" tIns="0" lIns="0" bIns="0" rIns="0">
            <a:spAutoFit/>
          </a:bodyPr>
          <a:lstStyle/>
          <a:p>
            <a:pPr algn="ctr">
              <a:lnSpc>
                <a:spcPts val="4317"/>
              </a:lnSpc>
            </a:pPr>
            <a:r>
              <a:rPr lang="en-US" b="true" sz="3083">
                <a:solidFill>
                  <a:srgbClr val="000000"/>
                </a:solidFill>
                <a:latin typeface="Open Sans Bold"/>
                <a:ea typeface="Open Sans Bold"/>
                <a:cs typeface="Open Sans Bold"/>
                <a:sym typeface="Open Sans Bold"/>
              </a:rPr>
              <a:t>ỨNG DỤNG ABAC TRONG DOANH NGHIỆP: NÂNG CAO BẢO MẬT THÔNG TIN</a:t>
            </a:r>
          </a:p>
          <a:p>
            <a:pPr algn="ctr">
              <a:lnSpc>
                <a:spcPts val="4317"/>
              </a:lnSpc>
            </a:pPr>
          </a:p>
        </p:txBody>
      </p:sp>
      <p:sp>
        <p:nvSpPr>
          <p:cNvPr name="TextBox 15" id="15"/>
          <p:cNvSpPr txBox="true"/>
          <p:nvPr/>
        </p:nvSpPr>
        <p:spPr>
          <a:xfrm rot="0">
            <a:off x="1459895" y="3374180"/>
            <a:ext cx="9824031" cy="3149882"/>
          </a:xfrm>
          <a:prstGeom prst="rect">
            <a:avLst/>
          </a:prstGeom>
        </p:spPr>
        <p:txBody>
          <a:bodyPr anchor="t" rtlCol="false" tIns="0" lIns="0" bIns="0" rIns="0">
            <a:spAutoFit/>
          </a:bodyPr>
          <a:lstStyle/>
          <a:p>
            <a:pPr algn="l">
              <a:lnSpc>
                <a:spcPts val="4179"/>
              </a:lnSpc>
            </a:pPr>
            <a:r>
              <a:rPr lang="en-US" sz="2985" b="true">
                <a:solidFill>
                  <a:srgbClr val="000000"/>
                </a:solidFill>
                <a:latin typeface="Open Sans Bold"/>
                <a:ea typeface="Open Sans Bold"/>
                <a:cs typeface="Open Sans Bold"/>
                <a:sym typeface="Open Sans Bold"/>
              </a:rPr>
              <a:t>Trong thế giới ngày càng kết nối và phụ thuộc vào dữ liệu, bảo mật thông tin là ưu tiên hàng đầu cho mọi doanh nghiệp. ABAC (Attribute-Based Access Control) là một mô hình quản lý truy cập linh hoạt và hiệu quả, giúp bảo vệ dữ liệu nhạy cảm khỏi các mối đe dọa tiềm ẩn. </a:t>
            </a:r>
          </a:p>
        </p:txBody>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357317"/>
            <a:ext cx="7373777" cy="5068331"/>
            <a:chOff x="0" y="0"/>
            <a:chExt cx="1942065" cy="1334869"/>
          </a:xfrm>
        </p:grpSpPr>
        <p:sp>
          <p:nvSpPr>
            <p:cNvPr name="Freeform 8" id="8"/>
            <p:cNvSpPr/>
            <p:nvPr/>
          </p:nvSpPr>
          <p:spPr>
            <a:xfrm flipH="false" flipV="false" rot="0">
              <a:off x="0" y="0"/>
              <a:ext cx="1942065" cy="1334869"/>
            </a:xfrm>
            <a:custGeom>
              <a:avLst/>
              <a:gdLst/>
              <a:ahLst/>
              <a:cxnLst/>
              <a:rect r="r" b="b" t="t" l="l"/>
              <a:pathLst>
                <a:path h="1334869" w="1942065">
                  <a:moveTo>
                    <a:pt x="0" y="0"/>
                  </a:moveTo>
                  <a:lnTo>
                    <a:pt x="1942065" y="0"/>
                  </a:lnTo>
                  <a:lnTo>
                    <a:pt x="1942065" y="1334869"/>
                  </a:lnTo>
                  <a:lnTo>
                    <a:pt x="0" y="1334869"/>
                  </a:lnTo>
                  <a:close/>
                </a:path>
              </a:pathLst>
            </a:custGeom>
            <a:solidFill>
              <a:srgbClr val="F1F2F2"/>
            </a:solidFill>
          </p:spPr>
        </p:sp>
        <p:sp>
          <p:nvSpPr>
            <p:cNvPr name="TextBox 9" id="9"/>
            <p:cNvSpPr txBox="true"/>
            <p:nvPr/>
          </p:nvSpPr>
          <p:spPr>
            <a:xfrm>
              <a:off x="0" y="-38100"/>
              <a:ext cx="1942065" cy="1372969"/>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517916" y="687305"/>
            <a:ext cx="13132623" cy="1730229"/>
            <a:chOff x="0" y="0"/>
            <a:chExt cx="3458798" cy="455698"/>
          </a:xfrm>
        </p:grpSpPr>
        <p:sp>
          <p:nvSpPr>
            <p:cNvPr name="Freeform 11" id="11"/>
            <p:cNvSpPr/>
            <p:nvPr/>
          </p:nvSpPr>
          <p:spPr>
            <a:xfrm flipH="false" flipV="false" rot="0">
              <a:off x="0" y="0"/>
              <a:ext cx="3458798" cy="455698"/>
            </a:xfrm>
            <a:custGeom>
              <a:avLst/>
              <a:gdLst/>
              <a:ahLst/>
              <a:cxnLst/>
              <a:rect r="r" b="b" t="t" l="l"/>
              <a:pathLst>
                <a:path h="455698" w="3458798">
                  <a:moveTo>
                    <a:pt x="0" y="0"/>
                  </a:moveTo>
                  <a:lnTo>
                    <a:pt x="3458798" y="0"/>
                  </a:lnTo>
                  <a:lnTo>
                    <a:pt x="3458798"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3458798"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885523" y="3357317"/>
            <a:ext cx="7373777" cy="5068331"/>
            <a:chOff x="0" y="0"/>
            <a:chExt cx="1942065" cy="1334869"/>
          </a:xfrm>
        </p:grpSpPr>
        <p:sp>
          <p:nvSpPr>
            <p:cNvPr name="Freeform 17" id="17"/>
            <p:cNvSpPr/>
            <p:nvPr/>
          </p:nvSpPr>
          <p:spPr>
            <a:xfrm flipH="false" flipV="false" rot="0">
              <a:off x="0" y="0"/>
              <a:ext cx="1942065" cy="1334869"/>
            </a:xfrm>
            <a:custGeom>
              <a:avLst/>
              <a:gdLst/>
              <a:ahLst/>
              <a:cxnLst/>
              <a:rect r="r" b="b" t="t" l="l"/>
              <a:pathLst>
                <a:path h="1334869" w="1942065">
                  <a:moveTo>
                    <a:pt x="0" y="0"/>
                  </a:moveTo>
                  <a:lnTo>
                    <a:pt x="1942065" y="0"/>
                  </a:lnTo>
                  <a:lnTo>
                    <a:pt x="1942065" y="1334869"/>
                  </a:lnTo>
                  <a:lnTo>
                    <a:pt x="0" y="1334869"/>
                  </a:lnTo>
                  <a:close/>
                </a:path>
              </a:pathLst>
            </a:custGeom>
            <a:solidFill>
              <a:srgbClr val="F1F2F2"/>
            </a:solidFill>
          </p:spPr>
        </p:sp>
        <p:sp>
          <p:nvSpPr>
            <p:cNvPr name="TextBox 18" id="18"/>
            <p:cNvSpPr txBox="true"/>
            <p:nvPr/>
          </p:nvSpPr>
          <p:spPr>
            <a:xfrm>
              <a:off x="0" y="-38100"/>
              <a:ext cx="1942065" cy="1372969"/>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285782"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2517916" y="942975"/>
            <a:ext cx="12917980" cy="1694325"/>
          </a:xfrm>
          <a:prstGeom prst="rect">
            <a:avLst/>
          </a:prstGeom>
        </p:spPr>
        <p:txBody>
          <a:bodyPr anchor="t" rtlCol="false" tIns="0" lIns="0" bIns="0" rIns="0">
            <a:spAutoFit/>
          </a:bodyPr>
          <a:lstStyle/>
          <a:p>
            <a:pPr algn="ctr">
              <a:lnSpc>
                <a:spcPts val="6887"/>
              </a:lnSpc>
            </a:pPr>
            <a:r>
              <a:rPr lang="en-US" b="true" sz="4919">
                <a:solidFill>
                  <a:srgbClr val="000000"/>
                </a:solidFill>
                <a:latin typeface="Open Sans Bold"/>
                <a:ea typeface="Open Sans Bold"/>
                <a:cs typeface="Open Sans Bold"/>
                <a:sym typeface="Open Sans Bold"/>
              </a:rPr>
              <a:t>ỨNG DỤNG ABAC TRONG DOANH NGHIỆP</a:t>
            </a:r>
          </a:p>
          <a:p>
            <a:pPr algn="ctr">
              <a:lnSpc>
                <a:spcPts val="6887"/>
              </a:lnSpc>
            </a:pPr>
          </a:p>
        </p:txBody>
      </p:sp>
      <p:sp>
        <p:nvSpPr>
          <p:cNvPr name="TextBox 21" id="21"/>
          <p:cNvSpPr txBox="true"/>
          <p:nvPr/>
        </p:nvSpPr>
        <p:spPr>
          <a:xfrm rot="0">
            <a:off x="1134556" y="4784269"/>
            <a:ext cx="7040068" cy="3405191"/>
          </a:xfrm>
          <a:prstGeom prst="rect">
            <a:avLst/>
          </a:prstGeom>
        </p:spPr>
        <p:txBody>
          <a:bodyPr anchor="t" rtlCol="false" tIns="0" lIns="0" bIns="0" rIns="0">
            <a:spAutoFit/>
          </a:bodyPr>
          <a:lstStyle/>
          <a:p>
            <a:pPr algn="ctr">
              <a:lnSpc>
                <a:spcPts val="3412"/>
              </a:lnSpc>
            </a:pPr>
            <a:r>
              <a:rPr lang="en-US" sz="2437" b="true">
                <a:solidFill>
                  <a:srgbClr val="000000"/>
                </a:solidFill>
                <a:latin typeface="Open Sans Bold"/>
                <a:ea typeface="Open Sans Bold"/>
                <a:cs typeface="Open Sans Bold"/>
                <a:sym typeface="Open Sans Bold"/>
              </a:rPr>
              <a:t>Các doanh nghiệp thường cần bảo vệ thông tin nội bộ như tài liệu chiến lược, báo cáo tài chính và dữ liệu khách hàng. ABAC cho phép cấp quyền truy cập dựa trên vai trò nhân viên, vị trí địa lý, trạng thái thiết bị và thời gian, giúp ngăn ngừa rò rỉ thông tin và quản lý quyền truy cập linh hoạt hơn.</a:t>
            </a:r>
          </a:p>
          <a:p>
            <a:pPr algn="ctr">
              <a:lnSpc>
                <a:spcPts val="3412"/>
              </a:lnSpc>
            </a:pPr>
          </a:p>
        </p:txBody>
      </p:sp>
      <p:sp>
        <p:nvSpPr>
          <p:cNvPr name="TextBox 22" id="22"/>
          <p:cNvSpPr txBox="true"/>
          <p:nvPr/>
        </p:nvSpPr>
        <p:spPr>
          <a:xfrm rot="0">
            <a:off x="10308947" y="4884824"/>
            <a:ext cx="6526930" cy="3040487"/>
          </a:xfrm>
          <a:prstGeom prst="rect">
            <a:avLst/>
          </a:prstGeom>
        </p:spPr>
        <p:txBody>
          <a:bodyPr anchor="t" rtlCol="false" tIns="0" lIns="0" bIns="0" rIns="0">
            <a:spAutoFit/>
          </a:bodyPr>
          <a:lstStyle/>
          <a:p>
            <a:pPr algn="ctr">
              <a:lnSpc>
                <a:spcPts val="3465"/>
              </a:lnSpc>
            </a:pPr>
            <a:r>
              <a:rPr lang="en-US" sz="2475" b="true">
                <a:solidFill>
                  <a:srgbClr val="000000"/>
                </a:solidFill>
                <a:latin typeface="Open Sans Bold"/>
                <a:ea typeface="Open Sans Bold"/>
                <a:cs typeface="Open Sans Bold"/>
                <a:sym typeface="Open Sans Bold"/>
              </a:rPr>
              <a:t>Làm việc từ xa yêu cầu các biện pháp bảo mật chặt chẽ hơn. ABAC cho phép chỉ cho phép truy cập từ các thiết bị được đăng ký, qua VPN và trong giờ làm việc, đảm bảo tính bảo mật mà không ảnh hưởng đến hiệu quả công việc.</a:t>
            </a:r>
          </a:p>
          <a:p>
            <a:pPr algn="ctr">
              <a:lnSpc>
                <a:spcPts val="3465"/>
              </a:lnSpc>
            </a:pPr>
          </a:p>
        </p:txBody>
      </p:sp>
      <p:sp>
        <p:nvSpPr>
          <p:cNvPr name="TextBox 23" id="23"/>
          <p:cNvSpPr txBox="true"/>
          <p:nvPr/>
        </p:nvSpPr>
        <p:spPr>
          <a:xfrm rot="0">
            <a:off x="1134556" y="3811767"/>
            <a:ext cx="7162065" cy="1313180"/>
          </a:xfrm>
          <a:prstGeom prst="rect">
            <a:avLst/>
          </a:prstGeom>
        </p:spPr>
        <p:txBody>
          <a:bodyPr anchor="t" rtlCol="false" tIns="0" lIns="0" bIns="0" rIns="0">
            <a:spAutoFit/>
          </a:bodyPr>
          <a:lstStyle/>
          <a:p>
            <a:pPr algn="ctr">
              <a:lnSpc>
                <a:spcPts val="5320"/>
              </a:lnSpc>
            </a:pPr>
            <a:r>
              <a:rPr lang="en-US" sz="3800">
                <a:solidFill>
                  <a:srgbClr val="000000"/>
                </a:solidFill>
                <a:latin typeface="Open Sans"/>
                <a:ea typeface="Open Sans"/>
                <a:cs typeface="Open Sans"/>
                <a:sym typeface="Open Sans"/>
              </a:rPr>
              <a:t>KIỂM SOÁT TRUY CẬP NỘI BỘ</a:t>
            </a:r>
          </a:p>
          <a:p>
            <a:pPr algn="ctr">
              <a:lnSpc>
                <a:spcPts val="5320"/>
              </a:lnSpc>
            </a:pPr>
          </a:p>
        </p:txBody>
      </p:sp>
      <p:sp>
        <p:nvSpPr>
          <p:cNvPr name="TextBox 24" id="24"/>
          <p:cNvSpPr txBox="true"/>
          <p:nvPr/>
        </p:nvSpPr>
        <p:spPr>
          <a:xfrm rot="0">
            <a:off x="10216100" y="3811767"/>
            <a:ext cx="6619777" cy="1313180"/>
          </a:xfrm>
          <a:prstGeom prst="rect">
            <a:avLst/>
          </a:prstGeom>
        </p:spPr>
        <p:txBody>
          <a:bodyPr anchor="t" rtlCol="false" tIns="0" lIns="0" bIns="0" rIns="0">
            <a:spAutoFit/>
          </a:bodyPr>
          <a:lstStyle/>
          <a:p>
            <a:pPr algn="ctr">
              <a:lnSpc>
                <a:spcPts val="5320"/>
              </a:lnSpc>
            </a:pPr>
            <a:r>
              <a:rPr lang="en-US" sz="3800">
                <a:solidFill>
                  <a:srgbClr val="000000"/>
                </a:solidFill>
                <a:latin typeface="Open Sans"/>
                <a:ea typeface="Open Sans"/>
                <a:cs typeface="Open Sans"/>
                <a:sym typeface="Open Sans"/>
              </a:rPr>
              <a:t>HỖ TRỢ LÀM VIỆC TỪ XA</a:t>
            </a:r>
          </a:p>
          <a:p>
            <a:pPr algn="ctr">
              <a:lnSpc>
                <a:spcPts val="5320"/>
              </a:lnSpc>
            </a:pPr>
          </a:p>
        </p:txBody>
      </p:sp>
      <p:sp>
        <p:nvSpPr>
          <p:cNvPr name="Freeform 25" id="25"/>
          <p:cNvSpPr/>
          <p:nvPr/>
        </p:nvSpPr>
        <p:spPr>
          <a:xfrm flipH="false" flipV="false" rot="0">
            <a:off x="13142605"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254878" y="531742"/>
            <a:ext cx="12983250" cy="2548341"/>
            <a:chOff x="0" y="0"/>
            <a:chExt cx="3419457" cy="671168"/>
          </a:xfrm>
        </p:grpSpPr>
        <p:sp>
          <p:nvSpPr>
            <p:cNvPr name="Freeform 6" id="6"/>
            <p:cNvSpPr/>
            <p:nvPr/>
          </p:nvSpPr>
          <p:spPr>
            <a:xfrm flipH="false" flipV="false" rot="0">
              <a:off x="0" y="0"/>
              <a:ext cx="3419457" cy="671168"/>
            </a:xfrm>
            <a:custGeom>
              <a:avLst/>
              <a:gdLst/>
              <a:ahLst/>
              <a:cxnLst/>
              <a:rect r="r" b="b" t="t" l="l"/>
              <a:pathLst>
                <a:path h="671168" w="3419457">
                  <a:moveTo>
                    <a:pt x="0" y="0"/>
                  </a:moveTo>
                  <a:lnTo>
                    <a:pt x="3419457" y="0"/>
                  </a:lnTo>
                  <a:lnTo>
                    <a:pt x="3419457" y="671168"/>
                  </a:lnTo>
                  <a:lnTo>
                    <a:pt x="0" y="67116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19457" cy="70926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820907" y="914400"/>
            <a:ext cx="12417221" cy="3136533"/>
          </a:xfrm>
          <a:prstGeom prst="rect">
            <a:avLst/>
          </a:prstGeom>
        </p:spPr>
        <p:txBody>
          <a:bodyPr anchor="t" rtlCol="false" tIns="0" lIns="0" bIns="0" rIns="0">
            <a:spAutoFit/>
          </a:bodyPr>
          <a:lstStyle/>
          <a:p>
            <a:pPr algn="ctr">
              <a:lnSpc>
                <a:spcPts val="8366"/>
              </a:lnSpc>
            </a:pPr>
            <a:r>
              <a:rPr lang="en-US" b="true" sz="5976">
                <a:solidFill>
                  <a:srgbClr val="000000"/>
                </a:solidFill>
                <a:latin typeface="Open Sans Bold"/>
                <a:ea typeface="Open Sans Bold"/>
                <a:cs typeface="Open Sans Bold"/>
                <a:sym typeface="Open Sans Bold"/>
              </a:rPr>
              <a:t>ỨNG DỤNG ABAC TRONG CHÍNH PHỦ</a:t>
            </a:r>
          </a:p>
          <a:p>
            <a:pPr algn="ctr">
              <a:lnSpc>
                <a:spcPts val="8366"/>
              </a:lnSpc>
            </a:pP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337231" y="5143500"/>
            <a:ext cx="5581630" cy="3282147"/>
            <a:chOff x="0" y="0"/>
            <a:chExt cx="1470059" cy="864434"/>
          </a:xfrm>
        </p:grpSpPr>
        <p:sp>
          <p:nvSpPr>
            <p:cNvPr name="Freeform 15" id="15"/>
            <p:cNvSpPr/>
            <p:nvPr/>
          </p:nvSpPr>
          <p:spPr>
            <a:xfrm flipH="false" flipV="false" rot="0">
              <a:off x="0" y="0"/>
              <a:ext cx="1470059" cy="864434"/>
            </a:xfrm>
            <a:custGeom>
              <a:avLst/>
              <a:gdLst/>
              <a:ahLst/>
              <a:cxnLst/>
              <a:rect r="r" b="b" t="t" l="l"/>
              <a:pathLst>
                <a:path h="864434" w="1470059">
                  <a:moveTo>
                    <a:pt x="0" y="0"/>
                  </a:moveTo>
                  <a:lnTo>
                    <a:pt x="1470059" y="0"/>
                  </a:lnTo>
                  <a:lnTo>
                    <a:pt x="1470059" y="864434"/>
                  </a:lnTo>
                  <a:lnTo>
                    <a:pt x="0" y="864434"/>
                  </a:lnTo>
                  <a:close/>
                </a:path>
              </a:pathLst>
            </a:custGeom>
            <a:solidFill>
              <a:srgbClr val="F1F2F2"/>
            </a:solidFill>
          </p:spPr>
        </p:sp>
        <p:sp>
          <p:nvSpPr>
            <p:cNvPr name="TextBox 16" id="16"/>
            <p:cNvSpPr txBox="true"/>
            <p:nvPr/>
          </p:nvSpPr>
          <p:spPr>
            <a:xfrm>
              <a:off x="0" y="-38100"/>
              <a:ext cx="1470059" cy="902534"/>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7637909" y="5143500"/>
            <a:ext cx="5837829" cy="3282147"/>
            <a:chOff x="0" y="0"/>
            <a:chExt cx="1537535" cy="864434"/>
          </a:xfrm>
        </p:grpSpPr>
        <p:sp>
          <p:nvSpPr>
            <p:cNvPr name="Freeform 18" id="18"/>
            <p:cNvSpPr/>
            <p:nvPr/>
          </p:nvSpPr>
          <p:spPr>
            <a:xfrm flipH="false" flipV="false" rot="0">
              <a:off x="0" y="0"/>
              <a:ext cx="1537535" cy="864434"/>
            </a:xfrm>
            <a:custGeom>
              <a:avLst/>
              <a:gdLst/>
              <a:ahLst/>
              <a:cxnLst/>
              <a:rect r="r" b="b" t="t" l="l"/>
              <a:pathLst>
                <a:path h="864434" w="1537535">
                  <a:moveTo>
                    <a:pt x="0" y="0"/>
                  </a:moveTo>
                  <a:lnTo>
                    <a:pt x="1537535" y="0"/>
                  </a:lnTo>
                  <a:lnTo>
                    <a:pt x="1537535" y="864434"/>
                  </a:lnTo>
                  <a:lnTo>
                    <a:pt x="0" y="864434"/>
                  </a:lnTo>
                  <a:close/>
                </a:path>
              </a:pathLst>
            </a:custGeom>
            <a:solidFill>
              <a:srgbClr val="F1F2F2"/>
            </a:solidFill>
          </p:spPr>
        </p:sp>
        <p:sp>
          <p:nvSpPr>
            <p:cNvPr name="TextBox 19" id="19"/>
            <p:cNvSpPr txBox="true"/>
            <p:nvPr/>
          </p:nvSpPr>
          <p:spPr>
            <a:xfrm>
              <a:off x="0" y="-38100"/>
              <a:ext cx="1537535" cy="902534"/>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8808317" y="6480409"/>
            <a:ext cx="3497015" cy="382575"/>
          </a:xfrm>
          <a:prstGeom prst="rect">
            <a:avLst/>
          </a:prstGeom>
        </p:spPr>
        <p:txBody>
          <a:bodyPr anchor="t" rtlCol="false" tIns="0" lIns="0" bIns="0" rIns="0">
            <a:spAutoFit/>
          </a:bodyPr>
          <a:lstStyle/>
          <a:p>
            <a:pPr algn="l">
              <a:lnSpc>
                <a:spcPts val="3062"/>
              </a:lnSpc>
            </a:pPr>
            <a:r>
              <a:rPr lang="en-US" sz="2436" b="true">
                <a:solidFill>
                  <a:srgbClr val="405449"/>
                </a:solidFill>
                <a:latin typeface="Arimo Bold"/>
                <a:ea typeface="Arimo Bold"/>
                <a:cs typeface="Arimo Bold"/>
                <a:sym typeface="Arimo Bold"/>
              </a:rPr>
              <a:t>Hệ thống dịch vụ công</a:t>
            </a:r>
          </a:p>
        </p:txBody>
      </p:sp>
      <p:sp>
        <p:nvSpPr>
          <p:cNvPr name="TextBox 21" id="21"/>
          <p:cNvSpPr txBox="true"/>
          <p:nvPr/>
        </p:nvSpPr>
        <p:spPr>
          <a:xfrm rot="0">
            <a:off x="2503363" y="6480409"/>
            <a:ext cx="3249365" cy="382575"/>
          </a:xfrm>
          <a:prstGeom prst="rect">
            <a:avLst/>
          </a:prstGeom>
        </p:spPr>
        <p:txBody>
          <a:bodyPr anchor="t" rtlCol="false" tIns="0" lIns="0" bIns="0" rIns="0">
            <a:spAutoFit/>
          </a:bodyPr>
          <a:lstStyle/>
          <a:p>
            <a:pPr algn="l">
              <a:lnSpc>
                <a:spcPts val="3062"/>
              </a:lnSpc>
            </a:pPr>
            <a:r>
              <a:rPr lang="en-US" sz="2436" b="true">
                <a:solidFill>
                  <a:srgbClr val="405449"/>
                </a:solidFill>
                <a:latin typeface="Arimo Bold"/>
                <a:ea typeface="Arimo Bold"/>
                <a:cs typeface="Arimo Bold"/>
                <a:sym typeface="Arimo Bold"/>
              </a:rPr>
              <a:t>Bảo vệ thông tin mật</a:t>
            </a:r>
          </a:p>
        </p:txBody>
      </p:sp>
      <p:grpSp>
        <p:nvGrpSpPr>
          <p:cNvPr name="Group 22" id="22"/>
          <p:cNvGrpSpPr/>
          <p:nvPr/>
        </p:nvGrpSpPr>
        <p:grpSpPr>
          <a:xfrm rot="0">
            <a:off x="14190114" y="3576025"/>
            <a:ext cx="7651745" cy="4729133"/>
            <a:chOff x="0" y="0"/>
            <a:chExt cx="10769401" cy="6655989"/>
          </a:xfrm>
        </p:grpSpPr>
        <p:sp>
          <p:nvSpPr>
            <p:cNvPr name="Freeform 23" id="23" descr="preencoded.png"/>
            <p:cNvSpPr/>
            <p:nvPr/>
          </p:nvSpPr>
          <p:spPr>
            <a:xfrm flipH="false" flipV="false" rot="0">
              <a:off x="0" y="0"/>
              <a:ext cx="10769346" cy="6655943"/>
            </a:xfrm>
            <a:custGeom>
              <a:avLst/>
              <a:gdLst/>
              <a:ahLst/>
              <a:cxnLst/>
              <a:rect r="r" b="b" t="t" l="l"/>
              <a:pathLst>
                <a:path h="6655943" w="10769346">
                  <a:moveTo>
                    <a:pt x="0" y="0"/>
                  </a:moveTo>
                  <a:lnTo>
                    <a:pt x="10769346" y="0"/>
                  </a:lnTo>
                  <a:lnTo>
                    <a:pt x="10769346" y="6655943"/>
                  </a:lnTo>
                  <a:lnTo>
                    <a:pt x="0" y="6655943"/>
                  </a:lnTo>
                  <a:lnTo>
                    <a:pt x="0" y="0"/>
                  </a:lnTo>
                  <a:close/>
                </a:path>
              </a:pathLst>
            </a:custGeom>
            <a:blipFill>
              <a:blip r:embed="rId8"/>
              <a:stretch>
                <a:fillRect l="-9" t="0" r="-10" b="0"/>
              </a:stretch>
            </a:blipFill>
          </p:spPr>
        </p:sp>
      </p:gr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2979113" y="688299"/>
            <a:ext cx="12329775" cy="1730229"/>
            <a:chOff x="0" y="0"/>
            <a:chExt cx="3247348" cy="455698"/>
          </a:xfrm>
        </p:grpSpPr>
        <p:sp>
          <p:nvSpPr>
            <p:cNvPr name="Freeform 14" id="14"/>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15" id="15"/>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4187461" y="882654"/>
            <a:ext cx="10446130" cy="1535874"/>
          </a:xfrm>
          <a:prstGeom prst="rect">
            <a:avLst/>
          </a:prstGeom>
        </p:spPr>
        <p:txBody>
          <a:bodyPr anchor="t" rtlCol="false" tIns="0" lIns="0" bIns="0" rIns="0">
            <a:spAutoFit/>
          </a:bodyPr>
          <a:lstStyle/>
          <a:p>
            <a:pPr algn="ctr">
              <a:lnSpc>
                <a:spcPts val="6170"/>
              </a:lnSpc>
            </a:pPr>
            <a:r>
              <a:rPr lang="en-US" b="true" sz="4407">
                <a:solidFill>
                  <a:srgbClr val="000000"/>
                </a:solidFill>
                <a:latin typeface="Open Sans Bold"/>
                <a:ea typeface="Open Sans Bold"/>
                <a:cs typeface="Open Sans Bold"/>
                <a:sym typeface="Open Sans Bold"/>
              </a:rPr>
              <a:t>ỨNG DỤNG ABAC TRONG LĨNH VỰC  ĐÁM MÂY</a:t>
            </a:r>
          </a:p>
        </p:txBody>
      </p:sp>
      <p:sp>
        <p:nvSpPr>
          <p:cNvPr name="TextBox 17" id="17"/>
          <p:cNvSpPr txBox="true"/>
          <p:nvPr/>
        </p:nvSpPr>
        <p:spPr>
          <a:xfrm rot="0">
            <a:off x="1338114" y="4259982"/>
            <a:ext cx="6706767" cy="1298575"/>
          </a:xfrm>
          <a:prstGeom prst="rect">
            <a:avLst/>
          </a:prstGeom>
        </p:spPr>
        <p:txBody>
          <a:bodyPr anchor="t" rtlCol="false" tIns="0" lIns="0" bIns="0" rIns="0">
            <a:spAutoFit/>
          </a:bodyPr>
          <a:lstStyle/>
          <a:p>
            <a:pPr algn="ctr">
              <a:lnSpc>
                <a:spcPts val="3499"/>
              </a:lnSpc>
            </a:pPr>
            <a:r>
              <a:rPr lang="en-US" b="true" sz="2499">
                <a:solidFill>
                  <a:srgbClr val="000000"/>
                </a:solidFill>
                <a:latin typeface="Open Sans Bold"/>
                <a:ea typeface="Open Sans Bold"/>
                <a:cs typeface="Open Sans Bold"/>
                <a:sym typeface="Open Sans Bold"/>
              </a:rPr>
              <a:t>QUẢN LÝ NGƯỜI DÙNG TRONG DỊCH VỤ ĐÁM MÂY</a:t>
            </a:r>
          </a:p>
          <a:p>
            <a:pPr algn="ctr" marL="0" indent="0" lvl="0">
              <a:lnSpc>
                <a:spcPts val="3499"/>
              </a:lnSpc>
              <a:spcBef>
                <a:spcPct val="0"/>
              </a:spcBef>
            </a:pPr>
          </a:p>
        </p:txBody>
      </p:sp>
      <p:sp>
        <p:nvSpPr>
          <p:cNvPr name="TextBox 18" id="18"/>
          <p:cNvSpPr txBox="true"/>
          <p:nvPr/>
        </p:nvSpPr>
        <p:spPr>
          <a:xfrm rot="0">
            <a:off x="1338114" y="5096469"/>
            <a:ext cx="7805886" cy="1309873"/>
          </a:xfrm>
          <a:prstGeom prst="rect">
            <a:avLst/>
          </a:prstGeom>
        </p:spPr>
        <p:txBody>
          <a:bodyPr anchor="t" rtlCol="false" tIns="0" lIns="0" bIns="0" rIns="0">
            <a:spAutoFit/>
          </a:bodyPr>
          <a:lstStyle/>
          <a:p>
            <a:pPr algn="l" marL="472173" indent="-236087" lvl="1">
              <a:lnSpc>
                <a:spcPts val="3560"/>
              </a:lnSpc>
              <a:buFont typeface="Arial"/>
              <a:buChar char="•"/>
            </a:pPr>
            <a:r>
              <a:rPr lang="en-US" sz="2187">
                <a:solidFill>
                  <a:srgbClr val="405449"/>
                </a:solidFill>
                <a:latin typeface="Open Sans"/>
                <a:ea typeface="Open Sans"/>
                <a:cs typeface="Open Sans"/>
                <a:sym typeface="Open Sans"/>
              </a:rPr>
              <a:t>Lợi ích: Bảo mật dữ liệu đám mây và giảm nguy cơ bị truy cập trái phép.</a:t>
            </a:r>
          </a:p>
          <a:p>
            <a:pPr algn="l">
              <a:lnSpc>
                <a:spcPts val="3560"/>
              </a:lnSpc>
            </a:pPr>
          </a:p>
        </p:txBody>
      </p:sp>
      <p:sp>
        <p:nvSpPr>
          <p:cNvPr name="TextBox 19" id="19"/>
          <p:cNvSpPr txBox="true"/>
          <p:nvPr/>
        </p:nvSpPr>
        <p:spPr>
          <a:xfrm rot="0">
            <a:off x="9117508" y="4321769"/>
            <a:ext cx="6706767" cy="860425"/>
          </a:xfrm>
          <a:prstGeom prst="rect">
            <a:avLst/>
          </a:prstGeom>
        </p:spPr>
        <p:txBody>
          <a:bodyPr anchor="t" rtlCol="false" tIns="0" lIns="0" bIns="0" rIns="0">
            <a:spAutoFit/>
          </a:bodyPr>
          <a:lstStyle/>
          <a:p>
            <a:pPr algn="ctr">
              <a:lnSpc>
                <a:spcPts val="3499"/>
              </a:lnSpc>
            </a:pPr>
            <a:r>
              <a:rPr lang="en-US" b="true" sz="2499">
                <a:solidFill>
                  <a:srgbClr val="000000"/>
                </a:solidFill>
                <a:latin typeface="Open Sans Bold"/>
                <a:ea typeface="Open Sans Bold"/>
                <a:cs typeface="Open Sans Bold"/>
                <a:sym typeface="Open Sans Bold"/>
              </a:rPr>
              <a:t>HỖ TRỢ QUẢN LÝ THIẾT BỊ IOT</a:t>
            </a:r>
          </a:p>
          <a:p>
            <a:pPr algn="ctr" marL="0" indent="0" lvl="0">
              <a:lnSpc>
                <a:spcPts val="3499"/>
              </a:lnSpc>
              <a:spcBef>
                <a:spcPct val="0"/>
              </a:spcBef>
            </a:pPr>
          </a:p>
        </p:txBody>
      </p:sp>
      <p:sp>
        <p:nvSpPr>
          <p:cNvPr name="TextBox 20" id="20"/>
          <p:cNvSpPr txBox="true"/>
          <p:nvPr/>
        </p:nvSpPr>
        <p:spPr>
          <a:xfrm rot="0">
            <a:off x="9564524" y="5096469"/>
            <a:ext cx="7805886" cy="1309873"/>
          </a:xfrm>
          <a:prstGeom prst="rect">
            <a:avLst/>
          </a:prstGeom>
        </p:spPr>
        <p:txBody>
          <a:bodyPr anchor="t" rtlCol="false" tIns="0" lIns="0" bIns="0" rIns="0">
            <a:spAutoFit/>
          </a:bodyPr>
          <a:lstStyle/>
          <a:p>
            <a:pPr algn="l" marL="472173" indent="-236087" lvl="1">
              <a:lnSpc>
                <a:spcPts val="3560"/>
              </a:lnSpc>
              <a:buFont typeface="Arial"/>
              <a:buChar char="•"/>
            </a:pPr>
            <a:r>
              <a:rPr lang="en-US" sz="2187">
                <a:solidFill>
                  <a:srgbClr val="405449"/>
                </a:solidFill>
                <a:latin typeface="Open Sans"/>
                <a:ea typeface="Open Sans"/>
                <a:cs typeface="Open Sans"/>
                <a:sym typeface="Open Sans"/>
              </a:rPr>
              <a:t>Lợi ích: Giảm thiểu rủi ro an ninh trong các hệ thống IoT lớn và phức tạp.</a:t>
            </a:r>
          </a:p>
          <a:p>
            <a:pPr algn="l">
              <a:lnSpc>
                <a:spcPts val="3560"/>
              </a:lnSpc>
            </a:pPr>
          </a:p>
        </p:txBody>
      </p:sp>
    </p:spTree>
  </p:cSld>
  <p:clrMapOvr>
    <a:masterClrMapping/>
  </p:clrMapOvr>
  <p:transition spd="fast">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27048" y="3978076"/>
            <a:ext cx="2411823" cy="4208359"/>
            <a:chOff x="0" y="0"/>
            <a:chExt cx="635213" cy="1108374"/>
          </a:xfrm>
        </p:grpSpPr>
        <p:sp>
          <p:nvSpPr>
            <p:cNvPr name="Freeform 6" id="6"/>
            <p:cNvSpPr/>
            <p:nvPr/>
          </p:nvSpPr>
          <p:spPr>
            <a:xfrm flipH="false" flipV="false" rot="0">
              <a:off x="0" y="0"/>
              <a:ext cx="635213" cy="1108374"/>
            </a:xfrm>
            <a:custGeom>
              <a:avLst/>
              <a:gdLst/>
              <a:ahLst/>
              <a:cxnLst/>
              <a:rect r="r" b="b" t="t" l="l"/>
              <a:pathLst>
                <a:path h="1108374" w="635213">
                  <a:moveTo>
                    <a:pt x="0" y="0"/>
                  </a:moveTo>
                  <a:lnTo>
                    <a:pt x="635213" y="0"/>
                  </a:lnTo>
                  <a:lnTo>
                    <a:pt x="635213" y="1108374"/>
                  </a:lnTo>
                  <a:lnTo>
                    <a:pt x="0" y="1108374"/>
                  </a:lnTo>
                  <a:close/>
                </a:path>
              </a:pathLst>
            </a:custGeom>
            <a:solidFill>
              <a:srgbClr val="F1F2F2"/>
            </a:solidFill>
          </p:spPr>
        </p:sp>
        <p:sp>
          <p:nvSpPr>
            <p:cNvPr name="TextBox 7" id="7"/>
            <p:cNvSpPr txBox="true"/>
            <p:nvPr/>
          </p:nvSpPr>
          <p:spPr>
            <a:xfrm>
              <a:off x="0" y="-38100"/>
              <a:ext cx="635213"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48279" y="687305"/>
            <a:ext cx="9191441" cy="1730229"/>
            <a:chOff x="0" y="0"/>
            <a:chExt cx="2420791" cy="455698"/>
          </a:xfrm>
        </p:grpSpPr>
        <p:sp>
          <p:nvSpPr>
            <p:cNvPr name="Freeform 9" id="9"/>
            <p:cNvSpPr/>
            <p:nvPr/>
          </p:nvSpPr>
          <p:spPr>
            <a:xfrm flipH="false" flipV="false" rot="0">
              <a:off x="0" y="0"/>
              <a:ext cx="2420791" cy="455698"/>
            </a:xfrm>
            <a:custGeom>
              <a:avLst/>
              <a:gdLst/>
              <a:ahLst/>
              <a:cxnLst/>
              <a:rect r="r" b="b" t="t" l="l"/>
              <a:pathLst>
                <a:path h="455698" w="2420791">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420791"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4543721" y="1123890"/>
            <a:ext cx="9200557" cy="771334"/>
          </a:xfrm>
          <a:prstGeom prst="rect">
            <a:avLst/>
          </a:prstGeom>
        </p:spPr>
        <p:txBody>
          <a:bodyPr anchor="t" rtlCol="false" tIns="0" lIns="0" bIns="0" rIns="0">
            <a:spAutoFit/>
          </a:bodyPr>
          <a:lstStyle/>
          <a:p>
            <a:pPr algn="ctr">
              <a:lnSpc>
                <a:spcPts val="6310"/>
              </a:lnSpc>
            </a:pPr>
            <a:r>
              <a:rPr lang="en-US" b="true" sz="4507">
                <a:solidFill>
                  <a:srgbClr val="000000"/>
                </a:solidFill>
                <a:latin typeface="Open Sans Bold"/>
                <a:ea typeface="Open Sans Bold"/>
                <a:cs typeface="Open Sans Bold"/>
                <a:sym typeface="Open Sans Bold"/>
              </a:rPr>
              <a:t>THÁCH THỨC CỦA ABAC</a:t>
            </a:r>
          </a:p>
        </p:txBody>
      </p:sp>
      <p:sp>
        <p:nvSpPr>
          <p:cNvPr name="AutoShape 16" id="16"/>
          <p:cNvSpPr/>
          <p:nvPr/>
        </p:nvSpPr>
        <p:spPr>
          <a:xfrm>
            <a:off x="2632960" y="3322650"/>
            <a:ext cx="12501178" cy="14992"/>
          </a:xfrm>
          <a:prstGeom prst="line">
            <a:avLst/>
          </a:prstGeom>
          <a:ln cap="flat" w="133350">
            <a:solidFill>
              <a:srgbClr val="DDDEDE"/>
            </a:solidFill>
            <a:prstDash val="solid"/>
            <a:headEnd type="none" len="sm" w="sm"/>
            <a:tailEnd type="none" len="sm" w="sm"/>
          </a:ln>
        </p:spPr>
      </p:sp>
      <p:sp>
        <p:nvSpPr>
          <p:cNvPr name="Freeform 17" id="17"/>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2392813" y="3322650"/>
            <a:ext cx="480294" cy="655427"/>
            <a:chOff x="0" y="0"/>
            <a:chExt cx="126497" cy="172623"/>
          </a:xfrm>
        </p:grpSpPr>
        <p:sp>
          <p:nvSpPr>
            <p:cNvPr name="Freeform 19" id="19"/>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0" id="20"/>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8410692" y="3355606"/>
            <a:ext cx="480294" cy="655427"/>
            <a:chOff x="0" y="0"/>
            <a:chExt cx="126497" cy="172623"/>
          </a:xfrm>
        </p:grpSpPr>
        <p:sp>
          <p:nvSpPr>
            <p:cNvPr name="Freeform 22" id="22"/>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3" id="23"/>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1614987" y="3322650"/>
            <a:ext cx="480294" cy="655427"/>
            <a:chOff x="0" y="0"/>
            <a:chExt cx="126497" cy="172623"/>
          </a:xfrm>
        </p:grpSpPr>
        <p:sp>
          <p:nvSpPr>
            <p:cNvPr name="Freeform 25" id="25"/>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6" id="26"/>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4543721" y="3978076"/>
            <a:ext cx="2207148" cy="4208359"/>
            <a:chOff x="0" y="0"/>
            <a:chExt cx="581306" cy="1108374"/>
          </a:xfrm>
        </p:grpSpPr>
        <p:sp>
          <p:nvSpPr>
            <p:cNvPr name="Freeform 28" id="28"/>
            <p:cNvSpPr/>
            <p:nvPr/>
          </p:nvSpPr>
          <p:spPr>
            <a:xfrm flipH="false" flipV="false" rot="0">
              <a:off x="0" y="0"/>
              <a:ext cx="581306" cy="1108374"/>
            </a:xfrm>
            <a:custGeom>
              <a:avLst/>
              <a:gdLst/>
              <a:ahLst/>
              <a:cxnLst/>
              <a:rect r="r" b="b" t="t" l="l"/>
              <a:pathLst>
                <a:path h="1108374" w="581306">
                  <a:moveTo>
                    <a:pt x="0" y="0"/>
                  </a:moveTo>
                  <a:lnTo>
                    <a:pt x="581306" y="0"/>
                  </a:lnTo>
                  <a:lnTo>
                    <a:pt x="581306" y="1108374"/>
                  </a:lnTo>
                  <a:lnTo>
                    <a:pt x="0" y="1108374"/>
                  </a:lnTo>
                  <a:close/>
                </a:path>
              </a:pathLst>
            </a:custGeom>
            <a:solidFill>
              <a:srgbClr val="F1F2F2"/>
            </a:solidFill>
          </p:spPr>
        </p:sp>
        <p:sp>
          <p:nvSpPr>
            <p:cNvPr name="TextBox 29" id="29"/>
            <p:cNvSpPr txBox="true"/>
            <p:nvPr/>
          </p:nvSpPr>
          <p:spPr>
            <a:xfrm>
              <a:off x="0" y="-38100"/>
              <a:ext cx="581306"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7521560" y="3993068"/>
            <a:ext cx="2258559" cy="4208359"/>
            <a:chOff x="0" y="0"/>
            <a:chExt cx="594847" cy="1108374"/>
          </a:xfrm>
        </p:grpSpPr>
        <p:sp>
          <p:nvSpPr>
            <p:cNvPr name="Freeform 31" id="31"/>
            <p:cNvSpPr/>
            <p:nvPr/>
          </p:nvSpPr>
          <p:spPr>
            <a:xfrm flipH="false" flipV="false" rot="0">
              <a:off x="0" y="0"/>
              <a:ext cx="594847" cy="1108374"/>
            </a:xfrm>
            <a:custGeom>
              <a:avLst/>
              <a:gdLst/>
              <a:ahLst/>
              <a:cxnLst/>
              <a:rect r="r" b="b" t="t" l="l"/>
              <a:pathLst>
                <a:path h="1108374" w="594847">
                  <a:moveTo>
                    <a:pt x="0" y="0"/>
                  </a:moveTo>
                  <a:lnTo>
                    <a:pt x="594847" y="0"/>
                  </a:lnTo>
                  <a:lnTo>
                    <a:pt x="594847" y="1108374"/>
                  </a:lnTo>
                  <a:lnTo>
                    <a:pt x="0" y="1108374"/>
                  </a:lnTo>
                  <a:close/>
                </a:path>
              </a:pathLst>
            </a:custGeom>
            <a:solidFill>
              <a:srgbClr val="F1F2F2"/>
            </a:solidFill>
          </p:spPr>
        </p:sp>
        <p:sp>
          <p:nvSpPr>
            <p:cNvPr name="TextBox 32" id="32"/>
            <p:cNvSpPr txBox="true"/>
            <p:nvPr/>
          </p:nvSpPr>
          <p:spPr>
            <a:xfrm>
              <a:off x="0" y="-38100"/>
              <a:ext cx="594847" cy="1146474"/>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1729842" y="4322850"/>
            <a:ext cx="1870904" cy="3651322"/>
          </a:xfrm>
          <a:prstGeom prst="rect">
            <a:avLst/>
          </a:prstGeom>
        </p:spPr>
        <p:txBody>
          <a:bodyPr anchor="t" rtlCol="false" tIns="0" lIns="0" bIns="0" rIns="0">
            <a:spAutoFit/>
          </a:bodyPr>
          <a:lstStyle/>
          <a:p>
            <a:pPr algn="ctr">
              <a:lnSpc>
                <a:spcPts val="4857"/>
              </a:lnSpc>
            </a:pPr>
            <a:r>
              <a:rPr lang="en-US" sz="3469" b="true">
                <a:solidFill>
                  <a:srgbClr val="000000"/>
                </a:solidFill>
                <a:latin typeface="Open Sans Bold"/>
                <a:ea typeface="Open Sans Bold"/>
                <a:cs typeface="Open Sans Bold"/>
                <a:sym typeface="Open Sans Bold"/>
              </a:rPr>
              <a:t>Độ phức tạp trong triển khai</a:t>
            </a:r>
          </a:p>
          <a:p>
            <a:pPr algn="ctr">
              <a:lnSpc>
                <a:spcPts val="4857"/>
              </a:lnSpc>
            </a:pPr>
          </a:p>
        </p:txBody>
      </p:sp>
      <p:sp>
        <p:nvSpPr>
          <p:cNvPr name="TextBox 34" id="34"/>
          <p:cNvSpPr txBox="true"/>
          <p:nvPr/>
        </p:nvSpPr>
        <p:spPr>
          <a:xfrm rot="0">
            <a:off x="4856270" y="4091536"/>
            <a:ext cx="1582051" cy="4094899"/>
          </a:xfrm>
          <a:prstGeom prst="rect">
            <a:avLst/>
          </a:prstGeom>
        </p:spPr>
        <p:txBody>
          <a:bodyPr anchor="t" rtlCol="false" tIns="0" lIns="0" bIns="0" rIns="0">
            <a:spAutoFit/>
          </a:bodyPr>
          <a:lstStyle/>
          <a:p>
            <a:pPr algn="ctr">
              <a:lnSpc>
                <a:spcPts val="5430"/>
              </a:lnSpc>
            </a:pPr>
            <a:r>
              <a:rPr lang="en-US" sz="3879" b="true">
                <a:solidFill>
                  <a:srgbClr val="000000"/>
                </a:solidFill>
                <a:latin typeface="Open Sans Bold"/>
                <a:ea typeface="Open Sans Bold"/>
                <a:cs typeface="Open Sans Bold"/>
                <a:sym typeface="Open Sans Bold"/>
              </a:rPr>
              <a:t>Khó khăn trong tích hợp</a:t>
            </a:r>
          </a:p>
          <a:p>
            <a:pPr algn="ctr">
              <a:lnSpc>
                <a:spcPts val="5430"/>
              </a:lnSpc>
            </a:pPr>
          </a:p>
        </p:txBody>
      </p:sp>
      <p:sp>
        <p:nvSpPr>
          <p:cNvPr name="TextBox 35" id="35"/>
          <p:cNvSpPr txBox="true"/>
          <p:nvPr/>
        </p:nvSpPr>
        <p:spPr>
          <a:xfrm rot="0">
            <a:off x="7771217" y="4698835"/>
            <a:ext cx="1759244" cy="3420102"/>
          </a:xfrm>
          <a:prstGeom prst="rect">
            <a:avLst/>
          </a:prstGeom>
        </p:spPr>
        <p:txBody>
          <a:bodyPr anchor="t" rtlCol="false" tIns="0" lIns="0" bIns="0" rIns="0">
            <a:spAutoFit/>
          </a:bodyPr>
          <a:lstStyle/>
          <a:p>
            <a:pPr algn="ctr">
              <a:lnSpc>
                <a:spcPts val="5449"/>
              </a:lnSpc>
            </a:pPr>
            <a:r>
              <a:rPr lang="en-US" sz="3892" b="true">
                <a:solidFill>
                  <a:srgbClr val="000000"/>
                </a:solidFill>
                <a:latin typeface="Open Sans Bold"/>
                <a:ea typeface="Open Sans Bold"/>
                <a:cs typeface="Open Sans Bold"/>
                <a:sym typeface="Open Sans Bold"/>
              </a:rPr>
              <a:t>Hiệu suất hệ thống</a:t>
            </a:r>
          </a:p>
          <a:p>
            <a:pPr algn="ctr">
              <a:lnSpc>
                <a:spcPts val="5449"/>
              </a:lnSpc>
            </a:pPr>
          </a:p>
        </p:txBody>
      </p:sp>
      <p:grpSp>
        <p:nvGrpSpPr>
          <p:cNvPr name="Group 36" id="36"/>
          <p:cNvGrpSpPr/>
          <p:nvPr/>
        </p:nvGrpSpPr>
        <p:grpSpPr>
          <a:xfrm rot="0">
            <a:off x="14893990" y="3337642"/>
            <a:ext cx="480294" cy="655427"/>
            <a:chOff x="0" y="0"/>
            <a:chExt cx="126497" cy="172623"/>
          </a:xfrm>
        </p:grpSpPr>
        <p:sp>
          <p:nvSpPr>
            <p:cNvPr name="Freeform 37" id="37"/>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38" id="38"/>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39" id="39"/>
          <p:cNvGrpSpPr/>
          <p:nvPr/>
        </p:nvGrpSpPr>
        <p:grpSpPr>
          <a:xfrm rot="0">
            <a:off x="10725854" y="3978076"/>
            <a:ext cx="2258559" cy="4208359"/>
            <a:chOff x="0" y="0"/>
            <a:chExt cx="594847" cy="1108374"/>
          </a:xfrm>
        </p:grpSpPr>
        <p:sp>
          <p:nvSpPr>
            <p:cNvPr name="Freeform 40" id="40"/>
            <p:cNvSpPr/>
            <p:nvPr/>
          </p:nvSpPr>
          <p:spPr>
            <a:xfrm flipH="false" flipV="false" rot="0">
              <a:off x="0" y="0"/>
              <a:ext cx="594847" cy="1108374"/>
            </a:xfrm>
            <a:custGeom>
              <a:avLst/>
              <a:gdLst/>
              <a:ahLst/>
              <a:cxnLst/>
              <a:rect r="r" b="b" t="t" l="l"/>
              <a:pathLst>
                <a:path h="1108374" w="594847">
                  <a:moveTo>
                    <a:pt x="0" y="0"/>
                  </a:moveTo>
                  <a:lnTo>
                    <a:pt x="594847" y="0"/>
                  </a:lnTo>
                  <a:lnTo>
                    <a:pt x="594847" y="1108374"/>
                  </a:lnTo>
                  <a:lnTo>
                    <a:pt x="0" y="1108374"/>
                  </a:lnTo>
                  <a:close/>
                </a:path>
              </a:pathLst>
            </a:custGeom>
            <a:solidFill>
              <a:srgbClr val="F1F2F2"/>
            </a:solidFill>
          </p:spPr>
        </p:sp>
        <p:sp>
          <p:nvSpPr>
            <p:cNvPr name="TextBox 41" id="41"/>
            <p:cNvSpPr txBox="true"/>
            <p:nvPr/>
          </p:nvSpPr>
          <p:spPr>
            <a:xfrm>
              <a:off x="0" y="-38100"/>
              <a:ext cx="594847" cy="1146474"/>
            </a:xfrm>
            <a:prstGeom prst="rect">
              <a:avLst/>
            </a:prstGeom>
          </p:spPr>
          <p:txBody>
            <a:bodyPr anchor="ctr" rtlCol="false" tIns="50800" lIns="50800" bIns="50800" rIns="50800"/>
            <a:lstStyle/>
            <a:p>
              <a:pPr algn="ctr">
                <a:lnSpc>
                  <a:spcPts val="2659"/>
                </a:lnSpc>
                <a:spcBef>
                  <a:spcPct val="0"/>
                </a:spcBef>
              </a:pPr>
            </a:p>
          </p:txBody>
        </p:sp>
      </p:grpSp>
      <p:sp>
        <p:nvSpPr>
          <p:cNvPr name="TextBox 42" id="42"/>
          <p:cNvSpPr txBox="true"/>
          <p:nvPr/>
        </p:nvSpPr>
        <p:spPr>
          <a:xfrm rot="0">
            <a:off x="10882888" y="4489115"/>
            <a:ext cx="2019200" cy="3488930"/>
          </a:xfrm>
          <a:prstGeom prst="rect">
            <a:avLst/>
          </a:prstGeom>
        </p:spPr>
        <p:txBody>
          <a:bodyPr anchor="t" rtlCol="false" tIns="0" lIns="0" bIns="0" rIns="0">
            <a:spAutoFit/>
          </a:bodyPr>
          <a:lstStyle/>
          <a:p>
            <a:pPr algn="ctr">
              <a:lnSpc>
                <a:spcPts val="5561"/>
              </a:lnSpc>
            </a:pPr>
            <a:r>
              <a:rPr lang="en-US" sz="3972" b="true">
                <a:solidFill>
                  <a:srgbClr val="000000"/>
                </a:solidFill>
                <a:latin typeface="Open Sans Bold"/>
                <a:ea typeface="Open Sans Bold"/>
                <a:cs typeface="Open Sans Bold"/>
                <a:sym typeface="Open Sans Bold"/>
              </a:rPr>
              <a:t>Yêu cầu chuyên môn cao</a:t>
            </a:r>
          </a:p>
          <a:p>
            <a:pPr algn="ctr">
              <a:lnSpc>
                <a:spcPts val="5561"/>
              </a:lnSpc>
            </a:pPr>
          </a:p>
        </p:txBody>
      </p:sp>
      <p:grpSp>
        <p:nvGrpSpPr>
          <p:cNvPr name="Group 43" id="43"/>
          <p:cNvGrpSpPr/>
          <p:nvPr/>
        </p:nvGrpSpPr>
        <p:grpSpPr>
          <a:xfrm rot="0">
            <a:off x="14004858" y="4011032"/>
            <a:ext cx="2258559" cy="4208359"/>
            <a:chOff x="0" y="0"/>
            <a:chExt cx="594847" cy="1108374"/>
          </a:xfrm>
        </p:grpSpPr>
        <p:sp>
          <p:nvSpPr>
            <p:cNvPr name="Freeform 44" id="44"/>
            <p:cNvSpPr/>
            <p:nvPr/>
          </p:nvSpPr>
          <p:spPr>
            <a:xfrm flipH="false" flipV="false" rot="0">
              <a:off x="0" y="0"/>
              <a:ext cx="594847" cy="1108374"/>
            </a:xfrm>
            <a:custGeom>
              <a:avLst/>
              <a:gdLst/>
              <a:ahLst/>
              <a:cxnLst/>
              <a:rect r="r" b="b" t="t" l="l"/>
              <a:pathLst>
                <a:path h="1108374" w="594847">
                  <a:moveTo>
                    <a:pt x="0" y="0"/>
                  </a:moveTo>
                  <a:lnTo>
                    <a:pt x="594847" y="0"/>
                  </a:lnTo>
                  <a:lnTo>
                    <a:pt x="594847" y="1108374"/>
                  </a:lnTo>
                  <a:lnTo>
                    <a:pt x="0" y="1108374"/>
                  </a:lnTo>
                  <a:close/>
                </a:path>
              </a:pathLst>
            </a:custGeom>
            <a:solidFill>
              <a:srgbClr val="F1F2F2"/>
            </a:solidFill>
          </p:spPr>
        </p:sp>
        <p:sp>
          <p:nvSpPr>
            <p:cNvPr name="TextBox 45" id="45"/>
            <p:cNvSpPr txBox="true"/>
            <p:nvPr/>
          </p:nvSpPr>
          <p:spPr>
            <a:xfrm>
              <a:off x="0" y="-38100"/>
              <a:ext cx="594847"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46" id="46"/>
          <p:cNvGrpSpPr/>
          <p:nvPr/>
        </p:nvGrpSpPr>
        <p:grpSpPr>
          <a:xfrm rot="0">
            <a:off x="5407149" y="3330792"/>
            <a:ext cx="480294" cy="655427"/>
            <a:chOff x="0" y="0"/>
            <a:chExt cx="126497" cy="172623"/>
          </a:xfrm>
        </p:grpSpPr>
        <p:sp>
          <p:nvSpPr>
            <p:cNvPr name="Freeform 47" id="47"/>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48" id="48"/>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sp>
        <p:nvSpPr>
          <p:cNvPr name="TextBox 49" id="49"/>
          <p:cNvSpPr txBox="true"/>
          <p:nvPr/>
        </p:nvSpPr>
        <p:spPr>
          <a:xfrm rot="0">
            <a:off x="14404826" y="4216319"/>
            <a:ext cx="1458622" cy="4327548"/>
          </a:xfrm>
          <a:prstGeom prst="rect">
            <a:avLst/>
          </a:prstGeom>
        </p:spPr>
        <p:txBody>
          <a:bodyPr anchor="t" rtlCol="false" tIns="0" lIns="0" bIns="0" rIns="0">
            <a:spAutoFit/>
          </a:bodyPr>
          <a:lstStyle/>
          <a:p>
            <a:pPr algn="ctr">
              <a:lnSpc>
                <a:spcPts val="4918"/>
              </a:lnSpc>
            </a:pPr>
            <a:r>
              <a:rPr lang="en-US" sz="3513" b="true">
                <a:solidFill>
                  <a:srgbClr val="000000"/>
                </a:solidFill>
                <a:latin typeface="Open Sans Bold"/>
                <a:ea typeface="Open Sans Bold"/>
                <a:cs typeface="Open Sans Bold"/>
                <a:sym typeface="Open Sans Bold"/>
              </a:rPr>
              <a:t>Chi phí triển khai và vận hành</a:t>
            </a:r>
          </a:p>
          <a:p>
            <a:pPr algn="ctr">
              <a:lnSpc>
                <a:spcPts val="4918"/>
              </a:lnSpc>
            </a:pPr>
          </a:p>
        </p:txBody>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27048" y="3978076"/>
            <a:ext cx="2411823" cy="4208359"/>
            <a:chOff x="0" y="0"/>
            <a:chExt cx="635213" cy="1108374"/>
          </a:xfrm>
        </p:grpSpPr>
        <p:sp>
          <p:nvSpPr>
            <p:cNvPr name="Freeform 6" id="6"/>
            <p:cNvSpPr/>
            <p:nvPr/>
          </p:nvSpPr>
          <p:spPr>
            <a:xfrm flipH="false" flipV="false" rot="0">
              <a:off x="0" y="0"/>
              <a:ext cx="635213" cy="1108374"/>
            </a:xfrm>
            <a:custGeom>
              <a:avLst/>
              <a:gdLst/>
              <a:ahLst/>
              <a:cxnLst/>
              <a:rect r="r" b="b" t="t" l="l"/>
              <a:pathLst>
                <a:path h="1108374" w="635213">
                  <a:moveTo>
                    <a:pt x="0" y="0"/>
                  </a:moveTo>
                  <a:lnTo>
                    <a:pt x="635213" y="0"/>
                  </a:lnTo>
                  <a:lnTo>
                    <a:pt x="635213" y="1108374"/>
                  </a:lnTo>
                  <a:lnTo>
                    <a:pt x="0" y="1108374"/>
                  </a:lnTo>
                  <a:close/>
                </a:path>
              </a:pathLst>
            </a:custGeom>
            <a:solidFill>
              <a:srgbClr val="F1F2F2"/>
            </a:solidFill>
          </p:spPr>
        </p:sp>
        <p:sp>
          <p:nvSpPr>
            <p:cNvPr name="TextBox 7" id="7"/>
            <p:cNvSpPr txBox="true"/>
            <p:nvPr/>
          </p:nvSpPr>
          <p:spPr>
            <a:xfrm>
              <a:off x="0" y="-38100"/>
              <a:ext cx="635213"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58955" y="649446"/>
            <a:ext cx="10303141" cy="1730229"/>
            <a:chOff x="0" y="0"/>
            <a:chExt cx="2713585" cy="455698"/>
          </a:xfrm>
        </p:grpSpPr>
        <p:sp>
          <p:nvSpPr>
            <p:cNvPr name="Freeform 9" id="9"/>
            <p:cNvSpPr/>
            <p:nvPr/>
          </p:nvSpPr>
          <p:spPr>
            <a:xfrm flipH="false" flipV="false" rot="0">
              <a:off x="0" y="0"/>
              <a:ext cx="2713585" cy="455698"/>
            </a:xfrm>
            <a:custGeom>
              <a:avLst/>
              <a:gdLst/>
              <a:ahLst/>
              <a:cxnLst/>
              <a:rect r="r" b="b" t="t" l="l"/>
              <a:pathLst>
                <a:path h="455698" w="2713585">
                  <a:moveTo>
                    <a:pt x="0" y="0"/>
                  </a:moveTo>
                  <a:lnTo>
                    <a:pt x="2713585" y="0"/>
                  </a:lnTo>
                  <a:lnTo>
                    <a:pt x="2713585"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713585"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4543721" y="1123890"/>
            <a:ext cx="10016747" cy="1571434"/>
          </a:xfrm>
          <a:prstGeom prst="rect">
            <a:avLst/>
          </a:prstGeom>
        </p:spPr>
        <p:txBody>
          <a:bodyPr anchor="t" rtlCol="false" tIns="0" lIns="0" bIns="0" rIns="0">
            <a:spAutoFit/>
          </a:bodyPr>
          <a:lstStyle/>
          <a:p>
            <a:pPr algn="ctr">
              <a:lnSpc>
                <a:spcPts val="6310"/>
              </a:lnSpc>
            </a:pPr>
            <a:r>
              <a:rPr lang="en-US" b="true" sz="4507">
                <a:solidFill>
                  <a:srgbClr val="000000"/>
                </a:solidFill>
                <a:latin typeface="Open Sans Bold"/>
                <a:ea typeface="Open Sans Bold"/>
                <a:cs typeface="Open Sans Bold"/>
                <a:sym typeface="Open Sans Bold"/>
              </a:rPr>
              <a:t>XU HƯỚNG PHÁT TRIỂN CỦA ABAC</a:t>
            </a:r>
          </a:p>
          <a:p>
            <a:pPr algn="ctr">
              <a:lnSpc>
                <a:spcPts val="6310"/>
              </a:lnSpc>
            </a:pPr>
          </a:p>
        </p:txBody>
      </p:sp>
      <p:sp>
        <p:nvSpPr>
          <p:cNvPr name="AutoShape 16" id="16"/>
          <p:cNvSpPr/>
          <p:nvPr/>
        </p:nvSpPr>
        <p:spPr>
          <a:xfrm flipV="true">
            <a:off x="2501466" y="3322650"/>
            <a:ext cx="12632671" cy="14992"/>
          </a:xfrm>
          <a:prstGeom prst="line">
            <a:avLst/>
          </a:prstGeom>
          <a:ln cap="flat" w="133350">
            <a:solidFill>
              <a:srgbClr val="DDDEDE"/>
            </a:solidFill>
            <a:prstDash val="solid"/>
            <a:headEnd type="none" len="sm" w="sm"/>
            <a:tailEnd type="none" len="sm" w="sm"/>
          </a:ln>
        </p:spPr>
      </p:sp>
      <p:sp>
        <p:nvSpPr>
          <p:cNvPr name="Freeform 17" id="17"/>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2261320" y="3337642"/>
            <a:ext cx="480294" cy="655427"/>
            <a:chOff x="0" y="0"/>
            <a:chExt cx="126497" cy="172623"/>
          </a:xfrm>
        </p:grpSpPr>
        <p:sp>
          <p:nvSpPr>
            <p:cNvPr name="Freeform 19" id="19"/>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0" id="20"/>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8410692" y="3355606"/>
            <a:ext cx="480294" cy="655427"/>
            <a:chOff x="0" y="0"/>
            <a:chExt cx="126497" cy="172623"/>
          </a:xfrm>
        </p:grpSpPr>
        <p:sp>
          <p:nvSpPr>
            <p:cNvPr name="Freeform 22" id="22"/>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3" id="23"/>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1614987" y="3322650"/>
            <a:ext cx="480294" cy="655427"/>
            <a:chOff x="0" y="0"/>
            <a:chExt cx="126497" cy="172623"/>
          </a:xfrm>
        </p:grpSpPr>
        <p:sp>
          <p:nvSpPr>
            <p:cNvPr name="Freeform 25" id="25"/>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6" id="26"/>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4543721" y="3978076"/>
            <a:ext cx="2207148" cy="4208359"/>
            <a:chOff x="0" y="0"/>
            <a:chExt cx="581306" cy="1108374"/>
          </a:xfrm>
        </p:grpSpPr>
        <p:sp>
          <p:nvSpPr>
            <p:cNvPr name="Freeform 28" id="28"/>
            <p:cNvSpPr/>
            <p:nvPr/>
          </p:nvSpPr>
          <p:spPr>
            <a:xfrm flipH="false" flipV="false" rot="0">
              <a:off x="0" y="0"/>
              <a:ext cx="581306" cy="1108374"/>
            </a:xfrm>
            <a:custGeom>
              <a:avLst/>
              <a:gdLst/>
              <a:ahLst/>
              <a:cxnLst/>
              <a:rect r="r" b="b" t="t" l="l"/>
              <a:pathLst>
                <a:path h="1108374" w="581306">
                  <a:moveTo>
                    <a:pt x="0" y="0"/>
                  </a:moveTo>
                  <a:lnTo>
                    <a:pt x="581306" y="0"/>
                  </a:lnTo>
                  <a:lnTo>
                    <a:pt x="581306" y="1108374"/>
                  </a:lnTo>
                  <a:lnTo>
                    <a:pt x="0" y="1108374"/>
                  </a:lnTo>
                  <a:close/>
                </a:path>
              </a:pathLst>
            </a:custGeom>
            <a:solidFill>
              <a:srgbClr val="F1F2F2"/>
            </a:solidFill>
          </p:spPr>
        </p:sp>
        <p:sp>
          <p:nvSpPr>
            <p:cNvPr name="TextBox 29" id="29"/>
            <p:cNvSpPr txBox="true"/>
            <p:nvPr/>
          </p:nvSpPr>
          <p:spPr>
            <a:xfrm>
              <a:off x="0" y="-38100"/>
              <a:ext cx="581306"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7521560" y="3993068"/>
            <a:ext cx="2258559" cy="4208359"/>
            <a:chOff x="0" y="0"/>
            <a:chExt cx="594847" cy="1108374"/>
          </a:xfrm>
        </p:grpSpPr>
        <p:sp>
          <p:nvSpPr>
            <p:cNvPr name="Freeform 31" id="31"/>
            <p:cNvSpPr/>
            <p:nvPr/>
          </p:nvSpPr>
          <p:spPr>
            <a:xfrm flipH="false" flipV="false" rot="0">
              <a:off x="0" y="0"/>
              <a:ext cx="594847" cy="1108374"/>
            </a:xfrm>
            <a:custGeom>
              <a:avLst/>
              <a:gdLst/>
              <a:ahLst/>
              <a:cxnLst/>
              <a:rect r="r" b="b" t="t" l="l"/>
              <a:pathLst>
                <a:path h="1108374" w="594847">
                  <a:moveTo>
                    <a:pt x="0" y="0"/>
                  </a:moveTo>
                  <a:lnTo>
                    <a:pt x="594847" y="0"/>
                  </a:lnTo>
                  <a:lnTo>
                    <a:pt x="594847" y="1108374"/>
                  </a:lnTo>
                  <a:lnTo>
                    <a:pt x="0" y="1108374"/>
                  </a:lnTo>
                  <a:close/>
                </a:path>
              </a:pathLst>
            </a:custGeom>
            <a:solidFill>
              <a:srgbClr val="F1F2F2"/>
            </a:solidFill>
          </p:spPr>
        </p:sp>
        <p:sp>
          <p:nvSpPr>
            <p:cNvPr name="TextBox 32" id="32"/>
            <p:cNvSpPr txBox="true"/>
            <p:nvPr/>
          </p:nvSpPr>
          <p:spPr>
            <a:xfrm>
              <a:off x="0" y="-38100"/>
              <a:ext cx="594847" cy="1146474"/>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1967967" y="4110586"/>
            <a:ext cx="1329985" cy="4265038"/>
          </a:xfrm>
          <a:prstGeom prst="rect">
            <a:avLst/>
          </a:prstGeom>
        </p:spPr>
        <p:txBody>
          <a:bodyPr anchor="t" rtlCol="false" tIns="0" lIns="0" bIns="0" rIns="0">
            <a:spAutoFit/>
          </a:bodyPr>
          <a:lstStyle/>
          <a:p>
            <a:pPr algn="ctr">
              <a:lnSpc>
                <a:spcPts val="4857"/>
              </a:lnSpc>
            </a:pPr>
            <a:r>
              <a:rPr lang="en-US" sz="3469" b="true">
                <a:solidFill>
                  <a:srgbClr val="000000"/>
                </a:solidFill>
                <a:latin typeface="Open Sans Bold"/>
                <a:ea typeface="Open Sans Bold"/>
                <a:cs typeface="Open Sans Bold"/>
                <a:sym typeface="Open Sans Bold"/>
              </a:rPr>
              <a:t>Kết hợp với AI và học máy</a:t>
            </a:r>
          </a:p>
          <a:p>
            <a:pPr algn="ctr">
              <a:lnSpc>
                <a:spcPts val="4857"/>
              </a:lnSpc>
            </a:pPr>
          </a:p>
        </p:txBody>
      </p:sp>
      <p:sp>
        <p:nvSpPr>
          <p:cNvPr name="TextBox 34" id="34"/>
          <p:cNvSpPr txBox="true"/>
          <p:nvPr/>
        </p:nvSpPr>
        <p:spPr>
          <a:xfrm rot="0">
            <a:off x="4406933" y="4883435"/>
            <a:ext cx="2546566" cy="2549292"/>
          </a:xfrm>
          <a:prstGeom prst="rect">
            <a:avLst/>
          </a:prstGeom>
        </p:spPr>
        <p:txBody>
          <a:bodyPr anchor="t" rtlCol="false" tIns="0" lIns="0" bIns="0" rIns="0">
            <a:spAutoFit/>
          </a:bodyPr>
          <a:lstStyle/>
          <a:p>
            <a:pPr algn="ctr">
              <a:lnSpc>
                <a:spcPts val="5094"/>
              </a:lnSpc>
            </a:pPr>
            <a:r>
              <a:rPr lang="en-US" sz="3639" b="true">
                <a:solidFill>
                  <a:srgbClr val="000000"/>
                </a:solidFill>
                <a:latin typeface="Open Sans Bold"/>
                <a:ea typeface="Open Sans Bold"/>
                <a:cs typeface="Open Sans Bold"/>
                <a:sym typeface="Open Sans Bold"/>
              </a:rPr>
              <a:t>Tích hợp với Blockchain</a:t>
            </a:r>
          </a:p>
          <a:p>
            <a:pPr algn="ctr">
              <a:lnSpc>
                <a:spcPts val="5094"/>
              </a:lnSpc>
            </a:pPr>
          </a:p>
        </p:txBody>
      </p:sp>
      <p:sp>
        <p:nvSpPr>
          <p:cNvPr name="TextBox 35" id="35"/>
          <p:cNvSpPr txBox="true"/>
          <p:nvPr/>
        </p:nvSpPr>
        <p:spPr>
          <a:xfrm rot="0">
            <a:off x="7771217" y="4110586"/>
            <a:ext cx="1780878" cy="4281318"/>
          </a:xfrm>
          <a:prstGeom prst="rect">
            <a:avLst/>
          </a:prstGeom>
        </p:spPr>
        <p:txBody>
          <a:bodyPr anchor="t" rtlCol="false" tIns="0" lIns="0" bIns="0" rIns="0">
            <a:spAutoFit/>
          </a:bodyPr>
          <a:lstStyle/>
          <a:p>
            <a:pPr algn="ctr">
              <a:lnSpc>
                <a:spcPts val="4875"/>
              </a:lnSpc>
            </a:pPr>
            <a:r>
              <a:rPr lang="en-US" sz="3482" b="true">
                <a:solidFill>
                  <a:srgbClr val="000000"/>
                </a:solidFill>
                <a:latin typeface="Open Sans Bold"/>
                <a:ea typeface="Open Sans Bold"/>
                <a:cs typeface="Open Sans Bold"/>
                <a:sym typeface="Open Sans Bold"/>
              </a:rPr>
              <a:t>Công cụ quản lý chính sách thông minh</a:t>
            </a:r>
          </a:p>
          <a:p>
            <a:pPr algn="ctr">
              <a:lnSpc>
                <a:spcPts val="4875"/>
              </a:lnSpc>
            </a:pPr>
          </a:p>
        </p:txBody>
      </p:sp>
      <p:grpSp>
        <p:nvGrpSpPr>
          <p:cNvPr name="Group 36" id="36"/>
          <p:cNvGrpSpPr/>
          <p:nvPr/>
        </p:nvGrpSpPr>
        <p:grpSpPr>
          <a:xfrm rot="0">
            <a:off x="14893990" y="3322650"/>
            <a:ext cx="480294" cy="655427"/>
            <a:chOff x="0" y="0"/>
            <a:chExt cx="126497" cy="172623"/>
          </a:xfrm>
        </p:grpSpPr>
        <p:sp>
          <p:nvSpPr>
            <p:cNvPr name="Freeform 37" id="37"/>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38" id="38"/>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39" id="39"/>
          <p:cNvGrpSpPr/>
          <p:nvPr/>
        </p:nvGrpSpPr>
        <p:grpSpPr>
          <a:xfrm rot="0">
            <a:off x="10725854" y="3978076"/>
            <a:ext cx="2258559" cy="4208359"/>
            <a:chOff x="0" y="0"/>
            <a:chExt cx="594847" cy="1108374"/>
          </a:xfrm>
        </p:grpSpPr>
        <p:sp>
          <p:nvSpPr>
            <p:cNvPr name="Freeform 40" id="40"/>
            <p:cNvSpPr/>
            <p:nvPr/>
          </p:nvSpPr>
          <p:spPr>
            <a:xfrm flipH="false" flipV="false" rot="0">
              <a:off x="0" y="0"/>
              <a:ext cx="594847" cy="1108374"/>
            </a:xfrm>
            <a:custGeom>
              <a:avLst/>
              <a:gdLst/>
              <a:ahLst/>
              <a:cxnLst/>
              <a:rect r="r" b="b" t="t" l="l"/>
              <a:pathLst>
                <a:path h="1108374" w="594847">
                  <a:moveTo>
                    <a:pt x="0" y="0"/>
                  </a:moveTo>
                  <a:lnTo>
                    <a:pt x="594847" y="0"/>
                  </a:lnTo>
                  <a:lnTo>
                    <a:pt x="594847" y="1108374"/>
                  </a:lnTo>
                  <a:lnTo>
                    <a:pt x="0" y="1108374"/>
                  </a:lnTo>
                  <a:close/>
                </a:path>
              </a:pathLst>
            </a:custGeom>
            <a:solidFill>
              <a:srgbClr val="F1F2F2"/>
            </a:solidFill>
          </p:spPr>
        </p:sp>
        <p:sp>
          <p:nvSpPr>
            <p:cNvPr name="TextBox 41" id="41"/>
            <p:cNvSpPr txBox="true"/>
            <p:nvPr/>
          </p:nvSpPr>
          <p:spPr>
            <a:xfrm>
              <a:off x="0" y="-38100"/>
              <a:ext cx="594847" cy="1146474"/>
            </a:xfrm>
            <a:prstGeom prst="rect">
              <a:avLst/>
            </a:prstGeom>
          </p:spPr>
          <p:txBody>
            <a:bodyPr anchor="ctr" rtlCol="false" tIns="50800" lIns="50800" bIns="50800" rIns="50800"/>
            <a:lstStyle/>
            <a:p>
              <a:pPr algn="ctr">
                <a:lnSpc>
                  <a:spcPts val="2659"/>
                </a:lnSpc>
                <a:spcBef>
                  <a:spcPct val="0"/>
                </a:spcBef>
              </a:pPr>
            </a:p>
          </p:txBody>
        </p:sp>
      </p:grpSp>
      <p:sp>
        <p:nvSpPr>
          <p:cNvPr name="TextBox 42" id="42"/>
          <p:cNvSpPr txBox="true"/>
          <p:nvPr/>
        </p:nvSpPr>
        <p:spPr>
          <a:xfrm rot="0">
            <a:off x="11208868" y="4096771"/>
            <a:ext cx="1354557" cy="4122620"/>
          </a:xfrm>
          <a:prstGeom prst="rect">
            <a:avLst/>
          </a:prstGeom>
        </p:spPr>
        <p:txBody>
          <a:bodyPr anchor="t" rtlCol="false" tIns="0" lIns="0" bIns="0" rIns="0">
            <a:spAutoFit/>
          </a:bodyPr>
          <a:lstStyle/>
          <a:p>
            <a:pPr algn="ctr">
              <a:lnSpc>
                <a:spcPts val="4681"/>
              </a:lnSpc>
            </a:pPr>
            <a:r>
              <a:rPr lang="en-US" sz="3344" b="true">
                <a:solidFill>
                  <a:srgbClr val="000000"/>
                </a:solidFill>
                <a:latin typeface="Open Sans Bold"/>
                <a:ea typeface="Open Sans Bold"/>
                <a:cs typeface="Open Sans Bold"/>
                <a:sym typeface="Open Sans Bold"/>
              </a:rPr>
              <a:t>Ứng dụng trong đám mây và IoT</a:t>
            </a:r>
          </a:p>
          <a:p>
            <a:pPr algn="ctr">
              <a:lnSpc>
                <a:spcPts val="4681"/>
              </a:lnSpc>
            </a:pPr>
          </a:p>
        </p:txBody>
      </p:sp>
      <p:grpSp>
        <p:nvGrpSpPr>
          <p:cNvPr name="Group 43" id="43"/>
          <p:cNvGrpSpPr/>
          <p:nvPr/>
        </p:nvGrpSpPr>
        <p:grpSpPr>
          <a:xfrm rot="0">
            <a:off x="14004858" y="4011032"/>
            <a:ext cx="2258559" cy="4208359"/>
            <a:chOff x="0" y="0"/>
            <a:chExt cx="594847" cy="1108374"/>
          </a:xfrm>
        </p:grpSpPr>
        <p:sp>
          <p:nvSpPr>
            <p:cNvPr name="Freeform 44" id="44"/>
            <p:cNvSpPr/>
            <p:nvPr/>
          </p:nvSpPr>
          <p:spPr>
            <a:xfrm flipH="false" flipV="false" rot="0">
              <a:off x="0" y="0"/>
              <a:ext cx="594847" cy="1108374"/>
            </a:xfrm>
            <a:custGeom>
              <a:avLst/>
              <a:gdLst/>
              <a:ahLst/>
              <a:cxnLst/>
              <a:rect r="r" b="b" t="t" l="l"/>
              <a:pathLst>
                <a:path h="1108374" w="594847">
                  <a:moveTo>
                    <a:pt x="0" y="0"/>
                  </a:moveTo>
                  <a:lnTo>
                    <a:pt x="594847" y="0"/>
                  </a:lnTo>
                  <a:lnTo>
                    <a:pt x="594847" y="1108374"/>
                  </a:lnTo>
                  <a:lnTo>
                    <a:pt x="0" y="1108374"/>
                  </a:lnTo>
                  <a:close/>
                </a:path>
              </a:pathLst>
            </a:custGeom>
            <a:solidFill>
              <a:srgbClr val="F1F2F2"/>
            </a:solidFill>
          </p:spPr>
        </p:sp>
        <p:sp>
          <p:nvSpPr>
            <p:cNvPr name="TextBox 45" id="45"/>
            <p:cNvSpPr txBox="true"/>
            <p:nvPr/>
          </p:nvSpPr>
          <p:spPr>
            <a:xfrm>
              <a:off x="0" y="-38100"/>
              <a:ext cx="594847"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46" id="46"/>
          <p:cNvGrpSpPr/>
          <p:nvPr/>
        </p:nvGrpSpPr>
        <p:grpSpPr>
          <a:xfrm rot="0">
            <a:off x="5407149" y="3330792"/>
            <a:ext cx="480294" cy="655427"/>
            <a:chOff x="0" y="0"/>
            <a:chExt cx="126497" cy="172623"/>
          </a:xfrm>
        </p:grpSpPr>
        <p:sp>
          <p:nvSpPr>
            <p:cNvPr name="Freeform 47" id="47"/>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48" id="48"/>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sp>
        <p:nvSpPr>
          <p:cNvPr name="TextBox 49" id="49"/>
          <p:cNvSpPr txBox="true"/>
          <p:nvPr/>
        </p:nvSpPr>
        <p:spPr>
          <a:xfrm rot="0">
            <a:off x="14161939" y="4216319"/>
            <a:ext cx="1944397" cy="3706104"/>
          </a:xfrm>
          <a:prstGeom prst="rect">
            <a:avLst/>
          </a:prstGeom>
        </p:spPr>
        <p:txBody>
          <a:bodyPr anchor="t" rtlCol="false" tIns="0" lIns="0" bIns="0" rIns="0">
            <a:spAutoFit/>
          </a:bodyPr>
          <a:lstStyle/>
          <a:p>
            <a:pPr algn="ctr">
              <a:lnSpc>
                <a:spcPts val="4918"/>
              </a:lnSpc>
            </a:pPr>
            <a:r>
              <a:rPr lang="en-US" sz="3513" b="true">
                <a:solidFill>
                  <a:srgbClr val="000000"/>
                </a:solidFill>
                <a:latin typeface="Open Sans Bold"/>
                <a:ea typeface="Open Sans Bold"/>
                <a:cs typeface="Open Sans Bold"/>
                <a:sym typeface="Open Sans Bold"/>
              </a:rPr>
              <a:t>Tích hợp với mô hình truyền thống</a:t>
            </a:r>
          </a:p>
          <a:p>
            <a:pPr algn="ctr">
              <a:lnSpc>
                <a:spcPts val="4918"/>
              </a:lnSpc>
            </a:pPr>
          </a:p>
        </p:txBody>
      </p:sp>
    </p:spTree>
  </p:cSld>
  <p:clrMapOvr>
    <a:masterClrMapping/>
  </p:clrMapOvr>
  <p:transition spd="fast">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6042" y="3205755"/>
            <a:ext cx="13795916" cy="3063875"/>
          </a:xfrm>
          <a:prstGeom prst="rect">
            <a:avLst/>
          </a:prstGeom>
        </p:spPr>
        <p:txBody>
          <a:bodyPr anchor="t" rtlCol="false" tIns="0" lIns="0" bIns="0" rIns="0">
            <a:spAutoFit/>
          </a:bodyPr>
          <a:lstStyle/>
          <a:p>
            <a:pPr algn="ctr">
              <a:lnSpc>
                <a:spcPts val="4899"/>
              </a:lnSpc>
            </a:pPr>
            <a:r>
              <a:rPr lang="en-US" sz="3499" b="true">
                <a:solidFill>
                  <a:srgbClr val="000000"/>
                </a:solidFill>
                <a:latin typeface="Open Sans Bold"/>
                <a:ea typeface="Open Sans Bold"/>
                <a:cs typeface="Open Sans Bold"/>
                <a:sym typeface="Open Sans Bold"/>
              </a:rPr>
              <a:t>ABAC là một bước tiến quan trọng trong lĩnh vực kiểm soát truy cập, mang lại khả năng bảo mật vượt trội. Mặc dù còn tồn tại những thách thức, các xu hướng công nghệ mới đang giúp ABAC trở nên hiệu quả hơn.</a:t>
            </a:r>
          </a:p>
          <a:p>
            <a:pPr algn="ctr">
              <a:lnSpc>
                <a:spcPts val="4899"/>
              </a:lnSpc>
            </a:pPr>
          </a:p>
        </p:txBody>
      </p:sp>
      <p:sp>
        <p:nvSpPr>
          <p:cNvPr name="Freeform 15" id="15"/>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b="true" sz="6607">
                <a:solidFill>
                  <a:srgbClr val="000000"/>
                </a:solidFill>
                <a:latin typeface="Open Sans Bold"/>
                <a:ea typeface="Open Sans Bold"/>
                <a:cs typeface="Open Sans Bold"/>
                <a:sym typeface="Open Sans Bold"/>
              </a:rPr>
              <a:t>KẾT LUẬN</a:t>
            </a:r>
          </a:p>
        </p:txBody>
      </p:sp>
    </p:spTree>
  </p:cSld>
  <p:clrMapOvr>
    <a:masterClrMapping/>
  </p:clrMapOvr>
  <p:transition spd="fast">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2957390"/>
            <a:ext cx="15383753" cy="2637935"/>
            <a:chOff x="0" y="0"/>
            <a:chExt cx="4051688" cy="694765"/>
          </a:xfrm>
        </p:grpSpPr>
        <p:sp>
          <p:nvSpPr>
            <p:cNvPr name="Freeform 6" id="6"/>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7" id="7"/>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4543721" y="904875"/>
            <a:ext cx="9200557" cy="2295567"/>
          </a:xfrm>
          <a:prstGeom prst="rect">
            <a:avLst/>
          </a:prstGeom>
        </p:spPr>
        <p:txBody>
          <a:bodyPr anchor="t" rtlCol="false" tIns="0" lIns="0" bIns="0" rIns="0">
            <a:spAutoFit/>
          </a:bodyPr>
          <a:lstStyle/>
          <a:p>
            <a:pPr algn="ctr">
              <a:lnSpc>
                <a:spcPts val="9250"/>
              </a:lnSpc>
            </a:pPr>
            <a:r>
              <a:rPr lang="en-US" b="true" sz="6607">
                <a:solidFill>
                  <a:srgbClr val="000000"/>
                </a:solidFill>
                <a:latin typeface="Open Sans Bold"/>
                <a:ea typeface="Open Sans Bold"/>
                <a:cs typeface="Open Sans Bold"/>
                <a:sym typeface="Open Sans Bold"/>
              </a:rPr>
              <a:t>CÁC ĐỀ XUẤT MỚI</a:t>
            </a:r>
          </a:p>
          <a:p>
            <a:pPr algn="ctr">
              <a:lnSpc>
                <a:spcPts val="9250"/>
              </a:lnSpc>
            </a:pPr>
          </a:p>
        </p:txBody>
      </p:sp>
      <p:sp>
        <p:nvSpPr>
          <p:cNvPr name="TextBox 16" id="16"/>
          <p:cNvSpPr txBox="true"/>
          <p:nvPr/>
        </p:nvSpPr>
        <p:spPr>
          <a:xfrm rot="0">
            <a:off x="9572622" y="3334970"/>
            <a:ext cx="6902611" cy="1825625"/>
          </a:xfrm>
          <a:prstGeom prst="rect">
            <a:avLst/>
          </a:prstGeom>
        </p:spPr>
        <p:txBody>
          <a:bodyPr anchor="t" rtlCol="false" tIns="0" lIns="0" bIns="0" rIns="0">
            <a:spAutoFit/>
          </a:bodyPr>
          <a:lstStyle/>
          <a:p>
            <a:pPr algn="ctr">
              <a:lnSpc>
                <a:spcPts val="4899"/>
              </a:lnSpc>
            </a:pPr>
            <a:r>
              <a:rPr lang="en-US" sz="3499" b="true">
                <a:solidFill>
                  <a:srgbClr val="000000"/>
                </a:solidFill>
                <a:latin typeface="Open Sans Bold"/>
                <a:ea typeface="Open Sans Bold"/>
                <a:cs typeface="Open Sans Bold"/>
                <a:sym typeface="Open Sans Bold"/>
              </a:rPr>
              <a:t>Ứng dụng ABAC vào các lĩnh vực mới nổi</a:t>
            </a:r>
          </a:p>
          <a:p>
            <a:pPr algn="l">
              <a:lnSpc>
                <a:spcPts val="4899"/>
              </a:lnSpc>
            </a:pPr>
          </a:p>
        </p:txBody>
      </p:sp>
      <p:grpSp>
        <p:nvGrpSpPr>
          <p:cNvPr name="Group 17" id="17"/>
          <p:cNvGrpSpPr/>
          <p:nvPr/>
        </p:nvGrpSpPr>
        <p:grpSpPr>
          <a:xfrm rot="0">
            <a:off x="1452123" y="5879245"/>
            <a:ext cx="15383753" cy="2637935"/>
            <a:chOff x="0" y="0"/>
            <a:chExt cx="4051688" cy="694765"/>
          </a:xfrm>
        </p:grpSpPr>
        <p:sp>
          <p:nvSpPr>
            <p:cNvPr name="Freeform 18" id="18"/>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19" id="19"/>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9638317" y="6430965"/>
            <a:ext cx="6810212" cy="1825625"/>
          </a:xfrm>
          <a:prstGeom prst="rect">
            <a:avLst/>
          </a:prstGeom>
        </p:spPr>
        <p:txBody>
          <a:bodyPr anchor="t" rtlCol="false" tIns="0" lIns="0" bIns="0" rIns="0">
            <a:spAutoFit/>
          </a:bodyPr>
          <a:lstStyle/>
          <a:p>
            <a:pPr algn="l">
              <a:lnSpc>
                <a:spcPts val="4899"/>
              </a:lnSpc>
            </a:pPr>
            <a:r>
              <a:rPr lang="en-US" sz="3499" b="true">
                <a:solidFill>
                  <a:srgbClr val="000000"/>
                </a:solidFill>
                <a:latin typeface="Open Sans Bold"/>
                <a:ea typeface="Open Sans Bold"/>
                <a:cs typeface="Open Sans Bold"/>
                <a:sym typeface="Open Sans Bold"/>
              </a:rPr>
              <a:t>Đo lường và tối ưu hóa hiệu suất</a:t>
            </a:r>
          </a:p>
          <a:p>
            <a:pPr algn="ctr">
              <a:lnSpc>
                <a:spcPts val="4899"/>
              </a:lnSpc>
            </a:pPr>
          </a:p>
        </p:txBody>
      </p:sp>
      <p:sp>
        <p:nvSpPr>
          <p:cNvPr name="AutoShape 21" id="21"/>
          <p:cNvSpPr/>
          <p:nvPr/>
        </p:nvSpPr>
        <p:spPr>
          <a:xfrm flipV="true">
            <a:off x="9134475" y="3211964"/>
            <a:ext cx="19050" cy="2128788"/>
          </a:xfrm>
          <a:prstGeom prst="line">
            <a:avLst/>
          </a:prstGeom>
          <a:ln cap="flat" w="133350">
            <a:solidFill>
              <a:srgbClr val="DDDEDE"/>
            </a:solidFill>
            <a:prstDash val="solid"/>
            <a:headEnd type="none" len="sm" w="sm"/>
            <a:tailEnd type="none" len="sm" w="sm"/>
          </a:ln>
        </p:spPr>
      </p:sp>
      <p:sp>
        <p:nvSpPr>
          <p:cNvPr name="AutoShape 22" id="22"/>
          <p:cNvSpPr/>
          <p:nvPr/>
        </p:nvSpPr>
        <p:spPr>
          <a:xfrm flipV="true">
            <a:off x="9144000" y="6133819"/>
            <a:ext cx="19050" cy="2128788"/>
          </a:xfrm>
          <a:prstGeom prst="line">
            <a:avLst/>
          </a:prstGeom>
          <a:ln cap="flat" w="133350">
            <a:solidFill>
              <a:srgbClr val="DDDEDE"/>
            </a:solidFill>
            <a:prstDash val="solid"/>
            <a:headEnd type="none" len="sm" w="sm"/>
            <a:tailEnd type="none" len="sm" w="sm"/>
          </a:ln>
        </p:spPr>
      </p:sp>
      <p:sp>
        <p:nvSpPr>
          <p:cNvPr name="Freeform 23" id="23"/>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1808658" y="3334970"/>
            <a:ext cx="6902611" cy="1825625"/>
          </a:xfrm>
          <a:prstGeom prst="rect">
            <a:avLst/>
          </a:prstGeom>
        </p:spPr>
        <p:txBody>
          <a:bodyPr anchor="t" rtlCol="false" tIns="0" lIns="0" bIns="0" rIns="0">
            <a:spAutoFit/>
          </a:bodyPr>
          <a:lstStyle/>
          <a:p>
            <a:pPr algn="ctr">
              <a:lnSpc>
                <a:spcPts val="4899"/>
              </a:lnSpc>
            </a:pPr>
            <a:r>
              <a:rPr lang="en-US" sz="3499" b="true">
                <a:solidFill>
                  <a:srgbClr val="000000"/>
                </a:solidFill>
                <a:latin typeface="Open Sans Bold"/>
                <a:ea typeface="Open Sans Bold"/>
                <a:cs typeface="Open Sans Bold"/>
                <a:sym typeface="Open Sans Bold"/>
              </a:rPr>
              <a:t>Kết hợp ABAC với các mô hình truyền thống</a:t>
            </a:r>
          </a:p>
          <a:p>
            <a:pPr algn="ctr">
              <a:lnSpc>
                <a:spcPts val="4899"/>
              </a:lnSpc>
            </a:pPr>
          </a:p>
        </p:txBody>
      </p:sp>
      <p:sp>
        <p:nvSpPr>
          <p:cNvPr name="TextBox 25" id="25"/>
          <p:cNvSpPr txBox="true"/>
          <p:nvPr/>
        </p:nvSpPr>
        <p:spPr>
          <a:xfrm rot="0">
            <a:off x="1808658" y="6430965"/>
            <a:ext cx="6902611" cy="1206500"/>
          </a:xfrm>
          <a:prstGeom prst="rect">
            <a:avLst/>
          </a:prstGeom>
        </p:spPr>
        <p:txBody>
          <a:bodyPr anchor="t" rtlCol="false" tIns="0" lIns="0" bIns="0" rIns="0">
            <a:spAutoFit/>
          </a:bodyPr>
          <a:lstStyle/>
          <a:p>
            <a:pPr algn="ctr">
              <a:lnSpc>
                <a:spcPts val="4899"/>
              </a:lnSpc>
            </a:pPr>
            <a:r>
              <a:rPr lang="en-US" sz="3499" b="true">
                <a:solidFill>
                  <a:srgbClr val="000000"/>
                </a:solidFill>
                <a:latin typeface="Open Sans Bold"/>
                <a:ea typeface="Open Sans Bold"/>
                <a:cs typeface="Open Sans Bold"/>
                <a:sym typeface="Open Sans Bold"/>
              </a:rPr>
              <a:t>Đơn giản hóa công cụ quản lý</a:t>
            </a:r>
          </a:p>
          <a:p>
            <a:pPr algn="l">
              <a:lnSpc>
                <a:spcPts val="4899"/>
              </a:lnSpc>
            </a:pPr>
          </a:p>
        </p:txBody>
      </p:sp>
    </p:spTree>
  </p:cSld>
  <p:clrMapOvr>
    <a:masterClrMapping/>
  </p:clrMapOvr>
  <p:transition spd="fast">
    <p:push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269473" y="2933719"/>
            <a:ext cx="11749054" cy="1783658"/>
          </a:xfrm>
          <a:prstGeom prst="rect">
            <a:avLst/>
          </a:prstGeom>
        </p:spPr>
        <p:txBody>
          <a:bodyPr anchor="t" rtlCol="false" tIns="0" lIns="0" bIns="0" rIns="0">
            <a:spAutoFit/>
          </a:bodyPr>
          <a:lstStyle/>
          <a:p>
            <a:pPr algn="ctr">
              <a:lnSpc>
                <a:spcPts val="14620"/>
              </a:lnSpc>
            </a:pPr>
            <a:r>
              <a:rPr lang="en-US" b="true" sz="10443">
                <a:solidFill>
                  <a:srgbClr val="000000"/>
                </a:solidFill>
                <a:latin typeface="Open Sans Bold"/>
                <a:ea typeface="Open Sans Bold"/>
                <a:cs typeface="Open Sans Bold"/>
                <a:sym typeface="Open Sans Bold"/>
              </a:rPr>
              <a:t>THANK YOU</a:t>
            </a:r>
          </a:p>
        </p:txBody>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246042" y="3205755"/>
            <a:ext cx="13795916" cy="4302125"/>
          </a:xfrm>
          <a:prstGeom prst="rect">
            <a:avLst/>
          </a:prstGeom>
        </p:spPr>
        <p:txBody>
          <a:bodyPr anchor="t" rtlCol="false" tIns="0" lIns="0" bIns="0" rIns="0">
            <a:spAutoFit/>
          </a:bodyPr>
          <a:lstStyle/>
          <a:p>
            <a:pPr algn="ctr" marL="755649" indent="-377824" lvl="1">
              <a:lnSpc>
                <a:spcPts val="4899"/>
              </a:lnSpc>
              <a:buFont typeface="Arial"/>
              <a:buChar char="•"/>
            </a:pPr>
            <a:r>
              <a:rPr lang="en-US" b="true" sz="3499">
                <a:solidFill>
                  <a:srgbClr val="000000"/>
                </a:solidFill>
                <a:latin typeface="Open Sans Bold"/>
                <a:ea typeface="Open Sans Bold"/>
                <a:cs typeface="Open Sans Bold"/>
                <a:sym typeface="Open Sans Bold"/>
              </a:rPr>
              <a:t>Định nghĩa: Kiểm soát truy cập là quá trình xác định ai có quyền truy cập vào tài nguyên nào trong hệ thống thông tin.</a:t>
            </a:r>
          </a:p>
          <a:p>
            <a:pPr algn="ctr" marL="755649" indent="-377824" lvl="1">
              <a:lnSpc>
                <a:spcPts val="4899"/>
              </a:lnSpc>
              <a:buFont typeface="Arial"/>
              <a:buChar char="•"/>
            </a:pPr>
            <a:r>
              <a:rPr lang="en-US" b="true" sz="3499">
                <a:solidFill>
                  <a:srgbClr val="000000"/>
                </a:solidFill>
                <a:latin typeface="Open Sans Bold"/>
                <a:ea typeface="Open Sans Bold"/>
                <a:cs typeface="Open Sans Bold"/>
                <a:sym typeface="Open Sans Bold"/>
              </a:rPr>
              <a:t>Tầm qua</a:t>
            </a:r>
            <a:r>
              <a:rPr lang="en-US" b="true" sz="3499">
                <a:solidFill>
                  <a:srgbClr val="000000"/>
                </a:solidFill>
                <a:latin typeface="Open Sans Bold"/>
                <a:ea typeface="Open Sans Bold"/>
                <a:cs typeface="Open Sans Bold"/>
                <a:sym typeface="Open Sans Bold"/>
              </a:rPr>
              <a:t>n trọng: Bảo vệ dữ liệu và tài nguyên khỏi truy cập trái phép, đảm bảo tính bảo mật, toàn vẹn và sẵn sàng của thông tin.</a:t>
            </a:r>
          </a:p>
          <a:p>
            <a:pPr algn="ctr">
              <a:lnSpc>
                <a:spcPts val="4899"/>
              </a:lnSpc>
            </a:pPr>
          </a:p>
        </p:txBody>
      </p:sp>
      <p:sp>
        <p:nvSpPr>
          <p:cNvPr name="Freeform 12" id="12"/>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2979113" y="688299"/>
            <a:ext cx="12329775" cy="1730229"/>
            <a:chOff x="0" y="0"/>
            <a:chExt cx="3247348" cy="455698"/>
          </a:xfrm>
        </p:grpSpPr>
        <p:sp>
          <p:nvSpPr>
            <p:cNvPr name="Freeform 15" id="15"/>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16" id="16"/>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3900482" y="1014866"/>
            <a:ext cx="11020087" cy="886904"/>
          </a:xfrm>
          <a:prstGeom prst="rect">
            <a:avLst/>
          </a:prstGeom>
        </p:spPr>
        <p:txBody>
          <a:bodyPr anchor="t" rtlCol="false" tIns="0" lIns="0" bIns="0" rIns="0">
            <a:spAutoFit/>
          </a:bodyPr>
          <a:lstStyle/>
          <a:p>
            <a:pPr algn="ctr">
              <a:lnSpc>
                <a:spcPts val="7290"/>
              </a:lnSpc>
            </a:pPr>
            <a:r>
              <a:rPr lang="en-US" b="true" sz="5207">
                <a:solidFill>
                  <a:srgbClr val="000000"/>
                </a:solidFill>
                <a:latin typeface="Open Sans Bold"/>
                <a:ea typeface="Open Sans Bold"/>
                <a:cs typeface="Open Sans Bold"/>
                <a:sym typeface="Open Sans Bold"/>
              </a:rPr>
              <a:t>GIỚI THIỆU VỀ ACCESS CONTROL</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2979113" y="688299"/>
            <a:ext cx="12329775" cy="1730229"/>
            <a:chOff x="0" y="0"/>
            <a:chExt cx="3247348" cy="455698"/>
          </a:xfrm>
        </p:grpSpPr>
        <p:sp>
          <p:nvSpPr>
            <p:cNvPr name="Freeform 14" id="14"/>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15" id="15"/>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4187461" y="1080601"/>
            <a:ext cx="10446130" cy="886904"/>
          </a:xfrm>
          <a:prstGeom prst="rect">
            <a:avLst/>
          </a:prstGeom>
        </p:spPr>
        <p:txBody>
          <a:bodyPr anchor="t" rtlCol="false" tIns="0" lIns="0" bIns="0" rIns="0">
            <a:spAutoFit/>
          </a:bodyPr>
          <a:lstStyle/>
          <a:p>
            <a:pPr algn="ctr">
              <a:lnSpc>
                <a:spcPts val="7290"/>
              </a:lnSpc>
            </a:pPr>
            <a:r>
              <a:rPr lang="en-US" b="true" sz="5207">
                <a:solidFill>
                  <a:srgbClr val="000000"/>
                </a:solidFill>
                <a:latin typeface="Open Sans Bold"/>
                <a:ea typeface="Open Sans Bold"/>
                <a:cs typeface="Open Sans Bold"/>
                <a:sym typeface="Open Sans Bold"/>
              </a:rPr>
              <a:t>CÁC MÔ HÌNH TRUYỀN THỐNG</a:t>
            </a:r>
          </a:p>
        </p:txBody>
      </p:sp>
      <p:sp>
        <p:nvSpPr>
          <p:cNvPr name="TextBox 17" id="17"/>
          <p:cNvSpPr txBox="true"/>
          <p:nvPr/>
        </p:nvSpPr>
        <p:spPr>
          <a:xfrm rot="0">
            <a:off x="1338114" y="4259982"/>
            <a:ext cx="6706767" cy="422275"/>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000000"/>
                </a:solidFill>
                <a:latin typeface="Open Sans Bold"/>
                <a:ea typeface="Open Sans Bold"/>
                <a:cs typeface="Open Sans Bold"/>
                <a:sym typeface="Open Sans Bold"/>
              </a:rPr>
              <a:t>DAC (DISCRETIONARY ACCESS CONTROL):</a:t>
            </a:r>
          </a:p>
        </p:txBody>
      </p:sp>
      <p:sp>
        <p:nvSpPr>
          <p:cNvPr name="TextBox 18" id="18"/>
          <p:cNvSpPr txBox="true"/>
          <p:nvPr/>
        </p:nvSpPr>
        <p:spPr>
          <a:xfrm rot="0">
            <a:off x="1338114" y="4837022"/>
            <a:ext cx="7805886" cy="2205124"/>
          </a:xfrm>
          <a:prstGeom prst="rect">
            <a:avLst/>
          </a:prstGeom>
        </p:spPr>
        <p:txBody>
          <a:bodyPr anchor="t" rtlCol="false" tIns="0" lIns="0" bIns="0" rIns="0">
            <a:spAutoFit/>
          </a:bodyPr>
          <a:lstStyle/>
          <a:p>
            <a:pPr algn="l" marL="472173" indent="-236087" lvl="1">
              <a:lnSpc>
                <a:spcPts val="3561"/>
              </a:lnSpc>
              <a:buFont typeface="Arial"/>
              <a:buChar char="•"/>
            </a:pPr>
            <a:r>
              <a:rPr lang="en-US" sz="2187">
                <a:solidFill>
                  <a:srgbClr val="405449"/>
                </a:solidFill>
                <a:latin typeface="Open Sans"/>
                <a:ea typeface="Open Sans"/>
                <a:cs typeface="Open Sans"/>
                <a:sym typeface="Open Sans"/>
              </a:rPr>
              <a:t>Quyền</a:t>
            </a:r>
            <a:r>
              <a:rPr lang="en-US" sz="2187">
                <a:solidFill>
                  <a:srgbClr val="405449"/>
                </a:solidFill>
                <a:latin typeface="Open Sans"/>
                <a:ea typeface="Open Sans"/>
                <a:cs typeface="Open Sans"/>
                <a:sym typeface="Open Sans"/>
              </a:rPr>
              <a:t> truy cập được sở hữu và quản lý bởi chủ sở hữu tài nguyên.</a:t>
            </a:r>
          </a:p>
          <a:p>
            <a:pPr algn="l" marL="472173" indent="-236087" lvl="1">
              <a:lnSpc>
                <a:spcPts val="3560"/>
              </a:lnSpc>
              <a:buFont typeface="Arial"/>
              <a:buChar char="•"/>
            </a:pPr>
            <a:r>
              <a:rPr lang="en-US" sz="2187">
                <a:solidFill>
                  <a:srgbClr val="405449"/>
                </a:solidFill>
                <a:latin typeface="Open Sans"/>
                <a:ea typeface="Open Sans"/>
                <a:cs typeface="Open Sans"/>
                <a:sym typeface="Open Sans"/>
              </a:rPr>
              <a:t>Ưu điểm: Linh hoạt, dễ triển khai.</a:t>
            </a:r>
          </a:p>
          <a:p>
            <a:pPr algn="l" marL="472173" indent="-236087" lvl="1">
              <a:lnSpc>
                <a:spcPts val="3560"/>
              </a:lnSpc>
              <a:buFont typeface="Arial"/>
              <a:buChar char="•"/>
            </a:pPr>
            <a:r>
              <a:rPr lang="en-US" sz="2187">
                <a:solidFill>
                  <a:srgbClr val="405449"/>
                </a:solidFill>
                <a:latin typeface="Open Sans"/>
                <a:ea typeface="Open Sans"/>
                <a:cs typeface="Open Sans"/>
                <a:sym typeface="Open Sans"/>
              </a:rPr>
              <a:t>Nhược điểm: Ít an toàn, dễ bị khai thác.</a:t>
            </a:r>
          </a:p>
          <a:p>
            <a:pPr algn="l">
              <a:lnSpc>
                <a:spcPts val="3560"/>
              </a:lnSpc>
            </a:pPr>
          </a:p>
        </p:txBody>
      </p:sp>
      <p:sp>
        <p:nvSpPr>
          <p:cNvPr name="TextBox 19" id="19"/>
          <p:cNvSpPr txBox="true"/>
          <p:nvPr/>
        </p:nvSpPr>
        <p:spPr>
          <a:xfrm rot="0">
            <a:off x="9410526" y="4194919"/>
            <a:ext cx="6706767" cy="422275"/>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000000"/>
                </a:solidFill>
                <a:latin typeface="Open Sans Bold"/>
                <a:ea typeface="Open Sans Bold"/>
                <a:cs typeface="Open Sans Bold"/>
                <a:sym typeface="Open Sans Bold"/>
              </a:rPr>
              <a:t>RBAC (ROLE-BASED ACCESS CONTROL):</a:t>
            </a:r>
          </a:p>
        </p:txBody>
      </p:sp>
      <p:sp>
        <p:nvSpPr>
          <p:cNvPr name="TextBox 20" id="20"/>
          <p:cNvSpPr txBox="true"/>
          <p:nvPr/>
        </p:nvSpPr>
        <p:spPr>
          <a:xfrm rot="0">
            <a:off x="9410526" y="4771959"/>
            <a:ext cx="7805886" cy="2652898"/>
          </a:xfrm>
          <a:prstGeom prst="rect">
            <a:avLst/>
          </a:prstGeom>
        </p:spPr>
        <p:txBody>
          <a:bodyPr anchor="t" rtlCol="false" tIns="0" lIns="0" bIns="0" rIns="0">
            <a:spAutoFit/>
          </a:bodyPr>
          <a:lstStyle/>
          <a:p>
            <a:pPr algn="l" marL="472173" indent="-236087" lvl="1">
              <a:lnSpc>
                <a:spcPts val="3560"/>
              </a:lnSpc>
              <a:buFont typeface="Arial"/>
              <a:buChar char="•"/>
            </a:pPr>
            <a:r>
              <a:rPr lang="en-US" sz="2187">
                <a:solidFill>
                  <a:srgbClr val="405449"/>
                </a:solidFill>
                <a:latin typeface="Open Sans"/>
                <a:ea typeface="Open Sans"/>
                <a:cs typeface="Open Sans"/>
                <a:sym typeface="Open Sans"/>
              </a:rPr>
              <a:t>Quyền truy cập dựa trên vai trò của người dùng trong tổ chức.</a:t>
            </a:r>
          </a:p>
          <a:p>
            <a:pPr algn="l" marL="472173" indent="-236087" lvl="1">
              <a:lnSpc>
                <a:spcPts val="3560"/>
              </a:lnSpc>
              <a:buFont typeface="Arial"/>
              <a:buChar char="•"/>
            </a:pPr>
            <a:r>
              <a:rPr lang="en-US" sz="2187">
                <a:solidFill>
                  <a:srgbClr val="405449"/>
                </a:solidFill>
                <a:latin typeface="Open Sans"/>
                <a:ea typeface="Open Sans"/>
                <a:cs typeface="Open Sans"/>
                <a:sym typeface="Open Sans"/>
              </a:rPr>
              <a:t>Ưu điểm: Quản lý dễ dàng, phù hợp với tổ chức lớn.</a:t>
            </a:r>
          </a:p>
          <a:p>
            <a:pPr algn="l" marL="472173" indent="-236087" lvl="1">
              <a:lnSpc>
                <a:spcPts val="3560"/>
              </a:lnSpc>
              <a:buFont typeface="Arial"/>
              <a:buChar char="•"/>
            </a:pPr>
            <a:r>
              <a:rPr lang="en-US" sz="2187">
                <a:solidFill>
                  <a:srgbClr val="405449"/>
                </a:solidFill>
                <a:latin typeface="Open Sans"/>
                <a:ea typeface="Open Sans"/>
                <a:cs typeface="Open Sans"/>
                <a:sym typeface="Open Sans"/>
              </a:rPr>
              <a:t>Nhược điểm: Ít linh hoạt, không phù hợp với các yêu cầu phức tạp.</a:t>
            </a:r>
          </a:p>
          <a:p>
            <a:pPr algn="l">
              <a:lnSpc>
                <a:spcPts val="3560"/>
              </a:lnSpc>
            </a:pP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246042" y="3205755"/>
            <a:ext cx="13795916" cy="3063875"/>
          </a:xfrm>
          <a:prstGeom prst="rect">
            <a:avLst/>
          </a:prstGeom>
        </p:spPr>
        <p:txBody>
          <a:bodyPr anchor="t" rtlCol="false" tIns="0" lIns="0" bIns="0" rIns="0">
            <a:spAutoFit/>
          </a:bodyPr>
          <a:lstStyle/>
          <a:p>
            <a:pPr algn="ctr">
              <a:lnSpc>
                <a:spcPts val="4899"/>
              </a:lnSpc>
            </a:pPr>
            <a:r>
              <a:rPr lang="en-US" b="true" sz="3499">
                <a:solidFill>
                  <a:srgbClr val="000000"/>
                </a:solidFill>
                <a:latin typeface="Open Sans Bold"/>
                <a:ea typeface="Open Sans Bold"/>
                <a:cs typeface="Open Sans Bold"/>
                <a:sym typeface="Open Sans Bold"/>
              </a:rPr>
              <a:t>Kiểm soát truy cập dựa trên thuộc tính (Attribute-Based Access Control – ABAC) là một mô hình kiểm soát truy cập linh hoạt và bảo mật cao, trong đó các quyết định truy cập được xác định dựa trên các thuộc tính của người dùng, tài nguyên, hành động và môi trường.</a:t>
            </a:r>
          </a:p>
        </p:txBody>
      </p:sp>
      <p:sp>
        <p:nvSpPr>
          <p:cNvPr name="Freeform 12" id="12"/>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2979113" y="688299"/>
            <a:ext cx="12329775" cy="1730229"/>
            <a:chOff x="0" y="0"/>
            <a:chExt cx="3247348" cy="455698"/>
          </a:xfrm>
        </p:grpSpPr>
        <p:sp>
          <p:nvSpPr>
            <p:cNvPr name="Freeform 15" id="15"/>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16" id="16"/>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3900482" y="1014866"/>
            <a:ext cx="11020087" cy="886904"/>
          </a:xfrm>
          <a:prstGeom prst="rect">
            <a:avLst/>
          </a:prstGeom>
        </p:spPr>
        <p:txBody>
          <a:bodyPr anchor="t" rtlCol="false" tIns="0" lIns="0" bIns="0" rIns="0">
            <a:spAutoFit/>
          </a:bodyPr>
          <a:lstStyle/>
          <a:p>
            <a:pPr algn="ctr">
              <a:lnSpc>
                <a:spcPts val="7290"/>
              </a:lnSpc>
            </a:pPr>
            <a:r>
              <a:rPr lang="en-US" b="true" sz="5207">
                <a:solidFill>
                  <a:srgbClr val="000000"/>
                </a:solidFill>
                <a:latin typeface="Open Sans Bold"/>
                <a:ea typeface="Open Sans Bold"/>
                <a:cs typeface="Open Sans Bold"/>
                <a:sym typeface="Open Sans Bold"/>
              </a:rPr>
              <a:t>GIỚI THIỆU VỀ ABAC</a:t>
            </a: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27048" y="3978076"/>
            <a:ext cx="3490544" cy="4208359"/>
            <a:chOff x="0" y="0"/>
            <a:chExt cx="919320" cy="1108374"/>
          </a:xfrm>
        </p:grpSpPr>
        <p:sp>
          <p:nvSpPr>
            <p:cNvPr name="Freeform 6" id="6"/>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7" id="7"/>
            <p:cNvSpPr txBox="true"/>
            <p:nvPr/>
          </p:nvSpPr>
          <p:spPr>
            <a:xfrm>
              <a:off x="0" y="-38100"/>
              <a:ext cx="919320"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48279" y="687305"/>
            <a:ext cx="9191441" cy="1730229"/>
            <a:chOff x="0" y="0"/>
            <a:chExt cx="2420791" cy="455698"/>
          </a:xfrm>
        </p:grpSpPr>
        <p:sp>
          <p:nvSpPr>
            <p:cNvPr name="Freeform 9" id="9"/>
            <p:cNvSpPr/>
            <p:nvPr/>
          </p:nvSpPr>
          <p:spPr>
            <a:xfrm flipH="false" flipV="false" rot="0">
              <a:off x="0" y="0"/>
              <a:ext cx="2420791" cy="455698"/>
            </a:xfrm>
            <a:custGeom>
              <a:avLst/>
              <a:gdLst/>
              <a:ahLst/>
              <a:cxnLst/>
              <a:rect r="r" b="b" t="t" l="l"/>
              <a:pathLst>
                <a:path h="455698" w="2420791">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420791"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4543721" y="1123890"/>
            <a:ext cx="9200557" cy="771334"/>
          </a:xfrm>
          <a:prstGeom prst="rect">
            <a:avLst/>
          </a:prstGeom>
        </p:spPr>
        <p:txBody>
          <a:bodyPr anchor="t" rtlCol="false" tIns="0" lIns="0" bIns="0" rIns="0">
            <a:spAutoFit/>
          </a:bodyPr>
          <a:lstStyle/>
          <a:p>
            <a:pPr algn="ctr">
              <a:lnSpc>
                <a:spcPts val="6310"/>
              </a:lnSpc>
            </a:pPr>
            <a:r>
              <a:rPr lang="en-US" b="true" sz="4507">
                <a:solidFill>
                  <a:srgbClr val="000000"/>
                </a:solidFill>
                <a:latin typeface="Open Sans Bold"/>
                <a:ea typeface="Open Sans Bold"/>
                <a:cs typeface="Open Sans Bold"/>
                <a:sym typeface="Open Sans Bold"/>
              </a:rPr>
              <a:t>CÁC THÀNH PHẦN CỦA ABAC</a:t>
            </a:r>
          </a:p>
        </p:txBody>
      </p:sp>
      <p:sp>
        <p:nvSpPr>
          <p:cNvPr name="AutoShape 16" id="16"/>
          <p:cNvSpPr/>
          <p:nvPr/>
        </p:nvSpPr>
        <p:spPr>
          <a:xfrm rot="0">
            <a:off x="2932173" y="3260046"/>
            <a:ext cx="12423654" cy="0"/>
          </a:xfrm>
          <a:prstGeom prst="line">
            <a:avLst/>
          </a:prstGeom>
          <a:ln cap="flat" w="133350">
            <a:solidFill>
              <a:srgbClr val="DDDEDE"/>
            </a:solidFill>
            <a:prstDash val="solid"/>
            <a:headEnd type="none" len="sm" w="sm"/>
            <a:tailEnd type="none" len="sm" w="sm"/>
          </a:ln>
        </p:spPr>
      </p:sp>
      <p:sp>
        <p:nvSpPr>
          <p:cNvPr name="Freeform 17" id="17"/>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2932173" y="3326721"/>
            <a:ext cx="480294" cy="655427"/>
            <a:chOff x="0" y="0"/>
            <a:chExt cx="126497" cy="172623"/>
          </a:xfrm>
        </p:grpSpPr>
        <p:sp>
          <p:nvSpPr>
            <p:cNvPr name="Freeform 19" id="19"/>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0" id="20"/>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6634114" y="3330792"/>
            <a:ext cx="480294" cy="655427"/>
            <a:chOff x="0" y="0"/>
            <a:chExt cx="126497" cy="172623"/>
          </a:xfrm>
        </p:grpSpPr>
        <p:sp>
          <p:nvSpPr>
            <p:cNvPr name="Freeform 22" id="22"/>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3" id="23"/>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0485707" y="3330792"/>
            <a:ext cx="480294" cy="655427"/>
            <a:chOff x="0" y="0"/>
            <a:chExt cx="126497" cy="172623"/>
          </a:xfrm>
        </p:grpSpPr>
        <p:sp>
          <p:nvSpPr>
            <p:cNvPr name="Freeform 25" id="25"/>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6" id="26"/>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5128989" y="3982147"/>
            <a:ext cx="3490544" cy="4208359"/>
            <a:chOff x="0" y="0"/>
            <a:chExt cx="919320" cy="1108374"/>
          </a:xfrm>
        </p:grpSpPr>
        <p:sp>
          <p:nvSpPr>
            <p:cNvPr name="Freeform 28" id="28"/>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29" id="29"/>
            <p:cNvSpPr txBox="true"/>
            <p:nvPr/>
          </p:nvSpPr>
          <p:spPr>
            <a:xfrm>
              <a:off x="0" y="-38100"/>
              <a:ext cx="919320"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8980582" y="3993068"/>
            <a:ext cx="3490544" cy="4208359"/>
            <a:chOff x="0" y="0"/>
            <a:chExt cx="919320" cy="1108374"/>
          </a:xfrm>
        </p:grpSpPr>
        <p:sp>
          <p:nvSpPr>
            <p:cNvPr name="Freeform 31" id="31"/>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32" id="32"/>
            <p:cNvSpPr txBox="true"/>
            <p:nvPr/>
          </p:nvSpPr>
          <p:spPr>
            <a:xfrm>
              <a:off x="0" y="-38100"/>
              <a:ext cx="919320" cy="1146474"/>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1590466" y="5377397"/>
            <a:ext cx="3163708" cy="1206500"/>
          </a:xfrm>
          <a:prstGeom prst="rect">
            <a:avLst/>
          </a:prstGeom>
        </p:spPr>
        <p:txBody>
          <a:bodyPr anchor="t" rtlCol="false" tIns="0" lIns="0" bIns="0" rIns="0">
            <a:spAutoFit/>
          </a:bodyPr>
          <a:lstStyle/>
          <a:p>
            <a:pPr algn="ctr">
              <a:lnSpc>
                <a:spcPts val="4899"/>
              </a:lnSpc>
            </a:pPr>
            <a:r>
              <a:rPr lang="en-US" b="true" sz="3499">
                <a:solidFill>
                  <a:srgbClr val="000000"/>
                </a:solidFill>
                <a:latin typeface="Open Sans Bold"/>
                <a:ea typeface="Open Sans Bold"/>
                <a:cs typeface="Open Sans Bold"/>
                <a:sym typeface="Open Sans Bold"/>
              </a:rPr>
              <a:t>User Attributes</a:t>
            </a:r>
          </a:p>
        </p:txBody>
      </p:sp>
      <p:sp>
        <p:nvSpPr>
          <p:cNvPr name="TextBox 34" id="34"/>
          <p:cNvSpPr txBox="true"/>
          <p:nvPr/>
        </p:nvSpPr>
        <p:spPr>
          <a:xfrm rot="0">
            <a:off x="5292406" y="5291144"/>
            <a:ext cx="3163708" cy="1206500"/>
          </a:xfrm>
          <a:prstGeom prst="rect">
            <a:avLst/>
          </a:prstGeom>
        </p:spPr>
        <p:txBody>
          <a:bodyPr anchor="t" rtlCol="false" tIns="0" lIns="0" bIns="0" rIns="0">
            <a:spAutoFit/>
          </a:bodyPr>
          <a:lstStyle/>
          <a:p>
            <a:pPr algn="ctr">
              <a:lnSpc>
                <a:spcPts val="4899"/>
              </a:lnSpc>
            </a:pPr>
            <a:r>
              <a:rPr lang="en-US" b="true" sz="3499">
                <a:solidFill>
                  <a:srgbClr val="000000"/>
                </a:solidFill>
                <a:latin typeface="Open Sans Bold"/>
                <a:ea typeface="Open Sans Bold"/>
                <a:cs typeface="Open Sans Bold"/>
                <a:sym typeface="Open Sans Bold"/>
              </a:rPr>
              <a:t>Resource Attributes</a:t>
            </a:r>
          </a:p>
        </p:txBody>
      </p:sp>
      <p:sp>
        <p:nvSpPr>
          <p:cNvPr name="TextBox 35" id="35"/>
          <p:cNvSpPr txBox="true"/>
          <p:nvPr/>
        </p:nvSpPr>
        <p:spPr>
          <a:xfrm rot="0">
            <a:off x="9162457" y="5377397"/>
            <a:ext cx="3163708" cy="1206500"/>
          </a:xfrm>
          <a:prstGeom prst="rect">
            <a:avLst/>
          </a:prstGeom>
        </p:spPr>
        <p:txBody>
          <a:bodyPr anchor="t" rtlCol="false" tIns="0" lIns="0" bIns="0" rIns="0">
            <a:spAutoFit/>
          </a:bodyPr>
          <a:lstStyle/>
          <a:p>
            <a:pPr algn="ctr">
              <a:lnSpc>
                <a:spcPts val="4899"/>
              </a:lnSpc>
            </a:pPr>
            <a:r>
              <a:rPr lang="en-US" b="true" sz="3499">
                <a:solidFill>
                  <a:srgbClr val="000000"/>
                </a:solidFill>
                <a:latin typeface="Open Sans Bold"/>
                <a:ea typeface="Open Sans Bold"/>
                <a:cs typeface="Open Sans Bold"/>
                <a:sym typeface="Open Sans Bold"/>
              </a:rPr>
              <a:t>Environment Attributes</a:t>
            </a:r>
          </a:p>
        </p:txBody>
      </p:sp>
      <p:grpSp>
        <p:nvGrpSpPr>
          <p:cNvPr name="Group 36" id="36"/>
          <p:cNvGrpSpPr/>
          <p:nvPr/>
        </p:nvGrpSpPr>
        <p:grpSpPr>
          <a:xfrm rot="0">
            <a:off x="14875533" y="3337642"/>
            <a:ext cx="480294" cy="655427"/>
            <a:chOff x="0" y="0"/>
            <a:chExt cx="126497" cy="172623"/>
          </a:xfrm>
        </p:grpSpPr>
        <p:sp>
          <p:nvSpPr>
            <p:cNvPr name="Freeform 37" id="37"/>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38" id="38"/>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39" id="39"/>
          <p:cNvGrpSpPr/>
          <p:nvPr/>
        </p:nvGrpSpPr>
        <p:grpSpPr>
          <a:xfrm rot="0">
            <a:off x="13370408" y="3993068"/>
            <a:ext cx="3490544" cy="4208359"/>
            <a:chOff x="0" y="0"/>
            <a:chExt cx="919320" cy="1108374"/>
          </a:xfrm>
        </p:grpSpPr>
        <p:sp>
          <p:nvSpPr>
            <p:cNvPr name="Freeform 40" id="40"/>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41" id="41"/>
            <p:cNvSpPr txBox="true"/>
            <p:nvPr/>
          </p:nvSpPr>
          <p:spPr>
            <a:xfrm>
              <a:off x="0" y="-38100"/>
              <a:ext cx="919320" cy="1146474"/>
            </a:xfrm>
            <a:prstGeom prst="rect">
              <a:avLst/>
            </a:prstGeom>
          </p:spPr>
          <p:txBody>
            <a:bodyPr anchor="ctr" rtlCol="false" tIns="50800" lIns="50800" bIns="50800" rIns="50800"/>
            <a:lstStyle/>
            <a:p>
              <a:pPr algn="ctr">
                <a:lnSpc>
                  <a:spcPts val="2659"/>
                </a:lnSpc>
                <a:spcBef>
                  <a:spcPct val="0"/>
                </a:spcBef>
              </a:pPr>
            </a:p>
          </p:txBody>
        </p:sp>
      </p:grpSp>
      <p:sp>
        <p:nvSpPr>
          <p:cNvPr name="TextBox 42" id="42"/>
          <p:cNvSpPr txBox="true"/>
          <p:nvPr/>
        </p:nvSpPr>
        <p:spPr>
          <a:xfrm rot="0">
            <a:off x="13552283" y="5377397"/>
            <a:ext cx="3163708" cy="1206500"/>
          </a:xfrm>
          <a:prstGeom prst="rect">
            <a:avLst/>
          </a:prstGeom>
        </p:spPr>
        <p:txBody>
          <a:bodyPr anchor="t" rtlCol="false" tIns="0" lIns="0" bIns="0" rIns="0">
            <a:spAutoFit/>
          </a:bodyPr>
          <a:lstStyle/>
          <a:p>
            <a:pPr algn="ctr">
              <a:lnSpc>
                <a:spcPts val="4899"/>
              </a:lnSpc>
            </a:pPr>
            <a:r>
              <a:rPr lang="en-US" b="true" sz="3499">
                <a:solidFill>
                  <a:srgbClr val="000000"/>
                </a:solidFill>
                <a:latin typeface="Open Sans Bold"/>
                <a:ea typeface="Open Sans Bold"/>
                <a:cs typeface="Open Sans Bold"/>
                <a:sym typeface="Open Sans Bold"/>
              </a:rPr>
              <a:t>Environment Attributes</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32667" y="1534003"/>
            <a:ext cx="17135687" cy="7895319"/>
            <a:chOff x="0" y="0"/>
            <a:chExt cx="4513103" cy="2079426"/>
          </a:xfrm>
        </p:grpSpPr>
        <p:sp>
          <p:nvSpPr>
            <p:cNvPr name="Freeform 6" id="6"/>
            <p:cNvSpPr/>
            <p:nvPr/>
          </p:nvSpPr>
          <p:spPr>
            <a:xfrm flipH="false" flipV="false" rot="0">
              <a:off x="0" y="0"/>
              <a:ext cx="4513103" cy="2079426"/>
            </a:xfrm>
            <a:custGeom>
              <a:avLst/>
              <a:gdLst/>
              <a:ahLst/>
              <a:cxnLst/>
              <a:rect r="r" b="b" t="t" l="l"/>
              <a:pathLst>
                <a:path h="2079426" w="4513103">
                  <a:moveTo>
                    <a:pt x="0" y="0"/>
                  </a:moveTo>
                  <a:lnTo>
                    <a:pt x="4513103" y="0"/>
                  </a:lnTo>
                  <a:lnTo>
                    <a:pt x="4513103" y="2079426"/>
                  </a:lnTo>
                  <a:lnTo>
                    <a:pt x="0" y="2079426"/>
                  </a:lnTo>
                  <a:close/>
                </a:path>
              </a:pathLst>
            </a:custGeom>
            <a:solidFill>
              <a:srgbClr val="F1F2F2"/>
            </a:solidFill>
          </p:spPr>
        </p:sp>
        <p:sp>
          <p:nvSpPr>
            <p:cNvPr name="TextBox 7" id="7"/>
            <p:cNvSpPr txBox="true"/>
            <p:nvPr/>
          </p:nvSpPr>
          <p:spPr>
            <a:xfrm>
              <a:off x="0" y="-38100"/>
              <a:ext cx="4513103" cy="211752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2979113" y="688299"/>
            <a:ext cx="12329775" cy="1730229"/>
            <a:chOff x="0" y="0"/>
            <a:chExt cx="3247348" cy="455698"/>
          </a:xfrm>
        </p:grpSpPr>
        <p:sp>
          <p:nvSpPr>
            <p:cNvPr name="Freeform 14" id="14"/>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15" id="15"/>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900482" y="1014866"/>
            <a:ext cx="11020087" cy="886904"/>
          </a:xfrm>
          <a:prstGeom prst="rect">
            <a:avLst/>
          </a:prstGeom>
        </p:spPr>
        <p:txBody>
          <a:bodyPr anchor="t" rtlCol="false" tIns="0" lIns="0" bIns="0" rIns="0">
            <a:spAutoFit/>
          </a:bodyPr>
          <a:lstStyle/>
          <a:p>
            <a:pPr algn="ctr">
              <a:lnSpc>
                <a:spcPts val="7290"/>
              </a:lnSpc>
            </a:pPr>
            <a:r>
              <a:rPr lang="en-US" b="true" sz="5207">
                <a:solidFill>
                  <a:srgbClr val="000000"/>
                </a:solidFill>
                <a:latin typeface="Open Sans Bold"/>
                <a:ea typeface="Open Sans Bold"/>
                <a:cs typeface="Open Sans Bold"/>
                <a:sym typeface="Open Sans Bold"/>
              </a:rPr>
              <a:t>SO SÁNH ABAC VỚI DAC</a:t>
            </a:r>
          </a:p>
        </p:txBody>
      </p:sp>
      <p:sp>
        <p:nvSpPr>
          <p:cNvPr name="Freeform 17" id="17"/>
          <p:cNvSpPr/>
          <p:nvPr/>
        </p:nvSpPr>
        <p:spPr>
          <a:xfrm flipH="false" flipV="false" rot="0">
            <a:off x="882539" y="2745009"/>
            <a:ext cx="16522922" cy="6513291"/>
          </a:xfrm>
          <a:custGeom>
            <a:avLst/>
            <a:gdLst/>
            <a:ahLst/>
            <a:cxnLst/>
            <a:rect r="r" b="b" t="t" l="l"/>
            <a:pathLst>
              <a:path h="6513291" w="16522922">
                <a:moveTo>
                  <a:pt x="0" y="0"/>
                </a:moveTo>
                <a:lnTo>
                  <a:pt x="16522922" y="0"/>
                </a:lnTo>
                <a:lnTo>
                  <a:pt x="16522922" y="6513291"/>
                </a:lnTo>
                <a:lnTo>
                  <a:pt x="0" y="6513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896827" y="2759297"/>
            <a:ext cx="16492538" cy="1134713"/>
            <a:chOff x="0" y="0"/>
            <a:chExt cx="21990051" cy="1512951"/>
          </a:xfrm>
        </p:grpSpPr>
        <p:sp>
          <p:nvSpPr>
            <p:cNvPr name="Freeform 19" id="19"/>
            <p:cNvSpPr/>
            <p:nvPr/>
          </p:nvSpPr>
          <p:spPr>
            <a:xfrm flipH="false" flipV="false" rot="0">
              <a:off x="0" y="0"/>
              <a:ext cx="21990050" cy="1512951"/>
            </a:xfrm>
            <a:custGeom>
              <a:avLst/>
              <a:gdLst/>
              <a:ahLst/>
              <a:cxnLst/>
              <a:rect r="r" b="b" t="t" l="l"/>
              <a:pathLst>
                <a:path h="1512951" w="21990050">
                  <a:moveTo>
                    <a:pt x="0" y="0"/>
                  </a:moveTo>
                  <a:lnTo>
                    <a:pt x="21990050" y="0"/>
                  </a:lnTo>
                  <a:lnTo>
                    <a:pt x="21990050" y="1512951"/>
                  </a:lnTo>
                  <a:lnTo>
                    <a:pt x="0" y="1512951"/>
                  </a:lnTo>
                  <a:close/>
                </a:path>
              </a:pathLst>
            </a:custGeom>
            <a:solidFill>
              <a:srgbClr val="FFFFFF">
                <a:alpha val="3922"/>
              </a:srgbClr>
            </a:solidFill>
          </p:spPr>
        </p:sp>
      </p:grpSp>
      <p:sp>
        <p:nvSpPr>
          <p:cNvPr name="TextBox 20" id="20"/>
          <p:cNvSpPr txBox="true"/>
          <p:nvPr/>
        </p:nvSpPr>
        <p:spPr>
          <a:xfrm rot="0">
            <a:off x="1152364" y="2711374"/>
            <a:ext cx="4985148" cy="615255"/>
          </a:xfrm>
          <a:prstGeom prst="rect">
            <a:avLst/>
          </a:prstGeom>
        </p:spPr>
        <p:txBody>
          <a:bodyPr anchor="t" rtlCol="false" tIns="0" lIns="0" bIns="0" rIns="0">
            <a:spAutoFit/>
          </a:bodyPr>
          <a:lstStyle/>
          <a:p>
            <a:pPr algn="l">
              <a:lnSpc>
                <a:spcPts val="3186"/>
              </a:lnSpc>
            </a:pPr>
            <a:r>
              <a:rPr lang="en-US" sz="1937" b="true">
                <a:solidFill>
                  <a:srgbClr val="405449"/>
                </a:solidFill>
                <a:latin typeface="Arimo Bold"/>
                <a:ea typeface="Arimo Bold"/>
                <a:cs typeface="Arimo Bold"/>
                <a:sym typeface="Arimo Bold"/>
              </a:rPr>
              <a:t>Tiêu chí</a:t>
            </a:r>
          </a:p>
        </p:txBody>
      </p:sp>
      <p:sp>
        <p:nvSpPr>
          <p:cNvPr name="TextBox 21" id="21"/>
          <p:cNvSpPr txBox="true"/>
          <p:nvPr/>
        </p:nvSpPr>
        <p:spPr>
          <a:xfrm rot="0">
            <a:off x="6653944" y="2711374"/>
            <a:ext cx="4980385" cy="615255"/>
          </a:xfrm>
          <a:prstGeom prst="rect">
            <a:avLst/>
          </a:prstGeom>
        </p:spPr>
        <p:txBody>
          <a:bodyPr anchor="t" rtlCol="false" tIns="0" lIns="0" bIns="0" rIns="0">
            <a:spAutoFit/>
          </a:bodyPr>
          <a:lstStyle/>
          <a:p>
            <a:pPr algn="l">
              <a:lnSpc>
                <a:spcPts val="3186"/>
              </a:lnSpc>
            </a:pPr>
            <a:r>
              <a:rPr lang="en-US" sz="1937" b="true">
                <a:solidFill>
                  <a:srgbClr val="405449"/>
                </a:solidFill>
                <a:latin typeface="Arimo Bold"/>
                <a:ea typeface="Arimo Bold"/>
                <a:cs typeface="Arimo Bold"/>
                <a:sym typeface="Arimo Bold"/>
              </a:rPr>
              <a:t>DAC (Discretionary Access Control)</a:t>
            </a:r>
          </a:p>
        </p:txBody>
      </p:sp>
      <p:sp>
        <p:nvSpPr>
          <p:cNvPr name="TextBox 22" id="22"/>
          <p:cNvSpPr txBox="true"/>
          <p:nvPr/>
        </p:nvSpPr>
        <p:spPr>
          <a:xfrm rot="0">
            <a:off x="12150763" y="2711374"/>
            <a:ext cx="4985148" cy="1020961"/>
          </a:xfrm>
          <a:prstGeom prst="rect">
            <a:avLst/>
          </a:prstGeom>
        </p:spPr>
        <p:txBody>
          <a:bodyPr anchor="t" rtlCol="false" tIns="0" lIns="0" bIns="0" rIns="0">
            <a:spAutoFit/>
          </a:bodyPr>
          <a:lstStyle/>
          <a:p>
            <a:pPr algn="l">
              <a:lnSpc>
                <a:spcPts val="3186"/>
              </a:lnSpc>
            </a:pPr>
            <a:r>
              <a:rPr lang="en-US" sz="1937" b="true">
                <a:solidFill>
                  <a:srgbClr val="405449"/>
                </a:solidFill>
                <a:latin typeface="Arimo Bold"/>
                <a:ea typeface="Arimo Bold"/>
                <a:cs typeface="Arimo Bold"/>
                <a:sym typeface="Arimo Bold"/>
              </a:rPr>
              <a:t>ABAC (Attribute-Based Access Control)</a:t>
            </a:r>
          </a:p>
        </p:txBody>
      </p:sp>
      <p:grpSp>
        <p:nvGrpSpPr>
          <p:cNvPr name="Group 23" id="23"/>
          <p:cNvGrpSpPr/>
          <p:nvPr/>
        </p:nvGrpSpPr>
        <p:grpSpPr>
          <a:xfrm rot="0">
            <a:off x="896827" y="3893963"/>
            <a:ext cx="16492538" cy="1540383"/>
            <a:chOff x="0" y="0"/>
            <a:chExt cx="21990051" cy="2053844"/>
          </a:xfrm>
        </p:grpSpPr>
        <p:sp>
          <p:nvSpPr>
            <p:cNvPr name="Freeform 24" id="24"/>
            <p:cNvSpPr/>
            <p:nvPr/>
          </p:nvSpPr>
          <p:spPr>
            <a:xfrm flipH="false" flipV="false" rot="0">
              <a:off x="0" y="0"/>
              <a:ext cx="21990050" cy="2053844"/>
            </a:xfrm>
            <a:custGeom>
              <a:avLst/>
              <a:gdLst/>
              <a:ahLst/>
              <a:cxnLst/>
              <a:rect r="r" b="b" t="t" l="l"/>
              <a:pathLst>
                <a:path h="2053844" w="21990050">
                  <a:moveTo>
                    <a:pt x="0" y="0"/>
                  </a:moveTo>
                  <a:lnTo>
                    <a:pt x="21990050" y="0"/>
                  </a:lnTo>
                  <a:lnTo>
                    <a:pt x="21990050" y="2053844"/>
                  </a:lnTo>
                  <a:lnTo>
                    <a:pt x="0" y="2053844"/>
                  </a:lnTo>
                  <a:close/>
                </a:path>
              </a:pathLst>
            </a:custGeom>
            <a:solidFill>
              <a:srgbClr val="000000">
                <a:alpha val="3922"/>
              </a:srgbClr>
            </a:solidFill>
          </p:spPr>
        </p:sp>
      </p:grpSp>
      <p:sp>
        <p:nvSpPr>
          <p:cNvPr name="TextBox 25" id="25"/>
          <p:cNvSpPr txBox="true"/>
          <p:nvPr/>
        </p:nvSpPr>
        <p:spPr>
          <a:xfrm rot="0">
            <a:off x="1152364" y="3826991"/>
            <a:ext cx="4985148" cy="634305"/>
          </a:xfrm>
          <a:prstGeom prst="rect">
            <a:avLst/>
          </a:prstGeom>
        </p:spPr>
        <p:txBody>
          <a:bodyPr anchor="t" rtlCol="false" tIns="0" lIns="0" bIns="0" rIns="0">
            <a:spAutoFit/>
          </a:bodyPr>
          <a:lstStyle/>
          <a:p>
            <a:pPr algn="l">
              <a:lnSpc>
                <a:spcPts val="3186"/>
              </a:lnSpc>
            </a:pPr>
            <a:r>
              <a:rPr lang="en-US" sz="1937">
                <a:solidFill>
                  <a:srgbClr val="405449"/>
                </a:solidFill>
                <a:latin typeface="Arial"/>
                <a:ea typeface="Arial"/>
                <a:cs typeface="Arial"/>
                <a:sym typeface="Arial"/>
              </a:rPr>
              <a:t>Nguyên lý hoạt động</a:t>
            </a:r>
          </a:p>
        </p:txBody>
      </p:sp>
      <p:sp>
        <p:nvSpPr>
          <p:cNvPr name="TextBox 26" id="26"/>
          <p:cNvSpPr txBox="true"/>
          <p:nvPr/>
        </p:nvSpPr>
        <p:spPr>
          <a:xfrm rot="0">
            <a:off x="6653944" y="3855566"/>
            <a:ext cx="4980385" cy="77627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Quyền truy cập do chủ sở hữu tài nguyên quyết định.</a:t>
            </a:r>
          </a:p>
        </p:txBody>
      </p:sp>
      <p:sp>
        <p:nvSpPr>
          <p:cNvPr name="TextBox 27" id="27"/>
          <p:cNvSpPr txBox="true"/>
          <p:nvPr/>
        </p:nvSpPr>
        <p:spPr>
          <a:xfrm rot="0">
            <a:off x="12150763" y="3855566"/>
            <a:ext cx="4985148" cy="77627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Quyền truy cập dựa trên các thuộc tính của người dùng, tài nguyên, và ngữ cảnh.</a:t>
            </a:r>
          </a:p>
        </p:txBody>
      </p:sp>
      <p:grpSp>
        <p:nvGrpSpPr>
          <p:cNvPr name="Group 28" id="28"/>
          <p:cNvGrpSpPr/>
          <p:nvPr/>
        </p:nvGrpSpPr>
        <p:grpSpPr>
          <a:xfrm rot="0">
            <a:off x="896827" y="5434334"/>
            <a:ext cx="16492538" cy="1134713"/>
            <a:chOff x="0" y="0"/>
            <a:chExt cx="21990051" cy="1512951"/>
          </a:xfrm>
        </p:grpSpPr>
        <p:sp>
          <p:nvSpPr>
            <p:cNvPr name="Freeform 29" id="29"/>
            <p:cNvSpPr/>
            <p:nvPr/>
          </p:nvSpPr>
          <p:spPr>
            <a:xfrm flipH="false" flipV="false" rot="0">
              <a:off x="0" y="0"/>
              <a:ext cx="21990050" cy="1512951"/>
            </a:xfrm>
            <a:custGeom>
              <a:avLst/>
              <a:gdLst/>
              <a:ahLst/>
              <a:cxnLst/>
              <a:rect r="r" b="b" t="t" l="l"/>
              <a:pathLst>
                <a:path h="1512951" w="21990050">
                  <a:moveTo>
                    <a:pt x="0" y="0"/>
                  </a:moveTo>
                  <a:lnTo>
                    <a:pt x="21990050" y="0"/>
                  </a:lnTo>
                  <a:lnTo>
                    <a:pt x="21990050" y="1512951"/>
                  </a:lnTo>
                  <a:lnTo>
                    <a:pt x="0" y="1512951"/>
                  </a:lnTo>
                  <a:close/>
                </a:path>
              </a:pathLst>
            </a:custGeom>
            <a:solidFill>
              <a:srgbClr val="FFFFFF">
                <a:alpha val="3922"/>
              </a:srgbClr>
            </a:solidFill>
          </p:spPr>
        </p:sp>
      </p:grpSp>
      <p:sp>
        <p:nvSpPr>
          <p:cNvPr name="TextBox 30" id="30"/>
          <p:cNvSpPr txBox="true"/>
          <p:nvPr/>
        </p:nvSpPr>
        <p:spPr>
          <a:xfrm rot="0">
            <a:off x="1152364" y="5395937"/>
            <a:ext cx="4985148" cy="37622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Tính linh hoạt</a:t>
            </a:r>
          </a:p>
        </p:txBody>
      </p:sp>
      <p:sp>
        <p:nvSpPr>
          <p:cNvPr name="TextBox 31" id="31"/>
          <p:cNvSpPr txBox="true"/>
          <p:nvPr/>
        </p:nvSpPr>
        <p:spPr>
          <a:xfrm rot="0">
            <a:off x="6653944" y="5395937"/>
            <a:ext cx="4980385" cy="77627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Thấp – phụ thuộc vào quyết định của chủ sở hữu.</a:t>
            </a:r>
          </a:p>
        </p:txBody>
      </p:sp>
      <p:sp>
        <p:nvSpPr>
          <p:cNvPr name="TextBox 32" id="32"/>
          <p:cNvSpPr txBox="true"/>
          <p:nvPr/>
        </p:nvSpPr>
        <p:spPr>
          <a:xfrm rot="0">
            <a:off x="12150763" y="5395937"/>
            <a:ext cx="4985148" cy="77627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Cao – các chính sách có thể bao quát nhiều ngữ cảnh khác nhau.</a:t>
            </a:r>
          </a:p>
        </p:txBody>
      </p:sp>
      <p:grpSp>
        <p:nvGrpSpPr>
          <p:cNvPr name="Group 33" id="33"/>
          <p:cNvGrpSpPr/>
          <p:nvPr/>
        </p:nvGrpSpPr>
        <p:grpSpPr>
          <a:xfrm rot="0">
            <a:off x="896827" y="6568999"/>
            <a:ext cx="16492538" cy="1540383"/>
            <a:chOff x="0" y="0"/>
            <a:chExt cx="21990051" cy="2053844"/>
          </a:xfrm>
        </p:grpSpPr>
        <p:sp>
          <p:nvSpPr>
            <p:cNvPr name="Freeform 34" id="34"/>
            <p:cNvSpPr/>
            <p:nvPr/>
          </p:nvSpPr>
          <p:spPr>
            <a:xfrm flipH="false" flipV="false" rot="0">
              <a:off x="0" y="0"/>
              <a:ext cx="21990050" cy="2053844"/>
            </a:xfrm>
            <a:custGeom>
              <a:avLst/>
              <a:gdLst/>
              <a:ahLst/>
              <a:cxnLst/>
              <a:rect r="r" b="b" t="t" l="l"/>
              <a:pathLst>
                <a:path h="2053844" w="21990050">
                  <a:moveTo>
                    <a:pt x="0" y="0"/>
                  </a:moveTo>
                  <a:lnTo>
                    <a:pt x="21990050" y="0"/>
                  </a:lnTo>
                  <a:lnTo>
                    <a:pt x="21990050" y="2053844"/>
                  </a:lnTo>
                  <a:lnTo>
                    <a:pt x="0" y="2053844"/>
                  </a:lnTo>
                  <a:close/>
                </a:path>
              </a:pathLst>
            </a:custGeom>
            <a:solidFill>
              <a:srgbClr val="000000">
                <a:alpha val="3922"/>
              </a:srgbClr>
            </a:solidFill>
          </p:spPr>
        </p:sp>
      </p:grpSp>
      <p:sp>
        <p:nvSpPr>
          <p:cNvPr name="TextBox 35" id="35"/>
          <p:cNvSpPr txBox="true"/>
          <p:nvPr/>
        </p:nvSpPr>
        <p:spPr>
          <a:xfrm rot="0">
            <a:off x="1152364" y="6530602"/>
            <a:ext cx="4985148" cy="37622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Bảo mật</a:t>
            </a:r>
          </a:p>
        </p:txBody>
      </p:sp>
      <p:sp>
        <p:nvSpPr>
          <p:cNvPr name="TextBox 36" id="36"/>
          <p:cNvSpPr txBox="true"/>
          <p:nvPr/>
        </p:nvSpPr>
        <p:spPr>
          <a:xfrm rot="0">
            <a:off x="6653944" y="6530602"/>
            <a:ext cx="4980385" cy="77627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Dễ bị lạm dụng, nhất là khi chủ sở hữu không kiểm soát chặt chẽ quyền truy cập.</a:t>
            </a:r>
          </a:p>
        </p:txBody>
      </p:sp>
      <p:sp>
        <p:nvSpPr>
          <p:cNvPr name="TextBox 37" id="37"/>
          <p:cNvSpPr txBox="true"/>
          <p:nvPr/>
        </p:nvSpPr>
        <p:spPr>
          <a:xfrm rot="0">
            <a:off x="12150763" y="6530602"/>
            <a:ext cx="4985148" cy="77627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Bảo mật cao hơn nhờ các thuộc tính chi tiết và chính sách rõ ràng.</a:t>
            </a:r>
          </a:p>
        </p:txBody>
      </p:sp>
      <p:grpSp>
        <p:nvGrpSpPr>
          <p:cNvPr name="Group 38" id="38"/>
          <p:cNvGrpSpPr/>
          <p:nvPr/>
        </p:nvGrpSpPr>
        <p:grpSpPr>
          <a:xfrm rot="0">
            <a:off x="896827" y="8109370"/>
            <a:ext cx="16492538" cy="1134713"/>
            <a:chOff x="0" y="0"/>
            <a:chExt cx="21990051" cy="1512951"/>
          </a:xfrm>
        </p:grpSpPr>
        <p:sp>
          <p:nvSpPr>
            <p:cNvPr name="Freeform 39" id="39"/>
            <p:cNvSpPr/>
            <p:nvPr/>
          </p:nvSpPr>
          <p:spPr>
            <a:xfrm flipH="false" flipV="false" rot="0">
              <a:off x="0" y="0"/>
              <a:ext cx="21990050" cy="1512951"/>
            </a:xfrm>
            <a:custGeom>
              <a:avLst/>
              <a:gdLst/>
              <a:ahLst/>
              <a:cxnLst/>
              <a:rect r="r" b="b" t="t" l="l"/>
              <a:pathLst>
                <a:path h="1512951" w="21990050">
                  <a:moveTo>
                    <a:pt x="0" y="0"/>
                  </a:moveTo>
                  <a:lnTo>
                    <a:pt x="21990050" y="0"/>
                  </a:lnTo>
                  <a:lnTo>
                    <a:pt x="21990050" y="1512951"/>
                  </a:lnTo>
                  <a:lnTo>
                    <a:pt x="0" y="1512951"/>
                  </a:lnTo>
                  <a:close/>
                </a:path>
              </a:pathLst>
            </a:custGeom>
            <a:solidFill>
              <a:srgbClr val="FFFFFF">
                <a:alpha val="3922"/>
              </a:srgbClr>
            </a:solidFill>
          </p:spPr>
        </p:sp>
      </p:grpSp>
      <p:sp>
        <p:nvSpPr>
          <p:cNvPr name="TextBox 40" id="40"/>
          <p:cNvSpPr txBox="true"/>
          <p:nvPr/>
        </p:nvSpPr>
        <p:spPr>
          <a:xfrm rot="0">
            <a:off x="1152364" y="8070973"/>
            <a:ext cx="4985148" cy="37622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Ứng dụng</a:t>
            </a:r>
          </a:p>
        </p:txBody>
      </p:sp>
      <p:sp>
        <p:nvSpPr>
          <p:cNvPr name="TextBox 41" id="41"/>
          <p:cNvSpPr txBox="true"/>
          <p:nvPr/>
        </p:nvSpPr>
        <p:spPr>
          <a:xfrm rot="0">
            <a:off x="6653944" y="8070973"/>
            <a:ext cx="4980385" cy="37622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Phù hợp với hệ thống nhỏ, ít tài nguyên.</a:t>
            </a:r>
          </a:p>
        </p:txBody>
      </p:sp>
      <p:sp>
        <p:nvSpPr>
          <p:cNvPr name="TextBox 42" id="42"/>
          <p:cNvSpPr txBox="true"/>
          <p:nvPr/>
        </p:nvSpPr>
        <p:spPr>
          <a:xfrm rot="0">
            <a:off x="12150763" y="8070973"/>
            <a:ext cx="4985148" cy="776275"/>
          </a:xfrm>
          <a:prstGeom prst="rect">
            <a:avLst/>
          </a:prstGeom>
        </p:spPr>
        <p:txBody>
          <a:bodyPr anchor="t" rtlCol="false" tIns="0" lIns="0" bIns="0" rIns="0">
            <a:spAutoFit/>
          </a:bodyPr>
          <a:lstStyle/>
          <a:p>
            <a:pPr algn="l">
              <a:lnSpc>
                <a:spcPts val="3186"/>
              </a:lnSpc>
            </a:pPr>
            <a:r>
              <a:rPr lang="en-US" sz="1937">
                <a:solidFill>
                  <a:srgbClr val="405449"/>
                </a:solidFill>
                <a:latin typeface="Open Sans"/>
                <a:ea typeface="Open Sans"/>
                <a:cs typeface="Open Sans"/>
                <a:sym typeface="Open Sans"/>
              </a:rPr>
              <a:t>Phù hợp với hệ thống lớn và phức tạp, yêu cầu bảo mật cao.</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32667" y="1534003"/>
            <a:ext cx="17135687" cy="7895319"/>
            <a:chOff x="0" y="0"/>
            <a:chExt cx="4513103" cy="2079426"/>
          </a:xfrm>
        </p:grpSpPr>
        <p:sp>
          <p:nvSpPr>
            <p:cNvPr name="Freeform 6" id="6"/>
            <p:cNvSpPr/>
            <p:nvPr/>
          </p:nvSpPr>
          <p:spPr>
            <a:xfrm flipH="false" flipV="false" rot="0">
              <a:off x="0" y="0"/>
              <a:ext cx="4513103" cy="2079426"/>
            </a:xfrm>
            <a:custGeom>
              <a:avLst/>
              <a:gdLst/>
              <a:ahLst/>
              <a:cxnLst/>
              <a:rect r="r" b="b" t="t" l="l"/>
              <a:pathLst>
                <a:path h="2079426" w="4513103">
                  <a:moveTo>
                    <a:pt x="0" y="0"/>
                  </a:moveTo>
                  <a:lnTo>
                    <a:pt x="4513103" y="0"/>
                  </a:lnTo>
                  <a:lnTo>
                    <a:pt x="4513103" y="2079426"/>
                  </a:lnTo>
                  <a:lnTo>
                    <a:pt x="0" y="2079426"/>
                  </a:lnTo>
                  <a:close/>
                </a:path>
              </a:pathLst>
            </a:custGeom>
            <a:solidFill>
              <a:srgbClr val="F1F2F2"/>
            </a:solidFill>
          </p:spPr>
        </p:sp>
        <p:sp>
          <p:nvSpPr>
            <p:cNvPr name="TextBox 7" id="7"/>
            <p:cNvSpPr txBox="true"/>
            <p:nvPr/>
          </p:nvSpPr>
          <p:spPr>
            <a:xfrm>
              <a:off x="0" y="-38100"/>
              <a:ext cx="4513103" cy="211752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2979113" y="688299"/>
            <a:ext cx="12329775" cy="1730229"/>
            <a:chOff x="0" y="0"/>
            <a:chExt cx="3247348" cy="455698"/>
          </a:xfrm>
        </p:grpSpPr>
        <p:sp>
          <p:nvSpPr>
            <p:cNvPr name="Freeform 14" id="14"/>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15" id="15"/>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900482" y="1014866"/>
            <a:ext cx="11020087" cy="886904"/>
          </a:xfrm>
          <a:prstGeom prst="rect">
            <a:avLst/>
          </a:prstGeom>
        </p:spPr>
        <p:txBody>
          <a:bodyPr anchor="t" rtlCol="false" tIns="0" lIns="0" bIns="0" rIns="0">
            <a:spAutoFit/>
          </a:bodyPr>
          <a:lstStyle/>
          <a:p>
            <a:pPr algn="ctr">
              <a:lnSpc>
                <a:spcPts val="7290"/>
              </a:lnSpc>
            </a:pPr>
            <a:r>
              <a:rPr lang="en-US" b="true" sz="5207">
                <a:solidFill>
                  <a:srgbClr val="000000"/>
                </a:solidFill>
                <a:latin typeface="Open Sans Bold"/>
                <a:ea typeface="Open Sans Bold"/>
                <a:cs typeface="Open Sans Bold"/>
                <a:sym typeface="Open Sans Bold"/>
              </a:rPr>
              <a:t>SO SÁNH ABAC VÀ RBAC</a:t>
            </a:r>
          </a:p>
        </p:txBody>
      </p:sp>
      <p:grpSp>
        <p:nvGrpSpPr>
          <p:cNvPr name="Group 17" id="17"/>
          <p:cNvGrpSpPr/>
          <p:nvPr/>
        </p:nvGrpSpPr>
        <p:grpSpPr>
          <a:xfrm rot="0">
            <a:off x="883503" y="2556962"/>
            <a:ext cx="16520994" cy="6105704"/>
            <a:chOff x="0" y="0"/>
            <a:chExt cx="22027992" cy="8140939"/>
          </a:xfrm>
        </p:grpSpPr>
        <p:sp>
          <p:nvSpPr>
            <p:cNvPr name="Freeform 18" id="18"/>
            <p:cNvSpPr/>
            <p:nvPr/>
          </p:nvSpPr>
          <p:spPr>
            <a:xfrm flipH="false" flipV="false" rot="0">
              <a:off x="0" y="0"/>
              <a:ext cx="22028023" cy="8140954"/>
            </a:xfrm>
            <a:custGeom>
              <a:avLst/>
              <a:gdLst/>
              <a:ahLst/>
              <a:cxnLst/>
              <a:rect r="r" b="b" t="t" l="l"/>
              <a:pathLst>
                <a:path h="8140954" w="22028023">
                  <a:moveTo>
                    <a:pt x="0" y="309372"/>
                  </a:moveTo>
                  <a:cubicBezTo>
                    <a:pt x="0" y="138430"/>
                    <a:pt x="138557" y="0"/>
                    <a:pt x="309626" y="0"/>
                  </a:cubicBezTo>
                  <a:lnTo>
                    <a:pt x="21718397" y="0"/>
                  </a:lnTo>
                  <a:lnTo>
                    <a:pt x="21718397" y="5080"/>
                  </a:lnTo>
                  <a:lnTo>
                    <a:pt x="21718397" y="0"/>
                  </a:lnTo>
                  <a:cubicBezTo>
                    <a:pt x="21889338" y="0"/>
                    <a:pt x="22028023" y="138430"/>
                    <a:pt x="22028023" y="309372"/>
                  </a:cubicBezTo>
                  <a:lnTo>
                    <a:pt x="22022943" y="309372"/>
                  </a:lnTo>
                  <a:lnTo>
                    <a:pt x="22028023" y="309372"/>
                  </a:lnTo>
                  <a:lnTo>
                    <a:pt x="22028023" y="7831582"/>
                  </a:lnTo>
                  <a:lnTo>
                    <a:pt x="22022943" y="7831582"/>
                  </a:lnTo>
                  <a:lnTo>
                    <a:pt x="22028023" y="7831582"/>
                  </a:lnTo>
                  <a:cubicBezTo>
                    <a:pt x="22028023" y="8002397"/>
                    <a:pt x="21889465" y="8140954"/>
                    <a:pt x="21718397" y="8140954"/>
                  </a:cubicBezTo>
                  <a:lnTo>
                    <a:pt x="21718397" y="8135874"/>
                  </a:lnTo>
                  <a:lnTo>
                    <a:pt x="21718397" y="8140954"/>
                  </a:lnTo>
                  <a:lnTo>
                    <a:pt x="309626" y="8140954"/>
                  </a:lnTo>
                  <a:lnTo>
                    <a:pt x="309626" y="8135874"/>
                  </a:lnTo>
                  <a:lnTo>
                    <a:pt x="309626" y="8140954"/>
                  </a:lnTo>
                  <a:cubicBezTo>
                    <a:pt x="138557" y="8140954"/>
                    <a:pt x="0" y="8002397"/>
                    <a:pt x="0" y="7831582"/>
                  </a:cubicBezTo>
                  <a:lnTo>
                    <a:pt x="0" y="309372"/>
                  </a:lnTo>
                  <a:lnTo>
                    <a:pt x="5080" y="309372"/>
                  </a:lnTo>
                  <a:lnTo>
                    <a:pt x="0" y="309372"/>
                  </a:lnTo>
                  <a:moveTo>
                    <a:pt x="10160" y="309372"/>
                  </a:moveTo>
                  <a:lnTo>
                    <a:pt x="10160" y="7831582"/>
                  </a:lnTo>
                  <a:lnTo>
                    <a:pt x="5080" y="7831582"/>
                  </a:lnTo>
                  <a:lnTo>
                    <a:pt x="10160" y="7831582"/>
                  </a:lnTo>
                  <a:cubicBezTo>
                    <a:pt x="10160" y="7996809"/>
                    <a:pt x="144145" y="8130794"/>
                    <a:pt x="309626" y="8130794"/>
                  </a:cubicBezTo>
                  <a:lnTo>
                    <a:pt x="21718397" y="8130794"/>
                  </a:lnTo>
                  <a:cubicBezTo>
                    <a:pt x="21883751" y="8130794"/>
                    <a:pt x="22017862" y="7996809"/>
                    <a:pt x="22017862" y="7831582"/>
                  </a:cubicBezTo>
                  <a:lnTo>
                    <a:pt x="22017862" y="309372"/>
                  </a:lnTo>
                  <a:cubicBezTo>
                    <a:pt x="22017862" y="144145"/>
                    <a:pt x="21883878" y="10160"/>
                    <a:pt x="21718397" y="10160"/>
                  </a:cubicBezTo>
                  <a:lnTo>
                    <a:pt x="309626" y="10160"/>
                  </a:lnTo>
                  <a:lnTo>
                    <a:pt x="309626" y="5080"/>
                  </a:lnTo>
                  <a:lnTo>
                    <a:pt x="309626" y="10160"/>
                  </a:lnTo>
                  <a:cubicBezTo>
                    <a:pt x="144145" y="10160"/>
                    <a:pt x="10160" y="144145"/>
                    <a:pt x="10160" y="309372"/>
                  </a:cubicBezTo>
                  <a:close/>
                </a:path>
              </a:pathLst>
            </a:custGeom>
            <a:solidFill>
              <a:srgbClr val="000000">
                <a:alpha val="7843"/>
              </a:srgbClr>
            </a:solidFill>
          </p:spPr>
        </p:sp>
      </p:grpSp>
      <p:grpSp>
        <p:nvGrpSpPr>
          <p:cNvPr name="Group 19" id="19"/>
          <p:cNvGrpSpPr/>
          <p:nvPr/>
        </p:nvGrpSpPr>
        <p:grpSpPr>
          <a:xfrm rot="0">
            <a:off x="887313" y="2559522"/>
            <a:ext cx="16492538" cy="1134666"/>
            <a:chOff x="0" y="0"/>
            <a:chExt cx="21990051" cy="1512888"/>
          </a:xfrm>
        </p:grpSpPr>
        <p:sp>
          <p:nvSpPr>
            <p:cNvPr name="Freeform 20" id="20"/>
            <p:cNvSpPr/>
            <p:nvPr/>
          </p:nvSpPr>
          <p:spPr>
            <a:xfrm flipH="false" flipV="false" rot="0">
              <a:off x="0" y="0"/>
              <a:ext cx="21990050" cy="1512951"/>
            </a:xfrm>
            <a:custGeom>
              <a:avLst/>
              <a:gdLst/>
              <a:ahLst/>
              <a:cxnLst/>
              <a:rect r="r" b="b" t="t" l="l"/>
              <a:pathLst>
                <a:path h="1512951" w="21990050">
                  <a:moveTo>
                    <a:pt x="0" y="0"/>
                  </a:moveTo>
                  <a:lnTo>
                    <a:pt x="21990050" y="0"/>
                  </a:lnTo>
                  <a:lnTo>
                    <a:pt x="21990050" y="1512951"/>
                  </a:lnTo>
                  <a:lnTo>
                    <a:pt x="0" y="1512951"/>
                  </a:lnTo>
                  <a:close/>
                </a:path>
              </a:pathLst>
            </a:custGeom>
            <a:solidFill>
              <a:srgbClr val="FFFFFF">
                <a:alpha val="3922"/>
              </a:srgbClr>
            </a:solidFill>
          </p:spPr>
        </p:sp>
      </p:grpSp>
      <p:sp>
        <p:nvSpPr>
          <p:cNvPr name="TextBox 21" id="21"/>
          <p:cNvSpPr txBox="true"/>
          <p:nvPr/>
        </p:nvSpPr>
        <p:spPr>
          <a:xfrm rot="0">
            <a:off x="1142850" y="2625899"/>
            <a:ext cx="4985148" cy="500955"/>
          </a:xfrm>
          <a:prstGeom prst="rect">
            <a:avLst/>
          </a:prstGeom>
        </p:spPr>
        <p:txBody>
          <a:bodyPr anchor="t" rtlCol="false" tIns="0" lIns="0" bIns="0" rIns="0">
            <a:spAutoFit/>
          </a:bodyPr>
          <a:lstStyle/>
          <a:p>
            <a:pPr algn="l">
              <a:lnSpc>
                <a:spcPts val="3187"/>
              </a:lnSpc>
            </a:pPr>
            <a:r>
              <a:rPr lang="en-US" sz="1900" b="true">
                <a:solidFill>
                  <a:srgbClr val="405449"/>
                </a:solidFill>
                <a:latin typeface="Arimo Bold"/>
                <a:ea typeface="Arimo Bold"/>
                <a:cs typeface="Arimo Bold"/>
                <a:sym typeface="Arimo Bold"/>
              </a:rPr>
              <a:t>Tiêu chí</a:t>
            </a:r>
          </a:p>
        </p:txBody>
      </p:sp>
      <p:sp>
        <p:nvSpPr>
          <p:cNvPr name="TextBox 22" id="22"/>
          <p:cNvSpPr txBox="true"/>
          <p:nvPr/>
        </p:nvSpPr>
        <p:spPr>
          <a:xfrm rot="0">
            <a:off x="6644430" y="2625899"/>
            <a:ext cx="4980385" cy="500955"/>
          </a:xfrm>
          <a:prstGeom prst="rect">
            <a:avLst/>
          </a:prstGeom>
        </p:spPr>
        <p:txBody>
          <a:bodyPr anchor="t" rtlCol="false" tIns="0" lIns="0" bIns="0" rIns="0">
            <a:spAutoFit/>
          </a:bodyPr>
          <a:lstStyle/>
          <a:p>
            <a:pPr algn="l">
              <a:lnSpc>
                <a:spcPts val="3187"/>
              </a:lnSpc>
            </a:pPr>
            <a:r>
              <a:rPr lang="en-US" sz="1900" b="true">
                <a:solidFill>
                  <a:srgbClr val="405449"/>
                </a:solidFill>
                <a:latin typeface="Arimo Bold"/>
                <a:ea typeface="Arimo Bold"/>
                <a:cs typeface="Arimo Bold"/>
                <a:sym typeface="Arimo Bold"/>
              </a:rPr>
              <a:t>RBAC (Role-Based Access Control)</a:t>
            </a:r>
          </a:p>
        </p:txBody>
      </p:sp>
      <p:sp>
        <p:nvSpPr>
          <p:cNvPr name="TextBox 23" id="23"/>
          <p:cNvSpPr txBox="true"/>
          <p:nvPr/>
        </p:nvSpPr>
        <p:spPr>
          <a:xfrm rot="0">
            <a:off x="12141249" y="2625899"/>
            <a:ext cx="4985148" cy="906661"/>
          </a:xfrm>
          <a:prstGeom prst="rect">
            <a:avLst/>
          </a:prstGeom>
        </p:spPr>
        <p:txBody>
          <a:bodyPr anchor="t" rtlCol="false" tIns="0" lIns="0" bIns="0" rIns="0">
            <a:spAutoFit/>
          </a:bodyPr>
          <a:lstStyle/>
          <a:p>
            <a:pPr algn="l">
              <a:lnSpc>
                <a:spcPts val="3187"/>
              </a:lnSpc>
            </a:pPr>
            <a:r>
              <a:rPr lang="en-US" sz="1900" b="true">
                <a:solidFill>
                  <a:srgbClr val="405449"/>
                </a:solidFill>
                <a:latin typeface="Arimo Bold"/>
                <a:ea typeface="Arimo Bold"/>
                <a:cs typeface="Arimo Bold"/>
                <a:sym typeface="Arimo Bold"/>
              </a:rPr>
              <a:t>ABAC (Attribute-Based Access Control)</a:t>
            </a:r>
          </a:p>
        </p:txBody>
      </p:sp>
      <p:grpSp>
        <p:nvGrpSpPr>
          <p:cNvPr name="Group 24" id="24"/>
          <p:cNvGrpSpPr/>
          <p:nvPr/>
        </p:nvGrpSpPr>
        <p:grpSpPr>
          <a:xfrm rot="0">
            <a:off x="887313" y="3694188"/>
            <a:ext cx="16492538" cy="1540371"/>
            <a:chOff x="0" y="0"/>
            <a:chExt cx="21990051" cy="2053828"/>
          </a:xfrm>
        </p:grpSpPr>
        <p:sp>
          <p:nvSpPr>
            <p:cNvPr name="Freeform 25" id="25"/>
            <p:cNvSpPr/>
            <p:nvPr/>
          </p:nvSpPr>
          <p:spPr>
            <a:xfrm flipH="false" flipV="false" rot="0">
              <a:off x="0" y="0"/>
              <a:ext cx="21990050" cy="2053844"/>
            </a:xfrm>
            <a:custGeom>
              <a:avLst/>
              <a:gdLst/>
              <a:ahLst/>
              <a:cxnLst/>
              <a:rect r="r" b="b" t="t" l="l"/>
              <a:pathLst>
                <a:path h="2053844" w="21990050">
                  <a:moveTo>
                    <a:pt x="0" y="0"/>
                  </a:moveTo>
                  <a:lnTo>
                    <a:pt x="21990050" y="0"/>
                  </a:lnTo>
                  <a:lnTo>
                    <a:pt x="21990050" y="2053844"/>
                  </a:lnTo>
                  <a:lnTo>
                    <a:pt x="0" y="2053844"/>
                  </a:lnTo>
                  <a:close/>
                </a:path>
              </a:pathLst>
            </a:custGeom>
            <a:solidFill>
              <a:srgbClr val="000000">
                <a:alpha val="3922"/>
              </a:srgbClr>
            </a:solidFill>
          </p:spPr>
        </p:sp>
      </p:grpSp>
      <p:sp>
        <p:nvSpPr>
          <p:cNvPr name="TextBox 26" id="26"/>
          <p:cNvSpPr txBox="true"/>
          <p:nvPr/>
        </p:nvSpPr>
        <p:spPr>
          <a:xfrm rot="0">
            <a:off x="1142850" y="3760565"/>
            <a:ext cx="4985148" cy="500955"/>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Nguyên lý hoạt động</a:t>
            </a:r>
          </a:p>
        </p:txBody>
      </p:sp>
      <p:sp>
        <p:nvSpPr>
          <p:cNvPr name="TextBox 27" id="27"/>
          <p:cNvSpPr txBox="true"/>
          <p:nvPr/>
        </p:nvSpPr>
        <p:spPr>
          <a:xfrm rot="0">
            <a:off x="6644430" y="3760566"/>
            <a:ext cx="4980385" cy="906661"/>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Quyền truy cập dựa trên vai trò của người dùng trong tổ chức.</a:t>
            </a:r>
          </a:p>
        </p:txBody>
      </p:sp>
      <p:sp>
        <p:nvSpPr>
          <p:cNvPr name="TextBox 28" id="28"/>
          <p:cNvSpPr txBox="true"/>
          <p:nvPr/>
        </p:nvSpPr>
        <p:spPr>
          <a:xfrm rot="0">
            <a:off x="12141249" y="3760566"/>
            <a:ext cx="4985148" cy="1312366"/>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Quyền truy cập dựa trên các thuộc tính của người dùng, tài nguyên, và ngữ cảnh.</a:t>
            </a:r>
          </a:p>
        </p:txBody>
      </p:sp>
      <p:grpSp>
        <p:nvGrpSpPr>
          <p:cNvPr name="Group 29" id="29"/>
          <p:cNvGrpSpPr/>
          <p:nvPr/>
        </p:nvGrpSpPr>
        <p:grpSpPr>
          <a:xfrm rot="0">
            <a:off x="887313" y="5234558"/>
            <a:ext cx="16492538" cy="1134666"/>
            <a:chOff x="0" y="0"/>
            <a:chExt cx="21990051" cy="1512888"/>
          </a:xfrm>
        </p:grpSpPr>
        <p:sp>
          <p:nvSpPr>
            <p:cNvPr name="Freeform 30" id="30"/>
            <p:cNvSpPr/>
            <p:nvPr/>
          </p:nvSpPr>
          <p:spPr>
            <a:xfrm flipH="false" flipV="false" rot="0">
              <a:off x="0" y="0"/>
              <a:ext cx="21990050" cy="1512951"/>
            </a:xfrm>
            <a:custGeom>
              <a:avLst/>
              <a:gdLst/>
              <a:ahLst/>
              <a:cxnLst/>
              <a:rect r="r" b="b" t="t" l="l"/>
              <a:pathLst>
                <a:path h="1512951" w="21990050">
                  <a:moveTo>
                    <a:pt x="0" y="0"/>
                  </a:moveTo>
                  <a:lnTo>
                    <a:pt x="21990050" y="0"/>
                  </a:lnTo>
                  <a:lnTo>
                    <a:pt x="21990050" y="1512951"/>
                  </a:lnTo>
                  <a:lnTo>
                    <a:pt x="0" y="1512951"/>
                  </a:lnTo>
                  <a:close/>
                </a:path>
              </a:pathLst>
            </a:custGeom>
            <a:solidFill>
              <a:srgbClr val="FFFFFF">
                <a:alpha val="3922"/>
              </a:srgbClr>
            </a:solidFill>
          </p:spPr>
        </p:sp>
      </p:grpSp>
      <p:sp>
        <p:nvSpPr>
          <p:cNvPr name="TextBox 31" id="31"/>
          <p:cNvSpPr txBox="true"/>
          <p:nvPr/>
        </p:nvSpPr>
        <p:spPr>
          <a:xfrm rot="0">
            <a:off x="1142850" y="5300935"/>
            <a:ext cx="4985148" cy="500955"/>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Tính linh hoạt</a:t>
            </a:r>
          </a:p>
        </p:txBody>
      </p:sp>
      <p:sp>
        <p:nvSpPr>
          <p:cNvPr name="TextBox 32" id="32"/>
          <p:cNvSpPr txBox="true"/>
          <p:nvPr/>
        </p:nvSpPr>
        <p:spPr>
          <a:xfrm rot="0">
            <a:off x="6644430" y="5300936"/>
            <a:ext cx="4980385" cy="906661"/>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Trung bình – chỉ dựa vào vai trò, khó kiểm soát chi tiết.</a:t>
            </a:r>
          </a:p>
        </p:txBody>
      </p:sp>
      <p:sp>
        <p:nvSpPr>
          <p:cNvPr name="TextBox 33" id="33"/>
          <p:cNvSpPr txBox="true"/>
          <p:nvPr/>
        </p:nvSpPr>
        <p:spPr>
          <a:xfrm rot="0">
            <a:off x="12141249" y="5300936"/>
            <a:ext cx="4985148" cy="906661"/>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Cao – kiểm soát được nhiều điều kiện ngữ cảnh khác nhau.</a:t>
            </a:r>
          </a:p>
        </p:txBody>
      </p:sp>
      <p:grpSp>
        <p:nvGrpSpPr>
          <p:cNvPr name="Group 34" id="34"/>
          <p:cNvGrpSpPr/>
          <p:nvPr/>
        </p:nvGrpSpPr>
        <p:grpSpPr>
          <a:xfrm rot="0">
            <a:off x="887313" y="6369224"/>
            <a:ext cx="16492538" cy="1134666"/>
            <a:chOff x="0" y="0"/>
            <a:chExt cx="21990051" cy="1512888"/>
          </a:xfrm>
        </p:grpSpPr>
        <p:sp>
          <p:nvSpPr>
            <p:cNvPr name="Freeform 35" id="35"/>
            <p:cNvSpPr/>
            <p:nvPr/>
          </p:nvSpPr>
          <p:spPr>
            <a:xfrm flipH="false" flipV="false" rot="0">
              <a:off x="0" y="0"/>
              <a:ext cx="21990050" cy="1512951"/>
            </a:xfrm>
            <a:custGeom>
              <a:avLst/>
              <a:gdLst/>
              <a:ahLst/>
              <a:cxnLst/>
              <a:rect r="r" b="b" t="t" l="l"/>
              <a:pathLst>
                <a:path h="1512951" w="21990050">
                  <a:moveTo>
                    <a:pt x="0" y="0"/>
                  </a:moveTo>
                  <a:lnTo>
                    <a:pt x="21990050" y="0"/>
                  </a:lnTo>
                  <a:lnTo>
                    <a:pt x="21990050" y="1512951"/>
                  </a:lnTo>
                  <a:lnTo>
                    <a:pt x="0" y="1512951"/>
                  </a:lnTo>
                  <a:close/>
                </a:path>
              </a:pathLst>
            </a:custGeom>
            <a:solidFill>
              <a:srgbClr val="000000">
                <a:alpha val="3922"/>
              </a:srgbClr>
            </a:solidFill>
          </p:spPr>
        </p:sp>
      </p:grpSp>
      <p:sp>
        <p:nvSpPr>
          <p:cNvPr name="TextBox 36" id="36"/>
          <p:cNvSpPr txBox="true"/>
          <p:nvPr/>
        </p:nvSpPr>
        <p:spPr>
          <a:xfrm rot="0">
            <a:off x="1142850" y="6435601"/>
            <a:ext cx="4985148" cy="500955"/>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Bảo mật</a:t>
            </a:r>
          </a:p>
        </p:txBody>
      </p:sp>
      <p:sp>
        <p:nvSpPr>
          <p:cNvPr name="TextBox 37" id="37"/>
          <p:cNvSpPr txBox="true"/>
          <p:nvPr/>
        </p:nvSpPr>
        <p:spPr>
          <a:xfrm rot="0">
            <a:off x="6644430" y="6435602"/>
            <a:ext cx="4980385" cy="906661"/>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Bảo mật ở mức trung bình, phù hợp với cấu trúc tổ chức rõ ràng.</a:t>
            </a:r>
          </a:p>
        </p:txBody>
      </p:sp>
      <p:sp>
        <p:nvSpPr>
          <p:cNvPr name="TextBox 38" id="38"/>
          <p:cNvSpPr txBox="true"/>
          <p:nvPr/>
        </p:nvSpPr>
        <p:spPr>
          <a:xfrm rot="0">
            <a:off x="12141249" y="6435602"/>
            <a:ext cx="4985148" cy="906661"/>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Bảo mật cao hơn nhờ khả năng kiểm tra nhiều điều kiện trước khi cấp quyền.</a:t>
            </a:r>
          </a:p>
        </p:txBody>
      </p:sp>
      <p:grpSp>
        <p:nvGrpSpPr>
          <p:cNvPr name="Group 39" id="39"/>
          <p:cNvGrpSpPr/>
          <p:nvPr/>
        </p:nvGrpSpPr>
        <p:grpSpPr>
          <a:xfrm rot="0">
            <a:off x="887313" y="7503891"/>
            <a:ext cx="16492538" cy="1134666"/>
            <a:chOff x="0" y="0"/>
            <a:chExt cx="21990051" cy="1512888"/>
          </a:xfrm>
        </p:grpSpPr>
        <p:sp>
          <p:nvSpPr>
            <p:cNvPr name="Freeform 40" id="40"/>
            <p:cNvSpPr/>
            <p:nvPr/>
          </p:nvSpPr>
          <p:spPr>
            <a:xfrm flipH="false" flipV="false" rot="0">
              <a:off x="0" y="0"/>
              <a:ext cx="21990050" cy="1512951"/>
            </a:xfrm>
            <a:custGeom>
              <a:avLst/>
              <a:gdLst/>
              <a:ahLst/>
              <a:cxnLst/>
              <a:rect r="r" b="b" t="t" l="l"/>
              <a:pathLst>
                <a:path h="1512951" w="21990050">
                  <a:moveTo>
                    <a:pt x="0" y="0"/>
                  </a:moveTo>
                  <a:lnTo>
                    <a:pt x="21990050" y="0"/>
                  </a:lnTo>
                  <a:lnTo>
                    <a:pt x="21990050" y="1512951"/>
                  </a:lnTo>
                  <a:lnTo>
                    <a:pt x="0" y="1512951"/>
                  </a:lnTo>
                  <a:close/>
                </a:path>
              </a:pathLst>
            </a:custGeom>
            <a:solidFill>
              <a:srgbClr val="FFFFFF">
                <a:alpha val="3922"/>
              </a:srgbClr>
            </a:solidFill>
          </p:spPr>
        </p:sp>
      </p:grpSp>
      <p:sp>
        <p:nvSpPr>
          <p:cNvPr name="TextBox 41" id="41"/>
          <p:cNvSpPr txBox="true"/>
          <p:nvPr/>
        </p:nvSpPr>
        <p:spPr>
          <a:xfrm rot="0">
            <a:off x="1142850" y="7570266"/>
            <a:ext cx="4985148" cy="500955"/>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Ứng dụng</a:t>
            </a:r>
          </a:p>
        </p:txBody>
      </p:sp>
      <p:sp>
        <p:nvSpPr>
          <p:cNvPr name="TextBox 42" id="42"/>
          <p:cNvSpPr txBox="true"/>
          <p:nvPr/>
        </p:nvSpPr>
        <p:spPr>
          <a:xfrm rot="0">
            <a:off x="6644430" y="7570267"/>
            <a:ext cx="4980385" cy="906661"/>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Thấp – dễ cấu hình với hệ thống phân vai trò rõ ràng.</a:t>
            </a:r>
          </a:p>
        </p:txBody>
      </p:sp>
      <p:sp>
        <p:nvSpPr>
          <p:cNvPr name="TextBox 43" id="43"/>
          <p:cNvSpPr txBox="true"/>
          <p:nvPr/>
        </p:nvSpPr>
        <p:spPr>
          <a:xfrm rot="0">
            <a:off x="12141249" y="7570267"/>
            <a:ext cx="4985148" cy="906661"/>
          </a:xfrm>
          <a:prstGeom prst="rect">
            <a:avLst/>
          </a:prstGeom>
        </p:spPr>
        <p:txBody>
          <a:bodyPr anchor="t" rtlCol="false" tIns="0" lIns="0" bIns="0" rIns="0">
            <a:spAutoFit/>
          </a:bodyPr>
          <a:lstStyle/>
          <a:p>
            <a:pPr algn="l">
              <a:lnSpc>
                <a:spcPts val="3187"/>
              </a:lnSpc>
            </a:pPr>
            <a:r>
              <a:rPr lang="en-US" sz="1900">
                <a:solidFill>
                  <a:srgbClr val="405449"/>
                </a:solidFill>
                <a:latin typeface="Arimo"/>
                <a:ea typeface="Arimo"/>
                <a:cs typeface="Arimo"/>
                <a:sym typeface="Arimo"/>
              </a:rPr>
              <a:t>Cao – đòi hỏi phân tích và thiết lập thuộc tính chi tiết.</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27048" y="3978076"/>
            <a:ext cx="2411823" cy="4208359"/>
            <a:chOff x="0" y="0"/>
            <a:chExt cx="635213" cy="1108374"/>
          </a:xfrm>
        </p:grpSpPr>
        <p:sp>
          <p:nvSpPr>
            <p:cNvPr name="Freeform 6" id="6"/>
            <p:cNvSpPr/>
            <p:nvPr/>
          </p:nvSpPr>
          <p:spPr>
            <a:xfrm flipH="false" flipV="false" rot="0">
              <a:off x="0" y="0"/>
              <a:ext cx="635213" cy="1108374"/>
            </a:xfrm>
            <a:custGeom>
              <a:avLst/>
              <a:gdLst/>
              <a:ahLst/>
              <a:cxnLst/>
              <a:rect r="r" b="b" t="t" l="l"/>
              <a:pathLst>
                <a:path h="1108374" w="635213">
                  <a:moveTo>
                    <a:pt x="0" y="0"/>
                  </a:moveTo>
                  <a:lnTo>
                    <a:pt x="635213" y="0"/>
                  </a:lnTo>
                  <a:lnTo>
                    <a:pt x="635213" y="1108374"/>
                  </a:lnTo>
                  <a:lnTo>
                    <a:pt x="0" y="1108374"/>
                  </a:lnTo>
                  <a:close/>
                </a:path>
              </a:pathLst>
            </a:custGeom>
            <a:solidFill>
              <a:srgbClr val="F1F2F2"/>
            </a:solidFill>
          </p:spPr>
        </p:sp>
        <p:sp>
          <p:nvSpPr>
            <p:cNvPr name="TextBox 7" id="7"/>
            <p:cNvSpPr txBox="true"/>
            <p:nvPr/>
          </p:nvSpPr>
          <p:spPr>
            <a:xfrm>
              <a:off x="0" y="-38100"/>
              <a:ext cx="635213"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48279" y="687305"/>
            <a:ext cx="9191441" cy="1730229"/>
            <a:chOff x="0" y="0"/>
            <a:chExt cx="2420791" cy="455698"/>
          </a:xfrm>
        </p:grpSpPr>
        <p:sp>
          <p:nvSpPr>
            <p:cNvPr name="Freeform 9" id="9"/>
            <p:cNvSpPr/>
            <p:nvPr/>
          </p:nvSpPr>
          <p:spPr>
            <a:xfrm flipH="false" flipV="false" rot="0">
              <a:off x="0" y="0"/>
              <a:ext cx="2420791" cy="455698"/>
            </a:xfrm>
            <a:custGeom>
              <a:avLst/>
              <a:gdLst/>
              <a:ahLst/>
              <a:cxnLst/>
              <a:rect r="r" b="b" t="t" l="l"/>
              <a:pathLst>
                <a:path h="455698" w="2420791">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420791"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4543721" y="1123890"/>
            <a:ext cx="9200557" cy="771334"/>
          </a:xfrm>
          <a:prstGeom prst="rect">
            <a:avLst/>
          </a:prstGeom>
        </p:spPr>
        <p:txBody>
          <a:bodyPr anchor="t" rtlCol="false" tIns="0" lIns="0" bIns="0" rIns="0">
            <a:spAutoFit/>
          </a:bodyPr>
          <a:lstStyle/>
          <a:p>
            <a:pPr algn="ctr">
              <a:lnSpc>
                <a:spcPts val="6310"/>
              </a:lnSpc>
            </a:pPr>
            <a:r>
              <a:rPr lang="en-US" b="true" sz="4507">
                <a:solidFill>
                  <a:srgbClr val="000000"/>
                </a:solidFill>
                <a:latin typeface="Open Sans Bold"/>
                <a:ea typeface="Open Sans Bold"/>
                <a:cs typeface="Open Sans Bold"/>
                <a:sym typeface="Open Sans Bold"/>
              </a:rPr>
              <a:t>LỢI ÍCH CỦA ABAC</a:t>
            </a:r>
          </a:p>
        </p:txBody>
      </p:sp>
      <p:sp>
        <p:nvSpPr>
          <p:cNvPr name="AutoShape 16" id="16"/>
          <p:cNvSpPr/>
          <p:nvPr/>
        </p:nvSpPr>
        <p:spPr>
          <a:xfrm flipV="true">
            <a:off x="2501466" y="3322650"/>
            <a:ext cx="12632671" cy="14992"/>
          </a:xfrm>
          <a:prstGeom prst="line">
            <a:avLst/>
          </a:prstGeom>
          <a:ln cap="flat" w="133350">
            <a:solidFill>
              <a:srgbClr val="DDDEDE"/>
            </a:solidFill>
            <a:prstDash val="solid"/>
            <a:headEnd type="none" len="sm" w="sm"/>
            <a:tailEnd type="none" len="sm" w="sm"/>
          </a:ln>
        </p:spPr>
      </p:sp>
      <p:sp>
        <p:nvSpPr>
          <p:cNvPr name="Freeform 17" id="17"/>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2261320" y="3337642"/>
            <a:ext cx="480294" cy="655427"/>
            <a:chOff x="0" y="0"/>
            <a:chExt cx="126497" cy="172623"/>
          </a:xfrm>
        </p:grpSpPr>
        <p:sp>
          <p:nvSpPr>
            <p:cNvPr name="Freeform 19" id="19"/>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0" id="20"/>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8410692" y="3355606"/>
            <a:ext cx="480294" cy="655427"/>
            <a:chOff x="0" y="0"/>
            <a:chExt cx="126497" cy="172623"/>
          </a:xfrm>
        </p:grpSpPr>
        <p:sp>
          <p:nvSpPr>
            <p:cNvPr name="Freeform 22" id="22"/>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3" id="23"/>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1614987" y="3322650"/>
            <a:ext cx="480294" cy="655427"/>
            <a:chOff x="0" y="0"/>
            <a:chExt cx="126497" cy="172623"/>
          </a:xfrm>
        </p:grpSpPr>
        <p:sp>
          <p:nvSpPr>
            <p:cNvPr name="Freeform 25" id="25"/>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6" id="26"/>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4543721" y="3978076"/>
            <a:ext cx="2207148" cy="4208359"/>
            <a:chOff x="0" y="0"/>
            <a:chExt cx="581306" cy="1108374"/>
          </a:xfrm>
        </p:grpSpPr>
        <p:sp>
          <p:nvSpPr>
            <p:cNvPr name="Freeform 28" id="28"/>
            <p:cNvSpPr/>
            <p:nvPr/>
          </p:nvSpPr>
          <p:spPr>
            <a:xfrm flipH="false" flipV="false" rot="0">
              <a:off x="0" y="0"/>
              <a:ext cx="581306" cy="1108374"/>
            </a:xfrm>
            <a:custGeom>
              <a:avLst/>
              <a:gdLst/>
              <a:ahLst/>
              <a:cxnLst/>
              <a:rect r="r" b="b" t="t" l="l"/>
              <a:pathLst>
                <a:path h="1108374" w="581306">
                  <a:moveTo>
                    <a:pt x="0" y="0"/>
                  </a:moveTo>
                  <a:lnTo>
                    <a:pt x="581306" y="0"/>
                  </a:lnTo>
                  <a:lnTo>
                    <a:pt x="581306" y="1108374"/>
                  </a:lnTo>
                  <a:lnTo>
                    <a:pt x="0" y="1108374"/>
                  </a:lnTo>
                  <a:close/>
                </a:path>
              </a:pathLst>
            </a:custGeom>
            <a:solidFill>
              <a:srgbClr val="F1F2F2"/>
            </a:solidFill>
          </p:spPr>
        </p:sp>
        <p:sp>
          <p:nvSpPr>
            <p:cNvPr name="TextBox 29" id="29"/>
            <p:cNvSpPr txBox="true"/>
            <p:nvPr/>
          </p:nvSpPr>
          <p:spPr>
            <a:xfrm>
              <a:off x="0" y="-38100"/>
              <a:ext cx="581306"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7521560" y="3993068"/>
            <a:ext cx="2258559" cy="4208359"/>
            <a:chOff x="0" y="0"/>
            <a:chExt cx="594847" cy="1108374"/>
          </a:xfrm>
        </p:grpSpPr>
        <p:sp>
          <p:nvSpPr>
            <p:cNvPr name="Freeform 31" id="31"/>
            <p:cNvSpPr/>
            <p:nvPr/>
          </p:nvSpPr>
          <p:spPr>
            <a:xfrm flipH="false" flipV="false" rot="0">
              <a:off x="0" y="0"/>
              <a:ext cx="594847" cy="1108374"/>
            </a:xfrm>
            <a:custGeom>
              <a:avLst/>
              <a:gdLst/>
              <a:ahLst/>
              <a:cxnLst/>
              <a:rect r="r" b="b" t="t" l="l"/>
              <a:pathLst>
                <a:path h="1108374" w="594847">
                  <a:moveTo>
                    <a:pt x="0" y="0"/>
                  </a:moveTo>
                  <a:lnTo>
                    <a:pt x="594847" y="0"/>
                  </a:lnTo>
                  <a:lnTo>
                    <a:pt x="594847" y="1108374"/>
                  </a:lnTo>
                  <a:lnTo>
                    <a:pt x="0" y="1108374"/>
                  </a:lnTo>
                  <a:close/>
                </a:path>
              </a:pathLst>
            </a:custGeom>
            <a:solidFill>
              <a:srgbClr val="F1F2F2"/>
            </a:solidFill>
          </p:spPr>
        </p:sp>
        <p:sp>
          <p:nvSpPr>
            <p:cNvPr name="TextBox 32" id="32"/>
            <p:cNvSpPr txBox="true"/>
            <p:nvPr/>
          </p:nvSpPr>
          <p:spPr>
            <a:xfrm>
              <a:off x="0" y="-38100"/>
              <a:ext cx="594847" cy="1146474"/>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1784986" y="4805802"/>
            <a:ext cx="1695947" cy="2321116"/>
          </a:xfrm>
          <a:prstGeom prst="rect">
            <a:avLst/>
          </a:prstGeom>
        </p:spPr>
        <p:txBody>
          <a:bodyPr anchor="t" rtlCol="false" tIns="0" lIns="0" bIns="0" rIns="0">
            <a:spAutoFit/>
          </a:bodyPr>
          <a:lstStyle/>
          <a:p>
            <a:pPr algn="ctr">
              <a:lnSpc>
                <a:spcPts val="6193"/>
              </a:lnSpc>
            </a:pPr>
            <a:r>
              <a:rPr lang="en-US" b="true" sz="4424">
                <a:solidFill>
                  <a:srgbClr val="000000"/>
                </a:solidFill>
                <a:latin typeface="Open Sans Bold"/>
                <a:ea typeface="Open Sans Bold"/>
                <a:cs typeface="Open Sans Bold"/>
                <a:sym typeface="Open Sans Bold"/>
              </a:rPr>
              <a:t>Linh hoạt cao</a:t>
            </a:r>
          </a:p>
        </p:txBody>
      </p:sp>
      <p:sp>
        <p:nvSpPr>
          <p:cNvPr name="TextBox 34" id="34"/>
          <p:cNvSpPr txBox="true"/>
          <p:nvPr/>
        </p:nvSpPr>
        <p:spPr>
          <a:xfrm rot="0">
            <a:off x="4939943" y="4824419"/>
            <a:ext cx="1562442" cy="2155543"/>
          </a:xfrm>
          <a:prstGeom prst="rect">
            <a:avLst/>
          </a:prstGeom>
        </p:spPr>
        <p:txBody>
          <a:bodyPr anchor="t" rtlCol="false" tIns="0" lIns="0" bIns="0" rIns="0">
            <a:spAutoFit/>
          </a:bodyPr>
          <a:lstStyle/>
          <a:p>
            <a:pPr algn="ctr">
              <a:lnSpc>
                <a:spcPts val="5761"/>
              </a:lnSpc>
            </a:pPr>
            <a:r>
              <a:rPr lang="en-US" b="true" sz="4115">
                <a:solidFill>
                  <a:srgbClr val="000000"/>
                </a:solidFill>
                <a:latin typeface="Open Sans Bold"/>
                <a:ea typeface="Open Sans Bold"/>
                <a:cs typeface="Open Sans Bold"/>
                <a:sym typeface="Open Sans Bold"/>
              </a:rPr>
              <a:t>Quản lý dễ dàng</a:t>
            </a:r>
          </a:p>
        </p:txBody>
      </p:sp>
      <p:sp>
        <p:nvSpPr>
          <p:cNvPr name="TextBox 35" id="35"/>
          <p:cNvSpPr txBox="true"/>
          <p:nvPr/>
        </p:nvSpPr>
        <p:spPr>
          <a:xfrm rot="0">
            <a:off x="7771217" y="4698835"/>
            <a:ext cx="1759244" cy="2731547"/>
          </a:xfrm>
          <a:prstGeom prst="rect">
            <a:avLst/>
          </a:prstGeom>
        </p:spPr>
        <p:txBody>
          <a:bodyPr anchor="t" rtlCol="false" tIns="0" lIns="0" bIns="0" rIns="0">
            <a:spAutoFit/>
          </a:bodyPr>
          <a:lstStyle/>
          <a:p>
            <a:pPr algn="ctr">
              <a:lnSpc>
                <a:spcPts val="5449"/>
              </a:lnSpc>
            </a:pPr>
            <a:r>
              <a:rPr lang="en-US" b="true" sz="3892">
                <a:solidFill>
                  <a:srgbClr val="000000"/>
                </a:solidFill>
                <a:latin typeface="Open Sans Bold"/>
                <a:ea typeface="Open Sans Bold"/>
                <a:cs typeface="Open Sans Bold"/>
                <a:sym typeface="Open Sans Bold"/>
              </a:rPr>
              <a:t>Tăng cường bảo mật</a:t>
            </a:r>
          </a:p>
        </p:txBody>
      </p:sp>
      <p:grpSp>
        <p:nvGrpSpPr>
          <p:cNvPr name="Group 36" id="36"/>
          <p:cNvGrpSpPr/>
          <p:nvPr/>
        </p:nvGrpSpPr>
        <p:grpSpPr>
          <a:xfrm rot="0">
            <a:off x="14893990" y="3322650"/>
            <a:ext cx="480294" cy="655427"/>
            <a:chOff x="0" y="0"/>
            <a:chExt cx="126497" cy="172623"/>
          </a:xfrm>
        </p:grpSpPr>
        <p:sp>
          <p:nvSpPr>
            <p:cNvPr name="Freeform 37" id="37"/>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38" id="38"/>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39" id="39"/>
          <p:cNvGrpSpPr/>
          <p:nvPr/>
        </p:nvGrpSpPr>
        <p:grpSpPr>
          <a:xfrm rot="0">
            <a:off x="10725854" y="3978076"/>
            <a:ext cx="2258559" cy="4208359"/>
            <a:chOff x="0" y="0"/>
            <a:chExt cx="594847" cy="1108374"/>
          </a:xfrm>
        </p:grpSpPr>
        <p:sp>
          <p:nvSpPr>
            <p:cNvPr name="Freeform 40" id="40"/>
            <p:cNvSpPr/>
            <p:nvPr/>
          </p:nvSpPr>
          <p:spPr>
            <a:xfrm flipH="false" flipV="false" rot="0">
              <a:off x="0" y="0"/>
              <a:ext cx="594847" cy="1108374"/>
            </a:xfrm>
            <a:custGeom>
              <a:avLst/>
              <a:gdLst/>
              <a:ahLst/>
              <a:cxnLst/>
              <a:rect r="r" b="b" t="t" l="l"/>
              <a:pathLst>
                <a:path h="1108374" w="594847">
                  <a:moveTo>
                    <a:pt x="0" y="0"/>
                  </a:moveTo>
                  <a:lnTo>
                    <a:pt x="594847" y="0"/>
                  </a:lnTo>
                  <a:lnTo>
                    <a:pt x="594847" y="1108374"/>
                  </a:lnTo>
                  <a:lnTo>
                    <a:pt x="0" y="1108374"/>
                  </a:lnTo>
                  <a:close/>
                </a:path>
              </a:pathLst>
            </a:custGeom>
            <a:solidFill>
              <a:srgbClr val="F1F2F2"/>
            </a:solidFill>
          </p:spPr>
        </p:sp>
        <p:sp>
          <p:nvSpPr>
            <p:cNvPr name="TextBox 41" id="41"/>
            <p:cNvSpPr txBox="true"/>
            <p:nvPr/>
          </p:nvSpPr>
          <p:spPr>
            <a:xfrm>
              <a:off x="0" y="-38100"/>
              <a:ext cx="594847" cy="1146474"/>
            </a:xfrm>
            <a:prstGeom prst="rect">
              <a:avLst/>
            </a:prstGeom>
          </p:spPr>
          <p:txBody>
            <a:bodyPr anchor="ctr" rtlCol="false" tIns="50800" lIns="50800" bIns="50800" rIns="50800"/>
            <a:lstStyle/>
            <a:p>
              <a:pPr algn="ctr">
                <a:lnSpc>
                  <a:spcPts val="2659"/>
                </a:lnSpc>
                <a:spcBef>
                  <a:spcPct val="0"/>
                </a:spcBef>
              </a:pPr>
            </a:p>
          </p:txBody>
        </p:sp>
      </p:grpSp>
      <p:sp>
        <p:nvSpPr>
          <p:cNvPr name="TextBox 42" id="42"/>
          <p:cNvSpPr txBox="true"/>
          <p:nvPr/>
        </p:nvSpPr>
        <p:spPr>
          <a:xfrm rot="0">
            <a:off x="11204571" y="4644179"/>
            <a:ext cx="1301124" cy="2786203"/>
          </a:xfrm>
          <a:prstGeom prst="rect">
            <a:avLst/>
          </a:prstGeom>
        </p:spPr>
        <p:txBody>
          <a:bodyPr anchor="t" rtlCol="false" tIns="0" lIns="0" bIns="0" rIns="0">
            <a:spAutoFit/>
          </a:bodyPr>
          <a:lstStyle/>
          <a:p>
            <a:pPr algn="ctr">
              <a:lnSpc>
                <a:spcPts val="5561"/>
              </a:lnSpc>
            </a:pPr>
            <a:r>
              <a:rPr lang="en-US" b="true" sz="3972">
                <a:solidFill>
                  <a:srgbClr val="000000"/>
                </a:solidFill>
                <a:latin typeface="Open Sans Bold"/>
                <a:ea typeface="Open Sans Bold"/>
                <a:cs typeface="Open Sans Bold"/>
                <a:sym typeface="Open Sans Bold"/>
              </a:rPr>
              <a:t>Hỗ trợ tuân thủ</a:t>
            </a:r>
          </a:p>
        </p:txBody>
      </p:sp>
      <p:grpSp>
        <p:nvGrpSpPr>
          <p:cNvPr name="Group 43" id="43"/>
          <p:cNvGrpSpPr/>
          <p:nvPr/>
        </p:nvGrpSpPr>
        <p:grpSpPr>
          <a:xfrm rot="0">
            <a:off x="14004858" y="4011032"/>
            <a:ext cx="2258559" cy="4208359"/>
            <a:chOff x="0" y="0"/>
            <a:chExt cx="594847" cy="1108374"/>
          </a:xfrm>
        </p:grpSpPr>
        <p:sp>
          <p:nvSpPr>
            <p:cNvPr name="Freeform 44" id="44"/>
            <p:cNvSpPr/>
            <p:nvPr/>
          </p:nvSpPr>
          <p:spPr>
            <a:xfrm flipH="false" flipV="false" rot="0">
              <a:off x="0" y="0"/>
              <a:ext cx="594847" cy="1108374"/>
            </a:xfrm>
            <a:custGeom>
              <a:avLst/>
              <a:gdLst/>
              <a:ahLst/>
              <a:cxnLst/>
              <a:rect r="r" b="b" t="t" l="l"/>
              <a:pathLst>
                <a:path h="1108374" w="594847">
                  <a:moveTo>
                    <a:pt x="0" y="0"/>
                  </a:moveTo>
                  <a:lnTo>
                    <a:pt x="594847" y="0"/>
                  </a:lnTo>
                  <a:lnTo>
                    <a:pt x="594847" y="1108374"/>
                  </a:lnTo>
                  <a:lnTo>
                    <a:pt x="0" y="1108374"/>
                  </a:lnTo>
                  <a:close/>
                </a:path>
              </a:pathLst>
            </a:custGeom>
            <a:solidFill>
              <a:srgbClr val="F1F2F2"/>
            </a:solidFill>
          </p:spPr>
        </p:sp>
        <p:sp>
          <p:nvSpPr>
            <p:cNvPr name="TextBox 45" id="45"/>
            <p:cNvSpPr txBox="true"/>
            <p:nvPr/>
          </p:nvSpPr>
          <p:spPr>
            <a:xfrm>
              <a:off x="0" y="-38100"/>
              <a:ext cx="594847"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46" id="46"/>
          <p:cNvGrpSpPr/>
          <p:nvPr/>
        </p:nvGrpSpPr>
        <p:grpSpPr>
          <a:xfrm rot="0">
            <a:off x="5407149" y="3330792"/>
            <a:ext cx="480294" cy="655427"/>
            <a:chOff x="0" y="0"/>
            <a:chExt cx="126497" cy="172623"/>
          </a:xfrm>
        </p:grpSpPr>
        <p:sp>
          <p:nvSpPr>
            <p:cNvPr name="Freeform 47" id="47"/>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48" id="48"/>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sp>
        <p:nvSpPr>
          <p:cNvPr name="TextBox 49" id="49"/>
          <p:cNvSpPr txBox="true"/>
          <p:nvPr/>
        </p:nvSpPr>
        <p:spPr>
          <a:xfrm rot="0">
            <a:off x="14403638" y="4578021"/>
            <a:ext cx="1301124" cy="2786203"/>
          </a:xfrm>
          <a:prstGeom prst="rect">
            <a:avLst/>
          </a:prstGeom>
        </p:spPr>
        <p:txBody>
          <a:bodyPr anchor="t" rtlCol="false" tIns="0" lIns="0" bIns="0" rIns="0">
            <a:spAutoFit/>
          </a:bodyPr>
          <a:lstStyle/>
          <a:p>
            <a:pPr algn="ctr">
              <a:lnSpc>
                <a:spcPts val="5561"/>
              </a:lnSpc>
            </a:pPr>
            <a:r>
              <a:rPr lang="en-US" b="true" sz="3972">
                <a:solidFill>
                  <a:srgbClr val="000000"/>
                </a:solidFill>
                <a:latin typeface="Open Sans Bold"/>
                <a:ea typeface="Open Sans Bold"/>
                <a:cs typeface="Open Sans Bold"/>
                <a:sym typeface="Open Sans Bold"/>
              </a:rPr>
              <a:t>Khả năng mở rộng</a:t>
            </a: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6382179"/>
            <a:chOff x="0" y="0"/>
            <a:chExt cx="4274726" cy="1680903"/>
          </a:xfrm>
        </p:grpSpPr>
        <p:sp>
          <p:nvSpPr>
            <p:cNvPr name="Freeform 7" id="7"/>
            <p:cNvSpPr/>
            <p:nvPr/>
          </p:nvSpPr>
          <p:spPr>
            <a:xfrm flipH="false" flipV="false" rot="0">
              <a:off x="0" y="0"/>
              <a:ext cx="4274726" cy="1680903"/>
            </a:xfrm>
            <a:custGeom>
              <a:avLst/>
              <a:gdLst/>
              <a:ahLst/>
              <a:cxnLst/>
              <a:rect r="r" b="b" t="t" l="l"/>
              <a:pathLst>
                <a:path h="1680903" w="4274726">
                  <a:moveTo>
                    <a:pt x="0" y="0"/>
                  </a:moveTo>
                  <a:lnTo>
                    <a:pt x="4274726" y="0"/>
                  </a:lnTo>
                  <a:lnTo>
                    <a:pt x="4274726" y="1680903"/>
                  </a:lnTo>
                  <a:lnTo>
                    <a:pt x="0" y="1680903"/>
                  </a:lnTo>
                  <a:close/>
                </a:path>
              </a:pathLst>
            </a:custGeom>
            <a:solidFill>
              <a:srgbClr val="F1F2F2"/>
            </a:solidFill>
          </p:spPr>
        </p:sp>
        <p:sp>
          <p:nvSpPr>
            <p:cNvPr name="TextBox 8" id="8"/>
            <p:cNvSpPr txBox="true"/>
            <p:nvPr/>
          </p:nvSpPr>
          <p:spPr>
            <a:xfrm>
              <a:off x="0" y="-38100"/>
              <a:ext cx="4274726" cy="171900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name="TextBox 11" id="11"/>
            <p:cNvSpPr txBox="true"/>
            <p:nvPr/>
          </p:nvSpPr>
          <p:spPr>
            <a:xfrm>
              <a:off x="0" y="-38100"/>
              <a:ext cx="2565795"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576611" y="8801100"/>
            <a:ext cx="19974273" cy="1861295"/>
            <a:chOff x="0" y="0"/>
            <a:chExt cx="5260714" cy="490218"/>
          </a:xfrm>
        </p:grpSpPr>
        <p:sp>
          <p:nvSpPr>
            <p:cNvPr name="Freeform 13" id="13"/>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4" id="14"/>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543721" y="933450"/>
            <a:ext cx="9131556" cy="1850995"/>
          </a:xfrm>
          <a:prstGeom prst="rect">
            <a:avLst/>
          </a:prstGeom>
        </p:spPr>
        <p:txBody>
          <a:bodyPr anchor="t" rtlCol="false" tIns="0" lIns="0" bIns="0" rIns="0">
            <a:spAutoFit/>
          </a:bodyPr>
          <a:lstStyle/>
          <a:p>
            <a:pPr algn="ctr">
              <a:lnSpc>
                <a:spcPts val="7478"/>
              </a:lnSpc>
            </a:pPr>
            <a:r>
              <a:rPr lang="en-US" b="true" sz="5341">
                <a:solidFill>
                  <a:srgbClr val="000000"/>
                </a:solidFill>
                <a:latin typeface="Open Sans Bold"/>
                <a:ea typeface="Open Sans Bold"/>
                <a:cs typeface="Open Sans Bold"/>
                <a:sym typeface="Open Sans Bold"/>
              </a:rPr>
              <a:t>NHƯỢC ĐIỂM CỦA ABAC</a:t>
            </a:r>
          </a:p>
          <a:p>
            <a:pPr algn="ctr">
              <a:lnSpc>
                <a:spcPts val="7478"/>
              </a:lnSpc>
            </a:pPr>
          </a:p>
        </p:txBody>
      </p:sp>
      <p:sp>
        <p:nvSpPr>
          <p:cNvPr name="TextBox 17" id="17"/>
          <p:cNvSpPr txBox="true"/>
          <p:nvPr/>
        </p:nvSpPr>
        <p:spPr>
          <a:xfrm rot="0">
            <a:off x="2246042" y="2521929"/>
            <a:ext cx="12971149" cy="646430"/>
          </a:xfrm>
          <a:prstGeom prst="rect">
            <a:avLst/>
          </a:prstGeom>
        </p:spPr>
        <p:txBody>
          <a:bodyPr anchor="t" rtlCol="false" tIns="0" lIns="0" bIns="0" rIns="0">
            <a:spAutoFit/>
          </a:bodyPr>
          <a:lstStyle/>
          <a:p>
            <a:pPr algn="l">
              <a:lnSpc>
                <a:spcPts val="5320"/>
              </a:lnSpc>
            </a:pPr>
            <a:r>
              <a:rPr lang="en-US" sz="3800">
                <a:solidFill>
                  <a:srgbClr val="000000"/>
                </a:solidFill>
                <a:latin typeface="Open Sans"/>
                <a:ea typeface="Open Sans"/>
                <a:cs typeface="Open Sans"/>
                <a:sym typeface="Open Sans"/>
              </a:rPr>
              <a:t>ĐỘ PHỨC TẠP TRONG THIẾT LẬP QUẢN LÝ</a:t>
            </a:r>
          </a:p>
        </p:txBody>
      </p:sp>
      <p:sp>
        <p:nvSpPr>
          <p:cNvPr name="TextBox 18" id="18"/>
          <p:cNvSpPr txBox="true"/>
          <p:nvPr/>
        </p:nvSpPr>
        <p:spPr>
          <a:xfrm rot="0">
            <a:off x="2246042" y="3569433"/>
            <a:ext cx="7796812" cy="1313180"/>
          </a:xfrm>
          <a:prstGeom prst="rect">
            <a:avLst/>
          </a:prstGeom>
        </p:spPr>
        <p:txBody>
          <a:bodyPr anchor="t" rtlCol="false" tIns="0" lIns="0" bIns="0" rIns="0">
            <a:spAutoFit/>
          </a:bodyPr>
          <a:lstStyle/>
          <a:p>
            <a:pPr algn="l">
              <a:lnSpc>
                <a:spcPts val="5320"/>
              </a:lnSpc>
            </a:pPr>
            <a:r>
              <a:rPr lang="en-US" sz="3800">
                <a:solidFill>
                  <a:srgbClr val="000000"/>
                </a:solidFill>
                <a:latin typeface="Open Sans"/>
                <a:ea typeface="Open Sans"/>
                <a:cs typeface="Open Sans"/>
                <a:sym typeface="Open Sans"/>
              </a:rPr>
              <a:t>CHI PHÍ TRIỂN KHAI CAO</a:t>
            </a:r>
          </a:p>
          <a:p>
            <a:pPr algn="l">
              <a:lnSpc>
                <a:spcPts val="5320"/>
              </a:lnSpc>
            </a:pPr>
          </a:p>
        </p:txBody>
      </p:sp>
      <p:sp>
        <p:nvSpPr>
          <p:cNvPr name="TextBox 19" id="19"/>
          <p:cNvSpPr txBox="true"/>
          <p:nvPr/>
        </p:nvSpPr>
        <p:spPr>
          <a:xfrm rot="0">
            <a:off x="2246042" y="4617080"/>
            <a:ext cx="11215571" cy="1313180"/>
          </a:xfrm>
          <a:prstGeom prst="rect">
            <a:avLst/>
          </a:prstGeom>
        </p:spPr>
        <p:txBody>
          <a:bodyPr anchor="t" rtlCol="false" tIns="0" lIns="0" bIns="0" rIns="0">
            <a:spAutoFit/>
          </a:bodyPr>
          <a:lstStyle/>
          <a:p>
            <a:pPr algn="l">
              <a:lnSpc>
                <a:spcPts val="5320"/>
              </a:lnSpc>
            </a:pPr>
            <a:r>
              <a:rPr lang="en-US" sz="3800">
                <a:solidFill>
                  <a:srgbClr val="000000"/>
                </a:solidFill>
                <a:latin typeface="Open Sans"/>
                <a:ea typeface="Open Sans"/>
                <a:cs typeface="Open Sans"/>
                <a:sym typeface="Open Sans"/>
              </a:rPr>
              <a:t>KHÓ KHĂN TRONG QUẢN LÝ CHÍNH SÁCH</a:t>
            </a:r>
          </a:p>
          <a:p>
            <a:pPr algn="l">
              <a:lnSpc>
                <a:spcPts val="5320"/>
              </a:lnSpc>
            </a:pPr>
          </a:p>
        </p:txBody>
      </p:sp>
      <p:sp>
        <p:nvSpPr>
          <p:cNvPr name="Freeform 20" id="20"/>
          <p:cNvSpPr/>
          <p:nvPr/>
        </p:nvSpPr>
        <p:spPr>
          <a:xfrm flipH="false" flipV="false" rot="0">
            <a:off x="1672742" y="2680754"/>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672742" y="3728257"/>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1672742" y="4775904"/>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1672742" y="6749066"/>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1672742" y="5740927"/>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5" id="25"/>
          <p:cNvSpPr txBox="true"/>
          <p:nvPr/>
        </p:nvSpPr>
        <p:spPr>
          <a:xfrm rot="0">
            <a:off x="2246042" y="6590242"/>
            <a:ext cx="6580227" cy="1313180"/>
          </a:xfrm>
          <a:prstGeom prst="rect">
            <a:avLst/>
          </a:prstGeom>
        </p:spPr>
        <p:txBody>
          <a:bodyPr anchor="t" rtlCol="false" tIns="0" lIns="0" bIns="0" rIns="0">
            <a:spAutoFit/>
          </a:bodyPr>
          <a:lstStyle/>
          <a:p>
            <a:pPr algn="l">
              <a:lnSpc>
                <a:spcPts val="5320"/>
              </a:lnSpc>
            </a:pPr>
            <a:r>
              <a:rPr lang="en-US" sz="3800">
                <a:solidFill>
                  <a:srgbClr val="000000"/>
                </a:solidFill>
                <a:latin typeface="Open Sans"/>
                <a:ea typeface="Open Sans"/>
                <a:cs typeface="Open Sans"/>
                <a:sym typeface="Open Sans"/>
              </a:rPr>
              <a:t>ĐÒI HỎI CHUYÊN MÔN CAO</a:t>
            </a:r>
          </a:p>
          <a:p>
            <a:pPr algn="l">
              <a:lnSpc>
                <a:spcPts val="5320"/>
              </a:lnSpc>
            </a:pPr>
          </a:p>
        </p:txBody>
      </p:sp>
      <p:sp>
        <p:nvSpPr>
          <p:cNvPr name="TextBox 26" id="26"/>
          <p:cNvSpPr txBox="true"/>
          <p:nvPr/>
        </p:nvSpPr>
        <p:spPr>
          <a:xfrm rot="0">
            <a:off x="2246042" y="5582102"/>
            <a:ext cx="6580227" cy="1313180"/>
          </a:xfrm>
          <a:prstGeom prst="rect">
            <a:avLst/>
          </a:prstGeom>
        </p:spPr>
        <p:txBody>
          <a:bodyPr anchor="t" rtlCol="false" tIns="0" lIns="0" bIns="0" rIns="0">
            <a:spAutoFit/>
          </a:bodyPr>
          <a:lstStyle/>
          <a:p>
            <a:pPr algn="l">
              <a:lnSpc>
                <a:spcPts val="5320"/>
              </a:lnSpc>
            </a:pPr>
            <a:r>
              <a:rPr lang="en-US" sz="3800">
                <a:solidFill>
                  <a:srgbClr val="000000"/>
                </a:solidFill>
                <a:latin typeface="Open Sans"/>
                <a:ea typeface="Open Sans"/>
                <a:cs typeface="Open Sans"/>
                <a:sym typeface="Open Sans"/>
              </a:rPr>
              <a:t>HIỆU SUẤT HỆ THỐNG</a:t>
            </a:r>
          </a:p>
          <a:p>
            <a:pPr algn="l">
              <a:lnSpc>
                <a:spcPts val="5320"/>
              </a:lnSpc>
            </a:pP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DAGZm2i3IVE</dc:identifier>
  <dcterms:modified xsi:type="dcterms:W3CDTF">2011-08-01T06:04:30Z</dcterms:modified>
  <cp:revision>1</cp:revision>
  <dc:title>MM</dc:title>
</cp:coreProperties>
</file>