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67" r:id="rId5"/>
    <p:sldId id="273" r:id="rId6"/>
    <p:sldId id="268" r:id="rId7"/>
    <p:sldId id="270" r:id="rId8"/>
    <p:sldId id="269" r:id="rId9"/>
    <p:sldId id="276" r:id="rId10"/>
    <p:sldId id="277" r:id="rId11"/>
    <p:sldId id="278" r:id="rId12"/>
    <p:sldId id="279" r:id="rId13"/>
    <p:sldId id="280" r:id="rId14"/>
    <p:sldId id="281" r:id="rId15"/>
    <p:sldId id="271" r:id="rId16"/>
    <p:sldId id="260" r:id="rId17"/>
    <p:sldId id="262" r:id="rId18"/>
    <p:sldId id="263" r:id="rId19"/>
    <p:sldId id="293" r:id="rId20"/>
    <p:sldId id="264" r:id="rId21"/>
    <p:sldId id="294" r:id="rId22"/>
    <p:sldId id="282" r:id="rId23"/>
    <p:sldId id="296" r:id="rId24"/>
    <p:sldId id="265" r:id="rId25"/>
    <p:sldId id="283" r:id="rId26"/>
    <p:sldId id="266" r:id="rId27"/>
    <p:sldId id="284" r:id="rId28"/>
    <p:sldId id="285" r:id="rId29"/>
    <p:sldId id="286" r:id="rId30"/>
    <p:sldId id="287" r:id="rId31"/>
    <p:sldId id="288" r:id="rId32"/>
    <p:sldId id="274" r:id="rId33"/>
    <p:sldId id="289" r:id="rId34"/>
    <p:sldId id="290" r:id="rId35"/>
    <p:sldId id="291" r:id="rId36"/>
    <p:sldId id="292" r:id="rId37"/>
    <p:sldId id="27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4A68A4-2396-4160-954F-7536CE11A3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37D41E8-88FC-4870-ACA9-735DE07C4B61}">
      <dgm:prSet phldrT="[Text]"/>
      <dgm:spPr/>
      <dgm:t>
        <a:bodyPr/>
        <a:lstStyle/>
        <a:p>
          <a:r>
            <a:rPr lang="en-US" dirty="0"/>
            <a:t>1. MÔ HÌNH AR</a:t>
          </a:r>
        </a:p>
      </dgm:t>
    </dgm:pt>
    <dgm:pt modelId="{A962392B-4927-48D5-8789-8B7745ABDE7C}" type="parTrans" cxnId="{F7018E32-F567-4194-A658-EDD9A7B3E95B}">
      <dgm:prSet/>
      <dgm:spPr/>
      <dgm:t>
        <a:bodyPr/>
        <a:lstStyle/>
        <a:p>
          <a:endParaRPr lang="en-US"/>
        </a:p>
      </dgm:t>
    </dgm:pt>
    <dgm:pt modelId="{ED0ED184-6F62-4FD7-94C6-CE6FE4B9F806}" type="sibTrans" cxnId="{F7018E32-F567-4194-A658-EDD9A7B3E95B}">
      <dgm:prSet/>
      <dgm:spPr/>
      <dgm:t>
        <a:bodyPr/>
        <a:lstStyle/>
        <a:p>
          <a:endParaRPr lang="en-US"/>
        </a:p>
      </dgm:t>
    </dgm:pt>
    <dgm:pt modelId="{42BEC56C-A93D-4BB4-9ECF-089AA1141C59}">
      <dgm:prSet phldrT="[Text]"/>
      <dgm:spPr/>
      <dgm:t>
        <a:bodyPr/>
        <a:lstStyle/>
        <a:p>
          <a:r>
            <a:rPr lang="en-US" dirty="0"/>
            <a:t>2. MÔ HÌNH MA</a:t>
          </a:r>
        </a:p>
      </dgm:t>
    </dgm:pt>
    <dgm:pt modelId="{5E1116B3-A850-41F9-96EB-F3B651C0756C}" type="parTrans" cxnId="{2D909480-F66C-4AAA-84DF-5A0F515E57EE}">
      <dgm:prSet/>
      <dgm:spPr/>
      <dgm:t>
        <a:bodyPr/>
        <a:lstStyle/>
        <a:p>
          <a:endParaRPr lang="en-US"/>
        </a:p>
      </dgm:t>
    </dgm:pt>
    <dgm:pt modelId="{BD84F2A8-8150-453B-8455-2D72F998F666}" type="sibTrans" cxnId="{2D909480-F66C-4AAA-84DF-5A0F515E57EE}">
      <dgm:prSet/>
      <dgm:spPr/>
      <dgm:t>
        <a:bodyPr/>
        <a:lstStyle/>
        <a:p>
          <a:endParaRPr lang="en-US"/>
        </a:p>
      </dgm:t>
    </dgm:pt>
    <dgm:pt modelId="{B62B0B98-7D1A-4F91-A392-B4C6D97B0737}">
      <dgm:prSet phldrT="[Text]"/>
      <dgm:spPr/>
      <dgm:t>
        <a:bodyPr/>
        <a:lstStyle/>
        <a:p>
          <a:r>
            <a:rPr lang="en-US" dirty="0"/>
            <a:t>3. MÔ HÌNH ARIMA</a:t>
          </a:r>
        </a:p>
      </dgm:t>
    </dgm:pt>
    <dgm:pt modelId="{D662864A-C79E-4E7C-870F-8EFE7B73B358}" type="parTrans" cxnId="{8DA7A7D3-AECE-40F3-AA67-F716FAE0D389}">
      <dgm:prSet/>
      <dgm:spPr/>
      <dgm:t>
        <a:bodyPr/>
        <a:lstStyle/>
        <a:p>
          <a:endParaRPr lang="en-US"/>
        </a:p>
      </dgm:t>
    </dgm:pt>
    <dgm:pt modelId="{691FD9C2-C2FE-4DB6-B2A0-AF11E614D9F8}" type="sibTrans" cxnId="{8DA7A7D3-AECE-40F3-AA67-F716FAE0D389}">
      <dgm:prSet/>
      <dgm:spPr/>
      <dgm:t>
        <a:bodyPr/>
        <a:lstStyle/>
        <a:p>
          <a:endParaRPr lang="en-US"/>
        </a:p>
      </dgm:t>
    </dgm:pt>
    <dgm:pt modelId="{C7BEE885-1857-4209-984B-107CC7E0264E}" type="pres">
      <dgm:prSet presAssocID="{E44A68A4-2396-4160-954F-7536CE11A339}" presName="linear" presStyleCnt="0">
        <dgm:presLayoutVars>
          <dgm:dir/>
          <dgm:animLvl val="lvl"/>
          <dgm:resizeHandles val="exact"/>
        </dgm:presLayoutVars>
      </dgm:prSet>
      <dgm:spPr/>
    </dgm:pt>
    <dgm:pt modelId="{38708C4D-58F8-454E-8E5A-64EE89173C26}" type="pres">
      <dgm:prSet presAssocID="{037D41E8-88FC-4870-ACA9-735DE07C4B61}" presName="parentLin" presStyleCnt="0"/>
      <dgm:spPr/>
    </dgm:pt>
    <dgm:pt modelId="{670DD564-EA18-42E7-9971-00B42E8514DC}" type="pres">
      <dgm:prSet presAssocID="{037D41E8-88FC-4870-ACA9-735DE07C4B61}" presName="parentLeftMargin" presStyleLbl="node1" presStyleIdx="0" presStyleCnt="3"/>
      <dgm:spPr/>
    </dgm:pt>
    <dgm:pt modelId="{BF4911C6-D893-44E5-BECB-FBFE69ED5359}" type="pres">
      <dgm:prSet presAssocID="{037D41E8-88FC-4870-ACA9-735DE07C4B61}" presName="parentText" presStyleLbl="node1" presStyleIdx="0" presStyleCnt="3">
        <dgm:presLayoutVars>
          <dgm:chMax val="0"/>
          <dgm:bulletEnabled val="1"/>
        </dgm:presLayoutVars>
      </dgm:prSet>
      <dgm:spPr/>
    </dgm:pt>
    <dgm:pt modelId="{035B9507-0C6E-416D-ABA9-2F418E416FCB}" type="pres">
      <dgm:prSet presAssocID="{037D41E8-88FC-4870-ACA9-735DE07C4B61}" presName="negativeSpace" presStyleCnt="0"/>
      <dgm:spPr/>
    </dgm:pt>
    <dgm:pt modelId="{3374F49B-9476-4C2F-A6E4-487978F39970}" type="pres">
      <dgm:prSet presAssocID="{037D41E8-88FC-4870-ACA9-735DE07C4B61}" presName="childText" presStyleLbl="conFgAcc1" presStyleIdx="0" presStyleCnt="3">
        <dgm:presLayoutVars>
          <dgm:bulletEnabled val="1"/>
        </dgm:presLayoutVars>
      </dgm:prSet>
      <dgm:spPr/>
    </dgm:pt>
    <dgm:pt modelId="{F7788900-5CE5-441C-BFDC-9D47ABE7150E}" type="pres">
      <dgm:prSet presAssocID="{ED0ED184-6F62-4FD7-94C6-CE6FE4B9F806}" presName="spaceBetweenRectangles" presStyleCnt="0"/>
      <dgm:spPr/>
    </dgm:pt>
    <dgm:pt modelId="{F2182026-D48B-4D94-A6F1-EEABBD54D371}" type="pres">
      <dgm:prSet presAssocID="{42BEC56C-A93D-4BB4-9ECF-089AA1141C59}" presName="parentLin" presStyleCnt="0"/>
      <dgm:spPr/>
    </dgm:pt>
    <dgm:pt modelId="{E600BB57-F711-474E-8AA3-59292FED47CE}" type="pres">
      <dgm:prSet presAssocID="{42BEC56C-A93D-4BB4-9ECF-089AA1141C59}" presName="parentLeftMargin" presStyleLbl="node1" presStyleIdx="0" presStyleCnt="3"/>
      <dgm:spPr/>
    </dgm:pt>
    <dgm:pt modelId="{B63E8587-BF0B-472B-AE7D-3D6AEC2CBC3A}" type="pres">
      <dgm:prSet presAssocID="{42BEC56C-A93D-4BB4-9ECF-089AA1141C59}" presName="parentText" presStyleLbl="node1" presStyleIdx="1" presStyleCnt="3">
        <dgm:presLayoutVars>
          <dgm:chMax val="0"/>
          <dgm:bulletEnabled val="1"/>
        </dgm:presLayoutVars>
      </dgm:prSet>
      <dgm:spPr/>
    </dgm:pt>
    <dgm:pt modelId="{76BA7836-A660-4820-9526-BFDAA879ACA8}" type="pres">
      <dgm:prSet presAssocID="{42BEC56C-A93D-4BB4-9ECF-089AA1141C59}" presName="negativeSpace" presStyleCnt="0"/>
      <dgm:spPr/>
    </dgm:pt>
    <dgm:pt modelId="{91071165-D2E3-4314-97FF-B9EF4DD775D3}" type="pres">
      <dgm:prSet presAssocID="{42BEC56C-A93D-4BB4-9ECF-089AA1141C59}" presName="childText" presStyleLbl="conFgAcc1" presStyleIdx="1" presStyleCnt="3">
        <dgm:presLayoutVars>
          <dgm:bulletEnabled val="1"/>
        </dgm:presLayoutVars>
      </dgm:prSet>
      <dgm:spPr/>
    </dgm:pt>
    <dgm:pt modelId="{D02DFA49-8857-4898-9776-2D0D005B3C1A}" type="pres">
      <dgm:prSet presAssocID="{BD84F2A8-8150-453B-8455-2D72F998F666}" presName="spaceBetweenRectangles" presStyleCnt="0"/>
      <dgm:spPr/>
    </dgm:pt>
    <dgm:pt modelId="{EA904D51-F824-40D1-9253-C804D41473D5}" type="pres">
      <dgm:prSet presAssocID="{B62B0B98-7D1A-4F91-A392-B4C6D97B0737}" presName="parentLin" presStyleCnt="0"/>
      <dgm:spPr/>
    </dgm:pt>
    <dgm:pt modelId="{1BD1AF0A-421A-47AC-A700-4B03117F9A4B}" type="pres">
      <dgm:prSet presAssocID="{B62B0B98-7D1A-4F91-A392-B4C6D97B0737}" presName="parentLeftMargin" presStyleLbl="node1" presStyleIdx="1" presStyleCnt="3"/>
      <dgm:spPr/>
    </dgm:pt>
    <dgm:pt modelId="{EE1CFCB1-897F-4E5B-AC01-C223A313DEEE}" type="pres">
      <dgm:prSet presAssocID="{B62B0B98-7D1A-4F91-A392-B4C6D97B0737}" presName="parentText" presStyleLbl="node1" presStyleIdx="2" presStyleCnt="3">
        <dgm:presLayoutVars>
          <dgm:chMax val="0"/>
          <dgm:bulletEnabled val="1"/>
        </dgm:presLayoutVars>
      </dgm:prSet>
      <dgm:spPr/>
    </dgm:pt>
    <dgm:pt modelId="{05F661BA-803C-47D9-B06E-98C125F039F2}" type="pres">
      <dgm:prSet presAssocID="{B62B0B98-7D1A-4F91-A392-B4C6D97B0737}" presName="negativeSpace" presStyleCnt="0"/>
      <dgm:spPr/>
    </dgm:pt>
    <dgm:pt modelId="{C74C00DE-C785-4331-B07C-37D2CE028E72}" type="pres">
      <dgm:prSet presAssocID="{B62B0B98-7D1A-4F91-A392-B4C6D97B0737}" presName="childText" presStyleLbl="conFgAcc1" presStyleIdx="2" presStyleCnt="3">
        <dgm:presLayoutVars>
          <dgm:bulletEnabled val="1"/>
        </dgm:presLayoutVars>
      </dgm:prSet>
      <dgm:spPr/>
    </dgm:pt>
  </dgm:ptLst>
  <dgm:cxnLst>
    <dgm:cxn modelId="{E75B2C21-84EE-40DE-8692-10E0BC4E03F3}" type="presOf" srcId="{037D41E8-88FC-4870-ACA9-735DE07C4B61}" destId="{BF4911C6-D893-44E5-BECB-FBFE69ED5359}" srcOrd="1" destOrd="0" presId="urn:microsoft.com/office/officeart/2005/8/layout/list1"/>
    <dgm:cxn modelId="{A6C90328-4E0F-404F-B206-056B6CF149A2}" type="presOf" srcId="{037D41E8-88FC-4870-ACA9-735DE07C4B61}" destId="{670DD564-EA18-42E7-9971-00B42E8514DC}" srcOrd="0" destOrd="0" presId="urn:microsoft.com/office/officeart/2005/8/layout/list1"/>
    <dgm:cxn modelId="{F7018E32-F567-4194-A658-EDD9A7B3E95B}" srcId="{E44A68A4-2396-4160-954F-7536CE11A339}" destId="{037D41E8-88FC-4870-ACA9-735DE07C4B61}" srcOrd="0" destOrd="0" parTransId="{A962392B-4927-48D5-8789-8B7745ABDE7C}" sibTransId="{ED0ED184-6F62-4FD7-94C6-CE6FE4B9F806}"/>
    <dgm:cxn modelId="{E4D5B636-3349-42A7-B1B4-86430AA71D54}" type="presOf" srcId="{42BEC56C-A93D-4BB4-9ECF-089AA1141C59}" destId="{B63E8587-BF0B-472B-AE7D-3D6AEC2CBC3A}" srcOrd="1" destOrd="0" presId="urn:microsoft.com/office/officeart/2005/8/layout/list1"/>
    <dgm:cxn modelId="{DA995D3C-0BC9-4457-A5D8-583B83FE8594}" type="presOf" srcId="{B62B0B98-7D1A-4F91-A392-B4C6D97B0737}" destId="{EE1CFCB1-897F-4E5B-AC01-C223A313DEEE}" srcOrd="1" destOrd="0" presId="urn:microsoft.com/office/officeart/2005/8/layout/list1"/>
    <dgm:cxn modelId="{C95B5942-C60D-43EC-BDCC-E438B13FDAAC}" type="presOf" srcId="{E44A68A4-2396-4160-954F-7536CE11A339}" destId="{C7BEE885-1857-4209-984B-107CC7E0264E}" srcOrd="0" destOrd="0" presId="urn:microsoft.com/office/officeart/2005/8/layout/list1"/>
    <dgm:cxn modelId="{30402B55-B808-4295-BE27-310BC3E03CE4}" type="presOf" srcId="{42BEC56C-A93D-4BB4-9ECF-089AA1141C59}" destId="{E600BB57-F711-474E-8AA3-59292FED47CE}" srcOrd="0" destOrd="0" presId="urn:microsoft.com/office/officeart/2005/8/layout/list1"/>
    <dgm:cxn modelId="{2D909480-F66C-4AAA-84DF-5A0F515E57EE}" srcId="{E44A68A4-2396-4160-954F-7536CE11A339}" destId="{42BEC56C-A93D-4BB4-9ECF-089AA1141C59}" srcOrd="1" destOrd="0" parTransId="{5E1116B3-A850-41F9-96EB-F3B651C0756C}" sibTransId="{BD84F2A8-8150-453B-8455-2D72F998F666}"/>
    <dgm:cxn modelId="{0FD6658E-DF86-44AF-822E-72B55E223686}" type="presOf" srcId="{B62B0B98-7D1A-4F91-A392-B4C6D97B0737}" destId="{1BD1AF0A-421A-47AC-A700-4B03117F9A4B}" srcOrd="0" destOrd="0" presId="urn:microsoft.com/office/officeart/2005/8/layout/list1"/>
    <dgm:cxn modelId="{8DA7A7D3-AECE-40F3-AA67-F716FAE0D389}" srcId="{E44A68A4-2396-4160-954F-7536CE11A339}" destId="{B62B0B98-7D1A-4F91-A392-B4C6D97B0737}" srcOrd="2" destOrd="0" parTransId="{D662864A-C79E-4E7C-870F-8EFE7B73B358}" sibTransId="{691FD9C2-C2FE-4DB6-B2A0-AF11E614D9F8}"/>
    <dgm:cxn modelId="{9CBB2578-DDEB-47C7-9D13-EE581B7331BF}" type="presParOf" srcId="{C7BEE885-1857-4209-984B-107CC7E0264E}" destId="{38708C4D-58F8-454E-8E5A-64EE89173C26}" srcOrd="0" destOrd="0" presId="urn:microsoft.com/office/officeart/2005/8/layout/list1"/>
    <dgm:cxn modelId="{2E8C179E-5CD2-4F28-BC67-CAD70ADC594E}" type="presParOf" srcId="{38708C4D-58F8-454E-8E5A-64EE89173C26}" destId="{670DD564-EA18-42E7-9971-00B42E8514DC}" srcOrd="0" destOrd="0" presId="urn:microsoft.com/office/officeart/2005/8/layout/list1"/>
    <dgm:cxn modelId="{BAD6916E-02A0-4E61-8179-F2CA06AD9364}" type="presParOf" srcId="{38708C4D-58F8-454E-8E5A-64EE89173C26}" destId="{BF4911C6-D893-44E5-BECB-FBFE69ED5359}" srcOrd="1" destOrd="0" presId="urn:microsoft.com/office/officeart/2005/8/layout/list1"/>
    <dgm:cxn modelId="{CE51B382-9538-41A4-BAB1-F05DBF19D9FE}" type="presParOf" srcId="{C7BEE885-1857-4209-984B-107CC7E0264E}" destId="{035B9507-0C6E-416D-ABA9-2F418E416FCB}" srcOrd="1" destOrd="0" presId="urn:microsoft.com/office/officeart/2005/8/layout/list1"/>
    <dgm:cxn modelId="{4DBB0904-F0E1-4B0A-8196-19010A2E8594}" type="presParOf" srcId="{C7BEE885-1857-4209-984B-107CC7E0264E}" destId="{3374F49B-9476-4C2F-A6E4-487978F39970}" srcOrd="2" destOrd="0" presId="urn:microsoft.com/office/officeart/2005/8/layout/list1"/>
    <dgm:cxn modelId="{019CE390-1F59-447B-AB55-9B90FE348F8F}" type="presParOf" srcId="{C7BEE885-1857-4209-984B-107CC7E0264E}" destId="{F7788900-5CE5-441C-BFDC-9D47ABE7150E}" srcOrd="3" destOrd="0" presId="urn:microsoft.com/office/officeart/2005/8/layout/list1"/>
    <dgm:cxn modelId="{7C4FB278-5A72-49B7-BE2F-97A4AD2EE494}" type="presParOf" srcId="{C7BEE885-1857-4209-984B-107CC7E0264E}" destId="{F2182026-D48B-4D94-A6F1-EEABBD54D371}" srcOrd="4" destOrd="0" presId="urn:microsoft.com/office/officeart/2005/8/layout/list1"/>
    <dgm:cxn modelId="{C2BBA671-4CC1-451C-B44E-3EDE1EE1D4A2}" type="presParOf" srcId="{F2182026-D48B-4D94-A6F1-EEABBD54D371}" destId="{E600BB57-F711-474E-8AA3-59292FED47CE}" srcOrd="0" destOrd="0" presId="urn:microsoft.com/office/officeart/2005/8/layout/list1"/>
    <dgm:cxn modelId="{A426B575-5A21-4EA5-A531-DB98F1DE410E}" type="presParOf" srcId="{F2182026-D48B-4D94-A6F1-EEABBD54D371}" destId="{B63E8587-BF0B-472B-AE7D-3D6AEC2CBC3A}" srcOrd="1" destOrd="0" presId="urn:microsoft.com/office/officeart/2005/8/layout/list1"/>
    <dgm:cxn modelId="{BD18627E-1AD3-4FDF-8F80-1B4671A90E9B}" type="presParOf" srcId="{C7BEE885-1857-4209-984B-107CC7E0264E}" destId="{76BA7836-A660-4820-9526-BFDAA879ACA8}" srcOrd="5" destOrd="0" presId="urn:microsoft.com/office/officeart/2005/8/layout/list1"/>
    <dgm:cxn modelId="{9A90F997-44A6-4072-80C5-CDB4727C1176}" type="presParOf" srcId="{C7BEE885-1857-4209-984B-107CC7E0264E}" destId="{91071165-D2E3-4314-97FF-B9EF4DD775D3}" srcOrd="6" destOrd="0" presId="urn:microsoft.com/office/officeart/2005/8/layout/list1"/>
    <dgm:cxn modelId="{E583159C-3AF2-4C49-9AFA-19241A677D10}" type="presParOf" srcId="{C7BEE885-1857-4209-984B-107CC7E0264E}" destId="{D02DFA49-8857-4898-9776-2D0D005B3C1A}" srcOrd="7" destOrd="0" presId="urn:microsoft.com/office/officeart/2005/8/layout/list1"/>
    <dgm:cxn modelId="{0250390D-7190-4853-941D-3F0935F9C49F}" type="presParOf" srcId="{C7BEE885-1857-4209-984B-107CC7E0264E}" destId="{EA904D51-F824-40D1-9253-C804D41473D5}" srcOrd="8" destOrd="0" presId="urn:microsoft.com/office/officeart/2005/8/layout/list1"/>
    <dgm:cxn modelId="{75F77CFB-DFF4-4060-BF1E-0F2A1DFE46C9}" type="presParOf" srcId="{EA904D51-F824-40D1-9253-C804D41473D5}" destId="{1BD1AF0A-421A-47AC-A700-4B03117F9A4B}" srcOrd="0" destOrd="0" presId="urn:microsoft.com/office/officeart/2005/8/layout/list1"/>
    <dgm:cxn modelId="{7D5DFB00-4E58-4426-8DFC-36238C13166C}" type="presParOf" srcId="{EA904D51-F824-40D1-9253-C804D41473D5}" destId="{EE1CFCB1-897F-4E5B-AC01-C223A313DEEE}" srcOrd="1" destOrd="0" presId="urn:microsoft.com/office/officeart/2005/8/layout/list1"/>
    <dgm:cxn modelId="{91306CD3-D33B-4DA9-8CD6-CEFBDCA5E553}" type="presParOf" srcId="{C7BEE885-1857-4209-984B-107CC7E0264E}" destId="{05F661BA-803C-47D9-B06E-98C125F039F2}" srcOrd="9" destOrd="0" presId="urn:microsoft.com/office/officeart/2005/8/layout/list1"/>
    <dgm:cxn modelId="{D6C9155F-7076-40A1-A249-641FEFD67D60}" type="presParOf" srcId="{C7BEE885-1857-4209-984B-107CC7E0264E}" destId="{C74C00DE-C785-4331-B07C-37D2CE028E7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4F49B-9476-4C2F-A6E4-487978F39970}">
      <dsp:nvSpPr>
        <dsp:cNvPr id="0" name=""/>
        <dsp:cNvSpPr/>
      </dsp:nvSpPr>
      <dsp:spPr>
        <a:xfrm>
          <a:off x="0" y="493379"/>
          <a:ext cx="8160773"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4911C6-D893-44E5-BECB-FBFE69ED5359}">
      <dsp:nvSpPr>
        <dsp:cNvPr id="0" name=""/>
        <dsp:cNvSpPr/>
      </dsp:nvSpPr>
      <dsp:spPr>
        <a:xfrm>
          <a:off x="408038" y="35819"/>
          <a:ext cx="5712541"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0" tIns="0" rIns="215920" bIns="0" numCol="1" spcCol="1270" anchor="ctr" anchorCtr="0">
          <a:noAutofit/>
        </a:bodyPr>
        <a:lstStyle/>
        <a:p>
          <a:pPr marL="0" lvl="0" indent="0" algn="l" defTabSz="1377950">
            <a:lnSpc>
              <a:spcPct val="90000"/>
            </a:lnSpc>
            <a:spcBef>
              <a:spcPct val="0"/>
            </a:spcBef>
            <a:spcAft>
              <a:spcPct val="35000"/>
            </a:spcAft>
            <a:buNone/>
          </a:pPr>
          <a:r>
            <a:rPr lang="en-US" sz="3100" kern="1200" dirty="0"/>
            <a:t>1. MÔ HÌNH AR</a:t>
          </a:r>
        </a:p>
      </dsp:txBody>
      <dsp:txXfrm>
        <a:off x="452710" y="80491"/>
        <a:ext cx="5623197" cy="825776"/>
      </dsp:txXfrm>
    </dsp:sp>
    <dsp:sp modelId="{91071165-D2E3-4314-97FF-B9EF4DD775D3}">
      <dsp:nvSpPr>
        <dsp:cNvPr id="0" name=""/>
        <dsp:cNvSpPr/>
      </dsp:nvSpPr>
      <dsp:spPr>
        <a:xfrm>
          <a:off x="0" y="1899539"/>
          <a:ext cx="8160773"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E8587-BF0B-472B-AE7D-3D6AEC2CBC3A}">
      <dsp:nvSpPr>
        <dsp:cNvPr id="0" name=""/>
        <dsp:cNvSpPr/>
      </dsp:nvSpPr>
      <dsp:spPr>
        <a:xfrm>
          <a:off x="408038" y="1441979"/>
          <a:ext cx="5712541"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0" tIns="0" rIns="215920" bIns="0" numCol="1" spcCol="1270" anchor="ctr" anchorCtr="0">
          <a:noAutofit/>
        </a:bodyPr>
        <a:lstStyle/>
        <a:p>
          <a:pPr marL="0" lvl="0" indent="0" algn="l" defTabSz="1377950">
            <a:lnSpc>
              <a:spcPct val="90000"/>
            </a:lnSpc>
            <a:spcBef>
              <a:spcPct val="0"/>
            </a:spcBef>
            <a:spcAft>
              <a:spcPct val="35000"/>
            </a:spcAft>
            <a:buNone/>
          </a:pPr>
          <a:r>
            <a:rPr lang="en-US" sz="3100" kern="1200" dirty="0"/>
            <a:t>2. MÔ HÌNH MA</a:t>
          </a:r>
        </a:p>
      </dsp:txBody>
      <dsp:txXfrm>
        <a:off x="452710" y="1486651"/>
        <a:ext cx="5623197" cy="825776"/>
      </dsp:txXfrm>
    </dsp:sp>
    <dsp:sp modelId="{C74C00DE-C785-4331-B07C-37D2CE028E72}">
      <dsp:nvSpPr>
        <dsp:cNvPr id="0" name=""/>
        <dsp:cNvSpPr/>
      </dsp:nvSpPr>
      <dsp:spPr>
        <a:xfrm>
          <a:off x="0" y="3305699"/>
          <a:ext cx="8160773"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1CFCB1-897F-4E5B-AC01-C223A313DEEE}">
      <dsp:nvSpPr>
        <dsp:cNvPr id="0" name=""/>
        <dsp:cNvSpPr/>
      </dsp:nvSpPr>
      <dsp:spPr>
        <a:xfrm>
          <a:off x="408038" y="2848139"/>
          <a:ext cx="5712541"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0" tIns="0" rIns="215920" bIns="0" numCol="1" spcCol="1270" anchor="ctr" anchorCtr="0">
          <a:noAutofit/>
        </a:bodyPr>
        <a:lstStyle/>
        <a:p>
          <a:pPr marL="0" lvl="0" indent="0" algn="l" defTabSz="1377950">
            <a:lnSpc>
              <a:spcPct val="90000"/>
            </a:lnSpc>
            <a:spcBef>
              <a:spcPct val="0"/>
            </a:spcBef>
            <a:spcAft>
              <a:spcPct val="35000"/>
            </a:spcAft>
            <a:buNone/>
          </a:pPr>
          <a:r>
            <a:rPr lang="en-US" sz="3100" kern="1200" dirty="0"/>
            <a:t>3. MÔ HÌNH ARIMA</a:t>
          </a:r>
        </a:p>
      </dsp:txBody>
      <dsp:txXfrm>
        <a:off x="452710" y="2892811"/>
        <a:ext cx="5623197"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4T14:42:59.754"/>
    </inkml:context>
    <inkml:brush xml:id="br0">
      <inkml:brushProperty name="width" value="0.05" units="cm"/>
      <inkml:brushProperty name="height" value="0.05" units="cm"/>
    </inkml:brush>
  </inkml:definitions>
  <inkml:trace contextRef="#ctx0" brushRef="#br0">5030 364 24575,'-81'26'0,"1"1"0,-1 0 0,0-1 0,0 1 0,6-3 0,-1 1 0,-7 2 0,-19 7 0,-6 1 0,8-2 0,21-8-1398,13-4 1,8-4 1397,-9 2 0,-1 1 0,0 3 0,0 1 0,0-4 0,1 1 0,-1 7 0,0 0 0,6-8 0,1 0 440,4 3 0,4-2-440,-18-1 461,24-2-461,18-12 0,12 2 0,-6 1 1448,11-5-1448,-9 9 6,10-8-6,-10 9 0,8-6 0,-9 5 0,2 7 0,-2-1 0,-3 5 0,-10-2 0,-4 9 0,2-10 0,-2 18 0,20-28 0,-15 18 0,4-4 0,5-8 0,-3 6 0,1 1 0,-4 3 0,-11 15 0,11-11 0,1 3 0,2-5 0,11-3 0,-10 1 0,18-14 0,-18 14 0,12-12 0,-15 19 0,14-17 0,-2 6 0,5-1 0,1-8 0,-12 19 0,7-11 0,-22 13 0,19-15 0,-6 1 0,17-12 0,-5 6 0,9-7 0,-7 4 0,1-1 0,2-2 0,-8 13 0,8-12 0,-10 18 0,9-18 0,-3 12 0,5-13 0,-3 6 0,2-6 0,-8 12 0,8-10 0,-10 16 0,9-16 0,-7 10 0,8-12 0,-2 6 0,3-6 0,-3 6 0,2-6 0,-8 12 0,7-10 0,-8 17 0,8-18 0,-4 18 0,6-17 0,-5 10 0,4-12 0,-2 2 0,3-3 0,-6 10 0,5-7 0,-4 7 0,5-10 0,-1 10 0,1-8 0,-5 11 0,4-12 0,-2 6 0,3-6 0,0 3 0,0-1 0,0-2 0,-3 6 0,-2-6 0,-9 8 0,4-8 0,-4 8 0,10-8 0,0 2 0,1-3 0,2 0 0,-3 0 0,8 4 0,-3-3 0,-1 6 0,-1-7 0,-6 7 0,-3 8 0,4-8 0,-18 22 0,17-26 0,-25 28 0,10-12 0,-23 26 0,8-8 0,3-7 0,13-5 0,16-22 0,-4 10 0,8-9 0,-2 1 0,-1-2 0,7 1 0,-6-3 0,-3 8 0,0-8 0,-9 8 0,7-5 0,-6 6 0,-18 13 0,-6-3 0,6 10 0,7-18 0,19 1 0,2-15 0,0 4 0,4-5 0,1 2 0,-1 1 0,0 0 0,0 0 0,-1 10 0,1-11 0,-17 26 0,14-25 0,-23 21 0,8-5 0,5-7 0,-8 17 0,14-14 0,-3 1 0,-2 7 0,-2 4 0,3-6 0,1 8 0,1-11 0,8-9 0,-14 17 0,13-16 0,-12 17 0,12-14 0,-3 1 0,5-8 0,-1 7 0,4-4 0,-3 9 0,7-8 0,-6 1 0,-3 7 0,5-9 0,-9 14 0,0 29 0,1-6 0,-2 31 0,0-37 0,13-13 0,-7-4 0,5-18 0,3 18 0,-6-14 0,6 8 0,-2-9 0,3 8 0,0-7 0,-4 5 0,3 3 0,-2 10 0,3 1 0,0-1 0,0-4 0,0-18 0,0 18 0,0-17 0,0 17 0,0-18 0,0 12 0,0-14 0,0 7 0,0-6 0,0 6 0,0-6 0,3 6 0,3 4 0,2-5 0,-3 7 0,3-8 0,-4-1 0,4 3 0,0-6 0,-4 3 0,3-1 0,-6-2 0,6 6 0,-2-6 0,6 6 0,-5-6 0,4 2 0,-2 1 0,1-4 0,2 4 0,-3-4 0,16 15 0,-16-11 0,18 15 0,-21-18 0,22 17 0,-15-14 0,11 11 0,0 1 0,-11-13 0,11 13 0,-11-13 0,-3-2 0,2 3 0,-3-4 0,0-1 0,0 1 0,-4 0 0,4 0 0,-8 0 0,4 0 0,-4 0 0,0 0 0,0 0 0,0 0 0,0 0 0,0 0 0,0 0 0,0 0 0,0 0 0,0 3 0,0-2 0,0 3 0,0-4 0,0 0 0,0 0 0,0-1 0,0 5 0,0-3 0,0 2 0,0-3 0,0 0 0,0 4 0,0-3 0,0 6 0,0-3 0,0 0 0,0 0 0,0 6 0,0-4 0,0 5 0,0-8 0,0-3 0,0 3 0,0 2 0,3 3 0,-2-4 0,6 0 0,-2-4 0,-1-1 0,0 1 0,-4 0 0,3 0 0,2 0 0,-1 0 0,3 0 0,-2 0 0,3 0 0,0 0 0,9 5 0,-6-7 0,17 8 0,-14-10 0,8 2 0,-6 1 0,-4-6 0,3 9 0,-6-8 0,13 5 0,-8-7 0,15 0 0,-12 0 0,12 0 0,-12 0 0,12 0 0,-5 0 0,7 0 0,-7 0 0,4 0 0,-14 0 0,14 0 0,-14 0 0,9 0 0,-7 0 0,-1 0 0,1 0 0,7 0 0,-9 0 0,14 0 0,15 0 0,17 0 0,23-7 0,-1 5 0,1-5 0,0-1 0,-24 6 0,-15-5 0,-22 4 0,-10-2 0,10 1 0,2 0 0,18-2 0,-8 0 0,1-5 0,-6 6 0,-5-4 0,0 8 0,5-8 0,-15 8 0,7-7 0,-12 7 0,3-2 0,-1-1 0,-2 3 0,12-7 0,-7 7 0,5-3 0,-4 4 0,-6 0 0,2 0 0,7 0 0,-4 0 0,15 0 0,-11 0 0,10 0 0,-10 0 0,4 0 0,-9 0 0,2 0 0,-6 0 0,12 4 0,-10-3 0,16 4 0,-13-5 0,15 4 0,-15-3 0,14 8 0,-17-7 0,10 2 0,-12-4 0,12 5 0,-10-4 0,17 3 0,-8 1 0,4-4 0,5 3 0,-15-4 0,4 0 0,0 0 0,2 0 0,11 5 0,11-4 0,14 11 0,15-10 0,12 5 0,0-7 0,-24 0 0,-11 0 0,-20 0 0,8 0 0,-3 0 0,-1 0 0,-4 0 0,-14 0 0,9 0 0,-1 0 0,25 0 0,24 0 0,27 0 0,-44 0 0,1 0 0,-1 0 0,1 0 0,0 0 0,-1 0 0,43 0 0,-26 0 0,-24 0 0,-18-4 0,-11-1 0,10-5 0,-4 1 0,18-3 0,15-2 0,-9 2 0,-4 0 0,-16 2 0,-18 2 0,8-1 0,-7 1 0,-2 0 0,13 3 0,-12-5 0,18 4 0,-7-12 0,-1 8 0,8-9 0,-18 10 0,12-8 0,-13 8 0,12-8 0,5-8 0,14-18 0,14-12 0,5-4 0,14 2 0,3 7 0,-1 0 0,-32 21 0,-1-1 0,27-23 0,-25 18 0,0 0 0,25-17 0,-27 22 0,0 0 0,37-30 0,-2 8 0,0-8 0,-27 24 0,-8-2 0,-8 6 0,10-8 0,11-6 0,-11 15 0,-9 4 0,-20 19 0,-6 0 0,6 0 0,-6 0 0,17-15 0,-14 11 0,21-17 0,-22 17 0,17-8 0,-2-8 0,-1 7 0,-1-3 0,-9 9 0,-6 6 0,12-8 0,-14 8 0,11-15 0,-10 14 0,2-12 0,17-2 0,-15 9 0,11-9 0,-15 16 0,0 1 0,4-5 0,-4 3 0,7-6 0,-6 6 0,6-6 0,-6 6 0,3-6 0,6 1 0,-8 1 0,8-4 0,0 3 0,-8-2 0,24-14 0,-16 8 0,11-7 0,-10 10 0,-6 6 0,2-2 0,-6 6 0,8-12 0,-3 0 0,1-3 0,4-4 0,6-2 0,-8 5 0,22-14 0,-31 23 0,30-22 0,-34 26 0,22-15 0,-24 15 0,9-4 0,-3 0 0,16-12 0,-9 9 0,9-15 0,-10 10 0,-4 0 0,5-5 0,-7 12 0,4-5 0,-3 6 0,8-7 0,-11 9 0,8-14 0,-10 14 0,2-8 0,6 0 0,-10 4 0,12-11 0,-7-6 0,6 8 0,-1-7 0,5 12 0,1-14 0,7-9 0,3-12 0,1 1 0,8-12 0,-11 26 0,2-10 0,-11 28 0,-7 4 0,0 2 0,-3 6 0,3-7 0,5-5 0,3 1 0,-7 0 0,5 1 0,-1-14 0,16-2 0,-14 4 0,11 1 0,-21 12 0,12-9 0,-12 0 0,7-1 0,-6-22 0,-2 5 0,2-32 0,-2 20 0,-4-20 0,4 21 0,-6-21 0,0 9 0,0-23 0,0 8 0,0-9 0,0 13 0,0-1 0,0 12 0,0 2 0,0 1 0,0-3 0,0 0 0,0 14 0,-5 15 0,-2 0 0,1-3 0,0-11 0,6 21 0,0-5 0,-9 20 0,2-11 0,-3 7 0,5 2 0,1 0 0,3 8 0,-4-8 0,5 10 0,-4 0 0,4 0 0,-7 1 0,6 2 0,-6-3 0,6 4 0,-6 0 0,2-3 0,-3 2 0,0-6 0,4 6 0,-3-2 0,-1-1 0,-1 3 0,-2-6 0,2-4 0,-3 2 0,2-2 0,-1 8 0,3 3 0,0 0 0,0 0 0,0 0 0,0 0 0,0 0 0,-4 0 0,4 4 0,-11-7 0,6 9 0,-7-8 0,4 5 0,0-3 0,1 4 0,-8-4 0,6 7 0,-6-7 0,1-2 0,4 0 0,-10-4 0,-8 3 0,3 0 0,-3 0 0,17 6 0,8-2 0,-1 6 0,4-2 0,-4 3 0,1 0 0,2 0 0,-6-4 0,6 3 0,-13-2 0,8-1 0,-14 3 0,10-2 0,-1-1 0,4 3 0,3-2 0,-4 3 0,-6 0 0,4 0 0,-4 0 0,-1 0 0,-1 0 0,-29 0 0,-7 0 0,-11 0 0,14 0 0,25-4 0,-7 3 0,16-2 0,-13 3 0,14 0 0,6 0 0,-7 0 0,9 0 0,-7 0 0,12 0 0,-6 0 0,6 0 0,-12 0 0,10 0 0,-10 0 0,12 0 0,-3 0 0,1 0 0,-8 4 0,5 1 0,-7 0 0,8-1 0,-3-4 0,1 3 0,2-2 0,-2 6 0,3-6 0,-11 7 0,9-7 0,-14 8 0,18-7 0,-18 11 0,18-11 0,-8 11 0,6-12 0,3 2 0,-6 1 0,3 0 0,-4 1 0,-6 7 0,4-10 0,-1 11 0,4-12 0,3 9 0,0-8 0,-3 9 0,2-7 0,1 4 0,0 0 0,4 0 0,-3 0 0,2 0 0,-2-4 0,3 4 0,0-4 0,0 0 0,-4 7 0,3-9 0,-6 8 0,0-5 0,1-1 0,-4 7 0,9-9 0,-6 8 0,6-5 0,-6-1 0,6 3 0,-6-6 0,3 2 0,-11 2 0,9 0 0,-4 0 0,7-1 0,2-4 0,-2 3 0,-1-2 0,3 3 0,-2-4 0,-1 3 0,0-2 0,-4 10 0,4-10 0,-3 6 0,2-3 0,1-3 0,-10 7 0,12-7 0,-8 3 0,10-4 0,0 0 0,0 0 0,-3 4 0,2-3 0,-3 2 0,1 1 0,2-3 0,-2 6 0,3-6 0,0 2 0,0-3 0,0 4 0,0-3 0,0 6 0,0-3 0,0 1 0,0-2 0,0-3 0,0 4 0,0 0 0,-10 10 0,11-9 0,-6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4T14:43:01.383"/>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Thursday, August 31, 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01389E6-C847-4AD0-B56D-D205B2EAB1E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58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Thursday, August 31,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589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Thursday, August 31,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089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Thursday, August 31,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62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Thursday, August 31,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35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Thursday, August 31,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884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Thursday, August 31,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054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Thursday, August 31,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Thursday, August 31,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3277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Thursday, August 31,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77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8E4735-C637-46A3-94EB-AB3AC4188D2F}" type="datetime2">
              <a:rPr lang="en-US" smtClean="0"/>
              <a:t>Thursday, August 31, 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84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0C963C-C1DB-4AFD-9DDC-0691666BF49B}" type="datetime2">
              <a:rPr lang="en-US" smtClean="0"/>
              <a:pPr/>
              <a:t>Thursday, August 31, 2023</a:t>
            </a:fld>
            <a:endParaRPr lang="en-US" cap="all"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1389E6-C847-4AD0-B56D-D205B2EAB1EE}" type="slidenum">
              <a:rPr lang="en-US" smtClean="0"/>
              <a:pPr/>
              <a:t>‹#›</a:t>
            </a:fld>
            <a:endParaRPr lang="en-US" sz="8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61082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1F45F9-088D-3E23-E9E3-FFEF28F601AD}"/>
              </a:ext>
            </a:extLst>
          </p:cNvPr>
          <p:cNvSpPr txBox="1"/>
          <p:nvPr/>
        </p:nvSpPr>
        <p:spPr>
          <a:xfrm>
            <a:off x="1199537" y="2261420"/>
            <a:ext cx="10196051" cy="830997"/>
          </a:xfrm>
          <a:prstGeom prst="rect">
            <a:avLst/>
          </a:prstGeom>
          <a:noFill/>
        </p:spPr>
        <p:txBody>
          <a:bodyPr wrap="square" rtlCol="0">
            <a:spAutoFit/>
          </a:bodyPr>
          <a:lstStyle/>
          <a:p>
            <a:pPr algn="ctr"/>
            <a:r>
              <a:rPr lang="en-US" sz="2400" b="1" dirty="0"/>
              <a:t>ĐỀ TÀI TỐT NGHIỆP: ỨNG DỤNG MÔ HÌNH TIME SERIES VÀO THỊ TRƯỜNG CHỨNG KHOÁN VIỆT NAM GIAI ĐOẠN 2021 - 2023</a:t>
            </a:r>
          </a:p>
        </p:txBody>
      </p:sp>
    </p:spTree>
    <p:extLst>
      <p:ext uri="{BB962C8B-B14F-4D97-AF65-F5344CB8AC3E}">
        <p14:creationId xmlns:p14="http://schemas.microsoft.com/office/powerpoint/2010/main" val="2012761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B29D8-A9CE-C3FC-EEB5-C29CEB84F50F}"/>
              </a:ext>
            </a:extLst>
          </p:cNvPr>
          <p:cNvPicPr>
            <a:picLocks noChangeAspect="1"/>
          </p:cNvPicPr>
          <p:nvPr/>
        </p:nvPicPr>
        <p:blipFill>
          <a:blip r:embed="rId2"/>
          <a:stretch>
            <a:fillRect/>
          </a:stretch>
        </p:blipFill>
        <p:spPr>
          <a:xfrm>
            <a:off x="1451579" y="1853754"/>
            <a:ext cx="5115690" cy="3845588"/>
          </a:xfrm>
          <a:prstGeom prst="rect">
            <a:avLst/>
          </a:prstGeom>
        </p:spPr>
      </p:pic>
      <p:sp>
        <p:nvSpPr>
          <p:cNvPr id="5" name="Title 1">
            <a:extLst>
              <a:ext uri="{FF2B5EF4-FFF2-40B4-BE49-F238E27FC236}">
                <a16:creationId xmlns:a16="http://schemas.microsoft.com/office/drawing/2014/main" id="{20A2D043-B6A7-00E3-C3EA-6BAAF195D5CB}"/>
              </a:ext>
            </a:extLst>
          </p:cNvPr>
          <p:cNvSpPr>
            <a:spLocks noGrp="1"/>
          </p:cNvSpPr>
          <p:nvPr>
            <p:ph type="title"/>
          </p:nvPr>
        </p:nvSpPr>
        <p:spPr>
          <a:xfrm>
            <a:off x="1451579" y="1268360"/>
            <a:ext cx="9603275" cy="585393"/>
          </a:xfrm>
        </p:spPr>
        <p:txBody>
          <a:bodyPr>
            <a:normAutofit/>
          </a:bodyPr>
          <a:lstStyle/>
          <a:p>
            <a:r>
              <a:rPr lang="en-US" sz="2000" cap="none" dirty="0" err="1">
                <a:solidFill>
                  <a:srgbClr val="FF0000"/>
                </a:solidFill>
              </a:rPr>
              <a:t>Biểu</a:t>
            </a:r>
            <a:r>
              <a:rPr lang="en-US" sz="2000" cap="none" dirty="0">
                <a:solidFill>
                  <a:srgbClr val="FF0000"/>
                </a:solidFill>
              </a:rPr>
              <a:t> </a:t>
            </a:r>
            <a:r>
              <a:rPr lang="en-US" sz="2000" cap="none" dirty="0" err="1">
                <a:solidFill>
                  <a:srgbClr val="FF0000"/>
                </a:solidFill>
              </a:rPr>
              <a:t>Đồ</a:t>
            </a:r>
            <a:r>
              <a:rPr lang="en-US" sz="2000" cap="none" dirty="0">
                <a:solidFill>
                  <a:srgbClr val="FF0000"/>
                </a:solidFill>
              </a:rPr>
              <a:t> </a:t>
            </a:r>
            <a:r>
              <a:rPr lang="en-US" sz="2000" cap="none" dirty="0" err="1">
                <a:solidFill>
                  <a:srgbClr val="FF0000"/>
                </a:solidFill>
              </a:rPr>
              <a:t>Ảnh</a:t>
            </a:r>
            <a:r>
              <a:rPr lang="en-US" sz="2000" cap="none" dirty="0">
                <a:solidFill>
                  <a:srgbClr val="FF0000"/>
                </a:solidFill>
              </a:rPr>
              <a:t> </a:t>
            </a:r>
            <a:r>
              <a:rPr lang="en-US" sz="2000" cap="none" dirty="0" err="1">
                <a:solidFill>
                  <a:srgbClr val="FF0000"/>
                </a:solidFill>
              </a:rPr>
              <a:t>Hưởng</a:t>
            </a:r>
            <a:r>
              <a:rPr lang="en-US" sz="2000" cap="none" dirty="0">
                <a:solidFill>
                  <a:srgbClr val="FF0000"/>
                </a:solidFill>
              </a:rPr>
              <a:t> </a:t>
            </a:r>
            <a:r>
              <a:rPr lang="en-US" sz="2000" cap="none" dirty="0" err="1">
                <a:solidFill>
                  <a:srgbClr val="FF0000"/>
                </a:solidFill>
              </a:rPr>
              <a:t>Khối</a:t>
            </a:r>
            <a:r>
              <a:rPr lang="en-US" sz="2000" cap="none" dirty="0">
                <a:solidFill>
                  <a:srgbClr val="FF0000"/>
                </a:solidFill>
              </a:rPr>
              <a:t> </a:t>
            </a:r>
            <a:r>
              <a:rPr lang="en-US" sz="2000" cap="none" dirty="0" err="1">
                <a:solidFill>
                  <a:srgbClr val="FF0000"/>
                </a:solidFill>
              </a:rPr>
              <a:t>Lượng</a:t>
            </a:r>
            <a:r>
              <a:rPr lang="en-US" sz="2000" cap="none" dirty="0">
                <a:solidFill>
                  <a:srgbClr val="FF0000"/>
                </a:solidFill>
              </a:rPr>
              <a:t> Giao </a:t>
            </a:r>
            <a:r>
              <a:rPr lang="en-US" sz="2000" cap="none" dirty="0" err="1">
                <a:solidFill>
                  <a:srgbClr val="FF0000"/>
                </a:solidFill>
              </a:rPr>
              <a:t>Dịch</a:t>
            </a:r>
            <a:r>
              <a:rPr lang="en-US" sz="2000" cap="none" dirty="0">
                <a:solidFill>
                  <a:srgbClr val="FF0000"/>
                </a:solidFill>
              </a:rPr>
              <a:t> </a:t>
            </a:r>
            <a:r>
              <a:rPr lang="en-US" sz="2000" cap="none" dirty="0" err="1">
                <a:solidFill>
                  <a:srgbClr val="FF0000"/>
                </a:solidFill>
              </a:rPr>
              <a:t>Quá</a:t>
            </a:r>
            <a:r>
              <a:rPr lang="en-US" sz="2000" cap="none" dirty="0">
                <a:solidFill>
                  <a:srgbClr val="FF0000"/>
                </a:solidFill>
              </a:rPr>
              <a:t> </a:t>
            </a:r>
            <a:r>
              <a:rPr lang="en-US" sz="2000" cap="none" dirty="0" err="1">
                <a:solidFill>
                  <a:srgbClr val="FF0000"/>
                </a:solidFill>
              </a:rPr>
              <a:t>Khứ</a:t>
            </a:r>
            <a:r>
              <a:rPr lang="en-US" sz="2000" cap="none" dirty="0">
                <a:solidFill>
                  <a:srgbClr val="FF0000"/>
                </a:solidFill>
              </a:rPr>
              <a:t> </a:t>
            </a:r>
            <a:r>
              <a:rPr lang="en-US" sz="2000" cap="none" dirty="0" err="1">
                <a:solidFill>
                  <a:srgbClr val="FF0000"/>
                </a:solidFill>
              </a:rPr>
              <a:t>Đến</a:t>
            </a:r>
            <a:r>
              <a:rPr lang="en-US" sz="2000" cap="none" dirty="0">
                <a:solidFill>
                  <a:srgbClr val="FF0000"/>
                </a:solidFill>
              </a:rPr>
              <a:t> </a:t>
            </a:r>
            <a:r>
              <a:rPr lang="en-US" sz="2000" cap="none" dirty="0" err="1">
                <a:solidFill>
                  <a:srgbClr val="FF0000"/>
                </a:solidFill>
              </a:rPr>
              <a:t>Khối</a:t>
            </a:r>
            <a:r>
              <a:rPr lang="en-US" sz="2000" cap="none" dirty="0">
                <a:solidFill>
                  <a:srgbClr val="FF0000"/>
                </a:solidFill>
              </a:rPr>
              <a:t> </a:t>
            </a:r>
            <a:r>
              <a:rPr lang="en-US" sz="2000" cap="none" dirty="0" err="1">
                <a:solidFill>
                  <a:srgbClr val="FF0000"/>
                </a:solidFill>
              </a:rPr>
              <a:t>Lượng</a:t>
            </a:r>
            <a:r>
              <a:rPr lang="en-US" sz="2000" cap="none" dirty="0">
                <a:solidFill>
                  <a:srgbClr val="FF0000"/>
                </a:solidFill>
              </a:rPr>
              <a:t> Giao </a:t>
            </a:r>
            <a:r>
              <a:rPr lang="en-US" sz="2000" cap="none" dirty="0" err="1">
                <a:solidFill>
                  <a:srgbClr val="FF0000"/>
                </a:solidFill>
              </a:rPr>
              <a:t>Dịch</a:t>
            </a:r>
            <a:r>
              <a:rPr lang="en-US" sz="2000" cap="none" dirty="0">
                <a:solidFill>
                  <a:srgbClr val="FF0000"/>
                </a:solidFill>
              </a:rPr>
              <a:t> </a:t>
            </a:r>
            <a:r>
              <a:rPr lang="en-US" sz="2000" cap="none" dirty="0" err="1">
                <a:solidFill>
                  <a:srgbClr val="FF0000"/>
                </a:solidFill>
              </a:rPr>
              <a:t>Hiện</a:t>
            </a:r>
            <a:r>
              <a:rPr lang="en-US" sz="2000" cap="none" dirty="0">
                <a:solidFill>
                  <a:srgbClr val="FF0000"/>
                </a:solidFill>
              </a:rPr>
              <a:t> </a:t>
            </a:r>
            <a:r>
              <a:rPr lang="en-US" sz="2000" cap="none" dirty="0" err="1">
                <a:solidFill>
                  <a:srgbClr val="FF0000"/>
                </a:solidFill>
              </a:rPr>
              <a:t>Tại</a:t>
            </a:r>
            <a:endParaRPr lang="en-US" sz="2000" cap="none" dirty="0">
              <a:solidFill>
                <a:srgbClr val="FF0000"/>
              </a:solidFill>
            </a:endParaRPr>
          </a:p>
        </p:txBody>
      </p:sp>
      <p:sp>
        <p:nvSpPr>
          <p:cNvPr id="6" name="TextBox 5">
            <a:extLst>
              <a:ext uri="{FF2B5EF4-FFF2-40B4-BE49-F238E27FC236}">
                <a16:creationId xmlns:a16="http://schemas.microsoft.com/office/drawing/2014/main" id="{3E2B000E-16D9-06BA-C0D6-6EE695341883}"/>
              </a:ext>
            </a:extLst>
          </p:cNvPr>
          <p:cNvSpPr txBox="1"/>
          <p:nvPr/>
        </p:nvSpPr>
        <p:spPr>
          <a:xfrm>
            <a:off x="6864264" y="2397948"/>
            <a:ext cx="419059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cao</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dưới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Khối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dịch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khúc</a:t>
            </a:r>
            <a:r>
              <a:rPr lang="en-US" sz="1600" dirty="0">
                <a:latin typeface="Times New Roman" panose="02020603050405020304" pitchFamily="18" charset="0"/>
                <a:cs typeface="Times New Roman" panose="02020603050405020304" pitchFamily="18" charset="0"/>
              </a:rPr>
              <a:t> 100 - 250</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8D8C1788-12C7-BF6B-66F3-2E9C34C039C2}"/>
                  </a:ext>
                </a:extLst>
              </p14:cNvPr>
              <p14:cNvContentPartPr/>
              <p14:nvPr/>
            </p14:nvContentPartPr>
            <p14:xfrm>
              <a:off x="2132443" y="2902793"/>
              <a:ext cx="2747880" cy="2128680"/>
            </p14:xfrm>
          </p:contentPart>
        </mc:Choice>
        <mc:Fallback xmlns="">
          <p:pic>
            <p:nvPicPr>
              <p:cNvPr id="8" name="Ink 7">
                <a:extLst>
                  <a:ext uri="{FF2B5EF4-FFF2-40B4-BE49-F238E27FC236}">
                    <a16:creationId xmlns:a16="http://schemas.microsoft.com/office/drawing/2014/main" id="{8D8C1788-12C7-BF6B-66F3-2E9C34C039C2}"/>
                  </a:ext>
                </a:extLst>
              </p:cNvPr>
              <p:cNvPicPr/>
              <p:nvPr/>
            </p:nvPicPr>
            <p:blipFill>
              <a:blip r:embed="rId4"/>
              <a:stretch>
                <a:fillRect/>
              </a:stretch>
            </p:blipFill>
            <p:spPr>
              <a:xfrm>
                <a:off x="2123803" y="2894153"/>
                <a:ext cx="2765520" cy="2146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094B2EDE-0D61-7FE2-A390-E047919ECAF3}"/>
                  </a:ext>
                </a:extLst>
              </p14:cNvPr>
              <p14:cNvContentPartPr/>
              <p14:nvPr/>
            </p14:nvContentPartPr>
            <p14:xfrm>
              <a:off x="9621163" y="2974793"/>
              <a:ext cx="360" cy="360"/>
            </p14:xfrm>
          </p:contentPart>
        </mc:Choice>
        <mc:Fallback xmlns="">
          <p:pic>
            <p:nvPicPr>
              <p:cNvPr id="9" name="Ink 8">
                <a:extLst>
                  <a:ext uri="{FF2B5EF4-FFF2-40B4-BE49-F238E27FC236}">
                    <a16:creationId xmlns:a16="http://schemas.microsoft.com/office/drawing/2014/main" id="{094B2EDE-0D61-7FE2-A390-E047919ECAF3}"/>
                  </a:ext>
                </a:extLst>
              </p:cNvPr>
              <p:cNvPicPr/>
              <p:nvPr/>
            </p:nvPicPr>
            <p:blipFill>
              <a:blip r:embed="rId6"/>
              <a:stretch>
                <a:fillRect/>
              </a:stretch>
            </p:blipFill>
            <p:spPr>
              <a:xfrm>
                <a:off x="9612523" y="2965793"/>
                <a:ext cx="18000" cy="18000"/>
              </a:xfrm>
              <a:prstGeom prst="rect">
                <a:avLst/>
              </a:prstGeom>
            </p:spPr>
          </p:pic>
        </mc:Fallback>
      </mc:AlternateContent>
    </p:spTree>
    <p:extLst>
      <p:ext uri="{BB962C8B-B14F-4D97-AF65-F5344CB8AC3E}">
        <p14:creationId xmlns:p14="http://schemas.microsoft.com/office/powerpoint/2010/main" val="284291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5FCDFD-7566-0472-42CB-33C02CA09140}"/>
              </a:ext>
            </a:extLst>
          </p:cNvPr>
          <p:cNvSpPr>
            <a:spLocks noGrp="1"/>
          </p:cNvSpPr>
          <p:nvPr>
            <p:ph type="title"/>
          </p:nvPr>
        </p:nvSpPr>
        <p:spPr>
          <a:xfrm>
            <a:off x="1451579" y="1268360"/>
            <a:ext cx="9603275" cy="585393"/>
          </a:xfrm>
        </p:spPr>
        <p:txBody>
          <a:bodyPr>
            <a:normAutofit/>
          </a:bodyPr>
          <a:lstStyle/>
          <a:p>
            <a:r>
              <a:rPr lang="en-US" sz="2000" cap="none" dirty="0" err="1">
                <a:solidFill>
                  <a:srgbClr val="FF0000"/>
                </a:solidFill>
              </a:rPr>
              <a:t>Biểu</a:t>
            </a:r>
            <a:r>
              <a:rPr lang="en-US" sz="2000" cap="none" dirty="0">
                <a:solidFill>
                  <a:srgbClr val="FF0000"/>
                </a:solidFill>
              </a:rPr>
              <a:t> </a:t>
            </a:r>
            <a:r>
              <a:rPr lang="en-US" sz="2000" cap="none" dirty="0" err="1">
                <a:solidFill>
                  <a:srgbClr val="FF0000"/>
                </a:solidFill>
              </a:rPr>
              <a:t>Đồ</a:t>
            </a:r>
            <a:r>
              <a:rPr lang="en-US" sz="2000" cap="none" dirty="0">
                <a:solidFill>
                  <a:srgbClr val="FF0000"/>
                </a:solidFill>
              </a:rPr>
              <a:t> </a:t>
            </a:r>
            <a:r>
              <a:rPr lang="en-US" sz="2000" cap="none" dirty="0" err="1">
                <a:solidFill>
                  <a:srgbClr val="FF0000"/>
                </a:solidFill>
              </a:rPr>
              <a:t>Ảnh</a:t>
            </a:r>
            <a:r>
              <a:rPr lang="en-US" sz="2000" cap="none" dirty="0">
                <a:solidFill>
                  <a:srgbClr val="FF0000"/>
                </a:solidFill>
              </a:rPr>
              <a:t> </a:t>
            </a:r>
            <a:r>
              <a:rPr lang="en-US" sz="2000" cap="none" dirty="0" err="1">
                <a:solidFill>
                  <a:srgbClr val="FF0000"/>
                </a:solidFill>
              </a:rPr>
              <a:t>Hưởng</a:t>
            </a:r>
            <a:r>
              <a:rPr lang="en-US" sz="2000" cap="none" dirty="0">
                <a:solidFill>
                  <a:srgbClr val="FF0000"/>
                </a:solidFill>
              </a:rPr>
              <a:t> </a:t>
            </a:r>
            <a:r>
              <a:rPr lang="en-US" sz="2000" cap="none" dirty="0" err="1">
                <a:solidFill>
                  <a:srgbClr val="FF0000"/>
                </a:solidFill>
              </a:rPr>
              <a:t>Chỉ</a:t>
            </a:r>
            <a:r>
              <a:rPr lang="en-US" sz="2000" cap="none" dirty="0">
                <a:solidFill>
                  <a:srgbClr val="FF0000"/>
                </a:solidFill>
              </a:rPr>
              <a:t> </a:t>
            </a:r>
            <a:r>
              <a:rPr lang="en-US" sz="2000" cap="none" dirty="0" err="1">
                <a:solidFill>
                  <a:srgbClr val="FF0000"/>
                </a:solidFill>
              </a:rPr>
              <a:t>Số</a:t>
            </a:r>
            <a:r>
              <a:rPr lang="en-US" sz="2000" cap="none" dirty="0">
                <a:solidFill>
                  <a:srgbClr val="FF0000"/>
                </a:solidFill>
              </a:rPr>
              <a:t> VN30 </a:t>
            </a:r>
            <a:r>
              <a:rPr lang="en-US" sz="2000" cap="none" dirty="0" err="1">
                <a:solidFill>
                  <a:srgbClr val="FF0000"/>
                </a:solidFill>
              </a:rPr>
              <a:t>Quá</a:t>
            </a:r>
            <a:r>
              <a:rPr lang="en-US" sz="2000" cap="none" dirty="0">
                <a:solidFill>
                  <a:srgbClr val="FF0000"/>
                </a:solidFill>
              </a:rPr>
              <a:t> </a:t>
            </a:r>
            <a:r>
              <a:rPr lang="en-US" sz="2000" cap="none" dirty="0" err="1">
                <a:solidFill>
                  <a:srgbClr val="FF0000"/>
                </a:solidFill>
              </a:rPr>
              <a:t>Khứ</a:t>
            </a:r>
            <a:r>
              <a:rPr lang="en-US" sz="2000" cap="none" dirty="0">
                <a:solidFill>
                  <a:srgbClr val="FF0000"/>
                </a:solidFill>
              </a:rPr>
              <a:t> </a:t>
            </a:r>
            <a:r>
              <a:rPr lang="en-US" sz="2000" cap="none" dirty="0" err="1">
                <a:solidFill>
                  <a:srgbClr val="FF0000"/>
                </a:solidFill>
              </a:rPr>
              <a:t>Đến</a:t>
            </a:r>
            <a:r>
              <a:rPr lang="en-US" sz="2000" cap="none" dirty="0">
                <a:solidFill>
                  <a:srgbClr val="FF0000"/>
                </a:solidFill>
              </a:rPr>
              <a:t> </a:t>
            </a:r>
            <a:r>
              <a:rPr lang="en-US" sz="2000" cap="none" dirty="0" err="1">
                <a:solidFill>
                  <a:srgbClr val="FF0000"/>
                </a:solidFill>
              </a:rPr>
              <a:t>Chỉ</a:t>
            </a:r>
            <a:r>
              <a:rPr lang="en-US" sz="2000" cap="none" dirty="0">
                <a:solidFill>
                  <a:srgbClr val="FF0000"/>
                </a:solidFill>
              </a:rPr>
              <a:t> </a:t>
            </a:r>
            <a:r>
              <a:rPr lang="en-US" sz="2000" cap="none" dirty="0" err="1">
                <a:solidFill>
                  <a:srgbClr val="FF0000"/>
                </a:solidFill>
              </a:rPr>
              <a:t>Số</a:t>
            </a:r>
            <a:r>
              <a:rPr lang="en-US" sz="2000" cap="none" dirty="0">
                <a:solidFill>
                  <a:srgbClr val="FF0000"/>
                </a:solidFill>
              </a:rPr>
              <a:t> VN30 </a:t>
            </a:r>
            <a:r>
              <a:rPr lang="en-US" sz="2000" cap="none" dirty="0" err="1">
                <a:solidFill>
                  <a:srgbClr val="FF0000"/>
                </a:solidFill>
              </a:rPr>
              <a:t>Hiện</a:t>
            </a:r>
            <a:r>
              <a:rPr lang="en-US" sz="2000" cap="none" dirty="0">
                <a:solidFill>
                  <a:srgbClr val="FF0000"/>
                </a:solidFill>
              </a:rPr>
              <a:t> </a:t>
            </a:r>
            <a:r>
              <a:rPr lang="en-US" sz="2000" cap="none" dirty="0" err="1">
                <a:solidFill>
                  <a:srgbClr val="FF0000"/>
                </a:solidFill>
              </a:rPr>
              <a:t>Tại</a:t>
            </a:r>
            <a:endParaRPr lang="en-US" sz="2000" cap="none" dirty="0">
              <a:solidFill>
                <a:srgbClr val="FF0000"/>
              </a:solidFill>
            </a:endParaRPr>
          </a:p>
        </p:txBody>
      </p:sp>
      <p:pic>
        <p:nvPicPr>
          <p:cNvPr id="5" name="Picture 4">
            <a:extLst>
              <a:ext uri="{FF2B5EF4-FFF2-40B4-BE49-F238E27FC236}">
                <a16:creationId xmlns:a16="http://schemas.microsoft.com/office/drawing/2014/main" id="{E31168B9-0B6D-44C1-0188-7C3B086D84B0}"/>
              </a:ext>
            </a:extLst>
          </p:cNvPr>
          <p:cNvPicPr>
            <a:picLocks noChangeAspect="1"/>
          </p:cNvPicPr>
          <p:nvPr/>
        </p:nvPicPr>
        <p:blipFill>
          <a:blip r:embed="rId2"/>
          <a:stretch>
            <a:fillRect/>
          </a:stretch>
        </p:blipFill>
        <p:spPr>
          <a:xfrm>
            <a:off x="1335587" y="1853752"/>
            <a:ext cx="5084957" cy="3735887"/>
          </a:xfrm>
          <a:prstGeom prst="rect">
            <a:avLst/>
          </a:prstGeom>
        </p:spPr>
      </p:pic>
      <p:sp>
        <p:nvSpPr>
          <p:cNvPr id="6" name="TextBox 5">
            <a:extLst>
              <a:ext uri="{FF2B5EF4-FFF2-40B4-BE49-F238E27FC236}">
                <a16:creationId xmlns:a16="http://schemas.microsoft.com/office/drawing/2014/main" id="{40BBDE2B-D5F2-DE22-8EDD-5429E1D80475}"/>
              </a:ext>
            </a:extLst>
          </p:cNvPr>
          <p:cNvSpPr txBox="1"/>
          <p:nvPr/>
        </p:nvSpPr>
        <p:spPr>
          <a:xfrm>
            <a:off x="6864264" y="2134902"/>
            <a:ext cx="419059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hẹp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cao</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dưới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góc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dịch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900 - 1200</a:t>
            </a:r>
          </a:p>
        </p:txBody>
      </p:sp>
    </p:spTree>
    <p:extLst>
      <p:ext uri="{BB962C8B-B14F-4D97-AF65-F5344CB8AC3E}">
        <p14:creationId xmlns:p14="http://schemas.microsoft.com/office/powerpoint/2010/main" val="351796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B9B2B5-4A6E-47E7-8653-BA680BF0A114}"/>
              </a:ext>
            </a:extLst>
          </p:cNvPr>
          <p:cNvPicPr>
            <a:picLocks noChangeAspect="1"/>
          </p:cNvPicPr>
          <p:nvPr/>
        </p:nvPicPr>
        <p:blipFill>
          <a:blip r:embed="rId2"/>
          <a:stretch>
            <a:fillRect/>
          </a:stretch>
        </p:blipFill>
        <p:spPr>
          <a:xfrm>
            <a:off x="1429619" y="1900562"/>
            <a:ext cx="5249973" cy="3924041"/>
          </a:xfrm>
          <a:prstGeom prst="rect">
            <a:avLst/>
          </a:prstGeom>
        </p:spPr>
      </p:pic>
      <p:sp>
        <p:nvSpPr>
          <p:cNvPr id="5" name="Title 1">
            <a:extLst>
              <a:ext uri="{FF2B5EF4-FFF2-40B4-BE49-F238E27FC236}">
                <a16:creationId xmlns:a16="http://schemas.microsoft.com/office/drawing/2014/main" id="{7B671834-8FF6-F4DB-396D-10A630BA59C8}"/>
              </a:ext>
            </a:extLst>
          </p:cNvPr>
          <p:cNvSpPr>
            <a:spLocks noGrp="1"/>
          </p:cNvSpPr>
          <p:nvPr>
            <p:ph type="title"/>
          </p:nvPr>
        </p:nvSpPr>
        <p:spPr>
          <a:xfrm>
            <a:off x="1451579" y="1268360"/>
            <a:ext cx="9603275" cy="585393"/>
          </a:xfrm>
        </p:spPr>
        <p:txBody>
          <a:bodyPr>
            <a:normAutofit/>
          </a:bodyPr>
          <a:lstStyle/>
          <a:p>
            <a:r>
              <a:rPr lang="en-US" sz="2000" cap="none" dirty="0" err="1">
                <a:solidFill>
                  <a:srgbClr val="FF0000"/>
                </a:solidFill>
              </a:rPr>
              <a:t>Hệ</a:t>
            </a:r>
            <a:r>
              <a:rPr lang="en-US" sz="2000" cap="none" dirty="0">
                <a:solidFill>
                  <a:srgbClr val="FF0000"/>
                </a:solidFill>
              </a:rPr>
              <a:t> </a:t>
            </a:r>
            <a:r>
              <a:rPr lang="en-US" sz="2000" cap="none" dirty="0" err="1">
                <a:solidFill>
                  <a:srgbClr val="FF0000"/>
                </a:solidFill>
              </a:rPr>
              <a:t>số</a:t>
            </a:r>
            <a:r>
              <a:rPr lang="en-US" sz="2000" cap="none" dirty="0">
                <a:solidFill>
                  <a:srgbClr val="FF0000"/>
                </a:solidFill>
              </a:rPr>
              <a:t> </a:t>
            </a:r>
            <a:r>
              <a:rPr lang="en-US" sz="2000" cap="none" dirty="0" err="1">
                <a:solidFill>
                  <a:srgbClr val="FF0000"/>
                </a:solidFill>
              </a:rPr>
              <a:t>tự</a:t>
            </a:r>
            <a:r>
              <a:rPr lang="en-US" sz="2000" cap="none" dirty="0">
                <a:solidFill>
                  <a:srgbClr val="FF0000"/>
                </a:solidFill>
              </a:rPr>
              <a:t> </a:t>
            </a:r>
            <a:r>
              <a:rPr lang="en-US" sz="2000" cap="none" dirty="0" err="1">
                <a:solidFill>
                  <a:srgbClr val="FF0000"/>
                </a:solidFill>
              </a:rPr>
              <a:t>tương</a:t>
            </a:r>
            <a:r>
              <a:rPr lang="en-US" sz="2000" cap="none" dirty="0">
                <a:solidFill>
                  <a:srgbClr val="FF0000"/>
                </a:solidFill>
              </a:rPr>
              <a:t> </a:t>
            </a:r>
            <a:r>
              <a:rPr lang="en-US" sz="2000" cap="none" dirty="0" err="1">
                <a:solidFill>
                  <a:srgbClr val="FF0000"/>
                </a:solidFill>
              </a:rPr>
              <a:t>quan</a:t>
            </a:r>
            <a:r>
              <a:rPr lang="en-US" sz="2000" cap="none" dirty="0">
                <a:solidFill>
                  <a:srgbClr val="FF0000"/>
                </a:solidFill>
              </a:rPr>
              <a:t> </a:t>
            </a:r>
            <a:r>
              <a:rPr lang="en-US" sz="2000" cap="none" dirty="0" err="1">
                <a:solidFill>
                  <a:srgbClr val="FF0000"/>
                </a:solidFill>
              </a:rPr>
              <a:t>của</a:t>
            </a:r>
            <a:r>
              <a:rPr lang="en-US" sz="2000" cap="none" dirty="0">
                <a:solidFill>
                  <a:srgbClr val="FF0000"/>
                </a:solidFill>
              </a:rPr>
              <a:t> </a:t>
            </a:r>
            <a:r>
              <a:rPr lang="en-US" sz="2000" cap="none" dirty="0" err="1">
                <a:solidFill>
                  <a:srgbClr val="FF0000"/>
                </a:solidFill>
              </a:rPr>
              <a:t>chỉ</a:t>
            </a:r>
            <a:r>
              <a:rPr lang="en-US" sz="2000" cap="none" dirty="0">
                <a:solidFill>
                  <a:srgbClr val="FF0000"/>
                </a:solidFill>
              </a:rPr>
              <a:t> </a:t>
            </a:r>
            <a:r>
              <a:rPr lang="en-US" sz="2000" cap="none" dirty="0" err="1">
                <a:solidFill>
                  <a:srgbClr val="FF0000"/>
                </a:solidFill>
              </a:rPr>
              <a:t>số</a:t>
            </a:r>
            <a:r>
              <a:rPr lang="en-US" sz="2000" cap="none" dirty="0">
                <a:solidFill>
                  <a:srgbClr val="FF0000"/>
                </a:solidFill>
              </a:rPr>
              <a:t> VN30 </a:t>
            </a:r>
            <a:r>
              <a:rPr lang="en-US" sz="2000" cap="none" dirty="0" err="1">
                <a:solidFill>
                  <a:srgbClr val="FF0000"/>
                </a:solidFill>
              </a:rPr>
              <a:t>trong</a:t>
            </a:r>
            <a:r>
              <a:rPr lang="en-US" sz="2000" cap="none" dirty="0">
                <a:solidFill>
                  <a:srgbClr val="FF0000"/>
                </a:solidFill>
              </a:rPr>
              <a:t> </a:t>
            </a:r>
            <a:r>
              <a:rPr lang="en-US" sz="2000" cap="none" dirty="0" err="1">
                <a:solidFill>
                  <a:srgbClr val="FF0000"/>
                </a:solidFill>
              </a:rPr>
              <a:t>quá</a:t>
            </a:r>
            <a:r>
              <a:rPr lang="en-US" sz="2000" cap="none" dirty="0">
                <a:solidFill>
                  <a:srgbClr val="FF0000"/>
                </a:solidFill>
              </a:rPr>
              <a:t> </a:t>
            </a:r>
            <a:r>
              <a:rPr lang="en-US" sz="2000" cap="none" dirty="0" err="1">
                <a:solidFill>
                  <a:srgbClr val="FF0000"/>
                </a:solidFill>
              </a:rPr>
              <a:t>khứ</a:t>
            </a:r>
            <a:endParaRPr lang="en-US" sz="2000" cap="none" dirty="0">
              <a:solidFill>
                <a:srgbClr val="FF0000"/>
              </a:solidFill>
            </a:endParaRPr>
          </a:p>
        </p:txBody>
      </p:sp>
      <p:sp>
        <p:nvSpPr>
          <p:cNvPr id="6" name="TextBox 5">
            <a:extLst>
              <a:ext uri="{FF2B5EF4-FFF2-40B4-BE49-F238E27FC236}">
                <a16:creationId xmlns:a16="http://schemas.microsoft.com/office/drawing/2014/main" id="{E912852C-8F11-785D-4054-55A0BB6F1939}"/>
              </a:ext>
            </a:extLst>
          </p:cNvPr>
          <p:cNvSpPr txBox="1"/>
          <p:nvPr/>
        </p:nvSpPr>
        <p:spPr>
          <a:xfrm>
            <a:off x="6864264" y="2134902"/>
            <a:ext cx="419059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lag </a:t>
            </a:r>
            <a:r>
              <a:rPr lang="en-US" sz="1600" dirty="0" err="1">
                <a:latin typeface="Times New Roman" panose="02020603050405020304" pitchFamily="18" charset="0"/>
                <a:cs typeface="Times New Roman" panose="02020603050405020304" pitchFamily="18" charset="0"/>
              </a:rPr>
              <a:t>thấp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đây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81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E33C12-B061-FF9E-F0A9-DA7C587CB60E}"/>
              </a:ext>
            </a:extLst>
          </p:cNvPr>
          <p:cNvPicPr>
            <a:picLocks noChangeAspect="1"/>
          </p:cNvPicPr>
          <p:nvPr/>
        </p:nvPicPr>
        <p:blipFill>
          <a:blip r:embed="rId2"/>
          <a:stretch>
            <a:fillRect/>
          </a:stretch>
        </p:blipFill>
        <p:spPr>
          <a:xfrm>
            <a:off x="776613" y="82176"/>
            <a:ext cx="10597019" cy="5793412"/>
          </a:xfrm>
          <a:prstGeom prst="rect">
            <a:avLst/>
          </a:prstGeom>
        </p:spPr>
      </p:pic>
      <p:cxnSp>
        <p:nvCxnSpPr>
          <p:cNvPr id="6" name="Straight Arrow Connector 5">
            <a:extLst>
              <a:ext uri="{FF2B5EF4-FFF2-40B4-BE49-F238E27FC236}">
                <a16:creationId xmlns:a16="http://schemas.microsoft.com/office/drawing/2014/main" id="{3E9FB549-053C-8C34-9D30-BE7714BAB0CF}"/>
              </a:ext>
            </a:extLst>
          </p:cNvPr>
          <p:cNvCxnSpPr/>
          <p:nvPr/>
        </p:nvCxnSpPr>
        <p:spPr>
          <a:xfrm flipV="1">
            <a:off x="1903957" y="751562"/>
            <a:ext cx="4083485" cy="2342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CA5EA61-D498-5D63-89BE-387D54C5066D}"/>
              </a:ext>
            </a:extLst>
          </p:cNvPr>
          <p:cNvCxnSpPr/>
          <p:nvPr/>
        </p:nvCxnSpPr>
        <p:spPr>
          <a:xfrm flipV="1">
            <a:off x="2154477" y="1991638"/>
            <a:ext cx="3941523" cy="248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BCCA361-96B1-B178-AE29-EC59AC663CC8}"/>
              </a:ext>
            </a:extLst>
          </p:cNvPr>
          <p:cNvCxnSpPr>
            <a:cxnSpLocks/>
          </p:cNvCxnSpPr>
          <p:nvPr/>
        </p:nvCxnSpPr>
        <p:spPr>
          <a:xfrm flipV="1">
            <a:off x="2254685" y="2978882"/>
            <a:ext cx="4860101" cy="166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7FB4E28-3467-5248-28CD-5D2D0BE3337D}"/>
              </a:ext>
            </a:extLst>
          </p:cNvPr>
          <p:cNvCxnSpPr/>
          <p:nvPr/>
        </p:nvCxnSpPr>
        <p:spPr>
          <a:xfrm>
            <a:off x="6450904" y="587842"/>
            <a:ext cx="4296428" cy="39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94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A48A89-DC7B-B67B-37D4-C6D5BA5C5FB5}"/>
              </a:ext>
            </a:extLst>
          </p:cNvPr>
          <p:cNvPicPr>
            <a:picLocks noChangeAspect="1"/>
          </p:cNvPicPr>
          <p:nvPr/>
        </p:nvPicPr>
        <p:blipFill>
          <a:blip r:embed="rId2"/>
          <a:stretch>
            <a:fillRect/>
          </a:stretch>
        </p:blipFill>
        <p:spPr>
          <a:xfrm>
            <a:off x="413180" y="0"/>
            <a:ext cx="11365640" cy="6084820"/>
          </a:xfrm>
          <a:prstGeom prst="rect">
            <a:avLst/>
          </a:prstGeom>
        </p:spPr>
      </p:pic>
    </p:spTree>
    <p:extLst>
      <p:ext uri="{BB962C8B-B14F-4D97-AF65-F5344CB8AC3E}">
        <p14:creationId xmlns:p14="http://schemas.microsoft.com/office/powerpoint/2010/main" val="396334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770D44-32A8-1FF5-1B92-0BACF21EFFC4}"/>
              </a:ext>
            </a:extLst>
          </p:cNvPr>
          <p:cNvSpPr>
            <a:spLocks noGrp="1"/>
          </p:cNvSpPr>
          <p:nvPr>
            <p:ph type="title"/>
          </p:nvPr>
        </p:nvSpPr>
        <p:spPr>
          <a:xfrm>
            <a:off x="1422400" y="1230767"/>
            <a:ext cx="9603275" cy="585393"/>
          </a:xfrm>
        </p:spPr>
        <p:txBody>
          <a:bodyPr>
            <a:normAutofit/>
          </a:bodyPr>
          <a:lstStyle/>
          <a:p>
            <a:r>
              <a:rPr lang="en-US" sz="2000" dirty="0" err="1">
                <a:solidFill>
                  <a:srgbClr val="FF0000"/>
                </a:solidFill>
              </a:rPr>
              <a:t>Xử</a:t>
            </a:r>
            <a:r>
              <a:rPr lang="en-US" sz="2000" dirty="0">
                <a:solidFill>
                  <a:srgbClr val="FF0000"/>
                </a:solidFill>
              </a:rPr>
              <a:t> </a:t>
            </a:r>
            <a:r>
              <a:rPr lang="en-US" sz="2000" dirty="0" err="1">
                <a:solidFill>
                  <a:srgbClr val="FF0000"/>
                </a:solidFill>
              </a:rPr>
              <a:t>lý</a:t>
            </a:r>
            <a:r>
              <a:rPr lang="en-US" sz="2000" dirty="0">
                <a:solidFill>
                  <a:srgbClr val="FF0000"/>
                </a:solidFill>
              </a:rPr>
              <a:t> </a:t>
            </a:r>
            <a:r>
              <a:rPr lang="en-US" sz="2000" dirty="0" err="1">
                <a:solidFill>
                  <a:srgbClr val="FF0000"/>
                </a:solidFill>
              </a:rPr>
              <a:t>dữ</a:t>
            </a:r>
            <a:r>
              <a:rPr lang="en-US" sz="2000" dirty="0">
                <a:solidFill>
                  <a:srgbClr val="FF0000"/>
                </a:solidFill>
              </a:rPr>
              <a:t> </a:t>
            </a:r>
            <a:r>
              <a:rPr lang="en-US" sz="2000" dirty="0" err="1">
                <a:solidFill>
                  <a:srgbClr val="FF0000"/>
                </a:solidFill>
              </a:rPr>
              <a:t>liệu</a:t>
            </a:r>
            <a:endParaRPr lang="en-US" sz="2000" dirty="0">
              <a:solidFill>
                <a:srgbClr val="FF0000"/>
              </a:solidFill>
            </a:endParaRPr>
          </a:p>
        </p:txBody>
      </p:sp>
      <p:sp>
        <p:nvSpPr>
          <p:cNvPr id="6" name="TextBox 5">
            <a:extLst>
              <a:ext uri="{FF2B5EF4-FFF2-40B4-BE49-F238E27FC236}">
                <a16:creationId xmlns:a16="http://schemas.microsoft.com/office/drawing/2014/main" id="{A238C727-DA00-57EE-706B-E09B8AC46CD0}"/>
              </a:ext>
            </a:extLst>
          </p:cNvPr>
          <p:cNvSpPr txBox="1"/>
          <p:nvPr/>
        </p:nvSpPr>
        <p:spPr>
          <a:xfrm>
            <a:off x="1422400" y="2323151"/>
            <a:ext cx="9603275" cy="1754326"/>
          </a:xfrm>
          <a:prstGeom prst="rect">
            <a:avLst/>
          </a:prstGeom>
          <a:noFill/>
        </p:spPr>
        <p:txBody>
          <a:bodyPr wrap="square">
            <a:spAutoFit/>
          </a:bodyPr>
          <a:lstStyle/>
          <a:p>
            <a:pPr algn="just"/>
            <a:r>
              <a:rPr lang="vi-VN" b="0" dirty="0">
                <a:effectLst/>
                <a:latin typeface="Calibri" panose="020F0502020204030204" pitchFamily="34" charset="0"/>
                <a:ea typeface="Calibri" panose="020F0502020204030204" pitchFamily="34" charset="0"/>
                <a:cs typeface="Calibri" panose="020F0502020204030204" pitchFamily="34" charset="0"/>
              </a:rPr>
              <a:t>Từ dữ liệu thu thập ban đầu, ta tiến hành xử lý dử liệu tiền mô hình như sau:</a:t>
            </a:r>
            <a:br>
              <a:rPr lang="vi-VN" b="0" dirty="0">
                <a:effectLst/>
                <a:latin typeface="Calibri" panose="020F0502020204030204" pitchFamily="34" charset="0"/>
                <a:ea typeface="Calibri" panose="020F0502020204030204" pitchFamily="34" charset="0"/>
                <a:cs typeface="Calibri" panose="020F0502020204030204" pitchFamily="34" charset="0"/>
              </a:rPr>
            </a:br>
            <a:r>
              <a:rPr lang="vi-VN" b="0" dirty="0">
                <a:effectLst/>
                <a:latin typeface="Calibri" panose="020F0502020204030204" pitchFamily="34" charset="0"/>
                <a:ea typeface="Calibri" panose="020F0502020204030204" pitchFamily="34" charset="0"/>
                <a:cs typeface="Calibri" panose="020F0502020204030204" pitchFamily="34" charset="0"/>
              </a:rPr>
              <a:t>- Đầu tiên, để đảm bảo dữ liệu đầy đủ tại các ngày làm việc trong tuần, ta tiến hành chuyển index của dữ liệu thành các ngày làm việc trong tuần</a:t>
            </a:r>
          </a:p>
          <a:p>
            <a:pPr algn="just"/>
            <a:r>
              <a:rPr lang="vi-VN" b="0" dirty="0">
                <a:effectLst/>
                <a:latin typeface="Calibri" panose="020F0502020204030204" pitchFamily="34" charset="0"/>
                <a:ea typeface="Calibri" panose="020F0502020204030204" pitchFamily="34" charset="0"/>
                <a:cs typeface="Calibri" panose="020F0502020204030204" pitchFamily="34" charset="0"/>
              </a:rPr>
              <a:t>- Tiếp theo, do biểu đồ giá của các cổ phiếu đang có xu hướng rõ rệt, nên ta có thể thấy dữ liệu của mô hình đang không có tính dừng. Vì vậy, để đảm bảo mô hình có tính dừng, ta thay dữ liệu ban đầu thành phần trăm thay đổi giá cổ phiếu so với ngày liền kề:</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5A4FEC-B336-6365-14BD-C41202DFF6D6}"/>
                  </a:ext>
                </a:extLst>
              </p:cNvPr>
              <p:cNvSpPr txBox="1"/>
              <p:nvPr/>
            </p:nvSpPr>
            <p:spPr>
              <a:xfrm>
                <a:off x="4385187" y="4293787"/>
                <a:ext cx="2585884" cy="669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𝒙</m:t>
                      </m:r>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 </m:t>
                      </m:r>
                      <m:f>
                        <m:fPr>
                          <m:ctrlP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fPr>
                        <m:num>
                          <m:sSub>
                            <m:sSubPr>
                              <m:ctrlP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sSubPr>
                            <m:e>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𝒙</m:t>
                              </m:r>
                            </m:e>
                            <m:sub>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𝒕</m:t>
                              </m:r>
                            </m:sub>
                          </m:sSub>
                        </m:num>
                        <m:den>
                          <m:sSub>
                            <m:sSubPr>
                              <m:ctrlP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sSubPr>
                            <m:e>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𝒙</m:t>
                              </m:r>
                            </m:e>
                            <m:sub>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𝒕</m:t>
                              </m:r>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𝟏</m:t>
                              </m:r>
                            </m:sub>
                          </m:sSub>
                        </m:den>
                      </m:f>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 −</m:t>
                      </m:r>
                      <m:r>
                        <a:rPr lang="en-US" sz="2000"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𝟏</m:t>
                      </m:r>
                    </m:oMath>
                  </m:oMathPara>
                </a14:m>
                <a:endPar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055A4FEC-B336-6365-14BD-C41202DFF6D6}"/>
                  </a:ext>
                </a:extLst>
              </p:cNvPr>
              <p:cNvSpPr txBox="1">
                <a:spLocks noRot="1" noChangeAspect="1" noMove="1" noResize="1" noEditPoints="1" noAdjustHandles="1" noChangeArrowheads="1" noChangeShapeType="1" noTextEdit="1"/>
              </p:cNvSpPr>
              <p:nvPr/>
            </p:nvSpPr>
            <p:spPr>
              <a:xfrm>
                <a:off x="4385187" y="4293787"/>
                <a:ext cx="2585884" cy="66973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4052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E5F2E1-E1E7-83BB-012C-11319E6FE7AA}"/>
              </a:ext>
            </a:extLst>
          </p:cNvPr>
          <p:cNvSpPr txBox="1"/>
          <p:nvPr/>
        </p:nvSpPr>
        <p:spPr>
          <a:xfrm>
            <a:off x="1435511" y="894735"/>
            <a:ext cx="9615948" cy="830997"/>
          </a:xfrm>
          <a:prstGeom prst="rect">
            <a:avLst/>
          </a:prstGeom>
          <a:noFill/>
        </p:spPr>
        <p:txBody>
          <a:bodyPr wrap="square" rtlCol="0">
            <a:spAutoFit/>
          </a:bodyPr>
          <a:lstStyle/>
          <a:p>
            <a:pPr algn="ctr"/>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CHƯƠNG II: CÁC KHÁI NIỆM CƠ BẢN VỀ MÔ HÌNH AR, MA, ARIMA TRONG DỮ LIỆU CHUỖI THỜI GIAN</a:t>
            </a:r>
          </a:p>
        </p:txBody>
      </p:sp>
      <p:graphicFrame>
        <p:nvGraphicFramePr>
          <p:cNvPr id="5" name="Diagram 4">
            <a:extLst>
              <a:ext uri="{FF2B5EF4-FFF2-40B4-BE49-F238E27FC236}">
                <a16:creationId xmlns:a16="http://schemas.microsoft.com/office/drawing/2014/main" id="{BA09BDA8-C636-484A-5B72-14B2F5E02C71}"/>
              </a:ext>
            </a:extLst>
          </p:cNvPr>
          <p:cNvGraphicFramePr/>
          <p:nvPr>
            <p:extLst>
              <p:ext uri="{D42A27DB-BD31-4B8C-83A1-F6EECF244321}">
                <p14:modId xmlns:p14="http://schemas.microsoft.com/office/powerpoint/2010/main" val="4209740349"/>
              </p:ext>
            </p:extLst>
          </p:nvPr>
        </p:nvGraphicFramePr>
        <p:xfrm>
          <a:off x="1435510" y="1936955"/>
          <a:ext cx="8160773" cy="4122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339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8A6668-CEAD-9C7D-E88F-2FC449D8E9B0}"/>
              </a:ext>
            </a:extLst>
          </p:cNvPr>
          <p:cNvSpPr txBox="1"/>
          <p:nvPr/>
        </p:nvSpPr>
        <p:spPr>
          <a:xfrm>
            <a:off x="1422182" y="1189703"/>
            <a:ext cx="9603275" cy="400110"/>
          </a:xfrm>
          <a:prstGeom prst="rect">
            <a:avLst/>
          </a:prstGeom>
          <a:noFill/>
        </p:spPr>
        <p:txBody>
          <a:bodyPr wrap="square" rtlCol="0">
            <a:spAutoFit/>
          </a:bodyPr>
          <a:lstStyle/>
          <a:p>
            <a:r>
              <a:rPr lang="en-US" sz="2000" dirty="0">
                <a:solidFill>
                  <a:srgbClr val="FF0000"/>
                </a:solidFill>
              </a:rPr>
              <a:t>GIỚI THIỆU VỀ MÔ HÌNH CHUỖI THỜI GIAN (TIME SERIES)</a:t>
            </a:r>
          </a:p>
        </p:txBody>
      </p:sp>
      <p:sp>
        <p:nvSpPr>
          <p:cNvPr id="5" name="TextBox 4">
            <a:extLst>
              <a:ext uri="{FF2B5EF4-FFF2-40B4-BE49-F238E27FC236}">
                <a16:creationId xmlns:a16="http://schemas.microsoft.com/office/drawing/2014/main" id="{81D856B8-5A39-200A-6A63-FDA4063B9141}"/>
              </a:ext>
            </a:extLst>
          </p:cNvPr>
          <p:cNvSpPr txBox="1"/>
          <p:nvPr/>
        </p:nvSpPr>
        <p:spPr>
          <a:xfrm>
            <a:off x="1422182" y="2241756"/>
            <a:ext cx="9603275" cy="2862322"/>
          </a:xfrm>
          <a:prstGeom prst="rect">
            <a:avLst/>
          </a:prstGeom>
          <a:noFill/>
        </p:spPr>
        <p:txBody>
          <a:bodyPr wrap="square" rtlCol="0">
            <a:spAutoFit/>
          </a:bodyPr>
          <a:lstStyle/>
          <a:p>
            <a:r>
              <a:rPr lang="vi-VN"/>
              <a:t>Các dự báo chuỗi thời gian có tính ứng dụng cao và được sử dụng rất nhiều lĩnh vực như tài chính ngân hàng, chứng khoán, bảo hiểm, thương mại điện tử, marketing, quản lý chính sách. Bên dưới là một số ứng dụng của dự báo chuỗi thời gian:</a:t>
            </a:r>
          </a:p>
          <a:p>
            <a:endParaRPr lang="vi-VN"/>
          </a:p>
          <a:p>
            <a:r>
              <a:rPr lang="vi-VN"/>
              <a:t>- Dự báo nhu cầu thị trường để lập kết hoạch sản xuất kinh doanh cho hãng.</a:t>
            </a:r>
          </a:p>
          <a:p>
            <a:r>
              <a:rPr lang="vi-VN"/>
              <a:t>- Dự báo lợi suất tài sản tài chính, tỷ giá, giá cả hàng hóa phái sinh để thực hiện trading hiệu quả trong market risk.</a:t>
            </a:r>
          </a:p>
          <a:p>
            <a:r>
              <a:rPr lang="vi-VN"/>
              <a:t>- Dự báo giá chứng khoán, các chuỗi lợi suất danh mục để quản trị danh mục đầu tư.</a:t>
            </a:r>
          </a:p>
          <a:p>
            <a:r>
              <a:rPr lang="vi-VN"/>
              <a:t>- Dự báo giá bitcoin, giá dầu mỏ, giá gas,…</a:t>
            </a:r>
          </a:p>
          <a:p>
            <a:r>
              <a:rPr lang="vi-VN"/>
              <a:t>- Dự báo nhiệt độ, lượng mưa để lập kế hoạch sản xuất nông, lâm, ngư nghiệp.</a:t>
            </a:r>
            <a:endParaRPr lang="en-US" dirty="0"/>
          </a:p>
        </p:txBody>
      </p:sp>
    </p:spTree>
    <p:extLst>
      <p:ext uri="{BB962C8B-B14F-4D97-AF65-F5344CB8AC3E}">
        <p14:creationId xmlns:p14="http://schemas.microsoft.com/office/powerpoint/2010/main" val="66414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01A82B-C9F9-9C41-6E36-7C20E9218183}"/>
              </a:ext>
            </a:extLst>
          </p:cNvPr>
          <p:cNvSpPr txBox="1"/>
          <p:nvPr/>
        </p:nvSpPr>
        <p:spPr>
          <a:xfrm>
            <a:off x="1382753" y="1273667"/>
            <a:ext cx="7977556" cy="400110"/>
          </a:xfrm>
          <a:prstGeom prst="rect">
            <a:avLst/>
          </a:prstGeom>
          <a:noFill/>
        </p:spPr>
        <p:txBody>
          <a:bodyPr wrap="square" rtlCol="0">
            <a:spAutoFit/>
          </a:bodyPr>
          <a:lstStyle/>
          <a:p>
            <a:r>
              <a:rPr lang="en-US" sz="2000" dirty="0">
                <a:solidFill>
                  <a:srgbClr val="FF0000"/>
                </a:solidFill>
              </a:rPr>
              <a:t>KHÁI NIỆM VỀ ACF, PACF</a:t>
            </a:r>
          </a:p>
        </p:txBody>
      </p:sp>
      <p:sp>
        <p:nvSpPr>
          <p:cNvPr id="5" name="TextBox 4">
            <a:extLst>
              <a:ext uri="{FF2B5EF4-FFF2-40B4-BE49-F238E27FC236}">
                <a16:creationId xmlns:a16="http://schemas.microsoft.com/office/drawing/2014/main" id="{B1648331-B1E7-8EDE-F642-5FA8D3E991E1}"/>
              </a:ext>
            </a:extLst>
          </p:cNvPr>
          <p:cNvSpPr txBox="1"/>
          <p:nvPr/>
        </p:nvSpPr>
        <p:spPr>
          <a:xfrm>
            <a:off x="1382753" y="2327787"/>
            <a:ext cx="9619543" cy="2031325"/>
          </a:xfrm>
          <a:prstGeom prst="rect">
            <a:avLst/>
          </a:prstGeom>
          <a:noFill/>
        </p:spPr>
        <p:txBody>
          <a:bodyPr wrap="square" rtlCol="0">
            <a:spAutoFit/>
          </a:bodyPr>
          <a:lstStyle/>
          <a:p>
            <a:r>
              <a:rPr lang="vi-VN" dirty="0"/>
              <a:t>Các công cụ chủ yếu để nhận dạng là hàm tự tương quan (ACF), hàm tự tương quan riêng phần (PACF), và các biểu đồ tương quan vẽ dựa vào các hàm này. Đây là công cụ dùng để tính toán sự tương quan giữa giá trị hiện tại và các giá trị trong quá khứ. </a:t>
            </a:r>
            <a:endParaRPr lang="en-US" dirty="0"/>
          </a:p>
          <a:p>
            <a:endParaRPr lang="en-US" dirty="0"/>
          </a:p>
          <a:p>
            <a:r>
              <a:rPr lang="vi-VN" dirty="0"/>
              <a:t>Về cơ bản, tương quan riêng phần (ACF) và tự tương quan riêng phần (PACF) có cách tính tương đồng nhau nhưng tự tương quan riêng phần (PACF) loại trừ đi ảnh hưởng của các giá trị trung gian.</a:t>
            </a:r>
            <a:endParaRPr lang="en-US" dirty="0"/>
          </a:p>
        </p:txBody>
      </p:sp>
    </p:spTree>
    <p:extLst>
      <p:ext uri="{BB962C8B-B14F-4D97-AF65-F5344CB8AC3E}">
        <p14:creationId xmlns:p14="http://schemas.microsoft.com/office/powerpoint/2010/main" val="374112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C4778-FC9A-6FD1-2408-7662F4FE6728}"/>
              </a:ext>
            </a:extLst>
          </p:cNvPr>
          <p:cNvSpPr txBox="1"/>
          <p:nvPr/>
        </p:nvSpPr>
        <p:spPr>
          <a:xfrm>
            <a:off x="1177447" y="2004164"/>
            <a:ext cx="5373665" cy="3539430"/>
          </a:xfrm>
          <a:prstGeom prst="rect">
            <a:avLst/>
          </a:prstGeom>
          <a:noFill/>
        </p:spPr>
        <p:txBody>
          <a:bodyPr wrap="square">
            <a:spAutoFit/>
          </a:bodyPr>
          <a:lstStyle/>
          <a:p>
            <a:r>
              <a:rPr lang="en-US" sz="1600" dirty="0">
                <a:effectLst/>
                <a:latin typeface="Menlo" panose="020B0609030804020204" pitchFamily="49" charset="0"/>
              </a:rPr>
              <a:t># Set index is working date</a:t>
            </a:r>
          </a:p>
          <a:p>
            <a:r>
              <a:rPr lang="en-US" sz="1600" dirty="0" err="1">
                <a:effectLst/>
                <a:latin typeface="Menlo" panose="020B0609030804020204" pitchFamily="49" charset="0"/>
              </a:rPr>
              <a:t>df_close</a:t>
            </a:r>
            <a:r>
              <a:rPr lang="en-US" sz="1600" dirty="0">
                <a:effectLst/>
                <a:latin typeface="Menlo" panose="020B0609030804020204" pitchFamily="49" charset="0"/>
              </a:rPr>
              <a:t> = </a:t>
            </a:r>
            <a:r>
              <a:rPr lang="en-US" sz="1600" dirty="0" err="1">
                <a:effectLst/>
                <a:latin typeface="Menlo" panose="020B0609030804020204" pitchFamily="49" charset="0"/>
              </a:rPr>
              <a:t>df_close.asfreq</a:t>
            </a:r>
            <a:r>
              <a:rPr lang="en-US" sz="1600" dirty="0">
                <a:effectLst/>
                <a:latin typeface="Menlo" panose="020B0609030804020204" pitchFamily="49" charset="0"/>
              </a:rPr>
              <a:t>('b')</a:t>
            </a:r>
          </a:p>
          <a:p>
            <a:r>
              <a:rPr lang="en-US" sz="1600" dirty="0" err="1">
                <a:effectLst/>
                <a:latin typeface="Menlo" panose="020B0609030804020204" pitchFamily="49" charset="0"/>
              </a:rPr>
              <a:t>df_close</a:t>
            </a:r>
            <a:r>
              <a:rPr lang="en-US" sz="1600" dirty="0">
                <a:effectLst/>
                <a:latin typeface="Menlo" panose="020B0609030804020204" pitchFamily="49" charset="0"/>
              </a:rPr>
              <a:t> = </a:t>
            </a:r>
            <a:r>
              <a:rPr lang="en-US" sz="1600" dirty="0" err="1">
                <a:effectLst/>
                <a:latin typeface="Menlo" panose="020B0609030804020204" pitchFamily="49" charset="0"/>
              </a:rPr>
              <a:t>df_close.fillna</a:t>
            </a:r>
            <a:r>
              <a:rPr lang="en-US" sz="1600" dirty="0">
                <a:effectLst/>
                <a:latin typeface="Menlo" panose="020B0609030804020204" pitchFamily="49" charset="0"/>
              </a:rPr>
              <a:t>(method='</a:t>
            </a:r>
            <a:r>
              <a:rPr lang="en-US" sz="1600" dirty="0" err="1">
                <a:effectLst/>
                <a:latin typeface="Menlo" panose="020B0609030804020204" pitchFamily="49" charset="0"/>
              </a:rPr>
              <a:t>ffill</a:t>
            </a:r>
            <a:r>
              <a:rPr lang="en-US" sz="1600" dirty="0">
                <a:effectLst/>
                <a:latin typeface="Menlo" panose="020B0609030804020204" pitchFamily="49" charset="0"/>
              </a:rPr>
              <a:t>')</a:t>
            </a:r>
          </a:p>
          <a:p>
            <a:br>
              <a:rPr lang="en-US" sz="1600" dirty="0">
                <a:effectLst/>
                <a:latin typeface="Menlo" panose="020B0609030804020204" pitchFamily="49" charset="0"/>
              </a:rPr>
            </a:br>
            <a:r>
              <a:rPr lang="en-US" sz="1600" dirty="0">
                <a:effectLst/>
                <a:latin typeface="Menlo" panose="020B0609030804020204" pitchFamily="49" charset="0"/>
              </a:rPr>
              <a:t># Transform data</a:t>
            </a:r>
          </a:p>
          <a:p>
            <a:r>
              <a:rPr lang="en-US" sz="1600" dirty="0" err="1">
                <a:effectLst/>
                <a:latin typeface="Menlo" panose="020B0609030804020204" pitchFamily="49" charset="0"/>
              </a:rPr>
              <a:t>df_new</a:t>
            </a:r>
            <a:r>
              <a:rPr lang="en-US" sz="1600" dirty="0">
                <a:effectLst/>
                <a:latin typeface="Menlo" panose="020B0609030804020204" pitchFamily="49" charset="0"/>
              </a:rPr>
              <a:t> = (</a:t>
            </a:r>
            <a:r>
              <a:rPr lang="en-US" sz="1600" dirty="0" err="1">
                <a:effectLst/>
                <a:latin typeface="Menlo" panose="020B0609030804020204" pitchFamily="49" charset="0"/>
              </a:rPr>
              <a:t>df_close</a:t>
            </a:r>
            <a:r>
              <a:rPr lang="en-US" sz="1600" dirty="0">
                <a:effectLst/>
                <a:latin typeface="Menlo" panose="020B0609030804020204" pitchFamily="49" charset="0"/>
              </a:rPr>
              <a:t>/</a:t>
            </a:r>
            <a:r>
              <a:rPr lang="en-US" sz="1600" dirty="0" err="1">
                <a:effectLst/>
                <a:latin typeface="Menlo" panose="020B0609030804020204" pitchFamily="49" charset="0"/>
              </a:rPr>
              <a:t>df_close.shift</a:t>
            </a:r>
            <a:r>
              <a:rPr lang="en-US" sz="1600" dirty="0">
                <a:effectLst/>
                <a:latin typeface="Menlo" panose="020B0609030804020204" pitchFamily="49" charset="0"/>
              </a:rPr>
              <a:t>(1)-1).</a:t>
            </a:r>
            <a:r>
              <a:rPr lang="en-US" sz="1600" dirty="0" err="1">
                <a:effectLst/>
                <a:latin typeface="Menlo" panose="020B0609030804020204" pitchFamily="49" charset="0"/>
              </a:rPr>
              <a:t>dropna</a:t>
            </a:r>
            <a:r>
              <a:rPr lang="en-US" sz="1600" dirty="0">
                <a:effectLst/>
                <a:latin typeface="Menlo" panose="020B0609030804020204" pitchFamily="49" charset="0"/>
              </a:rPr>
              <a:t>(axis=0)</a:t>
            </a:r>
          </a:p>
          <a:p>
            <a:br>
              <a:rPr lang="en-US" sz="1600" dirty="0">
                <a:effectLst/>
                <a:latin typeface="Menlo" panose="020B0609030804020204" pitchFamily="49" charset="0"/>
              </a:rPr>
            </a:br>
            <a:r>
              <a:rPr lang="en-US" sz="1600" dirty="0">
                <a:effectLst/>
                <a:latin typeface="Menlo" panose="020B0609030804020204" pitchFamily="49" charset="0"/>
              </a:rPr>
              <a:t># Split train/test data</a:t>
            </a:r>
          </a:p>
          <a:p>
            <a:r>
              <a:rPr lang="en-US" sz="1600" dirty="0">
                <a:effectLst/>
                <a:latin typeface="Menlo" panose="020B0609030804020204" pitchFamily="49" charset="0"/>
              </a:rPr>
              <a:t>size = </a:t>
            </a:r>
            <a:r>
              <a:rPr lang="en-US" sz="1600" dirty="0" err="1">
                <a:effectLst/>
                <a:latin typeface="Menlo" panose="020B0609030804020204" pitchFamily="49" charset="0"/>
              </a:rPr>
              <a:t>len</a:t>
            </a:r>
            <a:r>
              <a:rPr lang="en-US" sz="1600" dirty="0">
                <a:effectLst/>
                <a:latin typeface="Menlo" panose="020B0609030804020204" pitchFamily="49" charset="0"/>
              </a:rPr>
              <a:t>(</a:t>
            </a:r>
            <a:r>
              <a:rPr lang="en-US" sz="1600" dirty="0" err="1">
                <a:effectLst/>
                <a:latin typeface="Menlo" panose="020B0609030804020204" pitchFamily="49" charset="0"/>
              </a:rPr>
              <a:t>df_close</a:t>
            </a:r>
            <a:r>
              <a:rPr lang="en-US" sz="1600" dirty="0">
                <a:effectLst/>
                <a:latin typeface="Menlo" panose="020B0609030804020204" pitchFamily="49" charset="0"/>
              </a:rPr>
              <a:t>)-8</a:t>
            </a:r>
          </a:p>
          <a:p>
            <a:r>
              <a:rPr lang="en-US" sz="1600" dirty="0" err="1">
                <a:effectLst/>
                <a:latin typeface="Menlo" panose="020B0609030804020204" pitchFamily="49" charset="0"/>
              </a:rPr>
              <a:t>df_train</a:t>
            </a:r>
            <a:r>
              <a:rPr lang="en-US" sz="1600" dirty="0">
                <a:effectLst/>
                <a:latin typeface="Menlo" panose="020B0609030804020204" pitchFamily="49" charset="0"/>
              </a:rPr>
              <a:t> = </a:t>
            </a:r>
            <a:r>
              <a:rPr lang="en-US" sz="1600" dirty="0" err="1">
                <a:effectLst/>
                <a:latin typeface="Menlo" panose="020B0609030804020204" pitchFamily="49" charset="0"/>
              </a:rPr>
              <a:t>df_new.iloc</a:t>
            </a:r>
            <a:r>
              <a:rPr lang="en-US" sz="1600" dirty="0">
                <a:effectLst/>
                <a:latin typeface="Menlo" panose="020B0609030804020204" pitchFamily="49" charset="0"/>
              </a:rPr>
              <a:t>[:size-7]</a:t>
            </a:r>
          </a:p>
          <a:p>
            <a:r>
              <a:rPr lang="en-US" sz="1600" dirty="0" err="1">
                <a:effectLst/>
                <a:latin typeface="Menlo" panose="020B0609030804020204" pitchFamily="49" charset="0"/>
              </a:rPr>
              <a:t>df_test</a:t>
            </a:r>
            <a:r>
              <a:rPr lang="en-US" sz="1600" dirty="0">
                <a:effectLst/>
                <a:latin typeface="Menlo" panose="020B0609030804020204" pitchFamily="49" charset="0"/>
              </a:rPr>
              <a:t> = </a:t>
            </a:r>
            <a:r>
              <a:rPr lang="en-US" sz="1600" dirty="0" err="1">
                <a:effectLst/>
                <a:latin typeface="Menlo" panose="020B0609030804020204" pitchFamily="49" charset="0"/>
              </a:rPr>
              <a:t>df_new.iloc</a:t>
            </a:r>
            <a:r>
              <a:rPr lang="en-US" sz="1600" dirty="0">
                <a:effectLst/>
                <a:latin typeface="Menlo" panose="020B0609030804020204" pitchFamily="49" charset="0"/>
              </a:rPr>
              <a:t>[size-7:size]</a:t>
            </a:r>
          </a:p>
          <a:p>
            <a:r>
              <a:rPr lang="en-US" sz="1600" dirty="0">
                <a:effectLst/>
                <a:latin typeface="Menlo" panose="020B0609030804020204" pitchFamily="49" charset="0"/>
              </a:rPr>
              <a:t>df_train1 = </a:t>
            </a:r>
            <a:r>
              <a:rPr lang="en-US" sz="1600" dirty="0" err="1">
                <a:effectLst/>
                <a:latin typeface="Menlo" panose="020B0609030804020204" pitchFamily="49" charset="0"/>
              </a:rPr>
              <a:t>df_new.iloc</a:t>
            </a:r>
            <a:r>
              <a:rPr lang="en-US" sz="1600" dirty="0">
                <a:effectLst/>
                <a:latin typeface="Menlo" panose="020B0609030804020204" pitchFamily="49" charset="0"/>
              </a:rPr>
              <a:t>[:size]</a:t>
            </a:r>
          </a:p>
          <a:p>
            <a:r>
              <a:rPr lang="en-US" sz="1600" dirty="0">
                <a:effectLst/>
                <a:latin typeface="Menlo" panose="020B0609030804020204" pitchFamily="49" charset="0"/>
              </a:rPr>
              <a:t>df_test1 = </a:t>
            </a:r>
            <a:r>
              <a:rPr lang="en-US" sz="1600" dirty="0" err="1">
                <a:effectLst/>
                <a:latin typeface="Menlo" panose="020B0609030804020204" pitchFamily="49" charset="0"/>
              </a:rPr>
              <a:t>df_new.iloc</a:t>
            </a:r>
            <a:r>
              <a:rPr lang="en-US" sz="1600" dirty="0">
                <a:effectLst/>
                <a:latin typeface="Menlo" panose="020B0609030804020204" pitchFamily="49" charset="0"/>
              </a:rPr>
              <a:t>[size:]</a:t>
            </a:r>
          </a:p>
        </p:txBody>
      </p:sp>
      <p:sp>
        <p:nvSpPr>
          <p:cNvPr id="6" name="TextBox 5">
            <a:extLst>
              <a:ext uri="{FF2B5EF4-FFF2-40B4-BE49-F238E27FC236}">
                <a16:creationId xmlns:a16="http://schemas.microsoft.com/office/drawing/2014/main" id="{05DB662D-E3AB-CF03-F1A3-342C535F13B7}"/>
              </a:ext>
            </a:extLst>
          </p:cNvPr>
          <p:cNvSpPr txBox="1"/>
          <p:nvPr/>
        </p:nvSpPr>
        <p:spPr>
          <a:xfrm>
            <a:off x="1177447" y="1238423"/>
            <a:ext cx="6225436" cy="369332"/>
          </a:xfrm>
          <a:prstGeom prst="rect">
            <a:avLst/>
          </a:prstGeom>
          <a:noFill/>
        </p:spPr>
        <p:txBody>
          <a:bodyPr wrap="square" rtlCol="0">
            <a:spAutoFit/>
          </a:bodyPr>
          <a:lstStyle/>
          <a:p>
            <a:r>
              <a:rPr lang="en-US" dirty="0">
                <a:solidFill>
                  <a:srgbClr val="FF0000"/>
                </a:solidFill>
              </a:rPr>
              <a:t>CODE ĐỂ CHUẨN BỊ DỮ LIỆU</a:t>
            </a:r>
          </a:p>
        </p:txBody>
      </p:sp>
      <p:sp>
        <p:nvSpPr>
          <p:cNvPr id="7" name="TextBox 6">
            <a:extLst>
              <a:ext uri="{FF2B5EF4-FFF2-40B4-BE49-F238E27FC236}">
                <a16:creationId xmlns:a16="http://schemas.microsoft.com/office/drawing/2014/main" id="{3E0E33B9-AB15-ECCD-B6FD-841C6A4E44AE}"/>
              </a:ext>
            </a:extLst>
          </p:cNvPr>
          <p:cNvSpPr txBox="1"/>
          <p:nvPr/>
        </p:nvSpPr>
        <p:spPr>
          <a:xfrm>
            <a:off x="6901842" y="2127274"/>
            <a:ext cx="4112711" cy="3293209"/>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Set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thiếu</a:t>
            </a:r>
            <a:r>
              <a:rPr lang="en-US" sz="1600" dirty="0">
                <a:latin typeface="Times New Roman" panose="02020603050405020304" pitchFamily="18" charset="0"/>
                <a:cs typeface="Times New Roman" panose="02020603050405020304" pitchFamily="18" charset="0"/>
              </a:rPr>
              <a:t> bang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kề</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ban </a:t>
            </a:r>
            <a:r>
              <a:rPr lang="en-US" sz="1600" dirty="0" err="1">
                <a:latin typeface="Times New Roman" panose="02020603050405020304" pitchFamily="18" charset="0"/>
                <a:cs typeface="Times New Roman" panose="02020603050405020304" pitchFamily="18" charset="0"/>
              </a:rPr>
              <a:t>đầu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ngày</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train/test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huấn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luyện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93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64D7C3-D2CC-98B8-549B-99B9DC60BC90}"/>
              </a:ext>
            </a:extLst>
          </p:cNvPr>
          <p:cNvSpPr txBox="1"/>
          <p:nvPr/>
        </p:nvSpPr>
        <p:spPr>
          <a:xfrm>
            <a:off x="1150374" y="1022555"/>
            <a:ext cx="10068232" cy="540773"/>
          </a:xfrm>
          <a:prstGeom prst="rect">
            <a:avLst/>
          </a:prstGeom>
          <a:noFill/>
        </p:spPr>
        <p:txBody>
          <a:bodyPr wrap="square" rtlCol="0">
            <a:spAutoFit/>
          </a:bodyPr>
          <a:lstStyle/>
          <a:p>
            <a:pPr algn="ctr"/>
            <a:r>
              <a:rPr lang="en-US" sz="2800" b="1" dirty="0">
                <a:solidFill>
                  <a:srgbClr val="FF0000"/>
                </a:solidFill>
              </a:rPr>
              <a:t>TÍNH CẦN THIẾT CỦA ĐỀ TÀI</a:t>
            </a:r>
          </a:p>
        </p:txBody>
      </p:sp>
      <p:sp>
        <p:nvSpPr>
          <p:cNvPr id="5" name="TextBox 4">
            <a:extLst>
              <a:ext uri="{FF2B5EF4-FFF2-40B4-BE49-F238E27FC236}">
                <a16:creationId xmlns:a16="http://schemas.microsoft.com/office/drawing/2014/main" id="{BB7BCB57-6CF5-19E7-9067-C7053E33D16F}"/>
              </a:ext>
            </a:extLst>
          </p:cNvPr>
          <p:cNvSpPr txBox="1"/>
          <p:nvPr/>
        </p:nvSpPr>
        <p:spPr>
          <a:xfrm>
            <a:off x="1248698" y="1917290"/>
            <a:ext cx="9704438" cy="2031325"/>
          </a:xfrm>
          <a:prstGeom prst="rect">
            <a:avLst/>
          </a:prstGeom>
          <a:noFill/>
        </p:spPr>
        <p:txBody>
          <a:bodyPr wrap="square" rtlCol="0">
            <a:spAutoFit/>
          </a:bodyPr>
          <a:lstStyle/>
          <a:p>
            <a:pPr algn="just"/>
            <a:r>
              <a:rPr lang="en-US" dirty="0"/>
              <a:t>Thị </a:t>
            </a:r>
            <a:r>
              <a:rPr lang="en-US" dirty="0" err="1"/>
              <a:t>trường</a:t>
            </a:r>
            <a:r>
              <a:rPr lang="en-US" dirty="0"/>
              <a:t> </a:t>
            </a:r>
            <a:r>
              <a:rPr lang="en-US" dirty="0" err="1"/>
              <a:t>chứng</a:t>
            </a:r>
            <a:r>
              <a:rPr lang="en-US" dirty="0"/>
              <a:t> </a:t>
            </a:r>
            <a:r>
              <a:rPr lang="en-US" dirty="0" err="1"/>
              <a:t>khoán</a:t>
            </a:r>
            <a:r>
              <a:rPr lang="en-US" dirty="0"/>
              <a:t>, </a:t>
            </a:r>
            <a:r>
              <a:rPr lang="en-US" dirty="0" err="1"/>
              <a:t>tiền</a:t>
            </a:r>
            <a:r>
              <a:rPr lang="en-US" dirty="0"/>
              <a:t> </a:t>
            </a:r>
            <a:r>
              <a:rPr lang="en-US" dirty="0" err="1"/>
              <a:t>ảo</a:t>
            </a:r>
            <a:r>
              <a:rPr lang="en-US" dirty="0"/>
              <a:t> … </a:t>
            </a:r>
            <a:r>
              <a:rPr lang="en-US" dirty="0" err="1"/>
              <a:t>là</a:t>
            </a:r>
            <a:r>
              <a:rPr lang="en-US" dirty="0"/>
              <a:t> </a:t>
            </a:r>
            <a:r>
              <a:rPr lang="en-US" dirty="0" err="1"/>
              <a:t>một</a:t>
            </a:r>
            <a:r>
              <a:rPr lang="en-US" dirty="0"/>
              <a:t> </a:t>
            </a:r>
            <a:r>
              <a:rPr lang="en-US" dirty="0" err="1"/>
              <a:t>kênh</a:t>
            </a:r>
            <a:r>
              <a:rPr lang="en-US" dirty="0"/>
              <a:t> </a:t>
            </a:r>
            <a:r>
              <a:rPr lang="en-US" dirty="0" err="1"/>
              <a:t>tìm</a:t>
            </a:r>
            <a:r>
              <a:rPr lang="en-US" dirty="0"/>
              <a:t> </a:t>
            </a:r>
            <a:r>
              <a:rPr lang="en-US" dirty="0" err="1"/>
              <a:t>kiếm</a:t>
            </a:r>
            <a:r>
              <a:rPr lang="en-US" dirty="0"/>
              <a:t> </a:t>
            </a:r>
            <a:r>
              <a:rPr lang="en-US" dirty="0" err="1"/>
              <a:t>lợi</a:t>
            </a:r>
            <a:r>
              <a:rPr lang="en-US" dirty="0"/>
              <a:t> </a:t>
            </a:r>
            <a:r>
              <a:rPr lang="en-US" dirty="0" err="1"/>
              <a:t>nhuận</a:t>
            </a:r>
            <a:r>
              <a:rPr lang="en-US" dirty="0"/>
              <a:t> </a:t>
            </a:r>
            <a:r>
              <a:rPr lang="en-US" dirty="0" err="1"/>
              <a:t>đang</a:t>
            </a:r>
            <a:r>
              <a:rPr lang="en-US" dirty="0"/>
              <a:t> </a:t>
            </a:r>
            <a:r>
              <a:rPr lang="en-US" dirty="0" err="1"/>
              <a:t>được</a:t>
            </a:r>
            <a:r>
              <a:rPr lang="en-US" dirty="0"/>
              <a:t> </a:t>
            </a:r>
            <a:r>
              <a:rPr lang="en-US" dirty="0" err="1"/>
              <a:t>các</a:t>
            </a:r>
            <a:r>
              <a:rPr lang="en-US" dirty="0"/>
              <a:t> </a:t>
            </a:r>
            <a:r>
              <a:rPr lang="en-US" dirty="0" err="1"/>
              <a:t>nhà</a:t>
            </a:r>
            <a:r>
              <a:rPr lang="en-US" dirty="0"/>
              <a:t> </a:t>
            </a:r>
            <a:r>
              <a:rPr lang="en-US" dirty="0" err="1"/>
              <a:t>đầu</a:t>
            </a:r>
            <a:r>
              <a:rPr lang="en-US" dirty="0"/>
              <a:t> </a:t>
            </a:r>
            <a:r>
              <a:rPr lang="en-US" dirty="0" err="1"/>
              <a:t>tư</a:t>
            </a:r>
            <a:r>
              <a:rPr lang="en-US" dirty="0"/>
              <a:t> </a:t>
            </a:r>
            <a:r>
              <a:rPr lang="en-US" dirty="0" err="1"/>
              <a:t>quan</a:t>
            </a:r>
            <a:r>
              <a:rPr lang="en-US" dirty="0"/>
              <a:t> </a:t>
            </a:r>
            <a:r>
              <a:rPr lang="en-US" dirty="0" err="1"/>
              <a:t>tâm</a:t>
            </a:r>
            <a:r>
              <a:rPr lang="en-US" dirty="0"/>
              <a:t>. </a:t>
            </a:r>
            <a:r>
              <a:rPr lang="en-US" dirty="0" err="1"/>
              <a:t>Đặc</a:t>
            </a:r>
            <a:r>
              <a:rPr lang="en-US" dirty="0"/>
              <a:t> </a:t>
            </a:r>
            <a:r>
              <a:rPr lang="en-US" dirty="0" err="1"/>
              <a:t>biệt</a:t>
            </a:r>
            <a:r>
              <a:rPr lang="en-US" dirty="0"/>
              <a:t>, </a:t>
            </a:r>
            <a:r>
              <a:rPr lang="en-US" dirty="0" err="1"/>
              <a:t>trong</a:t>
            </a:r>
            <a:r>
              <a:rPr lang="en-US" dirty="0"/>
              <a:t> </a:t>
            </a:r>
            <a:r>
              <a:rPr lang="en-US" dirty="0" err="1"/>
              <a:t>giai</a:t>
            </a:r>
            <a:r>
              <a:rPr lang="en-US" dirty="0"/>
              <a:t> </a:t>
            </a:r>
            <a:r>
              <a:rPr lang="en-US" dirty="0" err="1"/>
              <a:t>đoạn</a:t>
            </a:r>
            <a:r>
              <a:rPr lang="en-US" dirty="0"/>
              <a:t> </a:t>
            </a:r>
            <a:r>
              <a:rPr lang="en-US" dirty="0" err="1"/>
              <a:t>năm</a:t>
            </a:r>
            <a:r>
              <a:rPr lang="en-US" dirty="0"/>
              <a:t> </a:t>
            </a:r>
            <a:r>
              <a:rPr lang="en-US" dirty="0" err="1"/>
              <a:t>từ</a:t>
            </a:r>
            <a:r>
              <a:rPr lang="en-US" dirty="0"/>
              <a:t> </a:t>
            </a:r>
            <a:r>
              <a:rPr lang="en-US" dirty="0" err="1"/>
              <a:t>năm</a:t>
            </a:r>
            <a:r>
              <a:rPr lang="en-US" dirty="0"/>
              <a:t> 2021 </a:t>
            </a:r>
            <a:r>
              <a:rPr lang="en-US" dirty="0" err="1"/>
              <a:t>đến</a:t>
            </a:r>
            <a:r>
              <a:rPr lang="en-US" dirty="0"/>
              <a:t> nay, </a:t>
            </a:r>
            <a:r>
              <a:rPr lang="en-US" dirty="0" err="1"/>
              <a:t>lượng</a:t>
            </a:r>
            <a:r>
              <a:rPr lang="en-US" dirty="0"/>
              <a:t> </a:t>
            </a:r>
            <a:r>
              <a:rPr lang="en-US" dirty="0" err="1"/>
              <a:t>nhà</a:t>
            </a:r>
            <a:r>
              <a:rPr lang="en-US" dirty="0"/>
              <a:t> </a:t>
            </a:r>
            <a:r>
              <a:rPr lang="en-US" dirty="0" err="1"/>
              <a:t>đầu</a:t>
            </a:r>
            <a:r>
              <a:rPr lang="en-US" dirty="0"/>
              <a:t> </a:t>
            </a:r>
            <a:r>
              <a:rPr lang="en-US" dirty="0" err="1"/>
              <a:t>tư</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thị</a:t>
            </a:r>
            <a:r>
              <a:rPr lang="en-US" dirty="0"/>
              <a:t> </a:t>
            </a:r>
            <a:r>
              <a:rPr lang="en-US" dirty="0" err="1"/>
              <a:t>trường</a:t>
            </a:r>
            <a:r>
              <a:rPr lang="en-US" dirty="0"/>
              <a:t> </a:t>
            </a:r>
            <a:r>
              <a:rPr lang="en-US" dirty="0" err="1"/>
              <a:t>càng</a:t>
            </a:r>
            <a:r>
              <a:rPr lang="en-US" dirty="0"/>
              <a:t> </a:t>
            </a:r>
            <a:r>
              <a:rPr lang="en-US" dirty="0" err="1"/>
              <a:t>nhiều</a:t>
            </a:r>
            <a:r>
              <a:rPr lang="en-US" dirty="0"/>
              <a:t>, </a:t>
            </a:r>
            <a:r>
              <a:rPr lang="en-US" dirty="0" err="1"/>
              <a:t>thể</a:t>
            </a:r>
            <a:r>
              <a:rPr lang="en-US" dirty="0"/>
              <a:t> </a:t>
            </a:r>
            <a:r>
              <a:rPr lang="en-US" dirty="0" err="1"/>
              <a:t>hiện</a:t>
            </a:r>
            <a:r>
              <a:rPr lang="en-US" dirty="0"/>
              <a:t> qua </a:t>
            </a:r>
            <a:r>
              <a:rPr lang="en-US" dirty="0" err="1"/>
              <a:t>các</a:t>
            </a:r>
            <a:r>
              <a:rPr lang="en-US" dirty="0"/>
              <a:t> </a:t>
            </a:r>
            <a:r>
              <a:rPr lang="en-US" dirty="0" err="1"/>
              <a:t>thông</a:t>
            </a:r>
            <a:r>
              <a:rPr lang="en-US" dirty="0"/>
              <a:t> tin </a:t>
            </a:r>
            <a:r>
              <a:rPr lang="en-US" dirty="0" err="1"/>
              <a:t>sau</a:t>
            </a:r>
            <a:r>
              <a:rPr lang="en-US" dirty="0"/>
              <a:t>:</a:t>
            </a:r>
          </a:p>
          <a:p>
            <a:pPr algn="just"/>
            <a:endParaRPr lang="en-US" dirty="0"/>
          </a:p>
          <a:p>
            <a:pPr marL="285750" indent="-285750" algn="just">
              <a:buFont typeface="Arial" panose="020B0604020202020204" pitchFamily="34" charset="0"/>
              <a:buChar char="•"/>
            </a:pPr>
            <a:r>
              <a:rPr lang="vi-VN" dirty="0">
                <a:latin typeface="Calibri" panose="020F0502020204030204" pitchFamily="34" charset="0"/>
                <a:ea typeface="Calibri" panose="020F0502020204030204" pitchFamily="34" charset="0"/>
                <a:cs typeface="Calibri" panose="020F0502020204030204" pitchFamily="34" charset="0"/>
              </a:rPr>
              <a:t>Tính đến tháng 5/2023, số lượng TKGD trong thị trường trong nước là: 7.121.301 tài khoản.</a:t>
            </a:r>
          </a:p>
          <a:p>
            <a:pPr algn="just"/>
            <a:endParaRPr lang="vi-VN"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vi-VN" dirty="0">
                <a:latin typeface="Calibri" panose="020F0502020204030204" pitchFamily="34" charset="0"/>
                <a:ea typeface="Calibri" panose="020F0502020204030204" pitchFamily="34" charset="0"/>
                <a:cs typeface="Calibri" panose="020F0502020204030204" pitchFamily="34" charset="0"/>
              </a:rPr>
              <a:t>Số lượng TKGD thị trường nước ngoài là 43.686 tài khoản.</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61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B429-82CB-A7B9-D024-FD99F34E18EC}"/>
              </a:ext>
            </a:extLst>
          </p:cNvPr>
          <p:cNvSpPr>
            <a:spLocks noGrp="1"/>
          </p:cNvSpPr>
          <p:nvPr>
            <p:ph type="title"/>
          </p:nvPr>
        </p:nvSpPr>
        <p:spPr>
          <a:xfrm>
            <a:off x="1451579" y="1268360"/>
            <a:ext cx="9603275" cy="585393"/>
          </a:xfrm>
        </p:spPr>
        <p:txBody>
          <a:bodyPr>
            <a:normAutofit/>
          </a:bodyPr>
          <a:lstStyle/>
          <a:p>
            <a:r>
              <a:rPr lang="en-US" sz="2000" dirty="0">
                <a:solidFill>
                  <a:srgbClr val="FF0000"/>
                </a:solidFill>
              </a:rPr>
              <a:t>MÔ HÌNH BASELINE 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E8C910-F941-1B3A-15A8-52B88F024655}"/>
                  </a:ext>
                </a:extLst>
              </p:cNvPr>
              <p:cNvSpPr>
                <a:spLocks noGrp="1"/>
              </p:cNvSpPr>
              <p:nvPr>
                <p:ph idx="1"/>
              </p:nvPr>
            </p:nvSpPr>
            <p:spPr/>
            <p:txBody>
              <a:bodyPr>
                <a:noAutofit/>
              </a:bodyPr>
              <a:lstStyle/>
              <a:p>
                <a:r>
                  <a:rPr lang="en-US" sz="1600" dirty="0"/>
                  <a:t>Mô </a:t>
                </a:r>
                <a:r>
                  <a:rPr lang="en-US" sz="1600" dirty="0" err="1"/>
                  <a:t>hình</a:t>
                </a:r>
                <a:r>
                  <a:rPr lang="en-US" sz="1600" dirty="0"/>
                  <a:t> AR (</a:t>
                </a:r>
                <a:r>
                  <a:rPr lang="en-US" sz="1600" dirty="0" err="1"/>
                  <a:t>Autoregrestion</a:t>
                </a:r>
                <a:r>
                  <a:rPr lang="en-US" sz="1600" dirty="0"/>
                  <a:t>) </a:t>
                </a:r>
                <a:r>
                  <a:rPr lang="en-US" sz="1600" dirty="0" err="1"/>
                  <a:t>là</a:t>
                </a:r>
                <a:r>
                  <a:rPr lang="en-US" sz="1600" dirty="0"/>
                  <a:t> </a:t>
                </a:r>
                <a:r>
                  <a:rPr lang="en-US" sz="1600" dirty="0" err="1"/>
                  <a:t>mô</a:t>
                </a:r>
                <a:r>
                  <a:rPr lang="en-US" sz="1600" dirty="0"/>
                  <a:t> </a:t>
                </a:r>
                <a:r>
                  <a:rPr lang="en-US" sz="1600" dirty="0" err="1"/>
                  <a:t>hình</a:t>
                </a:r>
                <a:r>
                  <a:rPr lang="en-US" sz="1600" dirty="0"/>
                  <a:t> </a:t>
                </a:r>
                <a:r>
                  <a:rPr lang="en-US" sz="1600" dirty="0" err="1"/>
                  <a:t>dự</a:t>
                </a:r>
                <a:r>
                  <a:rPr lang="en-US" sz="1600" dirty="0"/>
                  <a:t> </a:t>
                </a:r>
                <a:r>
                  <a:rPr lang="en-US" sz="1600" dirty="0" err="1"/>
                  <a:t>đoán</a:t>
                </a:r>
                <a:r>
                  <a:rPr lang="en-US" sz="1600" dirty="0"/>
                  <a:t> </a:t>
                </a:r>
                <a:r>
                  <a:rPr lang="en-US" sz="1600" dirty="0" err="1"/>
                  <a:t>giá</a:t>
                </a:r>
                <a:r>
                  <a:rPr lang="en-US" sz="1600" dirty="0"/>
                  <a:t> </a:t>
                </a:r>
                <a:r>
                  <a:rPr lang="en-US" sz="1600" dirty="0" err="1"/>
                  <a:t>trị</a:t>
                </a:r>
                <a:r>
                  <a:rPr lang="en-US" sz="1600" dirty="0"/>
                  <a:t> </a:t>
                </a:r>
                <a:r>
                  <a:rPr lang="en-US" sz="1600" dirty="0" err="1"/>
                  <a:t>hiện</a:t>
                </a:r>
                <a:r>
                  <a:rPr lang="en-US" sz="1600" dirty="0"/>
                  <a:t> </a:t>
                </a:r>
                <a:r>
                  <a:rPr lang="en-US" sz="1600" dirty="0" err="1"/>
                  <a:t>tại</a:t>
                </a:r>
                <a:r>
                  <a:rPr lang="en-US" sz="1600" dirty="0"/>
                  <a:t> </a:t>
                </a:r>
                <a:r>
                  <a:rPr lang="en-US" sz="1600" dirty="0" err="1"/>
                  <a:t>của</a:t>
                </a:r>
                <a:r>
                  <a:rPr lang="en-US" sz="1600" dirty="0"/>
                  <a:t> </a:t>
                </a:r>
                <a:r>
                  <a:rPr lang="en-US" sz="1600" dirty="0" err="1"/>
                  <a:t>mô</a:t>
                </a:r>
                <a:r>
                  <a:rPr lang="en-US" sz="1600" dirty="0"/>
                  <a:t> </a:t>
                </a:r>
                <a:r>
                  <a:rPr lang="en-US" sz="1600" dirty="0" err="1"/>
                  <a:t>hình</a:t>
                </a:r>
                <a:r>
                  <a:rPr lang="en-US" sz="1600" dirty="0"/>
                  <a:t> </a:t>
                </a:r>
                <a:r>
                  <a:rPr lang="en-US" sz="1600" dirty="0" err="1"/>
                  <a:t>dựa</a:t>
                </a:r>
                <a:r>
                  <a:rPr lang="en-US" sz="1600" dirty="0"/>
                  <a:t> </a:t>
                </a:r>
                <a:r>
                  <a:rPr lang="en-US" sz="1600" dirty="0" err="1"/>
                  <a:t>trên</a:t>
                </a:r>
                <a:r>
                  <a:rPr lang="en-US" sz="1600" dirty="0"/>
                  <a:t> </a:t>
                </a:r>
                <a:r>
                  <a:rPr lang="en-US" sz="1600" dirty="0" err="1"/>
                  <a:t>các</a:t>
                </a:r>
                <a:r>
                  <a:rPr lang="en-US" sz="1600" dirty="0"/>
                  <a:t> </a:t>
                </a:r>
                <a:r>
                  <a:rPr lang="en-US" sz="1600" dirty="0" err="1"/>
                  <a:t>giá</a:t>
                </a:r>
                <a:r>
                  <a:rPr lang="en-US" sz="1600" dirty="0"/>
                  <a:t> </a:t>
                </a:r>
                <a:r>
                  <a:rPr lang="en-US" sz="1600" dirty="0" err="1"/>
                  <a:t>trị</a:t>
                </a:r>
                <a:r>
                  <a:rPr lang="en-US" sz="1600" dirty="0"/>
                  <a:t> </a:t>
                </a:r>
                <a:r>
                  <a:rPr lang="en-US" sz="1600" dirty="0" err="1"/>
                  <a:t>trong</a:t>
                </a:r>
                <a:r>
                  <a:rPr lang="en-US" sz="1600" dirty="0"/>
                  <a:t> </a:t>
                </a:r>
                <a:r>
                  <a:rPr lang="en-US" sz="1600" dirty="0" err="1"/>
                  <a:t>quá</a:t>
                </a:r>
                <a:r>
                  <a:rPr lang="en-US" sz="1600" dirty="0"/>
                  <a:t> </a:t>
                </a:r>
                <a:r>
                  <a:rPr lang="en-US" sz="1600" dirty="0" err="1"/>
                  <a:t>khứ</a:t>
                </a:r>
                <a:endParaRPr lang="en-US" sz="1600" dirty="0"/>
              </a:p>
              <a:p>
                <a:endParaRPr lang="en-US" sz="1600" dirty="0"/>
              </a:p>
              <a:p>
                <a:pPr marL="0" indent="0">
                  <a:buNone/>
                </a:pPr>
                <a:r>
                  <a:rPr lang="en-US" sz="1600" dirty="0"/>
                  <a:t>Trong </a:t>
                </a:r>
                <a:r>
                  <a:rPr lang="en-US" sz="1600" dirty="0" err="1"/>
                  <a:t>đó</a:t>
                </a:r>
                <a:r>
                  <a:rPr lang="en-US" sz="1600" dirty="0"/>
                  <a:t>:</a:t>
                </a:r>
              </a:p>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oMath>
                </a14:m>
                <a:r>
                  <a:rPr lang="en-US" sz="1600" dirty="0"/>
                  <a:t> </a:t>
                </a:r>
                <a14:m>
                  <m:oMath xmlns:m="http://schemas.openxmlformats.org/officeDocument/2006/math">
                    <m:r>
                      <a:rPr lang="en-US" sz="1600" i="1">
                        <a:latin typeface="Cambria Math" panose="02040503050406030204" pitchFamily="18" charset="0"/>
                      </a:rPr>
                      <m:t>𝑔𝑖</m:t>
                    </m:r>
                    <m:r>
                      <a:rPr lang="en-US" sz="1600" i="1">
                        <a:latin typeface="Cambria Math" panose="02040503050406030204" pitchFamily="18" charset="0"/>
                      </a:rPr>
                      <m:t>á </m:t>
                    </m:r>
                    <m:r>
                      <a:rPr lang="en-US" sz="1600" i="1">
                        <a:latin typeface="Cambria Math" panose="02040503050406030204" pitchFamily="18" charset="0"/>
                      </a:rPr>
                      <m:t>𝑡𝑟</m:t>
                    </m:r>
                    <m:r>
                      <a:rPr lang="en-US" sz="1600" i="1">
                        <a:latin typeface="Cambria Math" panose="02040503050406030204" pitchFamily="18" charset="0"/>
                      </a:rPr>
                      <m:t>ị </m:t>
                    </m:r>
                    <m:r>
                      <a:rPr lang="en-US" sz="1600" i="1">
                        <a:latin typeface="Cambria Math" panose="02040503050406030204" pitchFamily="18" charset="0"/>
                      </a:rPr>
                      <m:t>h𝑖</m:t>
                    </m:r>
                    <m:r>
                      <a:rPr lang="en-US" sz="1600" i="1">
                        <a:latin typeface="Cambria Math" panose="02040503050406030204" pitchFamily="18" charset="0"/>
                      </a:rPr>
                      <m:t>ệ</m:t>
                    </m:r>
                    <m:r>
                      <a:rPr lang="en-US" sz="1600" i="1">
                        <a:latin typeface="Cambria Math" panose="02040503050406030204" pitchFamily="18" charset="0"/>
                      </a:rPr>
                      <m:t>𝑛</m:t>
                    </m:r>
                    <m:r>
                      <a:rPr lang="en-US" sz="1600" i="1">
                        <a:latin typeface="Cambria Math" panose="02040503050406030204" pitchFamily="18" charset="0"/>
                      </a:rPr>
                      <m:t> </m:t>
                    </m:r>
                    <m:r>
                      <a:rPr lang="en-US" sz="1600" i="1">
                        <a:latin typeface="Cambria Math" panose="02040503050406030204" pitchFamily="18" charset="0"/>
                      </a:rPr>
                      <m:t>𝑡</m:t>
                    </m:r>
                    <m:r>
                      <a:rPr lang="en-US" sz="1600" i="1">
                        <a:latin typeface="Cambria Math" panose="02040503050406030204" pitchFamily="18" charset="0"/>
                      </a:rPr>
                      <m:t>ạ</m:t>
                    </m:r>
                    <m:r>
                      <a:rPr lang="en-US" sz="1600" i="1">
                        <a:latin typeface="Cambria Math" panose="02040503050406030204" pitchFamily="18" charset="0"/>
                      </a:rPr>
                      <m:t>𝑖</m:t>
                    </m:r>
                    <m:r>
                      <a:rPr lang="en-US" sz="1600" i="1">
                        <a:latin typeface="Cambria Math" panose="02040503050406030204" pitchFamily="18" charset="0"/>
                      </a:rPr>
                      <m:t> </m:t>
                    </m:r>
                    <m:r>
                      <a:rPr lang="en-US" sz="1600" i="1">
                        <a:latin typeface="Cambria Math" panose="02040503050406030204" pitchFamily="18" charset="0"/>
                      </a:rPr>
                      <m:t>𝑐</m:t>
                    </m:r>
                    <m:r>
                      <a:rPr lang="en-US" sz="1600" i="1">
                        <a:latin typeface="Cambria Math" panose="02040503050406030204" pitchFamily="18" charset="0"/>
                      </a:rPr>
                      <m:t>ủ</m:t>
                    </m:r>
                    <m:r>
                      <a:rPr lang="en-US" sz="1600" i="1">
                        <a:latin typeface="Cambria Math" panose="02040503050406030204" pitchFamily="18" charset="0"/>
                      </a:rPr>
                      <m:t>𝑎</m:t>
                    </m:r>
                    <m:r>
                      <a:rPr lang="en-US" sz="1600" i="1">
                        <a:latin typeface="Cambria Math" panose="02040503050406030204" pitchFamily="18" charset="0"/>
                      </a:rPr>
                      <m:t> </m:t>
                    </m:r>
                    <m:r>
                      <a:rPr lang="en-US" sz="1600" i="1">
                        <a:latin typeface="Cambria Math" panose="02040503050406030204" pitchFamily="18" charset="0"/>
                      </a:rPr>
                      <m:t>𝑑</m:t>
                    </m:r>
                    <m:r>
                      <a:rPr lang="en-US" sz="1600" i="1">
                        <a:latin typeface="Cambria Math" panose="02040503050406030204" pitchFamily="18" charset="0"/>
                      </a:rPr>
                      <m:t>ữ </m:t>
                    </m:r>
                    <m:r>
                      <a:rPr lang="en-US" sz="1600" i="1">
                        <a:latin typeface="Cambria Math" panose="02040503050406030204" pitchFamily="18" charset="0"/>
                      </a:rPr>
                      <m:t>𝑙𝑖</m:t>
                    </m:r>
                    <m:r>
                      <a:rPr lang="en-US" sz="1600" i="1">
                        <a:latin typeface="Cambria Math" panose="02040503050406030204" pitchFamily="18" charset="0"/>
                      </a:rPr>
                      <m:t>ệ</m:t>
                    </m:r>
                    <m:r>
                      <a:rPr lang="en-US" sz="1600" i="1">
                        <a:latin typeface="Cambria Math" panose="02040503050406030204" pitchFamily="18" charset="0"/>
                      </a:rPr>
                      <m:t>𝑢</m:t>
                    </m:r>
                    <m:r>
                      <a:rPr lang="en-US" sz="1600" i="1">
                        <a:latin typeface="Cambria Math" panose="02040503050406030204" pitchFamily="18" charset="0"/>
                      </a:rPr>
                      <m:t> </m:t>
                    </m:r>
                    <m:r>
                      <a:rPr lang="en-US" sz="1600" i="1">
                        <a:latin typeface="Cambria Math" panose="02040503050406030204" pitchFamily="18" charset="0"/>
                      </a:rPr>
                      <m:t>𝑡h</m:t>
                    </m:r>
                    <m:r>
                      <a:rPr lang="en-US" sz="1600" i="1">
                        <a:latin typeface="Cambria Math" panose="02040503050406030204" pitchFamily="18" charset="0"/>
                      </a:rPr>
                      <m:t>ờ</m:t>
                    </m:r>
                    <m:r>
                      <a:rPr lang="en-US" sz="1600" i="1">
                        <a:latin typeface="Cambria Math" panose="02040503050406030204" pitchFamily="18" charset="0"/>
                      </a:rPr>
                      <m:t>𝑖</m:t>
                    </m:r>
                    <m:r>
                      <a:rPr lang="en-US" sz="1600" i="1">
                        <a:latin typeface="Cambria Math" panose="02040503050406030204" pitchFamily="18" charset="0"/>
                      </a:rPr>
                      <m:t> đ</m:t>
                    </m:r>
                    <m:r>
                      <a:rPr lang="en-US" sz="1600" i="1">
                        <a:latin typeface="Cambria Math" panose="02040503050406030204" pitchFamily="18" charset="0"/>
                      </a:rPr>
                      <m:t>𝑖</m:t>
                    </m:r>
                    <m:r>
                      <a:rPr lang="en-US" sz="1600" i="1">
                        <a:latin typeface="Cambria Math" panose="02040503050406030204" pitchFamily="18" charset="0"/>
                      </a:rPr>
                      <m:t>ể</m:t>
                    </m:r>
                    <m:r>
                      <a:rPr lang="en-US" sz="1600" i="1">
                        <a:latin typeface="Cambria Math" panose="02040503050406030204" pitchFamily="18" charset="0"/>
                      </a:rPr>
                      <m:t>𝑚</m:t>
                    </m:r>
                    <m:r>
                      <a:rPr lang="en-US" sz="1600" i="1">
                        <a:latin typeface="Cambria Math" panose="02040503050406030204" pitchFamily="18" charset="0"/>
                      </a:rPr>
                      <m:t> </m:t>
                    </m:r>
                    <m:r>
                      <a:rPr lang="en-US" sz="1600" i="1">
                        <a:latin typeface="Cambria Math" panose="02040503050406030204" pitchFamily="18" charset="0"/>
                      </a:rPr>
                      <m:t>𝑡</m:t>
                    </m:r>
                  </m:oMath>
                </a14:m>
                <a:endParaRPr lang="en-US" sz="1600" b="0" dirty="0"/>
              </a:p>
              <a:p>
                <a:r>
                  <a:rPr lang="en-US" sz="1600" dirty="0"/>
                  <a:t>c: </a:t>
                </a:r>
                <a:r>
                  <a:rPr lang="en-US" sz="1600" dirty="0" err="1"/>
                  <a:t>Hằng</a:t>
                </a:r>
                <a:r>
                  <a:rPr lang="en-US" sz="1600" dirty="0"/>
                  <a:t> </a:t>
                </a:r>
                <a:r>
                  <a:rPr lang="en-US" sz="1600" dirty="0" err="1"/>
                  <a:t>số</a:t>
                </a:r>
                <a:r>
                  <a:rPr lang="en-US" sz="1600" dirty="0"/>
                  <a:t> </a:t>
                </a:r>
                <a:r>
                  <a:rPr lang="en-US" sz="1600" dirty="0" err="1"/>
                  <a:t>của</a:t>
                </a:r>
                <a:r>
                  <a:rPr lang="en-US" sz="1600" dirty="0"/>
                  <a:t> </a:t>
                </a:r>
                <a:r>
                  <a:rPr lang="en-US" sz="1600" dirty="0" err="1"/>
                  <a:t>mô</a:t>
                </a:r>
                <a:r>
                  <a:rPr lang="en-US" sz="1600" dirty="0"/>
                  <a:t> </a:t>
                </a:r>
                <a:r>
                  <a:rPr lang="en-US" sz="1600" dirty="0" err="1"/>
                  <a:t>hình</a:t>
                </a:r>
                <a:endParaRPr lang="en-US" sz="1600" dirty="0"/>
              </a:p>
              <a:p>
                <a:r>
                  <a:rPr lang="en-US" sz="1600" dirty="0"/>
                  <a:t>k: </a:t>
                </a:r>
                <a:r>
                  <a:rPr lang="en-US" sz="1600" dirty="0" err="1"/>
                  <a:t>hệ</a:t>
                </a:r>
                <a:r>
                  <a:rPr lang="en-US" sz="1600" dirty="0"/>
                  <a:t> </a:t>
                </a:r>
                <a:r>
                  <a:rPr lang="en-US" sz="1600" dirty="0" err="1"/>
                  <a:t>số</a:t>
                </a:r>
                <a:r>
                  <a:rPr lang="en-US" sz="1600" dirty="0"/>
                  <a:t> </a:t>
                </a:r>
                <a:r>
                  <a:rPr lang="en-US" sz="1600" dirty="0" err="1"/>
                  <a:t>biến</a:t>
                </a:r>
                <a:r>
                  <a:rPr lang="en-US" sz="1600" dirty="0"/>
                  <a:t> </a:t>
                </a:r>
                <a:r>
                  <a:rPr lang="en-US" sz="1600" dirty="0" err="1"/>
                  <a:t>thiên</a:t>
                </a:r>
                <a:r>
                  <a:rPr lang="en-US" sz="1600" dirty="0"/>
                  <a:t> </a:t>
                </a:r>
                <a:r>
                  <a:rPr lang="en-US" sz="1600" dirty="0" err="1"/>
                  <a:t>của</a:t>
                </a:r>
                <a:r>
                  <a:rPr lang="en-US" sz="1600" dirty="0"/>
                  <a:t> </a:t>
                </a:r>
                <a:r>
                  <a:rPr lang="en-US" sz="1600" dirty="0" err="1"/>
                  <a:t>mô</a:t>
                </a:r>
                <a:r>
                  <a:rPr lang="en-US" sz="1600" dirty="0"/>
                  <a:t> </a:t>
                </a:r>
                <a:r>
                  <a:rPr lang="en-US" sz="1600" dirty="0" err="1"/>
                  <a:t>hình</a:t>
                </a:r>
                <a:r>
                  <a:rPr lang="en-US" sz="1600" dirty="0"/>
                  <a:t> </a:t>
                </a:r>
                <a:r>
                  <a:rPr lang="en-US" sz="1600" dirty="0" err="1"/>
                  <a:t>trong</a:t>
                </a:r>
                <a:r>
                  <a:rPr lang="en-US" sz="1600" dirty="0"/>
                  <a:t> </a:t>
                </a:r>
                <a:r>
                  <a:rPr lang="en-US" sz="1600" dirty="0" err="1"/>
                  <a:t>quá</a:t>
                </a:r>
                <a:r>
                  <a:rPr lang="en-US" sz="1600" dirty="0"/>
                  <a:t> </a:t>
                </a:r>
                <a:r>
                  <a:rPr lang="en-US" sz="1600" dirty="0" err="1"/>
                  <a:t>khứ</a:t>
                </a:r>
                <a:endParaRPr lang="en-US" sz="1600" dirty="0"/>
              </a:p>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𝑡</m:t>
                        </m:r>
                        <m:r>
                          <a:rPr lang="en-US" sz="1600" b="0" i="1" smtClean="0">
                            <a:latin typeface="Cambria Math" panose="02040503050406030204" pitchFamily="18" charset="0"/>
                          </a:rPr>
                          <m:t>−1</m:t>
                        </m:r>
                      </m:sub>
                    </m:sSub>
                  </m:oMath>
                </a14:m>
                <a:r>
                  <a:rPr lang="en-US" sz="1600" dirty="0"/>
                  <a:t>: </a:t>
                </a:r>
                <a:r>
                  <a:rPr lang="en-US" sz="1600" dirty="0" err="1"/>
                  <a:t>giá</a:t>
                </a:r>
                <a:r>
                  <a:rPr lang="en-US" sz="1600" dirty="0"/>
                  <a:t> </a:t>
                </a:r>
                <a:r>
                  <a:rPr lang="en-US" sz="1600" dirty="0" err="1"/>
                  <a:t>trị</a:t>
                </a:r>
                <a:r>
                  <a:rPr lang="en-US" sz="1600" dirty="0"/>
                  <a:t> </a:t>
                </a:r>
                <a:r>
                  <a:rPr lang="en-US" sz="1600" dirty="0" err="1"/>
                  <a:t>quá</a:t>
                </a:r>
                <a:r>
                  <a:rPr lang="en-US" sz="1600" dirty="0"/>
                  <a:t> </a:t>
                </a:r>
                <a:r>
                  <a:rPr lang="en-US" sz="1600" dirty="0" err="1"/>
                  <a:t>khứ</a:t>
                </a:r>
                <a:r>
                  <a:rPr lang="en-US" sz="1600" dirty="0"/>
                  <a:t> </a:t>
                </a:r>
                <a:r>
                  <a:rPr lang="en-US" sz="1600" dirty="0" err="1"/>
                  <a:t>của</a:t>
                </a:r>
                <a:r>
                  <a:rPr lang="en-US" sz="1600" dirty="0"/>
                  <a:t> </a:t>
                </a:r>
                <a:r>
                  <a:rPr lang="en-US" sz="1600" dirty="0" err="1"/>
                  <a:t>biến</a:t>
                </a:r>
                <a:r>
                  <a:rPr lang="en-US" sz="1600" dirty="0"/>
                  <a:t> </a:t>
                </a:r>
                <a:r>
                  <a:rPr lang="en-US" sz="1600" dirty="0" err="1"/>
                  <a:t>dữ</a:t>
                </a:r>
                <a:r>
                  <a:rPr lang="en-US" sz="1600" dirty="0"/>
                  <a:t> </a:t>
                </a:r>
                <a:r>
                  <a:rPr lang="en-US" sz="1600" dirty="0" err="1"/>
                  <a:t>liệu</a:t>
                </a:r>
                <a:r>
                  <a:rPr lang="en-US" sz="1600" dirty="0"/>
                  <a:t> </a:t>
                </a:r>
                <a:r>
                  <a:rPr lang="en-US" sz="1600" dirty="0" err="1"/>
                  <a:t>tại</a:t>
                </a:r>
                <a:r>
                  <a:rPr lang="en-US" sz="1600" dirty="0"/>
                  <a:t> </a:t>
                </a:r>
                <a:r>
                  <a:rPr lang="en-US" sz="1600" dirty="0" err="1"/>
                  <a:t>thời</a:t>
                </a:r>
                <a:r>
                  <a:rPr lang="en-US" sz="1600" dirty="0"/>
                  <a:t> </a:t>
                </a:r>
                <a:r>
                  <a:rPr lang="en-US" sz="1600" dirty="0" err="1"/>
                  <a:t>điểm</a:t>
                </a:r>
                <a:r>
                  <a:rPr lang="en-US" sz="1600" dirty="0"/>
                  <a:t> t – 1</a:t>
                </a:r>
              </a:p>
              <a:p>
                <a14:m>
                  <m:oMath xmlns:m="http://schemas.openxmlformats.org/officeDocument/2006/math">
                    <m:r>
                      <a:rPr lang="en-US" sz="1600" i="1" smtClean="0">
                        <a:latin typeface="Cambria Math" panose="02040503050406030204" pitchFamily="18" charset="0"/>
                        <a:ea typeface="Cambria Math" panose="02040503050406030204" pitchFamily="18" charset="0"/>
                      </a:rPr>
                      <m:t>𝜀</m:t>
                    </m:r>
                  </m:oMath>
                </a14:m>
                <a:r>
                  <a:rPr lang="en-US" sz="1600" dirty="0"/>
                  <a:t>:  </a:t>
                </a:r>
                <a:r>
                  <a:rPr lang="en-US" sz="1600" dirty="0" err="1"/>
                  <a:t>Chênh</a:t>
                </a:r>
                <a:r>
                  <a:rPr lang="en-US" sz="1600" dirty="0"/>
                  <a:t> </a:t>
                </a:r>
                <a:r>
                  <a:rPr lang="en-US" sz="1600" dirty="0" err="1"/>
                  <a:t>lệch</a:t>
                </a:r>
                <a:r>
                  <a:rPr lang="en-US" sz="1600" dirty="0"/>
                  <a:t> </a:t>
                </a:r>
                <a:r>
                  <a:rPr lang="en-US" sz="1600" dirty="0" err="1"/>
                  <a:t>giữa</a:t>
                </a:r>
                <a:r>
                  <a:rPr lang="en-US" sz="1600" dirty="0"/>
                  <a:t> </a:t>
                </a:r>
                <a:r>
                  <a:rPr lang="en-US" sz="1600" dirty="0" err="1"/>
                  <a:t>giá</a:t>
                </a:r>
                <a:r>
                  <a:rPr lang="en-US" sz="1600" dirty="0"/>
                  <a:t> </a:t>
                </a:r>
                <a:r>
                  <a:rPr lang="en-US" sz="1600" dirty="0" err="1"/>
                  <a:t>trị</a:t>
                </a:r>
                <a:r>
                  <a:rPr lang="en-US" sz="1600" dirty="0"/>
                  <a:t> </a:t>
                </a:r>
                <a:r>
                  <a:rPr lang="en-US" sz="1600" dirty="0" err="1"/>
                  <a:t>dự</a:t>
                </a:r>
                <a:r>
                  <a:rPr lang="en-US" sz="1600" dirty="0"/>
                  <a:t> </a:t>
                </a:r>
                <a:r>
                  <a:rPr lang="en-US" sz="1600" dirty="0" err="1"/>
                  <a:t>đoán</a:t>
                </a:r>
                <a:r>
                  <a:rPr lang="en-US" sz="1600" dirty="0"/>
                  <a:t> </a:t>
                </a:r>
                <a:r>
                  <a:rPr lang="en-US" sz="1600" dirty="0" err="1"/>
                  <a:t>và</a:t>
                </a:r>
                <a:r>
                  <a:rPr lang="en-US" sz="1600" dirty="0"/>
                  <a:t> </a:t>
                </a:r>
                <a:r>
                  <a:rPr lang="en-US" sz="1600" dirty="0" err="1"/>
                  <a:t>giá</a:t>
                </a:r>
                <a:r>
                  <a:rPr lang="en-US" sz="1600" dirty="0"/>
                  <a:t> </a:t>
                </a:r>
                <a:r>
                  <a:rPr lang="en-US" sz="1600" dirty="0" err="1"/>
                  <a:t>trị</a:t>
                </a:r>
                <a:r>
                  <a:rPr lang="en-US" sz="1600" dirty="0"/>
                  <a:t> </a:t>
                </a:r>
                <a:r>
                  <a:rPr lang="en-US" sz="1600" dirty="0" err="1"/>
                  <a:t>thực</a:t>
                </a:r>
                <a:r>
                  <a:rPr lang="en-US" sz="1600" dirty="0"/>
                  <a:t> </a:t>
                </a:r>
                <a:r>
                  <a:rPr lang="en-US" sz="1600" dirty="0" err="1"/>
                  <a:t>tế</a:t>
                </a:r>
                <a:endParaRPr lang="en-US" sz="1600" dirty="0"/>
              </a:p>
            </p:txBody>
          </p:sp>
        </mc:Choice>
        <mc:Fallback xmlns="">
          <p:sp>
            <p:nvSpPr>
              <p:cNvPr id="3" name="Content Placeholder 2">
                <a:extLst>
                  <a:ext uri="{FF2B5EF4-FFF2-40B4-BE49-F238E27FC236}">
                    <a16:creationId xmlns:a16="http://schemas.microsoft.com/office/drawing/2014/main" id="{C8E8C910-F941-1B3A-15A8-52B88F024655}"/>
                  </a:ext>
                </a:extLst>
              </p:cNvPr>
              <p:cNvSpPr>
                <a:spLocks noGrp="1" noRot="1" noChangeAspect="1" noMove="1" noResize="1" noEditPoints="1" noAdjustHandles="1" noChangeArrowheads="1" noChangeShapeType="1" noTextEdit="1"/>
              </p:cNvSpPr>
              <p:nvPr>
                <p:ph idx="1"/>
              </p:nvPr>
            </p:nvSpPr>
            <p:spPr>
              <a:blipFill>
                <a:blip r:embed="rId2"/>
                <a:stretch>
                  <a:fillRect l="-317" b="-65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16FFEE5-1B38-3BD6-FCF9-56FACAF1AA81}"/>
                  </a:ext>
                </a:extLst>
              </p:cNvPr>
              <p:cNvSpPr txBox="1"/>
              <p:nvPr/>
            </p:nvSpPr>
            <p:spPr>
              <a:xfrm>
                <a:off x="1451579" y="2836954"/>
                <a:ext cx="9603275" cy="523220"/>
              </a:xfrm>
              <a:prstGeom prst="rect">
                <a:avLst/>
              </a:prstGeom>
              <a:noFill/>
            </p:spPr>
            <p:txBody>
              <a:bodyPr wrap="square" rtlCol="0">
                <a:spAutoFit/>
              </a:bodyPr>
              <a:lstStyle/>
              <a:p>
                <a:pPr algn="ct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𝑡</m:t>
                        </m:r>
                      </m:sub>
                    </m:sSub>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𝑐</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𝑘</m:t>
                    </m:r>
                    <m:r>
                      <a:rPr lang="en-US" sz="2800" b="0" i="1" smtClean="0">
                        <a:solidFill>
                          <a:srgbClr val="FF0000"/>
                        </a:solidFill>
                        <a:latin typeface="Cambria Math" panose="02040503050406030204" pitchFamily="18" charset="0"/>
                      </a:rPr>
                      <m:t>∗</m:t>
                    </m:r>
                  </m:oMath>
                </a14:m>
                <a:r>
                  <a:rPr lang="en-US" sz="2800" dirty="0">
                    <a:solidFill>
                      <a:srgbClr val="FF0000"/>
                    </a:solidFill>
                    <a:latin typeface=".VnArial" panose="020B7200000000000000" pitchFamily="34" charset="0"/>
                  </a:rPr>
                  <a:t> </a:t>
                </a:r>
                <a14:m>
                  <m:oMath xmlns:m="http://schemas.openxmlformats.org/officeDocument/2006/math">
                    <m:sSub>
                      <m:sSubPr>
                        <m:ctrlPr>
                          <a:rPr lang="en-US" sz="2800" i="1">
                            <a:solidFill>
                              <a:srgbClr val="FF0000"/>
                            </a:solidFill>
                            <a:latin typeface="Cambria Math" panose="02040503050406030204" pitchFamily="18" charset="0"/>
                          </a:rPr>
                        </m:ctrlPr>
                      </m:sSubPr>
                      <m:e>
                        <m:r>
                          <a:rPr lang="en-US" sz="2800" b="0" i="1">
                            <a:solidFill>
                              <a:srgbClr val="FF0000"/>
                            </a:solidFill>
                            <a:latin typeface="Cambria Math" panose="02040503050406030204" pitchFamily="18" charset="0"/>
                          </a:rPr>
                          <m:t>𝑥</m:t>
                        </m:r>
                      </m:e>
                      <m:sub>
                        <m:r>
                          <a:rPr lang="en-US" sz="2800" b="0" i="1">
                            <a:solidFill>
                              <a:srgbClr val="FF0000"/>
                            </a:solidFill>
                            <a:latin typeface="Cambria Math" panose="02040503050406030204" pitchFamily="18" charset="0"/>
                          </a:rPr>
                          <m:t>𝑡</m:t>
                        </m:r>
                        <m:r>
                          <a:rPr lang="en-US" sz="2800" b="0" i="1" smtClean="0">
                            <a:solidFill>
                              <a:srgbClr val="FF0000"/>
                            </a:solidFill>
                            <a:latin typeface="Cambria Math" panose="02040503050406030204" pitchFamily="18" charset="0"/>
                          </a:rPr>
                          <m:t>−1</m:t>
                        </m:r>
                      </m:sub>
                    </m:sSub>
                    <m:r>
                      <a:rPr lang="en-US" sz="2800" b="0" i="1" smtClean="0">
                        <a:solidFill>
                          <a:srgbClr val="FF0000"/>
                        </a:solidFill>
                        <a:latin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𝜀</m:t>
                    </m:r>
                  </m:oMath>
                </a14:m>
                <a:endParaRPr lang="en-US" sz="2800" dirty="0">
                  <a:solidFill>
                    <a:srgbClr val="FF0000"/>
                  </a:solidFill>
                  <a:latin typeface=".VnArial" panose="020B7200000000000000" pitchFamily="34" charset="0"/>
                </a:endParaRPr>
              </a:p>
            </p:txBody>
          </p:sp>
        </mc:Choice>
        <mc:Fallback xmlns="">
          <p:sp>
            <p:nvSpPr>
              <p:cNvPr id="4" name="TextBox 3">
                <a:extLst>
                  <a:ext uri="{FF2B5EF4-FFF2-40B4-BE49-F238E27FC236}">
                    <a16:creationId xmlns:a16="http://schemas.microsoft.com/office/drawing/2014/main" id="{716FFEE5-1B38-3BD6-FCF9-56FACAF1AA81}"/>
                  </a:ext>
                </a:extLst>
              </p:cNvPr>
              <p:cNvSpPr txBox="1">
                <a:spLocks noRot="1" noChangeAspect="1" noMove="1" noResize="1" noEditPoints="1" noAdjustHandles="1" noChangeArrowheads="1" noChangeShapeType="1" noTextEdit="1"/>
              </p:cNvSpPr>
              <p:nvPr/>
            </p:nvSpPr>
            <p:spPr>
              <a:xfrm>
                <a:off x="1451579" y="2836954"/>
                <a:ext cx="9603275"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3285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8C75F4-2F21-431D-DCCB-D4241A1EAC0A}"/>
              </a:ext>
            </a:extLst>
          </p:cNvPr>
          <p:cNvSpPr txBox="1"/>
          <p:nvPr/>
        </p:nvSpPr>
        <p:spPr>
          <a:xfrm>
            <a:off x="1415442" y="1415441"/>
            <a:ext cx="7941500" cy="400110"/>
          </a:xfrm>
          <a:prstGeom prst="rect">
            <a:avLst/>
          </a:prstGeom>
          <a:noFill/>
        </p:spPr>
        <p:txBody>
          <a:bodyPr wrap="square" rtlCol="0">
            <a:spAutoFit/>
          </a:bodyPr>
          <a:lstStyle/>
          <a:p>
            <a:r>
              <a:rPr lang="en-US" sz="2000" dirty="0">
                <a:solidFill>
                  <a:srgbClr val="FF0000"/>
                </a:solidFill>
              </a:rPr>
              <a:t>LỰA CHỌN THAM SỐ CHO MÔ HÌNH</a:t>
            </a:r>
          </a:p>
        </p:txBody>
      </p:sp>
      <p:sp>
        <p:nvSpPr>
          <p:cNvPr id="7" name="TextBox 6">
            <a:extLst>
              <a:ext uri="{FF2B5EF4-FFF2-40B4-BE49-F238E27FC236}">
                <a16:creationId xmlns:a16="http://schemas.microsoft.com/office/drawing/2014/main" id="{29A4841A-4359-18AC-3B5C-EB91547F86F4}"/>
              </a:ext>
            </a:extLst>
          </p:cNvPr>
          <p:cNvSpPr txBox="1"/>
          <p:nvPr/>
        </p:nvSpPr>
        <p:spPr>
          <a:xfrm>
            <a:off x="6626269" y="2644170"/>
            <a:ext cx="4441603" cy="1815882"/>
          </a:xfrm>
          <a:prstGeom prst="rect">
            <a:avLst/>
          </a:prstGeom>
          <a:noFill/>
        </p:spPr>
        <p:txBody>
          <a:bodyPr wrap="square" rtlCol="0">
            <a:spAutoFit/>
          </a:bodyPr>
          <a:lstStyle/>
          <a:p>
            <a:pPr algn="just"/>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PACF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khứ</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loại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hưởng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PACF </a:t>
            </a:r>
            <a:r>
              <a:rPr lang="en-US" sz="1600" dirty="0" err="1">
                <a:latin typeface="Times New Roman" panose="02020603050405020304" pitchFamily="18" charset="0"/>
                <a:cs typeface="Times New Roman" panose="02020603050405020304" pitchFamily="18" charset="0"/>
              </a:rPr>
              <a:t>giúp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lựa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AR,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q = 9. </a:t>
            </a:r>
            <a:r>
              <a:rPr lang="en-US" sz="1600" dirty="0" err="1">
                <a:latin typeface="Times New Roman" panose="02020603050405020304" pitchFamily="18" charset="0"/>
                <a:cs typeface="Times New Roman" panose="02020603050405020304" pitchFamily="18" charset="0"/>
              </a:rPr>
              <a:t>Vì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vậy</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AR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trễ</a:t>
            </a:r>
            <a:r>
              <a:rPr lang="en-US" sz="1600" dirty="0">
                <a:latin typeface="Times New Roman" panose="02020603050405020304" pitchFamily="18" charset="0"/>
                <a:cs typeface="Times New Roman" panose="02020603050405020304" pitchFamily="18" charset="0"/>
              </a:rPr>
              <a:t> lags = 9</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2A9BC6F-82AC-627F-513F-5F3A2020569F}"/>
              </a:ext>
            </a:extLst>
          </p:cNvPr>
          <p:cNvPicPr>
            <a:picLocks noChangeAspect="1"/>
          </p:cNvPicPr>
          <p:nvPr/>
        </p:nvPicPr>
        <p:blipFill>
          <a:blip r:embed="rId2"/>
          <a:stretch>
            <a:fillRect/>
          </a:stretch>
        </p:blipFill>
        <p:spPr>
          <a:xfrm>
            <a:off x="1599503" y="2044699"/>
            <a:ext cx="4426569" cy="3397859"/>
          </a:xfrm>
          <a:prstGeom prst="rect">
            <a:avLst/>
          </a:prstGeom>
        </p:spPr>
      </p:pic>
    </p:spTree>
    <p:extLst>
      <p:ext uri="{BB962C8B-B14F-4D97-AF65-F5344CB8AC3E}">
        <p14:creationId xmlns:p14="http://schemas.microsoft.com/office/powerpoint/2010/main" val="73174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45FA07-2763-6A8B-9F76-FBEAC791EA67}"/>
              </a:ext>
            </a:extLst>
          </p:cNvPr>
          <p:cNvSpPr txBox="1"/>
          <p:nvPr/>
        </p:nvSpPr>
        <p:spPr>
          <a:xfrm>
            <a:off x="6328427" y="2270542"/>
            <a:ext cx="4597747" cy="7867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cổ</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phiếu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lựa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chọn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mua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VSH, DPM, FPT </a:t>
            </a:r>
          </a:p>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tiền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còn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lại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sau</a:t>
            </a:r>
            <a:r>
              <a:rPr lang="en-US" sz="1600" b="0" i="0" dirty="0">
                <a:effectLst/>
                <a:latin typeface="Times New Roman" panose="02020603050405020304" pitchFamily="18" charset="0"/>
                <a:cs typeface="Times New Roman" panose="02020603050405020304" pitchFamily="18" charset="0"/>
              </a:rPr>
              <a:t> 7 </a:t>
            </a:r>
            <a:r>
              <a:rPr lang="en-US" sz="1600" b="0" i="0" dirty="0" err="1">
                <a:effectLst/>
                <a:latin typeface="Times New Roman" panose="02020603050405020304" pitchFamily="18" charset="0"/>
                <a:cs typeface="Times New Roman" panose="02020603050405020304" pitchFamily="18" charset="0"/>
              </a:rPr>
              <a:t>ngày</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306,379,302 VND</a:t>
            </a:r>
            <a:endParaRPr lang="en-US" sz="16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1F3CD675-87AB-7805-935C-456535A20EAA}"/>
              </a:ext>
            </a:extLst>
          </p:cNvPr>
          <p:cNvGraphicFramePr>
            <a:graphicFrameLocks noGrp="1"/>
          </p:cNvGraphicFramePr>
          <p:nvPr>
            <p:extLst>
              <p:ext uri="{D42A27DB-BD31-4B8C-83A1-F6EECF244321}">
                <p14:modId xmlns:p14="http://schemas.microsoft.com/office/powerpoint/2010/main" val="4127748762"/>
              </p:ext>
            </p:extLst>
          </p:nvPr>
        </p:nvGraphicFramePr>
        <p:xfrm>
          <a:off x="1265824" y="2315616"/>
          <a:ext cx="4597746" cy="1483360"/>
        </p:xfrm>
        <a:graphic>
          <a:graphicData uri="http://schemas.openxmlformats.org/drawingml/2006/table">
            <a:tbl>
              <a:tblPr firstRow="1" bandRow="1">
                <a:tableStyleId>{5C22544A-7EE6-4342-B048-85BDC9FD1C3A}</a:tableStyleId>
              </a:tblPr>
              <a:tblGrid>
                <a:gridCol w="1112454">
                  <a:extLst>
                    <a:ext uri="{9D8B030D-6E8A-4147-A177-3AD203B41FA5}">
                      <a16:colId xmlns:a16="http://schemas.microsoft.com/office/drawing/2014/main" val="3627374322"/>
                    </a:ext>
                  </a:extLst>
                </a:gridCol>
                <a:gridCol w="1147332">
                  <a:extLst>
                    <a:ext uri="{9D8B030D-6E8A-4147-A177-3AD203B41FA5}">
                      <a16:colId xmlns:a16="http://schemas.microsoft.com/office/drawing/2014/main" val="3407142262"/>
                    </a:ext>
                  </a:extLst>
                </a:gridCol>
                <a:gridCol w="1168980">
                  <a:extLst>
                    <a:ext uri="{9D8B030D-6E8A-4147-A177-3AD203B41FA5}">
                      <a16:colId xmlns:a16="http://schemas.microsoft.com/office/drawing/2014/main" val="4105599965"/>
                    </a:ext>
                  </a:extLst>
                </a:gridCol>
                <a:gridCol w="1168980">
                  <a:extLst>
                    <a:ext uri="{9D8B030D-6E8A-4147-A177-3AD203B41FA5}">
                      <a16:colId xmlns:a16="http://schemas.microsoft.com/office/drawing/2014/main" val="2811302544"/>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msle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Predict</a:t>
                      </a:r>
                    </a:p>
                  </a:txBody>
                  <a:tcPr/>
                </a:tc>
                <a:tc>
                  <a:txBody>
                    <a:bodyPr/>
                    <a:lstStyle/>
                    <a:p>
                      <a:pPr algn="ctr"/>
                      <a:r>
                        <a:rPr lang="en-US" dirty="0">
                          <a:latin typeface="Times New Roman" panose="02020603050405020304" pitchFamily="18" charset="0"/>
                          <a:cs typeface="Times New Roman" panose="02020603050405020304" pitchFamily="18" charset="0"/>
                        </a:rPr>
                        <a:t>Return</a:t>
                      </a:r>
                    </a:p>
                  </a:txBody>
                  <a:tcPr/>
                </a:tc>
                <a:extLst>
                  <a:ext uri="{0D108BD9-81ED-4DB2-BD59-A6C34878D82A}">
                    <a16:rowId xmlns:a16="http://schemas.microsoft.com/office/drawing/2014/main" val="3919585457"/>
                  </a:ext>
                </a:extLst>
              </a:tr>
              <a:tr h="370840">
                <a:tc>
                  <a:txBody>
                    <a:bodyPr/>
                    <a:lstStyle/>
                    <a:p>
                      <a:r>
                        <a:rPr lang="en-US" dirty="0">
                          <a:latin typeface="Times New Roman" panose="02020603050405020304" pitchFamily="18" charset="0"/>
                          <a:cs typeface="Times New Roman" panose="02020603050405020304" pitchFamily="18" charset="0"/>
                        </a:rPr>
                        <a:t>VSH</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0.000007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1.2523%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1.5873%</a:t>
                      </a:r>
                    </a:p>
                  </a:txBody>
                  <a:tcPr/>
                </a:tc>
                <a:extLst>
                  <a:ext uri="{0D108BD9-81ED-4DB2-BD59-A6C34878D82A}">
                    <a16:rowId xmlns:a16="http://schemas.microsoft.com/office/drawing/2014/main" val="144386322"/>
                  </a:ext>
                </a:extLst>
              </a:tr>
              <a:tr h="370840">
                <a:tc>
                  <a:txBody>
                    <a:bodyPr/>
                    <a:lstStyle/>
                    <a:p>
                      <a:r>
                        <a:rPr lang="en-US" dirty="0">
                          <a:latin typeface="Times New Roman" panose="02020603050405020304" pitchFamily="18" charset="0"/>
                          <a:cs typeface="Times New Roman" panose="02020603050405020304" pitchFamily="18" charset="0"/>
                        </a:rPr>
                        <a:t>DPM</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1.2042%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3.6810%</a:t>
                      </a:r>
                    </a:p>
                  </a:txBody>
                  <a:tcPr/>
                </a:tc>
                <a:extLst>
                  <a:ext uri="{0D108BD9-81ED-4DB2-BD59-A6C34878D82A}">
                    <a16:rowId xmlns:a16="http://schemas.microsoft.com/office/drawing/2014/main" val="1296588981"/>
                  </a:ext>
                </a:extLst>
              </a:tr>
              <a:tr h="370840">
                <a:tc>
                  <a:txBody>
                    <a:bodyPr/>
                    <a:lstStyle/>
                    <a:p>
                      <a:r>
                        <a:rPr lang="en-US" dirty="0">
                          <a:latin typeface="Times New Roman" panose="02020603050405020304" pitchFamily="18" charset="0"/>
                          <a:cs typeface="Times New Roman" panose="02020603050405020304" pitchFamily="18" charset="0"/>
                        </a:rPr>
                        <a:t>FPT</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0.000018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0.8900%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1.1110%</a:t>
                      </a:r>
                    </a:p>
                  </a:txBody>
                  <a:tcPr/>
                </a:tc>
                <a:extLst>
                  <a:ext uri="{0D108BD9-81ED-4DB2-BD59-A6C34878D82A}">
                    <a16:rowId xmlns:a16="http://schemas.microsoft.com/office/drawing/2014/main" val="886370557"/>
                  </a:ext>
                </a:extLst>
              </a:tr>
            </a:tbl>
          </a:graphicData>
        </a:graphic>
      </p:graphicFrame>
      <p:sp>
        <p:nvSpPr>
          <p:cNvPr id="7" name="Title 1">
            <a:extLst>
              <a:ext uri="{FF2B5EF4-FFF2-40B4-BE49-F238E27FC236}">
                <a16:creationId xmlns:a16="http://schemas.microsoft.com/office/drawing/2014/main" id="{E7AF0810-D74C-FA5D-6AA4-40D622F2508D}"/>
              </a:ext>
            </a:extLst>
          </p:cNvPr>
          <p:cNvSpPr>
            <a:spLocks noGrp="1"/>
          </p:cNvSpPr>
          <p:nvPr>
            <p:ph type="title"/>
          </p:nvPr>
        </p:nvSpPr>
        <p:spPr>
          <a:xfrm>
            <a:off x="1451579" y="1268360"/>
            <a:ext cx="9603275" cy="585393"/>
          </a:xfrm>
        </p:spPr>
        <p:txBody>
          <a:bodyPr>
            <a:normAutofit/>
          </a:bodyPr>
          <a:lstStyle/>
          <a:p>
            <a:r>
              <a:rPr lang="en-US" sz="2000" dirty="0">
                <a:solidFill>
                  <a:srgbClr val="FF0000"/>
                </a:solidFill>
              </a:rPr>
              <a:t>KẾT QUẢ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BASELINE </a:t>
            </a:r>
            <a:r>
              <a:rPr lang="en-US" sz="2000" dirty="0" err="1">
                <a:solidFill>
                  <a:srgbClr val="FF0000"/>
                </a:solidFill>
              </a:rPr>
              <a:t>ar</a:t>
            </a:r>
            <a:endParaRPr lang="en-US" sz="2000" dirty="0">
              <a:solidFill>
                <a:srgbClr val="FF0000"/>
              </a:solidFill>
            </a:endParaRPr>
          </a:p>
        </p:txBody>
      </p:sp>
    </p:spTree>
    <p:extLst>
      <p:ext uri="{BB962C8B-B14F-4D97-AF65-F5344CB8AC3E}">
        <p14:creationId xmlns:p14="http://schemas.microsoft.com/office/powerpoint/2010/main" val="127458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8C75F4-2F21-431D-DCCB-D4241A1EAC0A}"/>
              </a:ext>
            </a:extLst>
          </p:cNvPr>
          <p:cNvSpPr txBox="1"/>
          <p:nvPr/>
        </p:nvSpPr>
        <p:spPr>
          <a:xfrm>
            <a:off x="1415442" y="1415441"/>
            <a:ext cx="7941500" cy="400110"/>
          </a:xfrm>
          <a:prstGeom prst="rect">
            <a:avLst/>
          </a:prstGeom>
          <a:noFill/>
        </p:spPr>
        <p:txBody>
          <a:bodyPr wrap="square" rtlCol="0">
            <a:spAutoFit/>
          </a:bodyPr>
          <a:lstStyle/>
          <a:p>
            <a:r>
              <a:rPr lang="en-US" sz="2000" dirty="0">
                <a:solidFill>
                  <a:srgbClr val="FF0000"/>
                </a:solidFill>
              </a:rPr>
              <a:t>LỰA CHỌN THAM SỐ CHO MÔ HÌNH</a:t>
            </a:r>
          </a:p>
        </p:txBody>
      </p:sp>
      <p:pic>
        <p:nvPicPr>
          <p:cNvPr id="5" name="Picture 4">
            <a:extLst>
              <a:ext uri="{FF2B5EF4-FFF2-40B4-BE49-F238E27FC236}">
                <a16:creationId xmlns:a16="http://schemas.microsoft.com/office/drawing/2014/main" id="{AF03BBA5-A72A-2C7E-84D2-104CD4CAA376}"/>
              </a:ext>
            </a:extLst>
          </p:cNvPr>
          <p:cNvPicPr>
            <a:picLocks noChangeAspect="1"/>
          </p:cNvPicPr>
          <p:nvPr/>
        </p:nvPicPr>
        <p:blipFill>
          <a:blip r:embed="rId2"/>
          <a:stretch>
            <a:fillRect/>
          </a:stretch>
        </p:blipFill>
        <p:spPr>
          <a:xfrm>
            <a:off x="1415442" y="2189734"/>
            <a:ext cx="4441603" cy="3409400"/>
          </a:xfrm>
          <a:prstGeom prst="rect">
            <a:avLst/>
          </a:prstGeom>
        </p:spPr>
      </p:pic>
      <p:sp>
        <p:nvSpPr>
          <p:cNvPr id="7" name="TextBox 6">
            <a:extLst>
              <a:ext uri="{FF2B5EF4-FFF2-40B4-BE49-F238E27FC236}">
                <a16:creationId xmlns:a16="http://schemas.microsoft.com/office/drawing/2014/main" id="{29A4841A-4359-18AC-3B5C-EB91547F86F4}"/>
              </a:ext>
            </a:extLst>
          </p:cNvPr>
          <p:cNvSpPr txBox="1"/>
          <p:nvPr/>
        </p:nvSpPr>
        <p:spPr>
          <a:xfrm>
            <a:off x="6626269" y="2644170"/>
            <a:ext cx="4441603" cy="1569660"/>
          </a:xfrm>
          <a:prstGeom prst="rect">
            <a:avLst/>
          </a:prstGeom>
          <a:noFill/>
        </p:spPr>
        <p:txBody>
          <a:bodyPr wrap="square" rtlCol="0">
            <a:spAutoFit/>
          </a:bodyPr>
          <a:lstStyle/>
          <a:p>
            <a:pPr algn="just"/>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ACF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khứ</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ACF </a:t>
            </a:r>
            <a:r>
              <a:rPr lang="en-US" sz="1600" dirty="0" err="1">
                <a:latin typeface="Times New Roman" panose="02020603050405020304" pitchFamily="18" charset="0"/>
                <a:cs typeface="Times New Roman" panose="02020603050405020304" pitchFamily="18" charset="0"/>
              </a:rPr>
              <a:t>giúp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lựa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MA,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q = 9. </a:t>
            </a:r>
            <a:r>
              <a:rPr lang="en-US" sz="1600" dirty="0" err="1">
                <a:latin typeface="Times New Roman" panose="02020603050405020304" pitchFamily="18" charset="0"/>
                <a:cs typeface="Times New Roman" panose="02020603050405020304" pitchFamily="18" charset="0"/>
              </a:rPr>
              <a:t>Vì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vậy</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MA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trễ</a:t>
            </a:r>
            <a:r>
              <a:rPr lang="en-US" sz="1600" dirty="0">
                <a:latin typeface="Times New Roman" panose="02020603050405020304" pitchFamily="18" charset="0"/>
                <a:cs typeface="Times New Roman" panose="02020603050405020304" pitchFamily="18" charset="0"/>
              </a:rPr>
              <a:t> lags = 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58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8CA85A-2BD6-4B40-36F9-C126DE6324F3}"/>
              </a:ext>
            </a:extLst>
          </p:cNvPr>
          <p:cNvSpPr>
            <a:spLocks noGrp="1"/>
          </p:cNvSpPr>
          <p:nvPr>
            <p:ph type="title"/>
          </p:nvPr>
        </p:nvSpPr>
        <p:spPr>
          <a:xfrm>
            <a:off x="1451579" y="1268360"/>
            <a:ext cx="9603275" cy="585393"/>
          </a:xfrm>
        </p:spPr>
        <p:txBody>
          <a:bodyPr>
            <a:normAutofit/>
          </a:bodyPr>
          <a:lstStyle/>
          <a:p>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BASELINE ma</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FFDBDB4-4FAF-B3E6-94C8-0ACB87880105}"/>
                  </a:ext>
                </a:extLst>
              </p:cNvPr>
              <p:cNvSpPr>
                <a:spLocks noGrp="1"/>
              </p:cNvSpPr>
              <p:nvPr>
                <p:ph idx="1"/>
              </p:nvPr>
            </p:nvSpPr>
            <p:spPr>
              <a:xfrm>
                <a:off x="1451579" y="2015732"/>
                <a:ext cx="9603275" cy="3450613"/>
              </a:xfrm>
            </p:spPr>
            <p:txBody>
              <a:bodyPr>
                <a:noAutofit/>
              </a:bodyPr>
              <a:lstStyle/>
              <a:p>
                <a:r>
                  <a:rPr lang="en-US" sz="1600" dirty="0"/>
                  <a:t>Mô </a:t>
                </a:r>
                <a:r>
                  <a:rPr lang="en-US" sz="1600" dirty="0" err="1"/>
                  <a:t>hình</a:t>
                </a:r>
                <a:r>
                  <a:rPr lang="en-US" sz="1600" dirty="0"/>
                  <a:t> AR (</a:t>
                </a:r>
                <a:r>
                  <a:rPr lang="en-US" sz="1600" dirty="0" err="1"/>
                  <a:t>Autoregrestion</a:t>
                </a:r>
                <a:r>
                  <a:rPr lang="en-US" sz="1600" dirty="0"/>
                  <a:t>) </a:t>
                </a:r>
                <a:r>
                  <a:rPr lang="en-US" sz="1600" dirty="0" err="1"/>
                  <a:t>là</a:t>
                </a:r>
                <a:r>
                  <a:rPr lang="en-US" sz="1600" dirty="0"/>
                  <a:t> </a:t>
                </a:r>
                <a:r>
                  <a:rPr lang="en-US" sz="1600" dirty="0" err="1"/>
                  <a:t>mô</a:t>
                </a:r>
                <a:r>
                  <a:rPr lang="en-US" sz="1600" dirty="0"/>
                  <a:t> </a:t>
                </a:r>
                <a:r>
                  <a:rPr lang="en-US" sz="1600" dirty="0" err="1"/>
                  <a:t>hình</a:t>
                </a:r>
                <a:r>
                  <a:rPr lang="en-US" sz="1600" dirty="0"/>
                  <a:t> </a:t>
                </a:r>
                <a:r>
                  <a:rPr lang="en-US" sz="1600" dirty="0" err="1"/>
                  <a:t>dự</a:t>
                </a:r>
                <a:r>
                  <a:rPr lang="en-US" sz="1600" dirty="0"/>
                  <a:t> </a:t>
                </a:r>
                <a:r>
                  <a:rPr lang="en-US" sz="1600" dirty="0" err="1"/>
                  <a:t>đoán</a:t>
                </a:r>
                <a:r>
                  <a:rPr lang="en-US" sz="1600" dirty="0"/>
                  <a:t> </a:t>
                </a:r>
                <a:r>
                  <a:rPr lang="en-US" sz="1600" dirty="0" err="1"/>
                  <a:t>giá</a:t>
                </a:r>
                <a:r>
                  <a:rPr lang="en-US" sz="1600" dirty="0"/>
                  <a:t> </a:t>
                </a:r>
                <a:r>
                  <a:rPr lang="en-US" sz="1600" dirty="0" err="1"/>
                  <a:t>trị</a:t>
                </a:r>
                <a:r>
                  <a:rPr lang="en-US" sz="1600" dirty="0"/>
                  <a:t> </a:t>
                </a:r>
                <a:r>
                  <a:rPr lang="en-US" sz="1600" dirty="0" err="1"/>
                  <a:t>hiện</a:t>
                </a:r>
                <a:r>
                  <a:rPr lang="en-US" sz="1600" dirty="0"/>
                  <a:t> </a:t>
                </a:r>
                <a:r>
                  <a:rPr lang="en-US" sz="1600" dirty="0" err="1"/>
                  <a:t>tại</a:t>
                </a:r>
                <a:r>
                  <a:rPr lang="en-US" sz="1600" dirty="0"/>
                  <a:t> </a:t>
                </a:r>
                <a:r>
                  <a:rPr lang="en-US" sz="1600" dirty="0" err="1"/>
                  <a:t>của</a:t>
                </a:r>
                <a:r>
                  <a:rPr lang="en-US" sz="1600" dirty="0"/>
                  <a:t> </a:t>
                </a:r>
                <a:r>
                  <a:rPr lang="en-US" sz="1600" dirty="0" err="1"/>
                  <a:t>mô</a:t>
                </a:r>
                <a:r>
                  <a:rPr lang="en-US" sz="1600" dirty="0"/>
                  <a:t> </a:t>
                </a:r>
                <a:r>
                  <a:rPr lang="en-US" sz="1600" dirty="0" err="1"/>
                  <a:t>hình</a:t>
                </a:r>
                <a:r>
                  <a:rPr lang="en-US" sz="1600" dirty="0"/>
                  <a:t> </a:t>
                </a:r>
                <a:r>
                  <a:rPr lang="en-US" sz="1600" dirty="0" err="1"/>
                  <a:t>dựa</a:t>
                </a:r>
                <a:r>
                  <a:rPr lang="en-US" sz="1600" dirty="0"/>
                  <a:t> </a:t>
                </a:r>
                <a:r>
                  <a:rPr lang="en-US" sz="1600" dirty="0" err="1"/>
                  <a:t>trên</a:t>
                </a:r>
                <a:r>
                  <a:rPr lang="en-US" sz="1600" dirty="0"/>
                  <a:t> </a:t>
                </a:r>
                <a:r>
                  <a:rPr lang="en-US" sz="1600" dirty="0" err="1"/>
                  <a:t>các</a:t>
                </a:r>
                <a:r>
                  <a:rPr lang="en-US" sz="1600" dirty="0"/>
                  <a:t> </a:t>
                </a:r>
                <a:r>
                  <a:rPr lang="en-US" sz="1600" dirty="0" err="1"/>
                  <a:t>giá</a:t>
                </a:r>
                <a:r>
                  <a:rPr lang="en-US" sz="1600" dirty="0"/>
                  <a:t> </a:t>
                </a:r>
                <a:r>
                  <a:rPr lang="en-US" sz="1600" dirty="0" err="1"/>
                  <a:t>trị</a:t>
                </a:r>
                <a:r>
                  <a:rPr lang="en-US" sz="1600" dirty="0"/>
                  <a:t> </a:t>
                </a:r>
                <a:r>
                  <a:rPr lang="en-US" sz="1600" dirty="0" err="1"/>
                  <a:t>trong</a:t>
                </a:r>
                <a:r>
                  <a:rPr lang="en-US" sz="1600" dirty="0"/>
                  <a:t> </a:t>
                </a:r>
                <a:r>
                  <a:rPr lang="en-US" sz="1600" dirty="0" err="1"/>
                  <a:t>quá</a:t>
                </a:r>
                <a:r>
                  <a:rPr lang="en-US" sz="1600" dirty="0"/>
                  <a:t> </a:t>
                </a:r>
                <a:r>
                  <a:rPr lang="en-US" sz="1600" dirty="0" err="1"/>
                  <a:t>khứ</a:t>
                </a:r>
                <a:endParaRPr lang="en-US" sz="1600" dirty="0"/>
              </a:p>
              <a:p>
                <a:endParaRPr lang="en-US" sz="1600" dirty="0"/>
              </a:p>
              <a:p>
                <a:pPr marL="0" indent="0">
                  <a:buNone/>
                </a:pPr>
                <a:r>
                  <a:rPr lang="en-US" sz="1600" dirty="0"/>
                  <a:t>Trong </a:t>
                </a:r>
                <a:r>
                  <a:rPr lang="en-US" sz="1600" dirty="0" err="1"/>
                  <a:t>đó</a:t>
                </a:r>
                <a:r>
                  <a:rPr lang="en-US" sz="1600" dirty="0"/>
                  <a:t>:</a:t>
                </a:r>
              </a:p>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oMath>
                </a14:m>
                <a:r>
                  <a:rPr lang="en-US" sz="1600" dirty="0"/>
                  <a:t> </a:t>
                </a:r>
                <a14:m>
                  <m:oMath xmlns:m="http://schemas.openxmlformats.org/officeDocument/2006/math">
                    <m:r>
                      <a:rPr lang="en-US" sz="1600" i="1">
                        <a:latin typeface="Cambria Math" panose="02040503050406030204" pitchFamily="18" charset="0"/>
                      </a:rPr>
                      <m:t>𝑔𝑖</m:t>
                    </m:r>
                    <m:r>
                      <a:rPr lang="en-US" sz="1600" i="1">
                        <a:latin typeface="Cambria Math" panose="02040503050406030204" pitchFamily="18" charset="0"/>
                      </a:rPr>
                      <m:t>á </m:t>
                    </m:r>
                    <m:r>
                      <a:rPr lang="en-US" sz="1600" i="1">
                        <a:latin typeface="Cambria Math" panose="02040503050406030204" pitchFamily="18" charset="0"/>
                      </a:rPr>
                      <m:t>𝑡𝑟</m:t>
                    </m:r>
                    <m:r>
                      <a:rPr lang="en-US" sz="1600" i="1">
                        <a:latin typeface="Cambria Math" panose="02040503050406030204" pitchFamily="18" charset="0"/>
                      </a:rPr>
                      <m:t>ị </m:t>
                    </m:r>
                    <m:r>
                      <a:rPr lang="en-US" sz="1600" i="1">
                        <a:latin typeface="Cambria Math" panose="02040503050406030204" pitchFamily="18" charset="0"/>
                      </a:rPr>
                      <m:t>h𝑖</m:t>
                    </m:r>
                    <m:r>
                      <a:rPr lang="en-US" sz="1600" i="1">
                        <a:latin typeface="Cambria Math" panose="02040503050406030204" pitchFamily="18" charset="0"/>
                      </a:rPr>
                      <m:t>ệ</m:t>
                    </m:r>
                    <m:r>
                      <a:rPr lang="en-US" sz="1600" i="1">
                        <a:latin typeface="Cambria Math" panose="02040503050406030204" pitchFamily="18" charset="0"/>
                      </a:rPr>
                      <m:t>𝑛</m:t>
                    </m:r>
                    <m:r>
                      <a:rPr lang="en-US" sz="1600" i="1">
                        <a:latin typeface="Cambria Math" panose="02040503050406030204" pitchFamily="18" charset="0"/>
                      </a:rPr>
                      <m:t> </m:t>
                    </m:r>
                    <m:r>
                      <a:rPr lang="en-US" sz="1600" i="1">
                        <a:latin typeface="Cambria Math" panose="02040503050406030204" pitchFamily="18" charset="0"/>
                      </a:rPr>
                      <m:t>𝑡</m:t>
                    </m:r>
                    <m:r>
                      <a:rPr lang="en-US" sz="1600" i="1">
                        <a:latin typeface="Cambria Math" panose="02040503050406030204" pitchFamily="18" charset="0"/>
                      </a:rPr>
                      <m:t>ạ</m:t>
                    </m:r>
                    <m:r>
                      <a:rPr lang="en-US" sz="1600" i="1">
                        <a:latin typeface="Cambria Math" panose="02040503050406030204" pitchFamily="18" charset="0"/>
                      </a:rPr>
                      <m:t>𝑖</m:t>
                    </m:r>
                    <m:r>
                      <a:rPr lang="en-US" sz="1600" i="1">
                        <a:latin typeface="Cambria Math" panose="02040503050406030204" pitchFamily="18" charset="0"/>
                      </a:rPr>
                      <m:t> </m:t>
                    </m:r>
                    <m:r>
                      <a:rPr lang="en-US" sz="1600" i="1">
                        <a:latin typeface="Cambria Math" panose="02040503050406030204" pitchFamily="18" charset="0"/>
                      </a:rPr>
                      <m:t>𝑐</m:t>
                    </m:r>
                    <m:r>
                      <a:rPr lang="en-US" sz="1600" i="1">
                        <a:latin typeface="Cambria Math" panose="02040503050406030204" pitchFamily="18" charset="0"/>
                      </a:rPr>
                      <m:t>ủ</m:t>
                    </m:r>
                    <m:r>
                      <a:rPr lang="en-US" sz="1600" i="1">
                        <a:latin typeface="Cambria Math" panose="02040503050406030204" pitchFamily="18" charset="0"/>
                      </a:rPr>
                      <m:t>𝑎</m:t>
                    </m:r>
                    <m:r>
                      <a:rPr lang="en-US" sz="1600" i="1">
                        <a:latin typeface="Cambria Math" panose="02040503050406030204" pitchFamily="18" charset="0"/>
                      </a:rPr>
                      <m:t> </m:t>
                    </m:r>
                    <m:r>
                      <a:rPr lang="en-US" sz="1600" i="1">
                        <a:latin typeface="Cambria Math" panose="02040503050406030204" pitchFamily="18" charset="0"/>
                      </a:rPr>
                      <m:t>𝑑</m:t>
                    </m:r>
                    <m:r>
                      <a:rPr lang="en-US" sz="1600" i="1">
                        <a:latin typeface="Cambria Math" panose="02040503050406030204" pitchFamily="18" charset="0"/>
                      </a:rPr>
                      <m:t>ữ </m:t>
                    </m:r>
                    <m:r>
                      <a:rPr lang="en-US" sz="1600" i="1">
                        <a:latin typeface="Cambria Math" panose="02040503050406030204" pitchFamily="18" charset="0"/>
                      </a:rPr>
                      <m:t>𝑙𝑖</m:t>
                    </m:r>
                    <m:r>
                      <a:rPr lang="en-US" sz="1600" i="1">
                        <a:latin typeface="Cambria Math" panose="02040503050406030204" pitchFamily="18" charset="0"/>
                      </a:rPr>
                      <m:t>ệ</m:t>
                    </m:r>
                    <m:r>
                      <a:rPr lang="en-US" sz="1600" i="1">
                        <a:latin typeface="Cambria Math" panose="02040503050406030204" pitchFamily="18" charset="0"/>
                      </a:rPr>
                      <m:t>𝑢</m:t>
                    </m:r>
                    <m:r>
                      <a:rPr lang="en-US" sz="1600" i="1">
                        <a:latin typeface="Cambria Math" panose="02040503050406030204" pitchFamily="18" charset="0"/>
                      </a:rPr>
                      <m:t> </m:t>
                    </m:r>
                    <m:r>
                      <a:rPr lang="en-US" sz="1600" i="1">
                        <a:latin typeface="Cambria Math" panose="02040503050406030204" pitchFamily="18" charset="0"/>
                      </a:rPr>
                      <m:t>𝑡h</m:t>
                    </m:r>
                    <m:r>
                      <a:rPr lang="en-US" sz="1600" i="1">
                        <a:latin typeface="Cambria Math" panose="02040503050406030204" pitchFamily="18" charset="0"/>
                      </a:rPr>
                      <m:t>ờ</m:t>
                    </m:r>
                    <m:r>
                      <a:rPr lang="en-US" sz="1600" i="1">
                        <a:latin typeface="Cambria Math" panose="02040503050406030204" pitchFamily="18" charset="0"/>
                      </a:rPr>
                      <m:t>𝑖</m:t>
                    </m:r>
                    <m:r>
                      <a:rPr lang="en-US" sz="1600" i="1">
                        <a:latin typeface="Cambria Math" panose="02040503050406030204" pitchFamily="18" charset="0"/>
                      </a:rPr>
                      <m:t> đ</m:t>
                    </m:r>
                    <m:r>
                      <a:rPr lang="en-US" sz="1600" i="1">
                        <a:latin typeface="Cambria Math" panose="02040503050406030204" pitchFamily="18" charset="0"/>
                      </a:rPr>
                      <m:t>𝑖</m:t>
                    </m:r>
                    <m:r>
                      <a:rPr lang="en-US" sz="1600" i="1">
                        <a:latin typeface="Cambria Math" panose="02040503050406030204" pitchFamily="18" charset="0"/>
                      </a:rPr>
                      <m:t>ể</m:t>
                    </m:r>
                    <m:r>
                      <a:rPr lang="en-US" sz="1600" i="1">
                        <a:latin typeface="Cambria Math" panose="02040503050406030204" pitchFamily="18" charset="0"/>
                      </a:rPr>
                      <m:t>𝑚</m:t>
                    </m:r>
                    <m:r>
                      <a:rPr lang="en-US" sz="1600" i="1">
                        <a:latin typeface="Cambria Math" panose="02040503050406030204" pitchFamily="18" charset="0"/>
                      </a:rPr>
                      <m:t> </m:t>
                    </m:r>
                    <m:r>
                      <a:rPr lang="en-US" sz="1600" i="1">
                        <a:latin typeface="Cambria Math" panose="02040503050406030204" pitchFamily="18" charset="0"/>
                      </a:rPr>
                      <m:t>𝑡</m:t>
                    </m:r>
                  </m:oMath>
                </a14:m>
                <a:endParaRPr lang="en-US" sz="1600" b="0" dirty="0"/>
              </a:p>
              <a:p>
                <a:r>
                  <a:rPr lang="en-US" sz="1600" dirty="0"/>
                  <a:t>c: </a:t>
                </a:r>
                <a:r>
                  <a:rPr lang="en-US" sz="1600" dirty="0" err="1"/>
                  <a:t>Hằng</a:t>
                </a:r>
                <a:r>
                  <a:rPr lang="en-US" sz="1600" dirty="0"/>
                  <a:t> </a:t>
                </a:r>
                <a:r>
                  <a:rPr lang="en-US" sz="1600" dirty="0" err="1"/>
                  <a:t>số</a:t>
                </a:r>
                <a:r>
                  <a:rPr lang="en-US" sz="1600" dirty="0"/>
                  <a:t> </a:t>
                </a:r>
                <a:r>
                  <a:rPr lang="en-US" sz="1600" dirty="0" err="1"/>
                  <a:t>của</a:t>
                </a:r>
                <a:r>
                  <a:rPr lang="en-US" sz="1600" dirty="0"/>
                  <a:t> </a:t>
                </a:r>
                <a:r>
                  <a:rPr lang="en-US" sz="1600" dirty="0" err="1"/>
                  <a:t>mô</a:t>
                </a:r>
                <a:r>
                  <a:rPr lang="en-US" sz="1600" dirty="0"/>
                  <a:t> </a:t>
                </a:r>
                <a:r>
                  <a:rPr lang="en-US" sz="1600" dirty="0" err="1"/>
                  <a:t>hình</a:t>
                </a:r>
                <a:endParaRPr lang="en-US" sz="1600" dirty="0"/>
              </a:p>
              <a:p>
                <a:r>
                  <a:rPr lang="en-US" sz="1600" dirty="0"/>
                  <a:t>k: </a:t>
                </a:r>
                <a:r>
                  <a:rPr lang="en-US" sz="1600" dirty="0" err="1"/>
                  <a:t>hệ</a:t>
                </a:r>
                <a:r>
                  <a:rPr lang="en-US" sz="1600" dirty="0"/>
                  <a:t> </a:t>
                </a:r>
                <a:r>
                  <a:rPr lang="en-US" sz="1600" dirty="0" err="1"/>
                  <a:t>số</a:t>
                </a:r>
                <a:r>
                  <a:rPr lang="en-US" sz="1600" dirty="0"/>
                  <a:t> </a:t>
                </a:r>
                <a:r>
                  <a:rPr lang="en-US" sz="1600" dirty="0" err="1"/>
                  <a:t>biến</a:t>
                </a:r>
                <a:r>
                  <a:rPr lang="en-US" sz="1600" dirty="0"/>
                  <a:t> </a:t>
                </a:r>
                <a:r>
                  <a:rPr lang="en-US" sz="1600" dirty="0" err="1"/>
                  <a:t>thiên</a:t>
                </a:r>
                <a:r>
                  <a:rPr lang="en-US" sz="1600" dirty="0"/>
                  <a:t> </a:t>
                </a:r>
                <a:r>
                  <a:rPr lang="en-US" sz="1600" dirty="0" err="1"/>
                  <a:t>của</a:t>
                </a:r>
                <a:r>
                  <a:rPr lang="en-US" sz="1600" dirty="0"/>
                  <a:t> </a:t>
                </a:r>
                <a:r>
                  <a:rPr lang="en-US" sz="1600" dirty="0" err="1"/>
                  <a:t>mô</a:t>
                </a:r>
                <a:r>
                  <a:rPr lang="en-US" sz="1600" dirty="0"/>
                  <a:t> </a:t>
                </a:r>
                <a:r>
                  <a:rPr lang="en-US" sz="1600" dirty="0" err="1"/>
                  <a:t>hình</a:t>
                </a:r>
                <a:r>
                  <a:rPr lang="en-US" sz="1600" dirty="0"/>
                  <a:t> </a:t>
                </a:r>
                <a:r>
                  <a:rPr lang="en-US" sz="1600" dirty="0" err="1"/>
                  <a:t>trong</a:t>
                </a:r>
                <a:r>
                  <a:rPr lang="en-US" sz="1600" dirty="0"/>
                  <a:t> </a:t>
                </a:r>
                <a:r>
                  <a:rPr lang="en-US" sz="1600" dirty="0" err="1"/>
                  <a:t>quá</a:t>
                </a:r>
                <a:r>
                  <a:rPr lang="en-US" sz="1600" dirty="0"/>
                  <a:t> </a:t>
                </a:r>
                <a:r>
                  <a:rPr lang="en-US" sz="1600" dirty="0" err="1"/>
                  <a:t>khứ</a:t>
                </a:r>
                <a:endParaRPr lang="en-US" sz="1600" dirty="0"/>
              </a:p>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𝑡</m:t>
                        </m:r>
                        <m:r>
                          <a:rPr lang="en-US" sz="1600" b="0" i="1" smtClean="0">
                            <a:latin typeface="Cambria Math" panose="02040503050406030204" pitchFamily="18" charset="0"/>
                          </a:rPr>
                          <m:t>−1</m:t>
                        </m:r>
                      </m:sub>
                    </m:sSub>
                  </m:oMath>
                </a14:m>
                <a:r>
                  <a:rPr lang="en-US" sz="1600" dirty="0"/>
                  <a:t>: </a:t>
                </a:r>
                <a:r>
                  <a:rPr lang="en-US" sz="1600" dirty="0" err="1"/>
                  <a:t>giá</a:t>
                </a:r>
                <a:r>
                  <a:rPr lang="en-US" sz="1600" dirty="0"/>
                  <a:t> </a:t>
                </a:r>
                <a:r>
                  <a:rPr lang="en-US" sz="1600" dirty="0" err="1"/>
                  <a:t>trị</a:t>
                </a:r>
                <a:r>
                  <a:rPr lang="en-US" sz="1600" dirty="0"/>
                  <a:t> </a:t>
                </a:r>
                <a:r>
                  <a:rPr lang="en-US" sz="1600" dirty="0" err="1"/>
                  <a:t>quá</a:t>
                </a:r>
                <a:r>
                  <a:rPr lang="en-US" sz="1600" dirty="0"/>
                  <a:t> </a:t>
                </a:r>
                <a:r>
                  <a:rPr lang="en-US" sz="1600" dirty="0" err="1"/>
                  <a:t>khứ</a:t>
                </a:r>
                <a:r>
                  <a:rPr lang="en-US" sz="1600" dirty="0"/>
                  <a:t> </a:t>
                </a:r>
                <a:r>
                  <a:rPr lang="en-US" sz="1600" dirty="0" err="1"/>
                  <a:t>của</a:t>
                </a:r>
                <a:r>
                  <a:rPr lang="en-US" sz="1600" dirty="0"/>
                  <a:t> </a:t>
                </a:r>
                <a:r>
                  <a:rPr lang="en-US" sz="1600" dirty="0" err="1"/>
                  <a:t>biến</a:t>
                </a:r>
                <a:r>
                  <a:rPr lang="en-US" sz="1600" dirty="0"/>
                  <a:t> </a:t>
                </a:r>
                <a:r>
                  <a:rPr lang="en-US" sz="1600" dirty="0" err="1"/>
                  <a:t>dữ</a:t>
                </a:r>
                <a:r>
                  <a:rPr lang="en-US" sz="1600" dirty="0"/>
                  <a:t> </a:t>
                </a:r>
                <a:r>
                  <a:rPr lang="en-US" sz="1600" dirty="0" err="1"/>
                  <a:t>liệu</a:t>
                </a:r>
                <a:r>
                  <a:rPr lang="en-US" sz="1600" dirty="0"/>
                  <a:t> </a:t>
                </a:r>
                <a:r>
                  <a:rPr lang="en-US" sz="1600" dirty="0" err="1"/>
                  <a:t>tại</a:t>
                </a:r>
                <a:r>
                  <a:rPr lang="en-US" sz="1600" dirty="0"/>
                  <a:t> </a:t>
                </a:r>
                <a:r>
                  <a:rPr lang="en-US" sz="1600" dirty="0" err="1"/>
                  <a:t>thời</a:t>
                </a:r>
                <a:r>
                  <a:rPr lang="en-US" sz="1600" dirty="0"/>
                  <a:t> </a:t>
                </a:r>
                <a:r>
                  <a:rPr lang="en-US" sz="1600" dirty="0" err="1"/>
                  <a:t>điểm</a:t>
                </a:r>
                <a:r>
                  <a:rPr lang="en-US" sz="1600" dirty="0"/>
                  <a:t> t – 1</a:t>
                </a:r>
              </a:p>
              <a:p>
                <a14:m>
                  <m:oMath xmlns:m="http://schemas.openxmlformats.org/officeDocument/2006/math">
                    <m:r>
                      <a:rPr lang="en-US" sz="1600" i="1" smtClean="0">
                        <a:latin typeface="Cambria Math" panose="02040503050406030204" pitchFamily="18" charset="0"/>
                        <a:ea typeface="Cambria Math" panose="02040503050406030204" pitchFamily="18" charset="0"/>
                      </a:rPr>
                      <m:t>𝜀</m:t>
                    </m:r>
                  </m:oMath>
                </a14:m>
                <a:r>
                  <a:rPr lang="en-US" sz="1600" dirty="0"/>
                  <a:t>:  </a:t>
                </a:r>
                <a:r>
                  <a:rPr lang="en-US" sz="1600" dirty="0" err="1"/>
                  <a:t>Chênh</a:t>
                </a:r>
                <a:r>
                  <a:rPr lang="en-US" sz="1600" dirty="0"/>
                  <a:t> </a:t>
                </a:r>
                <a:r>
                  <a:rPr lang="en-US" sz="1600" dirty="0" err="1"/>
                  <a:t>lệch</a:t>
                </a:r>
                <a:r>
                  <a:rPr lang="en-US" sz="1600" dirty="0"/>
                  <a:t> </a:t>
                </a:r>
                <a:r>
                  <a:rPr lang="en-US" sz="1600" dirty="0" err="1"/>
                  <a:t>giữa</a:t>
                </a:r>
                <a:r>
                  <a:rPr lang="en-US" sz="1600" dirty="0"/>
                  <a:t> </a:t>
                </a:r>
                <a:r>
                  <a:rPr lang="en-US" sz="1600" dirty="0" err="1"/>
                  <a:t>giá</a:t>
                </a:r>
                <a:r>
                  <a:rPr lang="en-US" sz="1600" dirty="0"/>
                  <a:t> </a:t>
                </a:r>
                <a:r>
                  <a:rPr lang="en-US" sz="1600" dirty="0" err="1"/>
                  <a:t>trị</a:t>
                </a:r>
                <a:r>
                  <a:rPr lang="en-US" sz="1600" dirty="0"/>
                  <a:t> </a:t>
                </a:r>
                <a:r>
                  <a:rPr lang="en-US" sz="1600" dirty="0" err="1"/>
                  <a:t>dự</a:t>
                </a:r>
                <a:r>
                  <a:rPr lang="en-US" sz="1600" dirty="0"/>
                  <a:t> </a:t>
                </a:r>
                <a:r>
                  <a:rPr lang="en-US" sz="1600" dirty="0" err="1"/>
                  <a:t>đoán</a:t>
                </a:r>
                <a:r>
                  <a:rPr lang="en-US" sz="1600" dirty="0"/>
                  <a:t> </a:t>
                </a:r>
                <a:r>
                  <a:rPr lang="en-US" sz="1600" dirty="0" err="1"/>
                  <a:t>và</a:t>
                </a:r>
                <a:r>
                  <a:rPr lang="en-US" sz="1600" dirty="0"/>
                  <a:t> </a:t>
                </a:r>
                <a:r>
                  <a:rPr lang="en-US" sz="1600" dirty="0" err="1"/>
                  <a:t>giá</a:t>
                </a:r>
                <a:r>
                  <a:rPr lang="en-US" sz="1600" dirty="0"/>
                  <a:t> </a:t>
                </a:r>
                <a:r>
                  <a:rPr lang="en-US" sz="1600" dirty="0" err="1"/>
                  <a:t>trị</a:t>
                </a:r>
                <a:r>
                  <a:rPr lang="en-US" sz="1600" dirty="0"/>
                  <a:t> </a:t>
                </a:r>
                <a:r>
                  <a:rPr lang="en-US" sz="1600" dirty="0" err="1"/>
                  <a:t>thực</a:t>
                </a:r>
                <a:r>
                  <a:rPr lang="en-US" sz="1600" dirty="0"/>
                  <a:t> </a:t>
                </a:r>
                <a:r>
                  <a:rPr lang="en-US" sz="1600" dirty="0" err="1"/>
                  <a:t>tế</a:t>
                </a:r>
                <a:endParaRPr lang="en-US" sz="1600" dirty="0"/>
              </a:p>
            </p:txBody>
          </p:sp>
        </mc:Choice>
        <mc:Fallback xmlns="">
          <p:sp>
            <p:nvSpPr>
              <p:cNvPr id="5" name="Content Placeholder 2">
                <a:extLst>
                  <a:ext uri="{FF2B5EF4-FFF2-40B4-BE49-F238E27FC236}">
                    <a16:creationId xmlns:a16="http://schemas.microsoft.com/office/drawing/2014/main" id="{6FFDBDB4-4FAF-B3E6-94C8-0ACB87880105}"/>
                  </a:ext>
                </a:extLst>
              </p:cNvPr>
              <p:cNvSpPr>
                <a:spLocks noGrp="1" noRot="1" noChangeAspect="1" noMove="1" noResize="1" noEditPoints="1" noAdjustHandles="1" noChangeArrowheads="1" noChangeShapeType="1" noTextEdit="1"/>
              </p:cNvSpPr>
              <p:nvPr>
                <p:ph idx="1"/>
              </p:nvPr>
            </p:nvSpPr>
            <p:spPr>
              <a:xfrm>
                <a:off x="1451579" y="2015732"/>
                <a:ext cx="9603275" cy="3450613"/>
              </a:xfrm>
              <a:blipFill>
                <a:blip r:embed="rId2"/>
                <a:stretch>
                  <a:fillRect l="-317" b="-65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305A06-C499-56D4-8439-D883CB79C393}"/>
                  </a:ext>
                </a:extLst>
              </p:cNvPr>
              <p:cNvSpPr txBox="1"/>
              <p:nvPr/>
            </p:nvSpPr>
            <p:spPr>
              <a:xfrm>
                <a:off x="1451579" y="2748464"/>
                <a:ext cx="9603275" cy="523220"/>
              </a:xfrm>
              <a:prstGeom prst="rect">
                <a:avLst/>
              </a:prstGeom>
              <a:noFill/>
            </p:spPr>
            <p:txBody>
              <a:bodyPr wrap="square" rtlCol="0">
                <a:spAutoFit/>
              </a:bodyPr>
              <a:lstStyle/>
              <a:p>
                <a:pPr algn="ct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𝑡</m:t>
                        </m:r>
                      </m:sub>
                    </m:sSub>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𝑐</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𝑘</m:t>
                    </m:r>
                    <m:r>
                      <a:rPr lang="en-US" sz="2800" b="0" i="1" smtClean="0">
                        <a:solidFill>
                          <a:srgbClr val="FF0000"/>
                        </a:solidFill>
                        <a:latin typeface="Cambria Math" panose="02040503050406030204" pitchFamily="18" charset="0"/>
                      </a:rPr>
                      <m:t>∗</m:t>
                    </m:r>
                  </m:oMath>
                </a14:m>
                <a:r>
                  <a:rPr lang="en-US" sz="2800" dirty="0">
                    <a:solidFill>
                      <a:srgbClr val="FF0000"/>
                    </a:solidFill>
                    <a:latin typeface=".VnArial" panose="020B7200000000000000" pitchFamily="34" charset="0"/>
                  </a:rPr>
                  <a:t> </a:t>
                </a:r>
                <a14:m>
                  <m:oMath xmlns:m="http://schemas.openxmlformats.org/officeDocument/2006/math">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𝜀</m:t>
                        </m:r>
                      </m:e>
                      <m:sub>
                        <m:r>
                          <a:rPr lang="en-US" sz="2800" b="0" i="1">
                            <a:solidFill>
                              <a:srgbClr val="FF0000"/>
                            </a:solidFill>
                            <a:latin typeface="Cambria Math" panose="02040503050406030204" pitchFamily="18" charset="0"/>
                          </a:rPr>
                          <m:t>𝑡</m:t>
                        </m:r>
                        <m:r>
                          <a:rPr lang="en-US" sz="2800" b="0" i="1" smtClean="0">
                            <a:solidFill>
                              <a:srgbClr val="FF0000"/>
                            </a:solidFill>
                            <a:latin typeface="Cambria Math" panose="02040503050406030204" pitchFamily="18" charset="0"/>
                          </a:rPr>
                          <m:t>−1</m:t>
                        </m:r>
                      </m:sub>
                    </m:sSub>
                    <m:r>
                      <a:rPr lang="en-US" sz="2800" b="0" i="1" smtClean="0">
                        <a:solidFill>
                          <a:srgbClr val="FF0000"/>
                        </a:solidFill>
                        <a:latin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𝜀</m:t>
                    </m:r>
                  </m:oMath>
                </a14:m>
                <a:endParaRPr lang="en-US" sz="2800" dirty="0">
                  <a:solidFill>
                    <a:srgbClr val="FF0000"/>
                  </a:solidFill>
                  <a:latin typeface=".VnArial" panose="020B7200000000000000" pitchFamily="34" charset="0"/>
                </a:endParaRPr>
              </a:p>
            </p:txBody>
          </p:sp>
        </mc:Choice>
        <mc:Fallback xmlns="">
          <p:sp>
            <p:nvSpPr>
              <p:cNvPr id="6" name="TextBox 5">
                <a:extLst>
                  <a:ext uri="{FF2B5EF4-FFF2-40B4-BE49-F238E27FC236}">
                    <a16:creationId xmlns:a16="http://schemas.microsoft.com/office/drawing/2014/main" id="{83305A06-C499-56D4-8439-D883CB79C393}"/>
                  </a:ext>
                </a:extLst>
              </p:cNvPr>
              <p:cNvSpPr txBox="1">
                <a:spLocks noRot="1" noChangeAspect="1" noMove="1" noResize="1" noEditPoints="1" noAdjustHandles="1" noChangeArrowheads="1" noChangeShapeType="1" noTextEdit="1"/>
              </p:cNvSpPr>
              <p:nvPr/>
            </p:nvSpPr>
            <p:spPr>
              <a:xfrm>
                <a:off x="1451579" y="2748464"/>
                <a:ext cx="9603275"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931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6AACFE-A66B-FCC4-7AF4-07C817FF174F}"/>
              </a:ext>
            </a:extLst>
          </p:cNvPr>
          <p:cNvSpPr>
            <a:spLocks noGrp="1"/>
          </p:cNvSpPr>
          <p:nvPr>
            <p:ph type="title"/>
          </p:nvPr>
        </p:nvSpPr>
        <p:spPr>
          <a:xfrm>
            <a:off x="1451579" y="1268360"/>
            <a:ext cx="9603275" cy="585393"/>
          </a:xfrm>
        </p:spPr>
        <p:txBody>
          <a:bodyPr>
            <a:normAutofit/>
          </a:bodyPr>
          <a:lstStyle/>
          <a:p>
            <a:r>
              <a:rPr lang="en-US" sz="2000" dirty="0">
                <a:solidFill>
                  <a:srgbClr val="FF0000"/>
                </a:solidFill>
              </a:rPr>
              <a:t>KẾT QUẢ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BASELINE MA</a:t>
            </a:r>
          </a:p>
        </p:txBody>
      </p:sp>
      <p:graphicFrame>
        <p:nvGraphicFramePr>
          <p:cNvPr id="5" name="Table 6">
            <a:extLst>
              <a:ext uri="{FF2B5EF4-FFF2-40B4-BE49-F238E27FC236}">
                <a16:creationId xmlns:a16="http://schemas.microsoft.com/office/drawing/2014/main" id="{F58DFF1B-FC03-CB3E-0A18-BC9FA8C0A003}"/>
              </a:ext>
            </a:extLst>
          </p:cNvPr>
          <p:cNvGraphicFramePr>
            <a:graphicFrameLocks noGrp="1"/>
          </p:cNvGraphicFramePr>
          <p:nvPr>
            <p:extLst>
              <p:ext uri="{D42A27DB-BD31-4B8C-83A1-F6EECF244321}">
                <p14:modId xmlns:p14="http://schemas.microsoft.com/office/powerpoint/2010/main" val="1544745754"/>
              </p:ext>
            </p:extLst>
          </p:nvPr>
        </p:nvGraphicFramePr>
        <p:xfrm>
          <a:off x="1478767" y="2541084"/>
          <a:ext cx="4320783" cy="1752600"/>
        </p:xfrm>
        <a:graphic>
          <a:graphicData uri="http://schemas.openxmlformats.org/drawingml/2006/table">
            <a:tbl>
              <a:tblPr firstRow="1" bandRow="1">
                <a:tableStyleId>{5C22544A-7EE6-4342-B048-85BDC9FD1C3A}</a:tableStyleId>
              </a:tblPr>
              <a:tblGrid>
                <a:gridCol w="1045441">
                  <a:extLst>
                    <a:ext uri="{9D8B030D-6E8A-4147-A177-3AD203B41FA5}">
                      <a16:colId xmlns:a16="http://schemas.microsoft.com/office/drawing/2014/main" val="3627374322"/>
                    </a:ext>
                  </a:extLst>
                </a:gridCol>
                <a:gridCol w="1078218">
                  <a:extLst>
                    <a:ext uri="{9D8B030D-6E8A-4147-A177-3AD203B41FA5}">
                      <a16:colId xmlns:a16="http://schemas.microsoft.com/office/drawing/2014/main" val="3407142262"/>
                    </a:ext>
                  </a:extLst>
                </a:gridCol>
                <a:gridCol w="1098562">
                  <a:extLst>
                    <a:ext uri="{9D8B030D-6E8A-4147-A177-3AD203B41FA5}">
                      <a16:colId xmlns:a16="http://schemas.microsoft.com/office/drawing/2014/main" val="4105599965"/>
                    </a:ext>
                  </a:extLst>
                </a:gridCol>
                <a:gridCol w="1098562">
                  <a:extLst>
                    <a:ext uri="{9D8B030D-6E8A-4147-A177-3AD203B41FA5}">
                      <a16:colId xmlns:a16="http://schemas.microsoft.com/office/drawing/2014/main" val="1931587668"/>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msle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Return</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9585457"/>
                  </a:ext>
                </a:extLst>
              </a:tr>
              <a:tr h="370840">
                <a:tc>
                  <a:txBody>
                    <a:bodyPr/>
                    <a:lstStyle/>
                    <a:p>
                      <a:r>
                        <a:rPr lang="en-US" dirty="0">
                          <a:latin typeface="Times New Roman" panose="02020603050405020304" pitchFamily="18" charset="0"/>
                          <a:cs typeface="Times New Roman" panose="02020603050405020304" pitchFamily="18" charset="0"/>
                        </a:rPr>
                        <a:t>VSH</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0.000007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1.2481%</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1.5873%</a:t>
                      </a:r>
                    </a:p>
                  </a:txBody>
                  <a:tcPr/>
                </a:tc>
                <a:extLst>
                  <a:ext uri="{0D108BD9-81ED-4DB2-BD59-A6C34878D82A}">
                    <a16:rowId xmlns:a16="http://schemas.microsoft.com/office/drawing/2014/main" val="144386322"/>
                  </a:ext>
                </a:extLst>
              </a:tr>
              <a:tr h="370840">
                <a:tc>
                  <a:txBody>
                    <a:bodyPr/>
                    <a:lstStyle/>
                    <a:p>
                      <a:r>
                        <a:rPr lang="en-US" dirty="0">
                          <a:latin typeface="Times New Roman" panose="02020603050405020304" pitchFamily="18" charset="0"/>
                          <a:cs typeface="Times New Roman" panose="02020603050405020304" pitchFamily="18" charset="0"/>
                        </a:rPr>
                        <a:t>DPM</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1.2060%</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3.6810%</a:t>
                      </a:r>
                    </a:p>
                  </a:txBody>
                  <a:tcPr/>
                </a:tc>
                <a:extLst>
                  <a:ext uri="{0D108BD9-81ED-4DB2-BD59-A6C34878D82A}">
                    <a16:rowId xmlns:a16="http://schemas.microsoft.com/office/drawing/2014/main" val="1296588981"/>
                  </a:ext>
                </a:extLst>
              </a:tr>
              <a:tr h="370840">
                <a:tc>
                  <a:txBody>
                    <a:bodyPr/>
                    <a:lstStyle/>
                    <a:p>
                      <a:r>
                        <a:rPr lang="en-US" dirty="0">
                          <a:latin typeface="Times New Roman" panose="02020603050405020304" pitchFamily="18" charset="0"/>
                          <a:cs typeface="Times New Roman" panose="02020603050405020304" pitchFamily="18" charset="0"/>
                        </a:rPr>
                        <a:t>FPT</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0.000018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0.8897%</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1.1110%</a:t>
                      </a:r>
                    </a:p>
                  </a:txBody>
                  <a:tcPr/>
                </a:tc>
                <a:extLst>
                  <a:ext uri="{0D108BD9-81ED-4DB2-BD59-A6C34878D82A}">
                    <a16:rowId xmlns:a16="http://schemas.microsoft.com/office/drawing/2014/main" val="886370557"/>
                  </a:ext>
                </a:extLst>
              </a:tr>
            </a:tbl>
          </a:graphicData>
        </a:graphic>
      </p:graphicFrame>
      <p:sp>
        <p:nvSpPr>
          <p:cNvPr id="6" name="TextBox 5">
            <a:extLst>
              <a:ext uri="{FF2B5EF4-FFF2-40B4-BE49-F238E27FC236}">
                <a16:creationId xmlns:a16="http://schemas.microsoft.com/office/drawing/2014/main" id="{13DE9592-E8F2-C878-08F4-20A03B0E8088}"/>
              </a:ext>
            </a:extLst>
          </p:cNvPr>
          <p:cNvSpPr txBox="1"/>
          <p:nvPr/>
        </p:nvSpPr>
        <p:spPr>
          <a:xfrm>
            <a:off x="6589327" y="2551910"/>
            <a:ext cx="4465527" cy="7867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cổ</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phiếu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lựa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chọn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mua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VSH, DPM, FPT </a:t>
            </a:r>
          </a:p>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tiền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còn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lại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sau</a:t>
            </a:r>
            <a:r>
              <a:rPr lang="en-US" sz="1600" b="0" i="0" dirty="0">
                <a:effectLst/>
                <a:latin typeface="Times New Roman" panose="02020603050405020304" pitchFamily="18" charset="0"/>
                <a:cs typeface="Times New Roman" panose="02020603050405020304" pitchFamily="18" charset="0"/>
              </a:rPr>
              <a:t> 7 </a:t>
            </a:r>
            <a:r>
              <a:rPr lang="en-US" sz="1600" b="0" i="0" dirty="0" err="1">
                <a:effectLst/>
                <a:latin typeface="Times New Roman" panose="02020603050405020304" pitchFamily="18" charset="0"/>
                <a:cs typeface="Times New Roman" panose="02020603050405020304" pitchFamily="18" charset="0"/>
              </a:rPr>
              <a:t>ngày</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306,379,302 VND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40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4E7ED4-C88D-AE80-4D40-D43062C7BE96}"/>
              </a:ext>
            </a:extLst>
          </p:cNvPr>
          <p:cNvSpPr txBox="1"/>
          <p:nvPr/>
        </p:nvSpPr>
        <p:spPr>
          <a:xfrm>
            <a:off x="1386348" y="2410880"/>
            <a:ext cx="9733936" cy="1477328"/>
          </a:xfrm>
          <a:prstGeom prst="rect">
            <a:avLst/>
          </a:prstGeom>
          <a:noFill/>
        </p:spPr>
        <p:txBody>
          <a:bodyPr wrap="square">
            <a:spAutoFit/>
          </a:bodyPr>
          <a:lstStyle/>
          <a:p>
            <a:pPr algn="just"/>
            <a:r>
              <a:rPr lang="vi-VN" dirty="0"/>
              <a:t>Mô hình ARIMA (Autoregrestion integrated Moving Average) là mô hình cải tiến của mô hình ARMA, dự đoán giá trị hiện tại dựa vào sai phân trong quá khứ và sai số quá khứ</a:t>
            </a:r>
            <a:endParaRPr lang="en-US" dirty="0"/>
          </a:p>
          <a:p>
            <a:pPr algn="just"/>
            <a:endParaRPr lang="vi-VN" dirty="0"/>
          </a:p>
          <a:p>
            <a:pPr algn="just"/>
            <a:r>
              <a:rPr lang="vi-VN" dirty="0"/>
              <a:t>Về cơ bản, Mô hình ARIMA (p, d, q) được tách thành các thành phần bao gồm giá trị quá khứ, bậc sai phân và sai số trong quá khứ</a:t>
            </a:r>
            <a:endParaRPr lang="en-US" dirty="0"/>
          </a:p>
        </p:txBody>
      </p:sp>
      <p:sp>
        <p:nvSpPr>
          <p:cNvPr id="6" name="Title 1">
            <a:extLst>
              <a:ext uri="{FF2B5EF4-FFF2-40B4-BE49-F238E27FC236}">
                <a16:creationId xmlns:a16="http://schemas.microsoft.com/office/drawing/2014/main" id="{72C98891-F482-B43E-B865-BB1F7AEFB42C}"/>
              </a:ext>
            </a:extLst>
          </p:cNvPr>
          <p:cNvSpPr>
            <a:spLocks noGrp="1"/>
          </p:cNvSpPr>
          <p:nvPr>
            <p:ph type="title"/>
          </p:nvPr>
        </p:nvSpPr>
        <p:spPr>
          <a:xfrm>
            <a:off x="1451579" y="1268360"/>
            <a:ext cx="9603275" cy="585393"/>
          </a:xfrm>
        </p:spPr>
        <p:txBody>
          <a:bodyPr>
            <a:normAutofit/>
          </a:bodyPr>
          <a:lstStyle/>
          <a:p>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a:t>
            </a:r>
            <a:r>
              <a:rPr lang="en-US" sz="2000" dirty="0" err="1">
                <a:solidFill>
                  <a:srgbClr val="FF0000"/>
                </a:solidFill>
              </a:rPr>
              <a:t>arima</a:t>
            </a:r>
            <a:endParaRPr lang="en-US" sz="2000" dirty="0">
              <a:solidFill>
                <a:srgbClr val="FF0000"/>
              </a:solidFill>
            </a:endParaRPr>
          </a:p>
        </p:txBody>
      </p:sp>
      <p:sp>
        <p:nvSpPr>
          <p:cNvPr id="8" name="TextBox 7">
            <a:extLst>
              <a:ext uri="{FF2B5EF4-FFF2-40B4-BE49-F238E27FC236}">
                <a16:creationId xmlns:a16="http://schemas.microsoft.com/office/drawing/2014/main" id="{3FA20E2F-7C62-EFB2-979C-0B272C2EF574}"/>
              </a:ext>
            </a:extLst>
          </p:cNvPr>
          <p:cNvSpPr txBox="1"/>
          <p:nvPr/>
        </p:nvSpPr>
        <p:spPr>
          <a:xfrm>
            <a:off x="2694038" y="3888208"/>
            <a:ext cx="6100916" cy="1477328"/>
          </a:xfrm>
          <a:prstGeom prst="rect">
            <a:avLst/>
          </a:prstGeom>
          <a:noFill/>
        </p:spPr>
        <p:txBody>
          <a:bodyPr wrap="square">
            <a:spAutoFit/>
          </a:bodyPr>
          <a:lstStyle/>
          <a:p>
            <a:r>
              <a:rPr lang="en-US" b="0" dirty="0">
                <a:effectLst/>
                <a:latin typeface="Consolas" panose="020B0609020204030204" pitchFamily="49" charset="0"/>
              </a:rPr>
              <a:t>Ta có:</a:t>
            </a:r>
          </a:p>
          <a:p>
            <a:br>
              <a:rPr lang="en-US" b="0" dirty="0">
                <a:effectLst/>
                <a:latin typeface="Consolas" panose="020B0609020204030204" pitchFamily="49" charset="0"/>
              </a:rPr>
            </a:br>
            <a:r>
              <a:rPr lang="en-US" b="0" dirty="0">
                <a:effectLst/>
                <a:latin typeface="Consolas" panose="020B0609020204030204" pitchFamily="49" charset="0"/>
              </a:rPr>
              <a:t>ARIMA (p, 0, 0) = AR(p)</a:t>
            </a:r>
          </a:p>
          <a:p>
            <a:br>
              <a:rPr lang="en-US" b="0" dirty="0">
                <a:effectLst/>
                <a:latin typeface="Consolas" panose="020B0609020204030204" pitchFamily="49" charset="0"/>
              </a:rPr>
            </a:br>
            <a:r>
              <a:rPr lang="en-US" b="0" dirty="0">
                <a:effectLst/>
                <a:latin typeface="Consolas" panose="020B0609020204030204" pitchFamily="49" charset="0"/>
              </a:rPr>
              <a:t>ARIMA (0, 0, q) = MA(q)</a:t>
            </a:r>
          </a:p>
        </p:txBody>
      </p:sp>
    </p:spTree>
    <p:extLst>
      <p:ext uri="{BB962C8B-B14F-4D97-AF65-F5344CB8AC3E}">
        <p14:creationId xmlns:p14="http://schemas.microsoft.com/office/powerpoint/2010/main" val="667007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E686AC-5A37-ACE6-DA6A-5E9A7AC11196}"/>
              </a:ext>
            </a:extLst>
          </p:cNvPr>
          <p:cNvSpPr>
            <a:spLocks noGrp="1"/>
          </p:cNvSpPr>
          <p:nvPr>
            <p:ph type="title"/>
          </p:nvPr>
        </p:nvSpPr>
        <p:spPr>
          <a:xfrm>
            <a:off x="1451579" y="1268360"/>
            <a:ext cx="9603275" cy="585393"/>
          </a:xfrm>
        </p:spPr>
        <p:txBody>
          <a:bodyPr>
            <a:normAutofit/>
          </a:bodyPr>
          <a:lstStyle/>
          <a:p>
            <a:r>
              <a:rPr lang="en-US" sz="2000" dirty="0">
                <a:solidFill>
                  <a:srgbClr val="FF0000"/>
                </a:solidFill>
              </a:rPr>
              <a:t>KẾT QUẢ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a:t>
            </a:r>
            <a:r>
              <a:rPr lang="en-US" sz="2000" dirty="0" err="1">
                <a:solidFill>
                  <a:srgbClr val="FF0000"/>
                </a:solidFill>
              </a:rPr>
              <a:t>arima</a:t>
            </a:r>
            <a:endParaRPr lang="en-US" sz="2000" dirty="0">
              <a:solidFill>
                <a:srgbClr val="FF0000"/>
              </a:solidFill>
            </a:endParaRPr>
          </a:p>
        </p:txBody>
      </p:sp>
      <p:graphicFrame>
        <p:nvGraphicFramePr>
          <p:cNvPr id="5" name="Table 6">
            <a:extLst>
              <a:ext uri="{FF2B5EF4-FFF2-40B4-BE49-F238E27FC236}">
                <a16:creationId xmlns:a16="http://schemas.microsoft.com/office/drawing/2014/main" id="{85E5A074-FAA5-8D0B-0150-007DFECE97E8}"/>
              </a:ext>
            </a:extLst>
          </p:cNvPr>
          <p:cNvGraphicFramePr>
            <a:graphicFrameLocks noGrp="1"/>
          </p:cNvGraphicFramePr>
          <p:nvPr>
            <p:extLst>
              <p:ext uri="{D42A27DB-BD31-4B8C-83A1-F6EECF244321}">
                <p14:modId xmlns:p14="http://schemas.microsoft.com/office/powerpoint/2010/main" val="1665462348"/>
              </p:ext>
            </p:extLst>
          </p:nvPr>
        </p:nvGraphicFramePr>
        <p:xfrm>
          <a:off x="1478768" y="2541084"/>
          <a:ext cx="3967966" cy="1483360"/>
        </p:xfrm>
        <a:graphic>
          <a:graphicData uri="http://schemas.openxmlformats.org/drawingml/2006/table">
            <a:tbl>
              <a:tblPr firstRow="1" bandRow="1">
                <a:tableStyleId>{5C22544A-7EE6-4342-B048-85BDC9FD1C3A}</a:tableStyleId>
              </a:tblPr>
              <a:tblGrid>
                <a:gridCol w="1287396">
                  <a:extLst>
                    <a:ext uri="{9D8B030D-6E8A-4147-A177-3AD203B41FA5}">
                      <a16:colId xmlns:a16="http://schemas.microsoft.com/office/drawing/2014/main" val="3627374322"/>
                    </a:ext>
                  </a:extLst>
                </a:gridCol>
                <a:gridCol w="1327759">
                  <a:extLst>
                    <a:ext uri="{9D8B030D-6E8A-4147-A177-3AD203B41FA5}">
                      <a16:colId xmlns:a16="http://schemas.microsoft.com/office/drawing/2014/main" val="3407142262"/>
                    </a:ext>
                  </a:extLst>
                </a:gridCol>
                <a:gridCol w="1352811">
                  <a:extLst>
                    <a:ext uri="{9D8B030D-6E8A-4147-A177-3AD203B41FA5}">
                      <a16:colId xmlns:a16="http://schemas.microsoft.com/office/drawing/2014/main" val="4105599965"/>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msle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Return</a:t>
                      </a:r>
                    </a:p>
                  </a:txBody>
                  <a:tcPr/>
                </a:tc>
                <a:extLst>
                  <a:ext uri="{0D108BD9-81ED-4DB2-BD59-A6C34878D82A}">
                    <a16:rowId xmlns:a16="http://schemas.microsoft.com/office/drawing/2014/main" val="3919585457"/>
                  </a:ext>
                </a:extLst>
              </a:tr>
              <a:tr h="370840">
                <a:tc>
                  <a:txBody>
                    <a:bodyPr/>
                    <a:lstStyle/>
                    <a:p>
                      <a:r>
                        <a:rPr lang="en-US" dirty="0">
                          <a:latin typeface="Times New Roman" panose="02020603050405020304" pitchFamily="18" charset="0"/>
                          <a:cs typeface="Times New Roman" panose="02020603050405020304" pitchFamily="18" charset="0"/>
                        </a:rPr>
                        <a:t>HPG</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0.000035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3.3915%</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386322"/>
                  </a:ext>
                </a:extLst>
              </a:tr>
              <a:tr h="370840">
                <a:tc>
                  <a:txBody>
                    <a:bodyPr/>
                    <a:lstStyle/>
                    <a:p>
                      <a:r>
                        <a:rPr lang="en-US" dirty="0">
                          <a:latin typeface="Times New Roman" panose="02020603050405020304" pitchFamily="18" charset="0"/>
                          <a:cs typeface="Times New Roman" panose="02020603050405020304" pitchFamily="18" charset="0"/>
                        </a:rPr>
                        <a:t>VSH</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0.000008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1.2430%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6588981"/>
                  </a:ext>
                </a:extLst>
              </a:tr>
              <a:tr h="370840">
                <a:tc>
                  <a:txBody>
                    <a:bodyPr/>
                    <a:lstStyle/>
                    <a:p>
                      <a:r>
                        <a:rPr lang="en-US" dirty="0">
                          <a:latin typeface="Times New Roman" panose="02020603050405020304" pitchFamily="18" charset="0"/>
                          <a:cs typeface="Times New Roman" panose="02020603050405020304" pitchFamily="18" charset="0"/>
                        </a:rPr>
                        <a:t>BVH</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0.000027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1.1746%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6370557"/>
                  </a:ext>
                </a:extLst>
              </a:tr>
            </a:tbl>
          </a:graphicData>
        </a:graphic>
      </p:graphicFrame>
      <p:sp>
        <p:nvSpPr>
          <p:cNvPr id="6" name="TextBox 5">
            <a:extLst>
              <a:ext uri="{FF2B5EF4-FFF2-40B4-BE49-F238E27FC236}">
                <a16:creationId xmlns:a16="http://schemas.microsoft.com/office/drawing/2014/main" id="{3C36EC15-BCCE-7DAF-607B-EF97634ED91A}"/>
              </a:ext>
            </a:extLst>
          </p:cNvPr>
          <p:cNvSpPr txBox="1"/>
          <p:nvPr/>
        </p:nvSpPr>
        <p:spPr>
          <a:xfrm>
            <a:off x="5793289" y="2496010"/>
            <a:ext cx="4465527" cy="7867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cổ</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phiếu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lựa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chọn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mua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HPG</a:t>
            </a:r>
            <a:r>
              <a:rPr lang="en-US" sz="1600" b="0" i="0" dirty="0">
                <a:effectLst/>
                <a:latin typeface="Times New Roman" panose="02020603050405020304" pitchFamily="18" charset="0"/>
                <a:cs typeface="Times New Roman" panose="02020603050405020304" pitchFamily="18" charset="0"/>
              </a:rPr>
              <a:t>, VSH, BVH</a:t>
            </a:r>
          </a:p>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tiền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còn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lại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sau</a:t>
            </a:r>
            <a:r>
              <a:rPr lang="en-US" sz="1600" b="0" i="0" dirty="0">
                <a:effectLst/>
                <a:latin typeface="Times New Roman" panose="02020603050405020304" pitchFamily="18" charset="0"/>
                <a:cs typeface="Times New Roman" panose="02020603050405020304" pitchFamily="18" charset="0"/>
              </a:rPr>
              <a:t> 7 </a:t>
            </a:r>
            <a:r>
              <a:rPr lang="en-US" sz="1600" b="0" i="0" dirty="0" err="1">
                <a:effectLst/>
                <a:latin typeface="Times New Roman" panose="02020603050405020304" pitchFamily="18" charset="0"/>
                <a:cs typeface="Times New Roman" panose="02020603050405020304" pitchFamily="18" charset="0"/>
              </a:rPr>
              <a:t>ngày</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306,687,630 VND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738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76659D-5D87-BAFE-2842-EADA7C5C428C}"/>
              </a:ext>
            </a:extLst>
          </p:cNvPr>
          <p:cNvSpPr>
            <a:spLocks noGrp="1"/>
          </p:cNvSpPr>
          <p:nvPr>
            <p:ph type="title"/>
          </p:nvPr>
        </p:nvSpPr>
        <p:spPr>
          <a:xfrm>
            <a:off x="1451579" y="1268360"/>
            <a:ext cx="9603275" cy="585393"/>
          </a:xfrm>
        </p:spPr>
        <p:txBody>
          <a:bodyPr>
            <a:normAutofit/>
          </a:bodyPr>
          <a:lstStyle/>
          <a:p>
            <a:r>
              <a:rPr lang="en-US" sz="2000" dirty="0">
                <a:solidFill>
                  <a:srgbClr val="FF0000"/>
                </a:solidFill>
              </a:rPr>
              <a:t>TURNING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auto </a:t>
            </a:r>
            <a:r>
              <a:rPr lang="en-US" sz="2000" dirty="0" err="1">
                <a:solidFill>
                  <a:srgbClr val="FF0000"/>
                </a:solidFill>
              </a:rPr>
              <a:t>arima</a:t>
            </a:r>
            <a:endParaRPr lang="en-US" sz="2000" dirty="0">
              <a:solidFill>
                <a:srgbClr val="FF0000"/>
              </a:solidFill>
            </a:endParaRPr>
          </a:p>
        </p:txBody>
      </p:sp>
      <p:sp>
        <p:nvSpPr>
          <p:cNvPr id="5" name="TextBox 4">
            <a:extLst>
              <a:ext uri="{FF2B5EF4-FFF2-40B4-BE49-F238E27FC236}">
                <a16:creationId xmlns:a16="http://schemas.microsoft.com/office/drawing/2014/main" id="{78BB3B87-74C0-BA5B-91A2-FEE0A9A08E5F}"/>
              </a:ext>
            </a:extLst>
          </p:cNvPr>
          <p:cNvSpPr txBox="1"/>
          <p:nvPr/>
        </p:nvSpPr>
        <p:spPr>
          <a:xfrm>
            <a:off x="1386348" y="2410880"/>
            <a:ext cx="9733936" cy="2308324"/>
          </a:xfrm>
          <a:prstGeom prst="rect">
            <a:avLst/>
          </a:prstGeom>
          <a:noFill/>
        </p:spPr>
        <p:txBody>
          <a:bodyPr wrap="square">
            <a:spAutoFit/>
          </a:bodyPr>
          <a:lstStyle/>
          <a:p>
            <a:r>
              <a:rPr lang="vi-VN" b="0" dirty="0">
                <a:effectLst/>
                <a:latin typeface="Times New Roman" panose="02020603050405020304" pitchFamily="18" charset="0"/>
                <a:cs typeface="Times New Roman" panose="02020603050405020304" pitchFamily="18" charset="0"/>
              </a:rPr>
              <a:t>Về bản chất, mô hình Auto_ARIMA thực chất là mô hình ARIMA nhưng các tham số được lựa chọn tự động, và từ đó, chọn ra mô hình có kết quả tốt nhất trong các mô hình. Ngoài ra, mô hình Auto_ARIMA còn tính cả yếu tố mùa vụ, nghĩa là quy luật biến thiên của dữ liệu trong quá khứ để tăng thêm dữ liệu khi huấn luyện mô hình.</a:t>
            </a:r>
          </a:p>
          <a:p>
            <a:br>
              <a:rPr lang="vi-VN" b="0" dirty="0">
                <a:effectLst/>
                <a:latin typeface="Times New Roman" panose="02020603050405020304" pitchFamily="18" charset="0"/>
                <a:cs typeface="Times New Roman" panose="02020603050405020304" pitchFamily="18" charset="0"/>
              </a:rPr>
            </a:br>
            <a:r>
              <a:rPr lang="vi-VN" b="0" dirty="0">
                <a:effectLst/>
                <a:latin typeface="Times New Roman" panose="02020603050405020304" pitchFamily="18" charset="0"/>
                <a:cs typeface="Times New Roman" panose="02020603050405020304" pitchFamily="18" charset="0"/>
              </a:rPr>
              <a:t>Để tăng thêm độ hiệu quả của mô hình, ta thêm yếu tố mùa vụ, dựa vào quan sát của nhà đầu tư, để theo dõi dữ liệu thay đổi theo tuần, ta chọn yếu tố mùa vụ là 5, với độ tin cậy của mô hình là 90%, tức alpha = 0.1, các chỉ số p, d, q thay đổi dao động từ 1 - 20</a:t>
            </a:r>
          </a:p>
        </p:txBody>
      </p:sp>
    </p:spTree>
    <p:extLst>
      <p:ext uri="{BB962C8B-B14F-4D97-AF65-F5344CB8AC3E}">
        <p14:creationId xmlns:p14="http://schemas.microsoft.com/office/powerpoint/2010/main" val="3031629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5FA4C555-1C17-75FF-2FF3-F91C43EF72E4}"/>
              </a:ext>
            </a:extLst>
          </p:cNvPr>
          <p:cNvGraphicFramePr>
            <a:graphicFrameLocks noGrp="1"/>
          </p:cNvGraphicFramePr>
          <p:nvPr>
            <p:extLst>
              <p:ext uri="{D42A27DB-BD31-4B8C-83A1-F6EECF244321}">
                <p14:modId xmlns:p14="http://schemas.microsoft.com/office/powerpoint/2010/main" val="3719588756"/>
              </p:ext>
            </p:extLst>
          </p:nvPr>
        </p:nvGraphicFramePr>
        <p:xfrm>
          <a:off x="1451579" y="2553611"/>
          <a:ext cx="3967966" cy="1483360"/>
        </p:xfrm>
        <a:graphic>
          <a:graphicData uri="http://schemas.openxmlformats.org/drawingml/2006/table">
            <a:tbl>
              <a:tblPr firstRow="1" bandRow="1">
                <a:tableStyleId>{5C22544A-7EE6-4342-B048-85BDC9FD1C3A}</a:tableStyleId>
              </a:tblPr>
              <a:tblGrid>
                <a:gridCol w="1287396">
                  <a:extLst>
                    <a:ext uri="{9D8B030D-6E8A-4147-A177-3AD203B41FA5}">
                      <a16:colId xmlns:a16="http://schemas.microsoft.com/office/drawing/2014/main" val="3627374322"/>
                    </a:ext>
                  </a:extLst>
                </a:gridCol>
                <a:gridCol w="1327759">
                  <a:extLst>
                    <a:ext uri="{9D8B030D-6E8A-4147-A177-3AD203B41FA5}">
                      <a16:colId xmlns:a16="http://schemas.microsoft.com/office/drawing/2014/main" val="3407142262"/>
                    </a:ext>
                  </a:extLst>
                </a:gridCol>
                <a:gridCol w="1352811">
                  <a:extLst>
                    <a:ext uri="{9D8B030D-6E8A-4147-A177-3AD203B41FA5}">
                      <a16:colId xmlns:a16="http://schemas.microsoft.com/office/drawing/2014/main" val="4105599965"/>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msle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Return</a:t>
                      </a:r>
                    </a:p>
                  </a:txBody>
                  <a:tcPr/>
                </a:tc>
                <a:extLst>
                  <a:ext uri="{0D108BD9-81ED-4DB2-BD59-A6C34878D82A}">
                    <a16:rowId xmlns:a16="http://schemas.microsoft.com/office/drawing/2014/main" val="3919585457"/>
                  </a:ext>
                </a:extLst>
              </a:tr>
              <a:tr h="370840">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VSH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0.000007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1.1990%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386322"/>
                  </a:ext>
                </a:extLst>
              </a:tr>
              <a:tr h="370840">
                <a:tc>
                  <a:txBody>
                    <a:bodyPr/>
                    <a:lstStyle/>
                    <a:p>
                      <a:r>
                        <a:rPr lang="en-US" dirty="0">
                          <a:latin typeface="Times New Roman" panose="02020603050405020304" pitchFamily="18" charset="0"/>
                          <a:cs typeface="Times New Roman" panose="02020603050405020304" pitchFamily="18" charset="0"/>
                        </a:rPr>
                        <a:t>KDC</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0.000001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0.6409%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6588981"/>
                  </a:ext>
                </a:extLst>
              </a:tr>
              <a:tr h="370840">
                <a:tc>
                  <a:txBody>
                    <a:bodyPr/>
                    <a:lstStyle/>
                    <a:p>
                      <a:r>
                        <a:rPr lang="en-US" dirty="0">
                          <a:latin typeface="Times New Roman" panose="02020603050405020304" pitchFamily="18" charset="0"/>
                          <a:cs typeface="Times New Roman" panose="02020603050405020304" pitchFamily="18" charset="0"/>
                        </a:rPr>
                        <a:t>HPG</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0.000028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0.1070%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6370557"/>
                  </a:ext>
                </a:extLst>
              </a:tr>
            </a:tbl>
          </a:graphicData>
        </a:graphic>
      </p:graphicFrame>
      <p:sp>
        <p:nvSpPr>
          <p:cNvPr id="6" name="Title 1">
            <a:extLst>
              <a:ext uri="{FF2B5EF4-FFF2-40B4-BE49-F238E27FC236}">
                <a16:creationId xmlns:a16="http://schemas.microsoft.com/office/drawing/2014/main" id="{DAC5D266-BFAE-BFC6-FE58-50385EE13DAB}"/>
              </a:ext>
            </a:extLst>
          </p:cNvPr>
          <p:cNvSpPr>
            <a:spLocks noGrp="1"/>
          </p:cNvSpPr>
          <p:nvPr>
            <p:ph type="title"/>
          </p:nvPr>
        </p:nvSpPr>
        <p:spPr>
          <a:xfrm>
            <a:off x="1451579" y="1268360"/>
            <a:ext cx="9603275" cy="585393"/>
          </a:xfrm>
        </p:spPr>
        <p:txBody>
          <a:bodyPr>
            <a:normAutofit/>
          </a:bodyPr>
          <a:lstStyle/>
          <a:p>
            <a:r>
              <a:rPr lang="en-US" sz="2000" dirty="0">
                <a:solidFill>
                  <a:srgbClr val="FF0000"/>
                </a:solidFill>
              </a:rPr>
              <a:t>KẾT QUẢ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AUTO </a:t>
            </a:r>
            <a:r>
              <a:rPr lang="en-US" sz="2000" dirty="0" err="1">
                <a:solidFill>
                  <a:srgbClr val="FF0000"/>
                </a:solidFill>
              </a:rPr>
              <a:t>arima</a:t>
            </a:r>
            <a:endParaRPr lang="en-US" sz="2000" dirty="0">
              <a:solidFill>
                <a:srgbClr val="FF0000"/>
              </a:solidFill>
            </a:endParaRPr>
          </a:p>
        </p:txBody>
      </p:sp>
      <p:sp>
        <p:nvSpPr>
          <p:cNvPr id="7" name="TextBox 6">
            <a:extLst>
              <a:ext uri="{FF2B5EF4-FFF2-40B4-BE49-F238E27FC236}">
                <a16:creationId xmlns:a16="http://schemas.microsoft.com/office/drawing/2014/main" id="{80CBA8EB-DEE3-E8C0-41CD-3CDB13A5122F}"/>
              </a:ext>
            </a:extLst>
          </p:cNvPr>
          <p:cNvSpPr txBox="1"/>
          <p:nvPr/>
        </p:nvSpPr>
        <p:spPr>
          <a:xfrm>
            <a:off x="5793289" y="2496010"/>
            <a:ext cx="4465527" cy="7867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cổ</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phiếu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lựa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chọn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mua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VSH, KDC, HPG</a:t>
            </a:r>
          </a:p>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tiền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còn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lại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sau</a:t>
            </a:r>
            <a:r>
              <a:rPr lang="en-US" sz="1600" b="0" i="0" dirty="0">
                <a:effectLst/>
                <a:latin typeface="Times New Roman" panose="02020603050405020304" pitchFamily="18" charset="0"/>
                <a:cs typeface="Times New Roman" panose="02020603050405020304" pitchFamily="18" charset="0"/>
              </a:rPr>
              <a:t> 7 </a:t>
            </a:r>
            <a:r>
              <a:rPr lang="en-US" sz="1600" b="0" i="0" dirty="0" err="1">
                <a:effectLst/>
                <a:latin typeface="Times New Roman" panose="02020603050405020304" pitchFamily="18" charset="0"/>
                <a:cs typeface="Times New Roman" panose="02020603050405020304" pitchFamily="18" charset="0"/>
              </a:rPr>
              <a:t>ngày</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307,072,500 VND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2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0C9492-9BA5-3CB5-DB21-F53DE6A60AE8}"/>
              </a:ext>
            </a:extLst>
          </p:cNvPr>
          <p:cNvSpPr txBox="1"/>
          <p:nvPr/>
        </p:nvSpPr>
        <p:spPr>
          <a:xfrm>
            <a:off x="1150374" y="1022555"/>
            <a:ext cx="10068232" cy="540773"/>
          </a:xfrm>
          <a:prstGeom prst="rect">
            <a:avLst/>
          </a:prstGeom>
          <a:noFill/>
        </p:spPr>
        <p:txBody>
          <a:bodyPr wrap="square" rtlCol="0">
            <a:spAutoFit/>
          </a:bodyPr>
          <a:lstStyle/>
          <a:p>
            <a:pPr algn="ctr"/>
            <a:r>
              <a:rPr lang="en-US" sz="2800" b="1" dirty="0">
                <a:solidFill>
                  <a:srgbClr val="FF0000"/>
                </a:solidFill>
              </a:rPr>
              <a:t>TÍNH CẦN THIẾT CỦA ĐỀ TÀI</a:t>
            </a:r>
          </a:p>
        </p:txBody>
      </p:sp>
      <p:sp>
        <p:nvSpPr>
          <p:cNvPr id="5" name="TextBox 4">
            <a:extLst>
              <a:ext uri="{FF2B5EF4-FFF2-40B4-BE49-F238E27FC236}">
                <a16:creationId xmlns:a16="http://schemas.microsoft.com/office/drawing/2014/main" id="{3081F94F-D384-347E-E1E2-4FE5452B3896}"/>
              </a:ext>
            </a:extLst>
          </p:cNvPr>
          <p:cNvSpPr txBox="1"/>
          <p:nvPr/>
        </p:nvSpPr>
        <p:spPr>
          <a:xfrm>
            <a:off x="1248698" y="1917290"/>
            <a:ext cx="9704438" cy="2585323"/>
          </a:xfrm>
          <a:prstGeom prst="rect">
            <a:avLst/>
          </a:prstGeom>
          <a:noFill/>
        </p:spPr>
        <p:txBody>
          <a:bodyPr wrap="square" rtlCol="0">
            <a:spAutoFit/>
          </a:bodyPr>
          <a:lstStyle/>
          <a:p>
            <a:pPr algn="just"/>
            <a:r>
              <a:rPr lang="en-US" dirty="0" err="1"/>
              <a:t>Mặc</a:t>
            </a:r>
            <a:r>
              <a:rPr lang="en-US" dirty="0"/>
              <a:t> </a:t>
            </a:r>
            <a:r>
              <a:rPr lang="en-US" dirty="0" err="1"/>
              <a:t>dù</a:t>
            </a:r>
            <a:r>
              <a:rPr lang="en-US" dirty="0"/>
              <a:t> </a:t>
            </a:r>
            <a:r>
              <a:rPr lang="en-US" dirty="0" err="1"/>
              <a:t>thị</a:t>
            </a:r>
            <a:r>
              <a:rPr lang="en-US" dirty="0"/>
              <a:t> </a:t>
            </a:r>
            <a:r>
              <a:rPr lang="en-US" dirty="0" err="1"/>
              <a:t>trường</a:t>
            </a:r>
            <a:r>
              <a:rPr lang="en-US" dirty="0"/>
              <a:t> </a:t>
            </a:r>
            <a:r>
              <a:rPr lang="en-US" dirty="0" err="1"/>
              <a:t>chứng</a:t>
            </a:r>
            <a:r>
              <a:rPr lang="en-US" dirty="0"/>
              <a:t> </a:t>
            </a:r>
            <a:r>
              <a:rPr lang="en-US" dirty="0" err="1"/>
              <a:t>khoán</a:t>
            </a:r>
            <a:r>
              <a:rPr lang="en-US" dirty="0"/>
              <a:t> </a:t>
            </a:r>
            <a:r>
              <a:rPr lang="en-US" dirty="0" err="1"/>
              <a:t>là</a:t>
            </a:r>
            <a:r>
              <a:rPr lang="en-US" dirty="0"/>
              <a:t> </a:t>
            </a:r>
            <a:r>
              <a:rPr lang="en-US" dirty="0" err="1"/>
              <a:t>cơ</a:t>
            </a:r>
            <a:r>
              <a:rPr lang="en-US" dirty="0"/>
              <a:t> </a:t>
            </a:r>
            <a:r>
              <a:rPr lang="en-US" dirty="0" err="1"/>
              <a:t>hội</a:t>
            </a:r>
            <a:r>
              <a:rPr lang="en-US" dirty="0"/>
              <a:t> </a:t>
            </a:r>
            <a:r>
              <a:rPr lang="en-US" dirty="0" err="1"/>
              <a:t>của</a:t>
            </a:r>
            <a:r>
              <a:rPr lang="en-US" dirty="0"/>
              <a:t> </a:t>
            </a:r>
            <a:r>
              <a:rPr lang="en-US" dirty="0" err="1"/>
              <a:t>nhà</a:t>
            </a:r>
            <a:r>
              <a:rPr lang="en-US" dirty="0"/>
              <a:t> </a:t>
            </a:r>
            <a:r>
              <a:rPr lang="en-US" dirty="0" err="1"/>
              <a:t>đầu</a:t>
            </a:r>
            <a:r>
              <a:rPr lang="en-US" dirty="0"/>
              <a:t> </a:t>
            </a:r>
            <a:r>
              <a:rPr lang="en-US" dirty="0" err="1"/>
              <a:t>tư</a:t>
            </a:r>
            <a:r>
              <a:rPr lang="en-US" dirty="0"/>
              <a:t> </a:t>
            </a:r>
            <a:r>
              <a:rPr lang="en-US" dirty="0" err="1"/>
              <a:t>tìm</a:t>
            </a:r>
            <a:r>
              <a:rPr lang="en-US" dirty="0"/>
              <a:t> </a:t>
            </a:r>
            <a:r>
              <a:rPr lang="en-US" dirty="0" err="1"/>
              <a:t>kiếm</a:t>
            </a:r>
            <a:r>
              <a:rPr lang="en-US" dirty="0"/>
              <a:t> </a:t>
            </a:r>
            <a:r>
              <a:rPr lang="en-US" dirty="0" err="1"/>
              <a:t>lợi</a:t>
            </a:r>
            <a:r>
              <a:rPr lang="en-US" dirty="0"/>
              <a:t> </a:t>
            </a:r>
            <a:r>
              <a:rPr lang="en-US" dirty="0" err="1"/>
              <a:t>nhuận</a:t>
            </a:r>
            <a:r>
              <a:rPr lang="en-US" dirty="0"/>
              <a:t>, </a:t>
            </a:r>
            <a:r>
              <a:rPr lang="en-US" dirty="0" err="1"/>
              <a:t>nhưng</a:t>
            </a:r>
            <a:r>
              <a:rPr lang="en-US" dirty="0"/>
              <a:t> </a:t>
            </a:r>
            <a:r>
              <a:rPr lang="en-US" dirty="0" err="1"/>
              <a:t>nó</a:t>
            </a:r>
            <a:r>
              <a:rPr lang="en-US" dirty="0"/>
              <a:t> </a:t>
            </a:r>
            <a:r>
              <a:rPr lang="en-US" dirty="0" err="1"/>
              <a:t>cũng</a:t>
            </a:r>
            <a:r>
              <a:rPr lang="en-US" dirty="0"/>
              <a:t> </a:t>
            </a:r>
            <a:r>
              <a:rPr lang="en-US" dirty="0" err="1"/>
              <a:t>tồn</a:t>
            </a:r>
            <a:r>
              <a:rPr lang="en-US" dirty="0"/>
              <a:t> </a:t>
            </a:r>
            <a:r>
              <a:rPr lang="en-US" dirty="0" err="1"/>
              <a:t>tại</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khiến</a:t>
            </a:r>
            <a:r>
              <a:rPr lang="en-US" dirty="0"/>
              <a:t> </a:t>
            </a:r>
            <a:r>
              <a:rPr lang="en-US" dirty="0" err="1"/>
              <a:t>các</a:t>
            </a:r>
            <a:r>
              <a:rPr lang="en-US" dirty="0"/>
              <a:t> </a:t>
            </a:r>
            <a:r>
              <a:rPr lang="en-US" dirty="0" err="1"/>
              <a:t>nhà</a:t>
            </a:r>
            <a:r>
              <a:rPr lang="en-US" dirty="0"/>
              <a:t> </a:t>
            </a:r>
            <a:r>
              <a:rPr lang="en-US" dirty="0" err="1"/>
              <a:t>đầu</a:t>
            </a:r>
            <a:r>
              <a:rPr lang="en-US" dirty="0"/>
              <a:t> </a:t>
            </a:r>
            <a:r>
              <a:rPr lang="en-US" dirty="0" err="1"/>
              <a:t>tư</a:t>
            </a:r>
            <a:r>
              <a:rPr lang="en-US" dirty="0"/>
              <a:t> </a:t>
            </a:r>
            <a:r>
              <a:rPr lang="en-US" dirty="0" err="1"/>
              <a:t>thua</a:t>
            </a:r>
            <a:r>
              <a:rPr lang="en-US" dirty="0"/>
              <a:t> </a:t>
            </a:r>
            <a:r>
              <a:rPr lang="en-US" dirty="0" err="1"/>
              <a:t>lỗ</a:t>
            </a:r>
            <a:r>
              <a:rPr lang="en-US" dirty="0"/>
              <a:t>, </a:t>
            </a:r>
            <a:r>
              <a:rPr lang="en-US" dirty="0" err="1"/>
              <a:t>cụ</a:t>
            </a:r>
            <a:r>
              <a:rPr lang="en-US" dirty="0"/>
              <a:t> </a:t>
            </a:r>
            <a:r>
              <a:rPr lang="en-US" dirty="0" err="1"/>
              <a:t>thể</a:t>
            </a:r>
            <a:r>
              <a:rPr lang="en-US" dirty="0"/>
              <a:t> như:</a:t>
            </a:r>
          </a:p>
          <a:p>
            <a:pPr algn="just"/>
            <a:endParaRPr lang="en-US" dirty="0"/>
          </a:p>
          <a:p>
            <a:pPr marL="285750" indent="-285750" algn="just">
              <a:buFont typeface="Arial" panose="020B0604020202020204" pitchFamily="34" charset="0"/>
              <a:buChar char="•"/>
            </a:pPr>
            <a:r>
              <a:rPr lang="vi-VN" dirty="0">
                <a:latin typeface="Calibri" panose="020F0502020204030204" pitchFamily="34" charset="0"/>
                <a:ea typeface="Calibri" panose="020F0502020204030204" pitchFamily="34" charset="0"/>
                <a:cs typeface="Calibri" panose="020F0502020204030204" pitchFamily="34" charset="0"/>
              </a:rPr>
              <a:t>Chỉ có ít hơn 10% nhà đầu tư trên thị trường có thể tạo ra lợi nhuận ổn định trên thị trường chứng khoán, trong khi có rất nhiều nhà đầu tư thua lỗ và rút lui khỏi thị trường chứng khoán</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vi-VN" dirty="0">
                <a:latin typeface="Calibri" panose="020F0502020204030204" pitchFamily="34" charset="0"/>
                <a:ea typeface="Calibri" panose="020F0502020204030204" pitchFamily="34" charset="0"/>
                <a:cs typeface="Calibri" panose="020F0502020204030204" pitchFamily="34" charset="0"/>
              </a:rPr>
              <a:t>Trong giai đoạn 2021 đến nay, thị trường chứng khoán VNINDEX liên tục thay đổi liên tục đỉnh và đáy. Đặc biệt trong năm 2022, các nhà đầu tư cá nhân và tổ chức rút tiền nhằm phục vụ cho việc đầu tư vào sản xuất, kinh doanh.</a:t>
            </a:r>
          </a:p>
        </p:txBody>
      </p:sp>
      <p:sp>
        <p:nvSpPr>
          <p:cNvPr id="6" name="TextBox 5">
            <a:extLst>
              <a:ext uri="{FF2B5EF4-FFF2-40B4-BE49-F238E27FC236}">
                <a16:creationId xmlns:a16="http://schemas.microsoft.com/office/drawing/2014/main" id="{68AC6F76-4A0C-B638-6CBB-EB2EDEFD2036}"/>
              </a:ext>
            </a:extLst>
          </p:cNvPr>
          <p:cNvSpPr txBox="1"/>
          <p:nvPr/>
        </p:nvSpPr>
        <p:spPr>
          <a:xfrm>
            <a:off x="1248698" y="4856575"/>
            <a:ext cx="9891250" cy="646331"/>
          </a:xfrm>
          <a:prstGeom prst="rect">
            <a:avLst/>
          </a:prstGeom>
          <a:noFill/>
        </p:spPr>
        <p:txBody>
          <a:bodyPr wrap="square" rtlCol="0">
            <a:spAutoFit/>
          </a:bodyPr>
          <a:lstStyle/>
          <a:p>
            <a:r>
              <a:rPr lang="en-US" dirty="0"/>
              <a:t>-&gt; </a:t>
            </a:r>
            <a:r>
              <a:rPr lang="en-US" b="1" u="sng" dirty="0">
                <a:latin typeface="Calibri" panose="020F0502020204030204" pitchFamily="34" charset="0"/>
                <a:ea typeface="Calibri" panose="020F0502020204030204" pitchFamily="34" charset="0"/>
                <a:cs typeface="Calibri" panose="020F0502020204030204" pitchFamily="34" charset="0"/>
              </a:rPr>
              <a:t>M</a:t>
            </a:r>
            <a:r>
              <a:rPr lang="vi-VN" b="1" u="sng" dirty="0">
                <a:latin typeface="Calibri" panose="020F0502020204030204" pitchFamily="34" charset="0"/>
                <a:ea typeface="Calibri" panose="020F0502020204030204" pitchFamily="34" charset="0"/>
                <a:cs typeface="Calibri" panose="020F0502020204030204" pitchFamily="34" charset="0"/>
              </a:rPr>
              <a:t>ục tiêu của </a:t>
            </a:r>
            <a:r>
              <a:rPr lang="en-US" b="1" u="sng" dirty="0" err="1">
                <a:latin typeface="Calibri" panose="020F0502020204030204" pitchFamily="34" charset="0"/>
                <a:ea typeface="Calibri" panose="020F0502020204030204" pitchFamily="34" charset="0"/>
                <a:cs typeface="Calibri" panose="020F0502020204030204" pitchFamily="34" charset="0"/>
              </a:rPr>
              <a:t>đề</a:t>
            </a:r>
            <a:r>
              <a:rPr lang="en-US" b="1" u="sng" dirty="0">
                <a:latin typeface="Calibri" panose="020F0502020204030204" pitchFamily="34" charset="0"/>
                <a:ea typeface="Calibri" panose="020F0502020204030204" pitchFamily="34" charset="0"/>
                <a:cs typeface="Calibri" panose="020F0502020204030204" pitchFamily="34" charset="0"/>
              </a:rPr>
              <a:t> </a:t>
            </a:r>
            <a:r>
              <a:rPr lang="en-US" b="1" u="sng" dirty="0" err="1">
                <a:latin typeface="Calibri" panose="020F0502020204030204" pitchFamily="34" charset="0"/>
                <a:ea typeface="Calibri" panose="020F0502020204030204" pitchFamily="34" charset="0"/>
                <a:cs typeface="Calibri" panose="020F0502020204030204" pitchFamily="34" charset="0"/>
              </a:rPr>
              <a:t>tài</a:t>
            </a:r>
            <a:r>
              <a:rPr lang="en-US" b="1" u="sng" dirty="0">
                <a:latin typeface="Calibri" panose="020F0502020204030204" pitchFamily="34" charset="0"/>
                <a:ea typeface="Calibri" panose="020F0502020204030204" pitchFamily="34" charset="0"/>
                <a:cs typeface="Calibri" panose="020F0502020204030204" pitchFamily="34" charset="0"/>
              </a:rPr>
              <a:t>:</a:t>
            </a:r>
            <a:r>
              <a:rPr lang="vi-VN" dirty="0">
                <a:latin typeface="Calibri" panose="020F0502020204030204" pitchFamily="34" charset="0"/>
                <a:ea typeface="Calibri" panose="020F0502020204030204" pitchFamily="34" charset="0"/>
                <a:cs typeface="Calibri" panose="020F0502020204030204" pitchFamily="34" charset="0"/>
              </a:rPr>
              <a:t> tạo ra một mô hình để hỗ trợ nhà đầu tư đưa ra quyết định nhằm giảm thiểu rủi ro và tối đa hóa lợi nhuận kỳ vọng trên thị trường này</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0802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9F5336-66BA-8C3E-9B3F-FC27B9F03F06}"/>
              </a:ext>
            </a:extLst>
          </p:cNvPr>
          <p:cNvSpPr txBox="1"/>
          <p:nvPr/>
        </p:nvSpPr>
        <p:spPr>
          <a:xfrm>
            <a:off x="1471808" y="2362241"/>
            <a:ext cx="9663830" cy="646331"/>
          </a:xfrm>
          <a:prstGeom prst="rect">
            <a:avLst/>
          </a:prstGeom>
          <a:noFill/>
        </p:spPr>
        <p:txBody>
          <a:bodyPr wrap="square">
            <a:spAutoFit/>
          </a:bodyPr>
          <a:lstStyle/>
          <a:p>
            <a:r>
              <a:rPr lang="vi-VN" b="0" dirty="0">
                <a:effectLst/>
                <a:latin typeface="Times New Roman" panose="02020603050405020304" pitchFamily="18" charset="0"/>
                <a:cs typeface="Times New Roman" panose="02020603050405020304" pitchFamily="18" charset="0"/>
              </a:rPr>
              <a:t>Mô hình LSTM là mô hình dự đoán giá trị của biến mục tiêu theo mô hình mạng nơ ron, là mô hình cải tiến của RNN nhằm giải quyết vấn đề nhớ các bước dài của RNN. </a:t>
            </a:r>
          </a:p>
        </p:txBody>
      </p:sp>
      <p:sp>
        <p:nvSpPr>
          <p:cNvPr id="6" name="TextBox 5">
            <a:extLst>
              <a:ext uri="{FF2B5EF4-FFF2-40B4-BE49-F238E27FC236}">
                <a16:creationId xmlns:a16="http://schemas.microsoft.com/office/drawing/2014/main" id="{38BD7528-67E3-CB6A-231A-5E4145C2651A}"/>
              </a:ext>
            </a:extLst>
          </p:cNvPr>
          <p:cNvSpPr txBox="1"/>
          <p:nvPr/>
        </p:nvSpPr>
        <p:spPr>
          <a:xfrm>
            <a:off x="1471808" y="3429000"/>
            <a:ext cx="9412063" cy="646331"/>
          </a:xfrm>
          <a:prstGeom prst="rect">
            <a:avLst/>
          </a:prstGeom>
          <a:noFill/>
        </p:spPr>
        <p:txBody>
          <a:bodyPr wrap="square" rtlCol="0">
            <a:spAutoFit/>
          </a:bodyPr>
          <a:lstStyle/>
          <a:p>
            <a:r>
              <a:rPr lang="en-US" b="0" dirty="0" err="1">
                <a:effectLst/>
                <a:latin typeface="Times New Roman" panose="02020603050405020304" pitchFamily="18" charset="0"/>
                <a:cs typeface="Times New Roman" panose="02020603050405020304" pitchFamily="18" charset="0"/>
              </a:rPr>
              <a:t>Đầu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tiên</a:t>
            </a:r>
            <a:r>
              <a:rPr lang="en-US" b="0" dirty="0">
                <a:effectLst/>
                <a:latin typeface="Times New Roman" panose="02020603050405020304" pitchFamily="18" charset="0"/>
                <a:cs typeface="Times New Roman" panose="02020603050405020304" pitchFamily="18" charset="0"/>
              </a:rPr>
              <a:t>, ta </a:t>
            </a:r>
            <a:r>
              <a:rPr lang="en-US" b="0" dirty="0" err="1">
                <a:effectLst/>
                <a:latin typeface="Times New Roman" panose="02020603050405020304" pitchFamily="18" charset="0"/>
                <a:cs typeface="Times New Roman" panose="02020603050405020304" pitchFamily="18" charset="0"/>
              </a:rPr>
              <a:t>viết</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hàm</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để</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tách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các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dữ</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liệu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chuỗi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thời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gian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thành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các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biến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dữ</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liệu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chuỗi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thời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gian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thành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các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biến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độc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lập</a:t>
            </a:r>
            <a:r>
              <a:rPr lang="en-US" b="0" dirty="0">
                <a:effectLst/>
                <a:latin typeface="Times New Roman" panose="02020603050405020304" pitchFamily="18" charset="0"/>
                <a:cs typeface="Times New Roman" panose="02020603050405020304" pitchFamily="18" charset="0"/>
              </a:rPr>
              <a:t> x </a:t>
            </a:r>
            <a:r>
              <a:rPr lang="en-US" b="0" dirty="0" err="1">
                <a:effectLst/>
                <a:latin typeface="Times New Roman" panose="02020603050405020304" pitchFamily="18" charset="0"/>
                <a:cs typeface="Times New Roman" panose="02020603050405020304" pitchFamily="18" charset="0"/>
              </a:rPr>
              <a:t>và</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biến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phụ</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thuộc</a:t>
            </a:r>
            <a:r>
              <a:rPr lang="en-US" b="0" dirty="0">
                <a:effectLst/>
                <a:latin typeface="Times New Roman" panose="02020603050405020304" pitchFamily="18" charset="0"/>
                <a:cs typeface="Times New Roman" panose="02020603050405020304" pitchFamily="18" charset="0"/>
              </a:rPr>
              <a:t> y </a:t>
            </a:r>
            <a:r>
              <a:rPr lang="en-US" b="0" dirty="0" err="1">
                <a:effectLst/>
                <a:latin typeface="Times New Roman" panose="02020603050405020304" pitchFamily="18" charset="0"/>
                <a:cs typeface="Times New Roman" panose="02020603050405020304" pitchFamily="18" charset="0"/>
              </a:rPr>
              <a:t>với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biến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đầu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vào</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là</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giá</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của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cổ</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phiếu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trong</a:t>
            </a:r>
            <a:r>
              <a:rPr lang="en-US" b="0" dirty="0">
                <a:effectLst/>
                <a:latin typeface="Times New Roman" panose="02020603050405020304" pitchFamily="18" charset="0"/>
                <a:cs typeface="Times New Roman" panose="02020603050405020304" pitchFamily="18" charset="0"/>
              </a:rPr>
              <a:t> 5 </a:t>
            </a:r>
            <a:r>
              <a:rPr lang="en-US" b="0" dirty="0" err="1">
                <a:effectLst/>
                <a:latin typeface="Times New Roman" panose="02020603050405020304" pitchFamily="18" charset="0"/>
                <a:cs typeface="Times New Roman" panose="02020603050405020304" pitchFamily="18" charset="0"/>
              </a:rPr>
              <a:t>ngày</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gần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nhất</a:t>
            </a:r>
            <a:endParaRPr lang="en-US" b="0" dirty="0">
              <a:effectLst/>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20F5D01-55A5-6514-6A6B-1F60BDC43A6C}"/>
              </a:ext>
            </a:extLst>
          </p:cNvPr>
          <p:cNvSpPr>
            <a:spLocks noGrp="1"/>
          </p:cNvSpPr>
          <p:nvPr>
            <p:ph type="title"/>
          </p:nvPr>
        </p:nvSpPr>
        <p:spPr>
          <a:xfrm>
            <a:off x="1451579" y="1268360"/>
            <a:ext cx="9603275" cy="585393"/>
          </a:xfrm>
        </p:spPr>
        <p:txBody>
          <a:bodyPr>
            <a:normAutofit/>
          </a:bodyPr>
          <a:lstStyle/>
          <a:p>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LSTM</a:t>
            </a:r>
          </a:p>
        </p:txBody>
      </p:sp>
    </p:spTree>
    <p:extLst>
      <p:ext uri="{BB962C8B-B14F-4D97-AF65-F5344CB8AC3E}">
        <p14:creationId xmlns:p14="http://schemas.microsoft.com/office/powerpoint/2010/main" val="1968365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E383565E-851F-CACF-45CE-433198F398D6}"/>
              </a:ext>
            </a:extLst>
          </p:cNvPr>
          <p:cNvGraphicFramePr>
            <a:graphicFrameLocks noGrp="1"/>
          </p:cNvGraphicFramePr>
          <p:nvPr>
            <p:extLst>
              <p:ext uri="{D42A27DB-BD31-4B8C-83A1-F6EECF244321}">
                <p14:modId xmlns:p14="http://schemas.microsoft.com/office/powerpoint/2010/main" val="1940071827"/>
              </p:ext>
            </p:extLst>
          </p:nvPr>
        </p:nvGraphicFramePr>
        <p:xfrm>
          <a:off x="1451579" y="2553611"/>
          <a:ext cx="3967966" cy="1483360"/>
        </p:xfrm>
        <a:graphic>
          <a:graphicData uri="http://schemas.openxmlformats.org/drawingml/2006/table">
            <a:tbl>
              <a:tblPr firstRow="1" bandRow="1">
                <a:tableStyleId>{5C22544A-7EE6-4342-B048-85BDC9FD1C3A}</a:tableStyleId>
              </a:tblPr>
              <a:tblGrid>
                <a:gridCol w="1287396">
                  <a:extLst>
                    <a:ext uri="{9D8B030D-6E8A-4147-A177-3AD203B41FA5}">
                      <a16:colId xmlns:a16="http://schemas.microsoft.com/office/drawing/2014/main" val="3627374322"/>
                    </a:ext>
                  </a:extLst>
                </a:gridCol>
                <a:gridCol w="1327759">
                  <a:extLst>
                    <a:ext uri="{9D8B030D-6E8A-4147-A177-3AD203B41FA5}">
                      <a16:colId xmlns:a16="http://schemas.microsoft.com/office/drawing/2014/main" val="3407142262"/>
                    </a:ext>
                  </a:extLst>
                </a:gridCol>
                <a:gridCol w="1352811">
                  <a:extLst>
                    <a:ext uri="{9D8B030D-6E8A-4147-A177-3AD203B41FA5}">
                      <a16:colId xmlns:a16="http://schemas.microsoft.com/office/drawing/2014/main" val="4105599965"/>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msle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Return</a:t>
                      </a:r>
                    </a:p>
                  </a:txBody>
                  <a:tcPr/>
                </a:tc>
                <a:extLst>
                  <a:ext uri="{0D108BD9-81ED-4DB2-BD59-A6C34878D82A}">
                    <a16:rowId xmlns:a16="http://schemas.microsoft.com/office/drawing/2014/main" val="3919585457"/>
                  </a:ext>
                </a:extLst>
              </a:tr>
              <a:tr h="370840">
                <a:tc>
                  <a:txBody>
                    <a:bodyPr/>
                    <a:lstStyle/>
                    <a:p>
                      <a:r>
                        <a:rPr lang="en-US" sz="1800" b="0" i="0" kern="1200" dirty="0">
                          <a:solidFill>
                            <a:schemeClr val="dk1"/>
                          </a:solidFill>
                          <a:effectLst/>
                          <a:latin typeface="+mn-lt"/>
                          <a:ea typeface="+mn-ea"/>
                          <a:cs typeface="+mn-cs"/>
                        </a:rPr>
                        <a:t>VNM</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0.000030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3.6247%</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386322"/>
                  </a:ext>
                </a:extLst>
              </a:tr>
              <a:tr h="370840">
                <a:tc>
                  <a:txBody>
                    <a:bodyPr/>
                    <a:lstStyle/>
                    <a:p>
                      <a:r>
                        <a:rPr lang="en-US" sz="1800" b="0" i="0" kern="1200" dirty="0">
                          <a:solidFill>
                            <a:schemeClr val="dk1"/>
                          </a:solidFill>
                          <a:effectLst/>
                          <a:latin typeface="+mn-lt"/>
                          <a:ea typeface="+mn-ea"/>
                          <a:cs typeface="+mn-cs"/>
                        </a:rPr>
                        <a:t>GMD</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0.000025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1.5873%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6588981"/>
                  </a:ext>
                </a:extLst>
              </a:tr>
              <a:tr h="370840">
                <a:tc>
                  <a:txBody>
                    <a:bodyPr/>
                    <a:lstStyle/>
                    <a:p>
                      <a:r>
                        <a:rPr lang="en-US" sz="1800" b="0" i="0" kern="1200" dirty="0">
                          <a:solidFill>
                            <a:schemeClr val="dk1"/>
                          </a:solidFill>
                          <a:effectLst/>
                          <a:latin typeface="+mn-lt"/>
                          <a:ea typeface="+mn-ea"/>
                          <a:cs typeface="+mn-cs"/>
                        </a:rPr>
                        <a:t>SBT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0.000038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1.4756%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6370557"/>
                  </a:ext>
                </a:extLst>
              </a:tr>
            </a:tbl>
          </a:graphicData>
        </a:graphic>
      </p:graphicFrame>
      <p:sp>
        <p:nvSpPr>
          <p:cNvPr id="5" name="TextBox 4">
            <a:extLst>
              <a:ext uri="{FF2B5EF4-FFF2-40B4-BE49-F238E27FC236}">
                <a16:creationId xmlns:a16="http://schemas.microsoft.com/office/drawing/2014/main" id="{0AB70027-DB28-30D9-E7CC-06024AFFB52F}"/>
              </a:ext>
            </a:extLst>
          </p:cNvPr>
          <p:cNvSpPr txBox="1"/>
          <p:nvPr/>
        </p:nvSpPr>
        <p:spPr>
          <a:xfrm>
            <a:off x="5793289" y="2496010"/>
            <a:ext cx="4465527" cy="7867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cổ</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phiếu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lựa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chọn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mua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VNM, GMD, SBT</a:t>
            </a:r>
          </a:p>
          <a:p>
            <a:pPr marL="285750" indent="-285750">
              <a:lnSpc>
                <a:spcPct val="150000"/>
              </a:lnSpc>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Số</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tiền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còn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lại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sau</a:t>
            </a:r>
            <a:r>
              <a:rPr lang="en-US" sz="1600" b="0" i="0" dirty="0">
                <a:effectLst/>
                <a:latin typeface="Times New Roman" panose="02020603050405020304" pitchFamily="18" charset="0"/>
                <a:cs typeface="Times New Roman" panose="02020603050405020304" pitchFamily="18" charset="0"/>
              </a:rPr>
              <a:t> 7 </a:t>
            </a:r>
            <a:r>
              <a:rPr lang="en-US" sz="1600" b="0" i="0" dirty="0" err="1">
                <a:effectLst/>
                <a:latin typeface="Times New Roman" panose="02020603050405020304" pitchFamily="18" charset="0"/>
                <a:cs typeface="Times New Roman" panose="02020603050405020304" pitchFamily="18" charset="0"/>
              </a:rPr>
              <a:t>ngày</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a:t>
            </a:r>
            <a:r>
              <a:rPr lang="en-US" sz="1600" b="0" i="0" dirty="0">
                <a:effectLst/>
                <a:latin typeface="Times New Roman" panose="02020603050405020304" pitchFamily="18" charset="0"/>
                <a:cs typeface="Times New Roman" panose="02020603050405020304" pitchFamily="18" charset="0"/>
              </a:rPr>
              <a:t> 308,483,931 VND</a:t>
            </a:r>
            <a:endParaRPr lang="en-US" sz="16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5695E19-498A-817D-74DC-F16AFC3DDF4D}"/>
              </a:ext>
            </a:extLst>
          </p:cNvPr>
          <p:cNvSpPr>
            <a:spLocks noGrp="1"/>
          </p:cNvSpPr>
          <p:nvPr>
            <p:ph type="title"/>
          </p:nvPr>
        </p:nvSpPr>
        <p:spPr>
          <a:xfrm>
            <a:off x="1451579" y="1268360"/>
            <a:ext cx="9603275" cy="585393"/>
          </a:xfrm>
        </p:spPr>
        <p:txBody>
          <a:bodyPr>
            <a:normAutofit/>
          </a:bodyPr>
          <a:lstStyle/>
          <a:p>
            <a:r>
              <a:rPr lang="en-US" sz="2000" dirty="0">
                <a:solidFill>
                  <a:srgbClr val="FF0000"/>
                </a:solidFill>
              </a:rPr>
              <a:t>KẾT QUẢ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LSTM</a:t>
            </a:r>
          </a:p>
        </p:txBody>
      </p:sp>
    </p:spTree>
    <p:extLst>
      <p:ext uri="{BB962C8B-B14F-4D97-AF65-F5344CB8AC3E}">
        <p14:creationId xmlns:p14="http://schemas.microsoft.com/office/powerpoint/2010/main" val="3795915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9649E-2633-A14D-D909-C78E8F9CBA96}"/>
              </a:ext>
            </a:extLst>
          </p:cNvPr>
          <p:cNvSpPr>
            <a:spLocks noGrp="1"/>
          </p:cNvSpPr>
          <p:nvPr>
            <p:ph type="title"/>
          </p:nvPr>
        </p:nvSpPr>
        <p:spPr>
          <a:xfrm>
            <a:off x="1422400" y="1230767"/>
            <a:ext cx="9603275" cy="585393"/>
          </a:xfrm>
        </p:spPr>
        <p:txBody>
          <a:bodyPr>
            <a:normAutofit/>
          </a:bodyPr>
          <a:lstStyle/>
          <a:p>
            <a:r>
              <a:rPr lang="en-US" sz="2000" dirty="0" err="1">
                <a:solidFill>
                  <a:srgbClr val="FF0000"/>
                </a:solidFill>
              </a:rPr>
              <a:t>Kết</a:t>
            </a:r>
            <a:r>
              <a:rPr lang="en-US" sz="2000" dirty="0">
                <a:solidFill>
                  <a:srgbClr val="FF0000"/>
                </a:solidFill>
              </a:rPr>
              <a:t> </a:t>
            </a:r>
            <a:r>
              <a:rPr lang="en-US" sz="2000" dirty="0" err="1">
                <a:solidFill>
                  <a:srgbClr val="FF0000"/>
                </a:solidFill>
              </a:rPr>
              <a:t>quả</a:t>
            </a:r>
            <a:r>
              <a:rPr lang="en-US" sz="2000" dirty="0">
                <a:solidFill>
                  <a:srgbClr val="FF0000"/>
                </a:solidFill>
              </a:rPr>
              <a:t>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endParaRPr lang="en-US" sz="2000" dirty="0">
              <a:solidFill>
                <a:srgbClr val="FF0000"/>
              </a:solidFill>
            </a:endParaRPr>
          </a:p>
        </p:txBody>
      </p:sp>
      <p:graphicFrame>
        <p:nvGraphicFramePr>
          <p:cNvPr id="6" name="Table 6">
            <a:extLst>
              <a:ext uri="{FF2B5EF4-FFF2-40B4-BE49-F238E27FC236}">
                <a16:creationId xmlns:a16="http://schemas.microsoft.com/office/drawing/2014/main" id="{910FBE24-A118-A1C0-AD72-6A8E178A705D}"/>
              </a:ext>
            </a:extLst>
          </p:cNvPr>
          <p:cNvGraphicFramePr>
            <a:graphicFrameLocks noGrp="1"/>
          </p:cNvGraphicFramePr>
          <p:nvPr>
            <p:extLst>
              <p:ext uri="{D42A27DB-BD31-4B8C-83A1-F6EECF244321}">
                <p14:modId xmlns:p14="http://schemas.microsoft.com/office/powerpoint/2010/main" val="2265747918"/>
              </p:ext>
            </p:extLst>
          </p:nvPr>
        </p:nvGraphicFramePr>
        <p:xfrm>
          <a:off x="1422400" y="2385813"/>
          <a:ext cx="3887019" cy="2494280"/>
        </p:xfrm>
        <a:graphic>
          <a:graphicData uri="http://schemas.openxmlformats.org/drawingml/2006/table">
            <a:tbl>
              <a:tblPr firstRow="1" bandRow="1">
                <a:tableStyleId>{5C22544A-7EE6-4342-B048-85BDC9FD1C3A}</a:tableStyleId>
              </a:tblPr>
              <a:tblGrid>
                <a:gridCol w="1318710">
                  <a:extLst>
                    <a:ext uri="{9D8B030D-6E8A-4147-A177-3AD203B41FA5}">
                      <a16:colId xmlns:a16="http://schemas.microsoft.com/office/drawing/2014/main" val="2635862774"/>
                    </a:ext>
                  </a:extLst>
                </a:gridCol>
                <a:gridCol w="1120329">
                  <a:extLst>
                    <a:ext uri="{9D8B030D-6E8A-4147-A177-3AD203B41FA5}">
                      <a16:colId xmlns:a16="http://schemas.microsoft.com/office/drawing/2014/main" val="1350208624"/>
                    </a:ext>
                  </a:extLst>
                </a:gridCol>
                <a:gridCol w="1447980">
                  <a:extLst>
                    <a:ext uri="{9D8B030D-6E8A-4147-A177-3AD203B41FA5}">
                      <a16:colId xmlns:a16="http://schemas.microsoft.com/office/drawing/2014/main" val="3486325098"/>
                    </a:ext>
                  </a:extLst>
                </a:gridCol>
              </a:tblGrid>
              <a:tr h="370840">
                <a:tc>
                  <a:txBody>
                    <a:bodyPr/>
                    <a:lstStyle/>
                    <a:p>
                      <a:r>
                        <a:rPr lang="en-US" dirty="0" err="1"/>
                        <a:t>Mô</a:t>
                      </a:r>
                      <a:r>
                        <a:rPr lang="en-US" dirty="0"/>
                        <a:t> </a:t>
                      </a:r>
                      <a:r>
                        <a:rPr lang="en-US" dirty="0" err="1"/>
                        <a:t>hình</a:t>
                      </a:r>
                      <a:endParaRPr lang="en-US" dirty="0"/>
                    </a:p>
                  </a:txBody>
                  <a:tcPr/>
                </a:tc>
                <a:tc>
                  <a:txBody>
                    <a:bodyPr/>
                    <a:lstStyle/>
                    <a:p>
                      <a:r>
                        <a:rPr lang="en-US" dirty="0"/>
                        <a:t>RMSLE</a:t>
                      </a:r>
                    </a:p>
                  </a:txBody>
                  <a:tcPr/>
                </a:tc>
                <a:tc>
                  <a:txBody>
                    <a:bodyPr/>
                    <a:lstStyle/>
                    <a:p>
                      <a:r>
                        <a:rPr lang="en-US" dirty="0" err="1"/>
                        <a:t>Giá</a:t>
                      </a:r>
                      <a:r>
                        <a:rPr lang="en-US" dirty="0"/>
                        <a:t> </a:t>
                      </a:r>
                      <a:r>
                        <a:rPr lang="en-US" dirty="0" err="1"/>
                        <a:t>trị</a:t>
                      </a:r>
                      <a:endParaRPr lang="en-US" dirty="0"/>
                    </a:p>
                  </a:txBody>
                  <a:tcPr/>
                </a:tc>
                <a:extLst>
                  <a:ext uri="{0D108BD9-81ED-4DB2-BD59-A6C34878D82A}">
                    <a16:rowId xmlns:a16="http://schemas.microsoft.com/office/drawing/2014/main" val="3215624640"/>
                  </a:ext>
                </a:extLst>
              </a:tr>
              <a:tr h="370840">
                <a:tc>
                  <a:txBody>
                    <a:bodyPr/>
                    <a:lstStyle/>
                    <a:p>
                      <a:r>
                        <a:rPr lang="en-US" dirty="0"/>
                        <a:t>AR</a:t>
                      </a:r>
                    </a:p>
                  </a:txBody>
                  <a:tcPr/>
                </a:tc>
                <a:tc>
                  <a:txBody>
                    <a:bodyPr/>
                    <a:lstStyle/>
                    <a:p>
                      <a:r>
                        <a:rPr lang="en-US" dirty="0"/>
                        <a:t>1.14</a:t>
                      </a:r>
                    </a:p>
                  </a:txBody>
                  <a:tcPr/>
                </a:tc>
                <a:tc>
                  <a:txBody>
                    <a:bodyPr/>
                    <a:lstStyle/>
                    <a:p>
                      <a:r>
                        <a:rPr lang="en-US" sz="1800" b="0" i="0" dirty="0">
                          <a:effectLst/>
                          <a:latin typeface="Times New Roman" panose="02020603050405020304" pitchFamily="18" charset="0"/>
                          <a:cs typeface="Times New Roman" panose="02020603050405020304" pitchFamily="18" charset="0"/>
                        </a:rPr>
                        <a:t>306,379,302</a:t>
                      </a:r>
                      <a:endParaRPr lang="en-US" dirty="0"/>
                    </a:p>
                  </a:txBody>
                  <a:tcPr/>
                </a:tc>
                <a:extLst>
                  <a:ext uri="{0D108BD9-81ED-4DB2-BD59-A6C34878D82A}">
                    <a16:rowId xmlns:a16="http://schemas.microsoft.com/office/drawing/2014/main" val="3185594885"/>
                  </a:ext>
                </a:extLst>
              </a:tr>
              <a:tr h="370840">
                <a:tc>
                  <a:txBody>
                    <a:bodyPr/>
                    <a:lstStyle/>
                    <a:p>
                      <a:r>
                        <a:rPr lang="en-US" dirty="0"/>
                        <a:t>MA</a:t>
                      </a:r>
                    </a:p>
                  </a:txBody>
                  <a:tcPr/>
                </a:tc>
                <a:tc>
                  <a:txBody>
                    <a:bodyPr/>
                    <a:lstStyle/>
                    <a:p>
                      <a:r>
                        <a:rPr lang="en-US" dirty="0"/>
                        <a:t>1.16</a:t>
                      </a:r>
                    </a:p>
                  </a:txBody>
                  <a:tcPr/>
                </a:tc>
                <a:tc>
                  <a:txBody>
                    <a:bodyPr/>
                    <a:lstStyle/>
                    <a:p>
                      <a:r>
                        <a:rPr lang="en-US" sz="1800" b="0" i="0" dirty="0">
                          <a:effectLst/>
                          <a:latin typeface="Times New Roman" panose="02020603050405020304" pitchFamily="18" charset="0"/>
                          <a:cs typeface="Times New Roman" panose="02020603050405020304" pitchFamily="18" charset="0"/>
                        </a:rPr>
                        <a:t>306,379,302</a:t>
                      </a:r>
                      <a:endParaRPr lang="en-US" dirty="0"/>
                    </a:p>
                  </a:txBody>
                  <a:tcPr/>
                </a:tc>
                <a:extLst>
                  <a:ext uri="{0D108BD9-81ED-4DB2-BD59-A6C34878D82A}">
                    <a16:rowId xmlns:a16="http://schemas.microsoft.com/office/drawing/2014/main" val="3166768403"/>
                  </a:ext>
                </a:extLst>
              </a:tr>
              <a:tr h="370840">
                <a:tc>
                  <a:txBody>
                    <a:bodyPr/>
                    <a:lstStyle/>
                    <a:p>
                      <a:r>
                        <a:rPr lang="en-US" dirty="0"/>
                        <a:t>ARIMA</a:t>
                      </a:r>
                    </a:p>
                  </a:txBody>
                  <a:tcPr/>
                </a:tc>
                <a:tc>
                  <a:txBody>
                    <a:bodyPr/>
                    <a:lstStyle/>
                    <a:p>
                      <a:r>
                        <a:rPr lang="en-US" dirty="0"/>
                        <a:t>1.13</a:t>
                      </a:r>
                    </a:p>
                  </a:txBody>
                  <a:tcPr/>
                </a:tc>
                <a:tc>
                  <a:txBody>
                    <a:bodyPr/>
                    <a:lstStyle/>
                    <a:p>
                      <a:r>
                        <a:rPr lang="en-US" sz="1800" b="0" i="0" dirty="0">
                          <a:effectLst/>
                          <a:latin typeface="Times New Roman" panose="02020603050405020304" pitchFamily="18" charset="0"/>
                          <a:cs typeface="Times New Roman" panose="02020603050405020304" pitchFamily="18" charset="0"/>
                        </a:rPr>
                        <a:t>306,687,630</a:t>
                      </a:r>
                      <a:endParaRPr lang="en-US" dirty="0"/>
                    </a:p>
                  </a:txBody>
                  <a:tcPr/>
                </a:tc>
                <a:extLst>
                  <a:ext uri="{0D108BD9-81ED-4DB2-BD59-A6C34878D82A}">
                    <a16:rowId xmlns:a16="http://schemas.microsoft.com/office/drawing/2014/main" val="2657903276"/>
                  </a:ext>
                </a:extLst>
              </a:tr>
              <a:tr h="370840">
                <a:tc>
                  <a:txBody>
                    <a:bodyPr/>
                    <a:lstStyle/>
                    <a:p>
                      <a:r>
                        <a:rPr lang="en-US" dirty="0"/>
                        <a:t>Auto ARIMA</a:t>
                      </a:r>
                    </a:p>
                  </a:txBody>
                  <a:tcPr/>
                </a:tc>
                <a:tc>
                  <a:txBody>
                    <a:bodyPr/>
                    <a:lstStyle/>
                    <a:p>
                      <a:r>
                        <a:rPr lang="en-US" dirty="0"/>
                        <a:t>1.12</a:t>
                      </a:r>
                    </a:p>
                  </a:txBody>
                  <a:tcPr/>
                </a:tc>
                <a:tc>
                  <a:txBody>
                    <a:bodyPr/>
                    <a:lstStyle/>
                    <a:p>
                      <a:r>
                        <a:rPr lang="en-US" sz="1800" b="0" i="0" kern="1200" dirty="0">
                          <a:solidFill>
                            <a:schemeClr val="dk1"/>
                          </a:solidFill>
                          <a:effectLst/>
                          <a:latin typeface="+mn-lt"/>
                          <a:ea typeface="+mn-ea"/>
                          <a:cs typeface="+mn-cs"/>
                        </a:rPr>
                        <a:t>307,072,500</a:t>
                      </a:r>
                      <a:endParaRPr lang="en-US" dirty="0"/>
                    </a:p>
                  </a:txBody>
                  <a:tcPr/>
                </a:tc>
                <a:extLst>
                  <a:ext uri="{0D108BD9-81ED-4DB2-BD59-A6C34878D82A}">
                    <a16:rowId xmlns:a16="http://schemas.microsoft.com/office/drawing/2014/main" val="2311072936"/>
                  </a:ext>
                </a:extLst>
              </a:tr>
              <a:tr h="370840">
                <a:tc>
                  <a:txBody>
                    <a:bodyPr/>
                    <a:lstStyle/>
                    <a:p>
                      <a:r>
                        <a:rPr lang="en-US" dirty="0"/>
                        <a:t>LSTM</a:t>
                      </a:r>
                    </a:p>
                  </a:txBody>
                  <a:tcPr/>
                </a:tc>
                <a:tc>
                  <a:txBody>
                    <a:bodyPr/>
                    <a:lstStyle/>
                    <a:p>
                      <a:r>
                        <a:rPr lang="en-US" dirty="0"/>
                        <a:t>0.93</a:t>
                      </a:r>
                    </a:p>
                  </a:txBody>
                  <a:tcPr/>
                </a:tc>
                <a:tc>
                  <a:txBody>
                    <a:bodyPr/>
                    <a:lstStyle/>
                    <a:p>
                      <a:r>
                        <a:rPr lang="en-US" sz="1800" b="0" i="0" kern="1200" dirty="0">
                          <a:solidFill>
                            <a:schemeClr val="dk1"/>
                          </a:solidFill>
                          <a:effectLst/>
                          <a:latin typeface="+mn-lt"/>
                          <a:ea typeface="+mn-ea"/>
                          <a:cs typeface="+mn-cs"/>
                        </a:rPr>
                        <a:t>308,483,931</a:t>
                      </a:r>
                      <a:endParaRPr lang="en-US" dirty="0"/>
                    </a:p>
                  </a:txBody>
                  <a:tcPr/>
                </a:tc>
                <a:extLst>
                  <a:ext uri="{0D108BD9-81ED-4DB2-BD59-A6C34878D82A}">
                    <a16:rowId xmlns:a16="http://schemas.microsoft.com/office/drawing/2014/main" val="3236218079"/>
                  </a:ext>
                </a:extLst>
              </a:tr>
            </a:tbl>
          </a:graphicData>
        </a:graphic>
      </p:graphicFrame>
      <p:sp>
        <p:nvSpPr>
          <p:cNvPr id="7" name="TextBox 6">
            <a:extLst>
              <a:ext uri="{FF2B5EF4-FFF2-40B4-BE49-F238E27FC236}">
                <a16:creationId xmlns:a16="http://schemas.microsoft.com/office/drawing/2014/main" id="{6BD73AEA-AC81-A731-FB62-C60AB41F46BA}"/>
              </a:ext>
            </a:extLst>
          </p:cNvPr>
          <p:cNvSpPr txBox="1"/>
          <p:nvPr/>
        </p:nvSpPr>
        <p:spPr>
          <a:xfrm>
            <a:off x="5909188" y="2617291"/>
            <a:ext cx="5116487" cy="203132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mlse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LSTM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LSTM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nhuận</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675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235C36-F54F-6FAF-C344-E525ABABDF57}"/>
              </a:ext>
            </a:extLst>
          </p:cNvPr>
          <p:cNvSpPr>
            <a:spLocks noGrp="1"/>
          </p:cNvSpPr>
          <p:nvPr>
            <p:ph type="title"/>
          </p:nvPr>
        </p:nvSpPr>
        <p:spPr>
          <a:xfrm>
            <a:off x="1422400" y="1230767"/>
            <a:ext cx="9603275" cy="585393"/>
          </a:xfrm>
        </p:spPr>
        <p:txBody>
          <a:bodyPr>
            <a:normAutofit/>
          </a:bodyPr>
          <a:lstStyle/>
          <a:p>
            <a:r>
              <a:rPr lang="en-US" sz="2000" dirty="0" err="1">
                <a:solidFill>
                  <a:srgbClr val="FF0000"/>
                </a:solidFill>
              </a:rPr>
              <a:t>Kết</a:t>
            </a:r>
            <a:r>
              <a:rPr lang="en-US" sz="2000" dirty="0">
                <a:solidFill>
                  <a:srgbClr val="FF0000"/>
                </a:solidFill>
              </a:rPr>
              <a:t> </a:t>
            </a:r>
            <a:r>
              <a:rPr lang="en-US" sz="2000" dirty="0" err="1">
                <a:solidFill>
                  <a:srgbClr val="FF0000"/>
                </a:solidFill>
              </a:rPr>
              <a:t>quả</a:t>
            </a:r>
            <a:r>
              <a:rPr lang="en-US" sz="2000" dirty="0">
                <a:solidFill>
                  <a:srgbClr val="FF0000"/>
                </a:solidFill>
              </a:rPr>
              <a:t>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endParaRPr lang="en-US" sz="2000" dirty="0">
              <a:solidFill>
                <a:srgbClr val="FF0000"/>
              </a:solidFill>
            </a:endParaRPr>
          </a:p>
        </p:txBody>
      </p:sp>
      <p:pic>
        <p:nvPicPr>
          <p:cNvPr id="5" name="Picture 4">
            <a:extLst>
              <a:ext uri="{FF2B5EF4-FFF2-40B4-BE49-F238E27FC236}">
                <a16:creationId xmlns:a16="http://schemas.microsoft.com/office/drawing/2014/main" id="{B62FE43B-262F-18D9-DFD0-A652657859B2}"/>
              </a:ext>
            </a:extLst>
          </p:cNvPr>
          <p:cNvPicPr>
            <a:picLocks noChangeAspect="1"/>
          </p:cNvPicPr>
          <p:nvPr/>
        </p:nvPicPr>
        <p:blipFill>
          <a:blip r:embed="rId2"/>
          <a:stretch>
            <a:fillRect/>
          </a:stretch>
        </p:blipFill>
        <p:spPr>
          <a:xfrm>
            <a:off x="1622816" y="1853737"/>
            <a:ext cx="8235168" cy="4117585"/>
          </a:xfrm>
          <a:prstGeom prst="rect">
            <a:avLst/>
          </a:prstGeom>
        </p:spPr>
      </p:pic>
    </p:spTree>
    <p:extLst>
      <p:ext uri="{BB962C8B-B14F-4D97-AF65-F5344CB8AC3E}">
        <p14:creationId xmlns:p14="http://schemas.microsoft.com/office/powerpoint/2010/main" val="1681916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446E98-7073-B530-4EA5-70E1C5EC2EDD}"/>
              </a:ext>
            </a:extLst>
          </p:cNvPr>
          <p:cNvPicPr>
            <a:picLocks noChangeAspect="1"/>
          </p:cNvPicPr>
          <p:nvPr/>
        </p:nvPicPr>
        <p:blipFill>
          <a:blip r:embed="rId2"/>
          <a:stretch>
            <a:fillRect/>
          </a:stretch>
        </p:blipFill>
        <p:spPr>
          <a:xfrm>
            <a:off x="1874728" y="1840282"/>
            <a:ext cx="8442543" cy="4221272"/>
          </a:xfrm>
          <a:prstGeom prst="rect">
            <a:avLst/>
          </a:prstGeom>
        </p:spPr>
      </p:pic>
      <p:sp>
        <p:nvSpPr>
          <p:cNvPr id="5" name="Title 1">
            <a:extLst>
              <a:ext uri="{FF2B5EF4-FFF2-40B4-BE49-F238E27FC236}">
                <a16:creationId xmlns:a16="http://schemas.microsoft.com/office/drawing/2014/main" id="{49EA1B2D-888C-A64E-A004-FF363FDC91D7}"/>
              </a:ext>
            </a:extLst>
          </p:cNvPr>
          <p:cNvSpPr>
            <a:spLocks noGrp="1"/>
          </p:cNvSpPr>
          <p:nvPr>
            <p:ph type="title"/>
          </p:nvPr>
        </p:nvSpPr>
        <p:spPr>
          <a:xfrm>
            <a:off x="1422400" y="1230767"/>
            <a:ext cx="9603275" cy="585393"/>
          </a:xfrm>
        </p:spPr>
        <p:txBody>
          <a:bodyPr>
            <a:normAutofit/>
          </a:bodyPr>
          <a:lstStyle/>
          <a:p>
            <a:r>
              <a:rPr lang="en-US" sz="2000" dirty="0" err="1">
                <a:solidFill>
                  <a:srgbClr val="FF0000"/>
                </a:solidFill>
              </a:rPr>
              <a:t>Kết</a:t>
            </a:r>
            <a:r>
              <a:rPr lang="en-US" sz="2000" dirty="0">
                <a:solidFill>
                  <a:srgbClr val="FF0000"/>
                </a:solidFill>
              </a:rPr>
              <a:t> </a:t>
            </a:r>
            <a:r>
              <a:rPr lang="en-US" sz="2000" dirty="0" err="1">
                <a:solidFill>
                  <a:srgbClr val="FF0000"/>
                </a:solidFill>
              </a:rPr>
              <a:t>quả</a:t>
            </a:r>
            <a:r>
              <a:rPr lang="en-US" sz="2000" dirty="0">
                <a:solidFill>
                  <a:srgbClr val="FF0000"/>
                </a:solidFill>
              </a:rPr>
              <a:t>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endParaRPr lang="en-US" sz="2000" dirty="0">
              <a:solidFill>
                <a:srgbClr val="FF0000"/>
              </a:solidFill>
            </a:endParaRPr>
          </a:p>
        </p:txBody>
      </p:sp>
    </p:spTree>
    <p:extLst>
      <p:ext uri="{BB962C8B-B14F-4D97-AF65-F5344CB8AC3E}">
        <p14:creationId xmlns:p14="http://schemas.microsoft.com/office/powerpoint/2010/main" val="3118538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127076-D184-796A-26A6-53EFD8D37948}"/>
              </a:ext>
            </a:extLst>
          </p:cNvPr>
          <p:cNvPicPr>
            <a:picLocks noChangeAspect="1"/>
          </p:cNvPicPr>
          <p:nvPr/>
        </p:nvPicPr>
        <p:blipFill>
          <a:blip r:embed="rId2"/>
          <a:stretch>
            <a:fillRect/>
          </a:stretch>
        </p:blipFill>
        <p:spPr>
          <a:xfrm>
            <a:off x="1603332" y="1853754"/>
            <a:ext cx="8367581" cy="4183791"/>
          </a:xfrm>
          <a:prstGeom prst="rect">
            <a:avLst/>
          </a:prstGeom>
        </p:spPr>
      </p:pic>
      <p:sp>
        <p:nvSpPr>
          <p:cNvPr id="5" name="Title 1">
            <a:extLst>
              <a:ext uri="{FF2B5EF4-FFF2-40B4-BE49-F238E27FC236}">
                <a16:creationId xmlns:a16="http://schemas.microsoft.com/office/drawing/2014/main" id="{03179D2B-033B-D3ED-B926-0B0DECC3622F}"/>
              </a:ext>
            </a:extLst>
          </p:cNvPr>
          <p:cNvSpPr>
            <a:spLocks noGrp="1"/>
          </p:cNvSpPr>
          <p:nvPr>
            <p:ph type="title"/>
          </p:nvPr>
        </p:nvSpPr>
        <p:spPr>
          <a:xfrm>
            <a:off x="1422400" y="1230767"/>
            <a:ext cx="9603275" cy="585393"/>
          </a:xfrm>
        </p:spPr>
        <p:txBody>
          <a:bodyPr>
            <a:normAutofit/>
          </a:bodyPr>
          <a:lstStyle/>
          <a:p>
            <a:r>
              <a:rPr lang="en-US" sz="2000" dirty="0" err="1">
                <a:solidFill>
                  <a:srgbClr val="FF0000"/>
                </a:solidFill>
              </a:rPr>
              <a:t>Kết</a:t>
            </a:r>
            <a:r>
              <a:rPr lang="en-US" sz="2000" dirty="0">
                <a:solidFill>
                  <a:srgbClr val="FF0000"/>
                </a:solidFill>
              </a:rPr>
              <a:t> </a:t>
            </a:r>
            <a:r>
              <a:rPr lang="en-US" sz="2000" dirty="0" err="1">
                <a:solidFill>
                  <a:srgbClr val="FF0000"/>
                </a:solidFill>
              </a:rPr>
              <a:t>quả</a:t>
            </a:r>
            <a:r>
              <a:rPr lang="en-US" sz="2000" dirty="0">
                <a:solidFill>
                  <a:srgbClr val="FF0000"/>
                </a:solidFill>
              </a:rPr>
              <a:t>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endParaRPr lang="en-US" sz="2000" dirty="0">
              <a:solidFill>
                <a:srgbClr val="FF0000"/>
              </a:solidFill>
            </a:endParaRPr>
          </a:p>
        </p:txBody>
      </p:sp>
    </p:spTree>
    <p:extLst>
      <p:ext uri="{BB962C8B-B14F-4D97-AF65-F5344CB8AC3E}">
        <p14:creationId xmlns:p14="http://schemas.microsoft.com/office/powerpoint/2010/main" val="538062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087A2B-B745-13CB-23EE-5A7E521FC39E}"/>
              </a:ext>
            </a:extLst>
          </p:cNvPr>
          <p:cNvSpPr>
            <a:spLocks noGrp="1"/>
          </p:cNvSpPr>
          <p:nvPr>
            <p:ph type="title"/>
          </p:nvPr>
        </p:nvSpPr>
        <p:spPr>
          <a:xfrm>
            <a:off x="1422400" y="1230767"/>
            <a:ext cx="9603275" cy="585393"/>
          </a:xfrm>
        </p:spPr>
        <p:txBody>
          <a:bodyPr>
            <a:normAutofit/>
          </a:bodyPr>
          <a:lstStyle/>
          <a:p>
            <a:r>
              <a:rPr lang="en-US" sz="2000" dirty="0">
                <a:solidFill>
                  <a:srgbClr val="FF0000"/>
                </a:solidFill>
              </a:rPr>
              <a:t>PHỤ </a:t>
            </a:r>
            <a:r>
              <a:rPr lang="en-US" sz="2000" dirty="0" err="1">
                <a:solidFill>
                  <a:srgbClr val="FF0000"/>
                </a:solidFill>
              </a:rPr>
              <a:t>Lục</a:t>
            </a:r>
            <a:r>
              <a:rPr lang="en-US" sz="2000" dirty="0">
                <a:solidFill>
                  <a:srgbClr val="FF0000"/>
                </a:solidFill>
              </a:rPr>
              <a:t>: </a:t>
            </a:r>
            <a:r>
              <a:rPr lang="en-US" sz="2000" dirty="0" err="1">
                <a:solidFill>
                  <a:srgbClr val="FF0000"/>
                </a:solidFill>
              </a:rPr>
              <a:t>kết</a:t>
            </a:r>
            <a:r>
              <a:rPr lang="en-US" sz="2000" dirty="0">
                <a:solidFill>
                  <a:srgbClr val="FF0000"/>
                </a:solidFill>
              </a:rPr>
              <a:t> </a:t>
            </a:r>
            <a:r>
              <a:rPr lang="en-US" sz="2000" dirty="0" err="1">
                <a:solidFill>
                  <a:srgbClr val="FF0000"/>
                </a:solidFill>
              </a:rPr>
              <a:t>quả</a:t>
            </a:r>
            <a:r>
              <a:rPr lang="en-US" sz="2000" dirty="0">
                <a:solidFill>
                  <a:srgbClr val="FF0000"/>
                </a:solidFill>
              </a:rPr>
              <a:t>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r>
              <a:rPr lang="en-US" sz="2000" dirty="0">
                <a:solidFill>
                  <a:srgbClr val="FF0000"/>
                </a:solidFill>
              </a:rPr>
              <a:t> ARIMA </a:t>
            </a:r>
            <a:r>
              <a:rPr lang="en-US" sz="2000" dirty="0" err="1">
                <a:solidFill>
                  <a:srgbClr val="FF0000"/>
                </a:solidFill>
              </a:rPr>
              <a:t>của</a:t>
            </a:r>
            <a:r>
              <a:rPr lang="en-US" sz="2000" dirty="0">
                <a:solidFill>
                  <a:srgbClr val="FF0000"/>
                </a:solidFill>
              </a:rPr>
              <a:t> </a:t>
            </a:r>
            <a:r>
              <a:rPr lang="en-US" sz="2000" dirty="0" err="1">
                <a:solidFill>
                  <a:srgbClr val="FF0000"/>
                </a:solidFill>
              </a:rPr>
              <a:t>thị</a:t>
            </a:r>
            <a:r>
              <a:rPr lang="en-US" sz="2000" dirty="0">
                <a:solidFill>
                  <a:srgbClr val="FF0000"/>
                </a:solidFill>
              </a:rPr>
              <a:t> </a:t>
            </a:r>
            <a:r>
              <a:rPr lang="en-US" sz="2000" dirty="0" err="1">
                <a:solidFill>
                  <a:srgbClr val="FF0000"/>
                </a:solidFill>
              </a:rPr>
              <a:t>trường</a:t>
            </a:r>
            <a:r>
              <a:rPr lang="en-US" sz="2000" dirty="0">
                <a:solidFill>
                  <a:srgbClr val="FF0000"/>
                </a:solidFill>
              </a:rPr>
              <a:t> </a:t>
            </a:r>
            <a:r>
              <a:rPr lang="en-US" sz="2000" dirty="0" err="1">
                <a:solidFill>
                  <a:srgbClr val="FF0000"/>
                </a:solidFill>
              </a:rPr>
              <a:t>newyork</a:t>
            </a:r>
            <a:r>
              <a:rPr lang="en-US" sz="2000" dirty="0">
                <a:solidFill>
                  <a:srgbClr val="FF0000"/>
                </a:solidFill>
              </a:rPr>
              <a:t> 2013 - 2016</a:t>
            </a:r>
          </a:p>
        </p:txBody>
      </p:sp>
      <p:graphicFrame>
        <p:nvGraphicFramePr>
          <p:cNvPr id="2" name="Table 6">
            <a:extLst>
              <a:ext uri="{FF2B5EF4-FFF2-40B4-BE49-F238E27FC236}">
                <a16:creationId xmlns:a16="http://schemas.microsoft.com/office/drawing/2014/main" id="{0ECB296D-B39A-43E0-4FD9-2AE5D94E9EBE}"/>
              </a:ext>
            </a:extLst>
          </p:cNvPr>
          <p:cNvGraphicFramePr>
            <a:graphicFrameLocks noGrp="1"/>
          </p:cNvGraphicFramePr>
          <p:nvPr>
            <p:extLst>
              <p:ext uri="{D42A27DB-BD31-4B8C-83A1-F6EECF244321}">
                <p14:modId xmlns:p14="http://schemas.microsoft.com/office/powerpoint/2010/main" val="2657416227"/>
              </p:ext>
            </p:extLst>
          </p:nvPr>
        </p:nvGraphicFramePr>
        <p:xfrm>
          <a:off x="1422400" y="2181860"/>
          <a:ext cx="3887019" cy="2494280"/>
        </p:xfrm>
        <a:graphic>
          <a:graphicData uri="http://schemas.openxmlformats.org/drawingml/2006/table">
            <a:tbl>
              <a:tblPr firstRow="1" bandRow="1">
                <a:tableStyleId>{5C22544A-7EE6-4342-B048-85BDC9FD1C3A}</a:tableStyleId>
              </a:tblPr>
              <a:tblGrid>
                <a:gridCol w="1318710">
                  <a:extLst>
                    <a:ext uri="{9D8B030D-6E8A-4147-A177-3AD203B41FA5}">
                      <a16:colId xmlns:a16="http://schemas.microsoft.com/office/drawing/2014/main" val="2635862774"/>
                    </a:ext>
                  </a:extLst>
                </a:gridCol>
                <a:gridCol w="1120329">
                  <a:extLst>
                    <a:ext uri="{9D8B030D-6E8A-4147-A177-3AD203B41FA5}">
                      <a16:colId xmlns:a16="http://schemas.microsoft.com/office/drawing/2014/main" val="1350208624"/>
                    </a:ext>
                  </a:extLst>
                </a:gridCol>
                <a:gridCol w="1447980">
                  <a:extLst>
                    <a:ext uri="{9D8B030D-6E8A-4147-A177-3AD203B41FA5}">
                      <a16:colId xmlns:a16="http://schemas.microsoft.com/office/drawing/2014/main" val="3486325098"/>
                    </a:ext>
                  </a:extLst>
                </a:gridCol>
              </a:tblGrid>
              <a:tr h="370840">
                <a:tc>
                  <a:txBody>
                    <a:bodyPr/>
                    <a:lstStyle/>
                    <a:p>
                      <a:r>
                        <a:rPr lang="en-US" dirty="0" err="1"/>
                        <a:t>Mô</a:t>
                      </a:r>
                      <a:r>
                        <a:rPr lang="en-US" dirty="0"/>
                        <a:t> </a:t>
                      </a:r>
                      <a:r>
                        <a:rPr lang="en-US" dirty="0" err="1"/>
                        <a:t>hình</a:t>
                      </a:r>
                      <a:endParaRPr lang="en-US" dirty="0"/>
                    </a:p>
                  </a:txBody>
                  <a:tcPr/>
                </a:tc>
                <a:tc>
                  <a:txBody>
                    <a:bodyPr/>
                    <a:lstStyle/>
                    <a:p>
                      <a:r>
                        <a:rPr lang="en-US" dirty="0"/>
                        <a:t>RMSLE</a:t>
                      </a:r>
                    </a:p>
                  </a:txBody>
                  <a:tcPr/>
                </a:tc>
                <a:tc>
                  <a:txBody>
                    <a:bodyPr/>
                    <a:lstStyle/>
                    <a:p>
                      <a:r>
                        <a:rPr lang="en-US" dirty="0" err="1"/>
                        <a:t>Giá</a:t>
                      </a:r>
                      <a:r>
                        <a:rPr lang="en-US" dirty="0"/>
                        <a:t> </a:t>
                      </a:r>
                      <a:r>
                        <a:rPr lang="en-US" dirty="0" err="1"/>
                        <a:t>trị</a:t>
                      </a:r>
                      <a:endParaRPr lang="en-US" dirty="0"/>
                    </a:p>
                  </a:txBody>
                  <a:tcPr/>
                </a:tc>
                <a:extLst>
                  <a:ext uri="{0D108BD9-81ED-4DB2-BD59-A6C34878D82A}">
                    <a16:rowId xmlns:a16="http://schemas.microsoft.com/office/drawing/2014/main" val="3215624640"/>
                  </a:ext>
                </a:extLst>
              </a:tr>
              <a:tr h="370840">
                <a:tc>
                  <a:txBody>
                    <a:bodyPr/>
                    <a:lstStyle/>
                    <a:p>
                      <a:r>
                        <a:rPr lang="en-US" dirty="0"/>
                        <a:t>AR</a:t>
                      </a:r>
                    </a:p>
                  </a:txBody>
                  <a:tcPr/>
                </a:tc>
                <a:tc>
                  <a:txBody>
                    <a:bodyPr/>
                    <a:lstStyle/>
                    <a:p>
                      <a:r>
                        <a:rPr lang="en-US" dirty="0"/>
                        <a:t>3.79</a:t>
                      </a:r>
                    </a:p>
                  </a:txBody>
                  <a:tcPr/>
                </a:tc>
                <a:tc>
                  <a:txBody>
                    <a:bodyPr/>
                    <a:lstStyle/>
                    <a:p>
                      <a:r>
                        <a:rPr lang="en-US" sz="1800" b="0" i="0" kern="1200" dirty="0">
                          <a:solidFill>
                            <a:schemeClr val="dk1"/>
                          </a:solidFill>
                          <a:effectLst/>
                          <a:latin typeface="+mn-lt"/>
                          <a:ea typeface="+mn-ea"/>
                          <a:cs typeface="+mn-cs"/>
                        </a:rPr>
                        <a:t>303,389,672</a:t>
                      </a:r>
                      <a:endParaRPr lang="en-US" dirty="0"/>
                    </a:p>
                  </a:txBody>
                  <a:tcPr/>
                </a:tc>
                <a:extLst>
                  <a:ext uri="{0D108BD9-81ED-4DB2-BD59-A6C34878D82A}">
                    <a16:rowId xmlns:a16="http://schemas.microsoft.com/office/drawing/2014/main" val="3185594885"/>
                  </a:ext>
                </a:extLst>
              </a:tr>
              <a:tr h="370840">
                <a:tc>
                  <a:txBody>
                    <a:bodyPr/>
                    <a:lstStyle/>
                    <a:p>
                      <a:r>
                        <a:rPr lang="en-US" dirty="0"/>
                        <a:t>MA</a:t>
                      </a:r>
                    </a:p>
                  </a:txBody>
                  <a:tcPr/>
                </a:tc>
                <a:tc>
                  <a:txBody>
                    <a:bodyPr/>
                    <a:lstStyle/>
                    <a:p>
                      <a:r>
                        <a:rPr lang="en-US" dirty="0"/>
                        <a:t>3.80</a:t>
                      </a:r>
                    </a:p>
                  </a:txBody>
                  <a:tcPr/>
                </a:tc>
                <a:tc>
                  <a:txBody>
                    <a:bodyPr/>
                    <a:lstStyle/>
                    <a:p>
                      <a:r>
                        <a:rPr lang="en-US" sz="1800" b="0" i="0" kern="1200" dirty="0">
                          <a:solidFill>
                            <a:schemeClr val="dk1"/>
                          </a:solidFill>
                          <a:effectLst/>
                          <a:latin typeface="+mn-lt"/>
                          <a:ea typeface="+mn-ea"/>
                          <a:cs typeface="+mn-cs"/>
                        </a:rPr>
                        <a:t>303,389,672</a:t>
                      </a:r>
                      <a:endParaRPr lang="en-US" dirty="0"/>
                    </a:p>
                  </a:txBody>
                  <a:tcPr/>
                </a:tc>
                <a:extLst>
                  <a:ext uri="{0D108BD9-81ED-4DB2-BD59-A6C34878D82A}">
                    <a16:rowId xmlns:a16="http://schemas.microsoft.com/office/drawing/2014/main" val="3166768403"/>
                  </a:ext>
                </a:extLst>
              </a:tr>
              <a:tr h="370840">
                <a:tc>
                  <a:txBody>
                    <a:bodyPr/>
                    <a:lstStyle/>
                    <a:p>
                      <a:r>
                        <a:rPr lang="en-US" dirty="0"/>
                        <a:t>ARIMA</a:t>
                      </a:r>
                    </a:p>
                  </a:txBody>
                  <a:tcPr/>
                </a:tc>
                <a:tc>
                  <a:txBody>
                    <a:bodyPr/>
                    <a:lstStyle/>
                    <a:p>
                      <a:r>
                        <a:rPr lang="en-US" dirty="0"/>
                        <a:t>3.77</a:t>
                      </a:r>
                    </a:p>
                  </a:txBody>
                  <a:tcPr/>
                </a:tc>
                <a:tc>
                  <a:txBody>
                    <a:bodyPr/>
                    <a:lstStyle/>
                    <a:p>
                      <a:r>
                        <a:rPr lang="en-US" sz="1800" b="0" i="0" kern="1200" dirty="0">
                          <a:solidFill>
                            <a:schemeClr val="dk1"/>
                          </a:solidFill>
                          <a:effectLst/>
                          <a:latin typeface="+mn-lt"/>
                          <a:ea typeface="+mn-ea"/>
                          <a:cs typeface="+mn-cs"/>
                        </a:rPr>
                        <a:t>305,100,106</a:t>
                      </a:r>
                      <a:endParaRPr lang="en-US" dirty="0"/>
                    </a:p>
                  </a:txBody>
                  <a:tcPr/>
                </a:tc>
                <a:extLst>
                  <a:ext uri="{0D108BD9-81ED-4DB2-BD59-A6C34878D82A}">
                    <a16:rowId xmlns:a16="http://schemas.microsoft.com/office/drawing/2014/main" val="2657903276"/>
                  </a:ext>
                </a:extLst>
              </a:tr>
              <a:tr h="370840">
                <a:tc>
                  <a:txBody>
                    <a:bodyPr/>
                    <a:lstStyle/>
                    <a:p>
                      <a:r>
                        <a:rPr lang="en-US" dirty="0"/>
                        <a:t>Auto ARIMA</a:t>
                      </a:r>
                    </a:p>
                  </a:txBody>
                  <a:tcPr/>
                </a:tc>
                <a:tc>
                  <a:txBody>
                    <a:bodyPr/>
                    <a:lstStyle/>
                    <a:p>
                      <a:r>
                        <a:rPr lang="en-US" dirty="0"/>
                        <a:t>3.75</a:t>
                      </a:r>
                    </a:p>
                  </a:txBody>
                  <a:tcPr/>
                </a:tc>
                <a:tc>
                  <a:txBody>
                    <a:bodyPr/>
                    <a:lstStyle/>
                    <a:p>
                      <a:r>
                        <a:rPr lang="en-US" sz="1800" b="0" i="0" kern="1200" dirty="0">
                          <a:solidFill>
                            <a:schemeClr val="dk1"/>
                          </a:solidFill>
                          <a:effectLst/>
                          <a:latin typeface="+mn-lt"/>
                          <a:ea typeface="+mn-ea"/>
                          <a:cs typeface="+mn-cs"/>
                        </a:rPr>
                        <a:t>309,183,007</a:t>
                      </a:r>
                      <a:endParaRPr lang="en-US" dirty="0"/>
                    </a:p>
                  </a:txBody>
                  <a:tcPr/>
                </a:tc>
                <a:extLst>
                  <a:ext uri="{0D108BD9-81ED-4DB2-BD59-A6C34878D82A}">
                    <a16:rowId xmlns:a16="http://schemas.microsoft.com/office/drawing/2014/main" val="2311072936"/>
                  </a:ext>
                </a:extLst>
              </a:tr>
              <a:tr h="370840">
                <a:tc>
                  <a:txBody>
                    <a:bodyPr/>
                    <a:lstStyle/>
                    <a:p>
                      <a:r>
                        <a:rPr lang="en-US" dirty="0"/>
                        <a:t>LSTM</a:t>
                      </a:r>
                    </a:p>
                  </a:txBody>
                  <a:tcPr/>
                </a:tc>
                <a:tc>
                  <a:txBody>
                    <a:bodyPr/>
                    <a:lstStyle/>
                    <a:p>
                      <a:r>
                        <a:rPr lang="en-US" dirty="0"/>
                        <a:t>2.41</a:t>
                      </a:r>
                    </a:p>
                  </a:txBody>
                  <a:tcPr/>
                </a:tc>
                <a:tc>
                  <a:txBody>
                    <a:bodyPr/>
                    <a:lstStyle/>
                    <a:p>
                      <a:r>
                        <a:rPr lang="en-US" sz="1800" b="0" i="0" kern="1200" dirty="0">
                          <a:solidFill>
                            <a:schemeClr val="dk1"/>
                          </a:solidFill>
                          <a:effectLst/>
                          <a:latin typeface="+mn-lt"/>
                          <a:ea typeface="+mn-ea"/>
                          <a:cs typeface="+mn-cs"/>
                        </a:rPr>
                        <a:t>312,636,820</a:t>
                      </a:r>
                      <a:endParaRPr lang="en-US" dirty="0"/>
                    </a:p>
                  </a:txBody>
                  <a:tcPr/>
                </a:tc>
                <a:extLst>
                  <a:ext uri="{0D108BD9-81ED-4DB2-BD59-A6C34878D82A}">
                    <a16:rowId xmlns:a16="http://schemas.microsoft.com/office/drawing/2014/main" val="3236218079"/>
                  </a:ext>
                </a:extLst>
              </a:tr>
            </a:tbl>
          </a:graphicData>
        </a:graphic>
      </p:graphicFrame>
      <p:sp>
        <p:nvSpPr>
          <p:cNvPr id="5" name="TextBox 4">
            <a:extLst>
              <a:ext uri="{FF2B5EF4-FFF2-40B4-BE49-F238E27FC236}">
                <a16:creationId xmlns:a16="http://schemas.microsoft.com/office/drawing/2014/main" id="{FB2FBB4F-7F76-E913-D84C-1F00A499EF80}"/>
              </a:ext>
            </a:extLst>
          </p:cNvPr>
          <p:cNvSpPr txBox="1"/>
          <p:nvPr/>
        </p:nvSpPr>
        <p:spPr>
          <a:xfrm>
            <a:off x="5653113" y="2228671"/>
            <a:ext cx="5116487" cy="2308324"/>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LSTM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MRSLE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cao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LSTM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EBAY, MSFT, FOXA.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312.636.820 VND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571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4F5BA51-9FA8-9834-401C-103B3D420234}"/>
              </a:ext>
            </a:extLst>
          </p:cNvPr>
          <p:cNvSpPr>
            <a:spLocks noGrp="1"/>
          </p:cNvSpPr>
          <p:nvPr>
            <p:ph type="title"/>
          </p:nvPr>
        </p:nvSpPr>
        <p:spPr>
          <a:xfrm>
            <a:off x="1422400" y="1230767"/>
            <a:ext cx="9603275" cy="585393"/>
          </a:xfrm>
        </p:spPr>
        <p:txBody>
          <a:bodyPr>
            <a:normAutofit/>
          </a:bodyPr>
          <a:lstStyle/>
          <a:p>
            <a:r>
              <a:rPr lang="en-US" sz="2000" dirty="0" err="1">
                <a:solidFill>
                  <a:srgbClr val="FF0000"/>
                </a:solidFill>
              </a:rPr>
              <a:t>Kết</a:t>
            </a:r>
            <a:r>
              <a:rPr lang="en-US" sz="2000" dirty="0">
                <a:solidFill>
                  <a:srgbClr val="FF0000"/>
                </a:solidFill>
              </a:rPr>
              <a:t> </a:t>
            </a:r>
            <a:r>
              <a:rPr lang="en-US" sz="2000" dirty="0" err="1">
                <a:solidFill>
                  <a:srgbClr val="FF0000"/>
                </a:solidFill>
              </a:rPr>
              <a:t>luận</a:t>
            </a:r>
            <a:endParaRPr lang="en-US" sz="2000" dirty="0">
              <a:solidFill>
                <a:srgbClr val="FF0000"/>
              </a:solidFill>
            </a:endParaRPr>
          </a:p>
        </p:txBody>
      </p:sp>
      <p:sp>
        <p:nvSpPr>
          <p:cNvPr id="7" name="TextBox 6">
            <a:extLst>
              <a:ext uri="{FF2B5EF4-FFF2-40B4-BE49-F238E27FC236}">
                <a16:creationId xmlns:a16="http://schemas.microsoft.com/office/drawing/2014/main" id="{55BA24CF-7A5B-4E3F-8CB7-21643AADEC01}"/>
              </a:ext>
            </a:extLst>
          </p:cNvPr>
          <p:cNvSpPr txBox="1"/>
          <p:nvPr/>
        </p:nvSpPr>
        <p:spPr>
          <a:xfrm>
            <a:off x="1422400" y="2069458"/>
            <a:ext cx="9603274" cy="3693319"/>
          </a:xfrm>
          <a:prstGeom prst="rect">
            <a:avLst/>
          </a:prstGeom>
          <a:noFill/>
        </p:spPr>
        <p:txBody>
          <a:bodyPr wrap="square">
            <a:spAutoFit/>
          </a:bodyPr>
          <a:lstStyle/>
          <a:p>
            <a:r>
              <a:rPr lang="vi-VN" b="0" dirty="0">
                <a:effectLst/>
                <a:latin typeface="Consolas" panose="020B0609020204030204" pitchFamily="49" charset="0"/>
              </a:rPr>
              <a:t>Ưu điểm:</a:t>
            </a:r>
          </a:p>
          <a:p>
            <a:r>
              <a:rPr lang="vi-VN" b="0" dirty="0">
                <a:effectLst/>
                <a:latin typeface="Consolas" panose="020B0609020204030204" pitchFamily="49" charset="0"/>
              </a:rPr>
              <a:t>- Mô hình dựa vào dữ liệu quá khứ để dự đoán biến động của giá trị hiện tại và tương lai, vì vậy, việc thu thập dữ liệu không quá khó khăn.</a:t>
            </a:r>
          </a:p>
          <a:p>
            <a:r>
              <a:rPr lang="vi-VN" b="0" dirty="0">
                <a:effectLst/>
                <a:latin typeface="Consolas" panose="020B0609020204030204" pitchFamily="49" charset="0"/>
              </a:rPr>
              <a:t>- Độ chính xác của mô hình tương đối ổn định, xu hướng tăng/giảm của cổ phiếu được dự đoán tương đối chính xác.</a:t>
            </a:r>
          </a:p>
          <a:p>
            <a:br>
              <a:rPr lang="vi-VN" b="0" dirty="0">
                <a:effectLst/>
                <a:latin typeface="Consolas" panose="020B0609020204030204" pitchFamily="49" charset="0"/>
              </a:rPr>
            </a:br>
            <a:r>
              <a:rPr lang="vi-VN" b="0" dirty="0">
                <a:effectLst/>
                <a:latin typeface="Consolas" panose="020B0609020204030204" pitchFamily="49" charset="0"/>
              </a:rPr>
              <a:t>Nhược điểm:</a:t>
            </a:r>
          </a:p>
          <a:p>
            <a:r>
              <a:rPr lang="vi-VN" b="0" dirty="0">
                <a:effectLst/>
                <a:latin typeface="Consolas" panose="020B0609020204030204" pitchFamily="49" charset="0"/>
              </a:rPr>
              <a:t>- Mô hình chưa dự đoán chính xác được giá trị thực tế tại các ngày có biến động lớn</a:t>
            </a:r>
          </a:p>
          <a:p>
            <a:r>
              <a:rPr lang="vi-VN" b="0" dirty="0">
                <a:effectLst/>
                <a:latin typeface="Consolas" panose="020B0609020204030204" pitchFamily="49" charset="0"/>
              </a:rPr>
              <a:t>- Mô hình chưa xét đến các yếu tố thời vụ và chu kỳ của dữ liệu</a:t>
            </a:r>
          </a:p>
          <a:p>
            <a:r>
              <a:rPr lang="vi-VN" b="0" dirty="0">
                <a:effectLst/>
                <a:latin typeface="Consolas" panose="020B0609020204030204" pitchFamily="49" charset="0"/>
              </a:rPr>
              <a:t>- Mô hình chưa xem xét các thông tin bên ngoài. Đặc biệt, trong giai đoạn 2021 đến nay, có khá nhiều thông tin bên lề tác động mạnh đến giá cổ phiếu Việt Nam và thế giới như dịch bệnh, chiến tranh...</a:t>
            </a:r>
          </a:p>
        </p:txBody>
      </p:sp>
    </p:spTree>
    <p:extLst>
      <p:ext uri="{BB962C8B-B14F-4D97-AF65-F5344CB8AC3E}">
        <p14:creationId xmlns:p14="http://schemas.microsoft.com/office/powerpoint/2010/main" val="223628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150EA6-0DA5-1B69-18A8-E700D73C3F99}"/>
              </a:ext>
            </a:extLst>
          </p:cNvPr>
          <p:cNvSpPr txBox="1"/>
          <p:nvPr/>
        </p:nvSpPr>
        <p:spPr>
          <a:xfrm>
            <a:off x="1438906" y="976156"/>
            <a:ext cx="9615948" cy="830997"/>
          </a:xfrm>
          <a:prstGeom prst="rect">
            <a:avLst/>
          </a:prstGeom>
          <a:noFill/>
        </p:spPr>
        <p:txBody>
          <a:bodyPr wrap="square" rtlCol="0">
            <a:spAutoFit/>
          </a:bodyPr>
          <a:lstStyle/>
          <a:p>
            <a:pPr algn="ctr"/>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CHƯƠNG III: </a:t>
            </a:r>
            <a:r>
              <a:rPr lang="vi-V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ÁP DỤNG MÔ HÌNH ARIMA ĐỂ DỰ ĐOÁN THỊ TRƯỜNG CHỨNG KHOÁN VIỆT NAM</a:t>
            </a:r>
            <a:endPar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93FD329-ACCD-1A94-E2BD-88E39BC7DBD7}"/>
              </a:ext>
            </a:extLst>
          </p:cNvPr>
          <p:cNvSpPr txBox="1"/>
          <p:nvPr/>
        </p:nvSpPr>
        <p:spPr>
          <a:xfrm>
            <a:off x="1514168" y="2300748"/>
            <a:ext cx="9540686" cy="2308324"/>
          </a:xfrm>
          <a:prstGeom prst="rect">
            <a:avLst/>
          </a:prstGeom>
          <a:noFill/>
        </p:spPr>
        <p:txBody>
          <a:bodyPr wrap="square">
            <a:spAutoFit/>
          </a:bodyPr>
          <a:lstStyle/>
          <a:p>
            <a:pPr algn="just"/>
            <a:r>
              <a:rPr lang="vi-VN" b="1" dirty="0">
                <a:effectLst/>
                <a:latin typeface="Calibri" panose="020F0502020204030204" pitchFamily="34" charset="0"/>
                <a:ea typeface="Calibri" panose="020F0502020204030204" pitchFamily="34" charset="0"/>
                <a:cs typeface="Calibri" panose="020F0502020204030204" pitchFamily="34" charset="0"/>
              </a:rPr>
              <a:t>Bài toán đặt ra ban đầu: </a:t>
            </a:r>
            <a:endParaRPr lang="en-US" b="1"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b="1" dirty="0">
              <a:effectLst/>
              <a:latin typeface="Calibri" panose="020F0502020204030204" pitchFamily="34" charset="0"/>
              <a:ea typeface="Calibri" panose="020F0502020204030204" pitchFamily="34" charset="0"/>
              <a:cs typeface="Calibri" panose="020F0502020204030204" pitchFamily="34" charset="0"/>
            </a:endParaRPr>
          </a:p>
          <a:p>
            <a:pPr algn="just"/>
            <a:r>
              <a:rPr lang="vi-VN" b="0" dirty="0">
                <a:effectLst/>
                <a:latin typeface="Calibri" panose="020F0502020204030204" pitchFamily="34" charset="0"/>
                <a:ea typeface="Calibri" panose="020F0502020204030204" pitchFamily="34" charset="0"/>
                <a:cs typeface="Calibri" panose="020F0502020204030204" pitchFamily="34" charset="0"/>
              </a:rPr>
              <a:t>Nhà đầu tư có 300.000.000 VND, muốn dựa vào mô hình để lựa chọn các cổ phiếu tối có mức lãi suất tối ưu nhất với biến động thấp nhất. </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vi-VN" b="0" dirty="0">
                <a:effectLst/>
                <a:latin typeface="Calibri" panose="020F0502020204030204" pitchFamily="34" charset="0"/>
                <a:ea typeface="Calibri" panose="020F0502020204030204" pitchFamily="34" charset="0"/>
                <a:cs typeface="Calibri" panose="020F0502020204030204" pitchFamily="34" charset="0"/>
              </a:rPr>
              <a:t>Vì vậy tiêu chí lựa chọn cổ phiếu trong trường hợp này là các cố phiếu có lãi suất cao nhất và mức sai lệch khi tính theo chỉ số msle là thấp hơn 0.00004 (Mức 0.00004 là mức mlse thấp hơn mức trung bình của các cổ phiếu trong dữ liệu)</a:t>
            </a:r>
          </a:p>
        </p:txBody>
      </p:sp>
    </p:spTree>
    <p:extLst>
      <p:ext uri="{BB962C8B-B14F-4D97-AF65-F5344CB8AC3E}">
        <p14:creationId xmlns:p14="http://schemas.microsoft.com/office/powerpoint/2010/main" val="180879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5A0CBF9-C14D-A633-7567-BB9BC7F9F55A}"/>
              </a:ext>
            </a:extLst>
          </p:cNvPr>
          <p:cNvSpPr>
            <a:spLocks noGrp="1"/>
          </p:cNvSpPr>
          <p:nvPr>
            <p:ph type="title"/>
          </p:nvPr>
        </p:nvSpPr>
        <p:spPr>
          <a:xfrm>
            <a:off x="1422400" y="1230767"/>
            <a:ext cx="9603275" cy="585393"/>
          </a:xfrm>
        </p:spPr>
        <p:txBody>
          <a:bodyPr>
            <a:normAutofit/>
          </a:bodyPr>
          <a:lstStyle/>
          <a:p>
            <a:r>
              <a:rPr lang="en-US" sz="2000" dirty="0" err="1">
                <a:solidFill>
                  <a:srgbClr val="FF0000"/>
                </a:solidFill>
              </a:rPr>
              <a:t>Các</a:t>
            </a:r>
            <a:r>
              <a:rPr lang="en-US" sz="2000" dirty="0">
                <a:solidFill>
                  <a:srgbClr val="FF0000"/>
                </a:solidFill>
              </a:rPr>
              <a:t> </a:t>
            </a:r>
            <a:r>
              <a:rPr lang="en-US" sz="2000" dirty="0" err="1">
                <a:solidFill>
                  <a:srgbClr val="FF0000"/>
                </a:solidFill>
              </a:rPr>
              <a:t>tiêu</a:t>
            </a:r>
            <a:r>
              <a:rPr lang="en-US" sz="2000" dirty="0">
                <a:solidFill>
                  <a:srgbClr val="FF0000"/>
                </a:solidFill>
              </a:rPr>
              <a:t> </a:t>
            </a:r>
            <a:r>
              <a:rPr lang="en-US" sz="2000" dirty="0" err="1">
                <a:solidFill>
                  <a:srgbClr val="FF0000"/>
                </a:solidFill>
              </a:rPr>
              <a:t>chí</a:t>
            </a:r>
            <a:r>
              <a:rPr lang="en-US" sz="2000" dirty="0">
                <a:solidFill>
                  <a:srgbClr val="FF0000"/>
                </a:solidFill>
              </a:rPr>
              <a:t> </a:t>
            </a:r>
            <a:r>
              <a:rPr lang="en-US" sz="2000" dirty="0" err="1">
                <a:solidFill>
                  <a:srgbClr val="FF0000"/>
                </a:solidFill>
              </a:rPr>
              <a:t>đánh</a:t>
            </a:r>
            <a:r>
              <a:rPr lang="en-US" sz="2000" dirty="0">
                <a:solidFill>
                  <a:srgbClr val="FF0000"/>
                </a:solidFill>
              </a:rPr>
              <a:t> </a:t>
            </a:r>
            <a:r>
              <a:rPr lang="en-US" sz="2000" dirty="0" err="1">
                <a:solidFill>
                  <a:srgbClr val="FF0000"/>
                </a:solidFill>
              </a:rPr>
              <a:t>giá</a:t>
            </a:r>
            <a:r>
              <a:rPr lang="en-US" sz="2000" dirty="0">
                <a:solidFill>
                  <a:srgbClr val="FF0000"/>
                </a:solidFill>
              </a:rPr>
              <a:t> </a:t>
            </a:r>
            <a:r>
              <a:rPr lang="en-US" sz="2000" dirty="0" err="1">
                <a:solidFill>
                  <a:srgbClr val="FF0000"/>
                </a:solidFill>
              </a:rPr>
              <a:t>mô</a:t>
            </a:r>
            <a:r>
              <a:rPr lang="en-US" sz="2000" dirty="0">
                <a:solidFill>
                  <a:srgbClr val="FF0000"/>
                </a:solidFill>
              </a:rPr>
              <a:t> </a:t>
            </a:r>
            <a:r>
              <a:rPr lang="en-US" sz="2000" dirty="0" err="1">
                <a:solidFill>
                  <a:srgbClr val="FF0000"/>
                </a:solidFill>
              </a:rPr>
              <a:t>hình</a:t>
            </a:r>
            <a:endParaRPr lang="en-US" sz="2000" dirty="0">
              <a:solidFill>
                <a:srgbClr val="FF0000"/>
              </a:solidFill>
            </a:endParaRPr>
          </a:p>
        </p:txBody>
      </p:sp>
      <p:sp>
        <p:nvSpPr>
          <p:cNvPr id="7" name="TextBox 6">
            <a:extLst>
              <a:ext uri="{FF2B5EF4-FFF2-40B4-BE49-F238E27FC236}">
                <a16:creationId xmlns:a16="http://schemas.microsoft.com/office/drawing/2014/main" id="{F593F3DF-5477-9955-527D-F2F46B5CAB43}"/>
              </a:ext>
            </a:extLst>
          </p:cNvPr>
          <p:cNvSpPr txBox="1"/>
          <p:nvPr/>
        </p:nvSpPr>
        <p:spPr>
          <a:xfrm>
            <a:off x="1565787" y="1948764"/>
            <a:ext cx="9459888" cy="1200329"/>
          </a:xfrm>
          <a:prstGeom prst="rect">
            <a:avLst/>
          </a:prstGeom>
          <a:noFill/>
        </p:spPr>
        <p:txBody>
          <a:bodyPr wrap="square">
            <a:spAutoFit/>
          </a:bodyPr>
          <a:lstStyle/>
          <a:p>
            <a:pPr algn="just"/>
            <a:r>
              <a:rPr lang="vi-VN" b="1" dirty="0">
                <a:effectLst/>
                <a:latin typeface="Consolas" panose="020B0609020204030204" pitchFamily="49" charset="0"/>
              </a:rPr>
              <a:t>Tiêu chí chính: </a:t>
            </a:r>
            <a:r>
              <a:rPr lang="vi-VN" b="0" dirty="0">
                <a:effectLst/>
                <a:latin typeface="Consolas" panose="020B0609020204030204" pitchFamily="49" charset="0"/>
              </a:rPr>
              <a:t>Để đánh giá mức độ chính xác của mô hình, ta dựa vào chỉ tiêu RMSLE(Root Mean Squared Logarithmic Error).</a:t>
            </a:r>
          </a:p>
          <a:p>
            <a:pPr algn="just"/>
            <a:br>
              <a:rPr lang="vi-VN" b="0" dirty="0">
                <a:effectLst/>
                <a:latin typeface="Consolas" panose="020B0609020204030204" pitchFamily="49" charset="0"/>
              </a:rPr>
            </a:br>
            <a:r>
              <a:rPr lang="vi-VN" b="0" dirty="0">
                <a:effectLst/>
                <a:latin typeface="Consolas" panose="020B0609020204030204" pitchFamily="49" charset="0"/>
              </a:rPr>
              <a:t>Chỉ tiêu RMSLE được tính bằng công thức như sau:</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EDAE30-A347-61E8-3F41-6BA5AA45A0B9}"/>
                  </a:ext>
                </a:extLst>
              </p:cNvPr>
              <p:cNvSpPr txBox="1"/>
              <p:nvPr/>
            </p:nvSpPr>
            <p:spPr>
              <a:xfrm>
                <a:off x="4365523" y="3429000"/>
                <a:ext cx="4365522" cy="10776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US" b="1" i="1" smtClean="0">
                              <a:solidFill>
                                <a:srgbClr val="FF0000"/>
                              </a:solidFill>
                              <a:latin typeface="Cambria Math" panose="02040503050406030204" pitchFamily="18" charset="0"/>
                            </a:rPr>
                          </m:ctrlPr>
                        </m:radPr>
                        <m:deg/>
                        <m:e>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𝟏</m:t>
                              </m:r>
                            </m:num>
                            <m:den>
                              <m:r>
                                <a:rPr lang="en-US" b="1" i="1" smtClean="0">
                                  <a:solidFill>
                                    <a:srgbClr val="FF0000"/>
                                  </a:solidFill>
                                  <a:latin typeface="Cambria Math" panose="02040503050406030204" pitchFamily="18" charset="0"/>
                                </a:rPr>
                                <m:t>𝒏</m:t>
                              </m:r>
                            </m:den>
                          </m:f>
                          <m:nary>
                            <m:naryPr>
                              <m:chr m:val="∑"/>
                              <m:ctrlPr>
                                <a:rPr lang="en-US" b="1" i="1" smtClean="0">
                                  <a:solidFill>
                                    <a:srgbClr val="FF0000"/>
                                  </a:solidFill>
                                  <a:latin typeface="Cambria Math" panose="02040503050406030204" pitchFamily="18" charset="0"/>
                                </a:rPr>
                              </m:ctrlPr>
                            </m:naryPr>
                            <m:sub>
                              <m:r>
                                <m:rPr>
                                  <m:brk m:alnAt="23"/>
                                </m:rPr>
                                <a:rPr lang="en-US" b="1" i="1" smtClean="0">
                                  <a:solidFill>
                                    <a:srgbClr val="FF0000"/>
                                  </a:solidFill>
                                  <a:latin typeface="Cambria Math" panose="02040503050406030204" pitchFamily="18" charset="0"/>
                                </a:rPr>
                                <m:t>𝒊</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sub>
                            <m:sup>
                              <m:r>
                                <a:rPr lang="en-US" b="1" i="1" smtClean="0">
                                  <a:solidFill>
                                    <a:srgbClr val="FF0000"/>
                                  </a:solidFill>
                                  <a:latin typeface="Cambria Math" panose="02040503050406030204" pitchFamily="18" charset="0"/>
                                </a:rPr>
                                <m:t>𝒏</m:t>
                              </m:r>
                            </m:sup>
                            <m:e>
                              <m:r>
                                <a:rPr lang="en-US" b="1" i="0" smtClean="0">
                                  <a:solidFill>
                                    <a:srgbClr val="FF0000"/>
                                  </a:solidFill>
                                  <a:latin typeface="Cambria Math" panose="02040503050406030204" pitchFamily="18" charset="0"/>
                                </a:rPr>
                                <m:t>(</m:t>
                              </m:r>
                              <m:func>
                                <m:funcPr>
                                  <m:ctrlPr>
                                    <a:rPr lang="en-US" b="1" i="1" smtClean="0">
                                      <a:solidFill>
                                        <a:srgbClr val="FF0000"/>
                                      </a:solidFill>
                                      <a:latin typeface="Cambria Math" panose="02040503050406030204" pitchFamily="18" charset="0"/>
                                    </a:rPr>
                                  </m:ctrlPr>
                                </m:funcPr>
                                <m:fName>
                                  <m:r>
                                    <a:rPr lang="en-US" b="1" i="0" smtClean="0">
                                      <a:solidFill>
                                        <a:srgbClr val="FF0000"/>
                                      </a:solidFill>
                                      <a:latin typeface="Cambria Math" panose="02040503050406030204" pitchFamily="18" charset="0"/>
                                    </a:rPr>
                                    <m:t>𝐥𝐨𝐠</m:t>
                                  </m:r>
                                </m:fName>
                                <m:e>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𝟏</m:t>
                                      </m:r>
                                      <m:r>
                                        <a:rPr lang="en-US" b="1" i="1" smtClean="0">
                                          <a:solidFill>
                                            <a:srgbClr val="FF0000"/>
                                          </a:solidFill>
                                          <a:latin typeface="Cambria Math" panose="02040503050406030204" pitchFamily="18" charset="0"/>
                                        </a:rPr>
                                        <m:t>+</m:t>
                                      </m:r>
                                      <m:acc>
                                        <m:accPr>
                                          <m:chr m:val="̂"/>
                                          <m:ctrlPr>
                                            <a:rPr lang="en-US" b="1" i="1" smtClean="0">
                                              <a:solidFill>
                                                <a:srgbClr val="FF0000"/>
                                              </a:solidFill>
                                              <a:latin typeface="Cambria Math" panose="02040503050406030204" pitchFamily="18" charset="0"/>
                                            </a:rPr>
                                          </m:ctrlPr>
                                        </m:accPr>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𝒚</m:t>
                                              </m:r>
                                            </m:e>
                                            <m:sub>
                                              <m:r>
                                                <a:rPr lang="en-US" b="1" i="1" smtClean="0">
                                                  <a:solidFill>
                                                    <a:srgbClr val="FF0000"/>
                                                  </a:solidFill>
                                                  <a:latin typeface="Cambria Math" panose="02040503050406030204" pitchFamily="18" charset="0"/>
                                                </a:rPr>
                                                <m:t>𝒊</m:t>
                                              </m:r>
                                            </m:sub>
                                          </m:sSub>
                                        </m:e>
                                      </m:acc>
                                    </m:e>
                                  </m:d>
                                </m:e>
                              </m:func>
                              <m:r>
                                <a:rPr lang="en-US" b="1" i="1" smtClean="0">
                                  <a:solidFill>
                                    <a:srgbClr val="FF0000"/>
                                  </a:solidFill>
                                  <a:latin typeface="Cambria Math" panose="02040503050406030204" pitchFamily="18" charset="0"/>
                                </a:rPr>
                                <m:t>−</m:t>
                              </m:r>
                              <m:r>
                                <a:rPr lang="en-US" b="1" i="0" smtClean="0">
                                  <a:solidFill>
                                    <a:srgbClr val="FF0000"/>
                                  </a:solidFill>
                                  <a:latin typeface="Cambria Math" panose="02040503050406030204" pitchFamily="18" charset="0"/>
                                </a:rPr>
                                <m:t>𝐥𝐨𝐠</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𝒚</m:t>
                                  </m:r>
                                </m:e>
                                <m:sub>
                                  <m:r>
                                    <a:rPr lang="en-US" b="1" i="1" smtClean="0">
                                      <a:solidFill>
                                        <a:srgbClr val="FF0000"/>
                                      </a:solidFill>
                                      <a:latin typeface="Cambria Math" panose="02040503050406030204" pitchFamily="18" charset="0"/>
                                    </a:rPr>
                                    <m:t>𝒊</m:t>
                                  </m:r>
                                </m:sub>
                              </m:sSub>
                              <m:r>
                                <a:rPr lang="en-US" b="1" i="1" smtClean="0">
                                  <a:solidFill>
                                    <a:srgbClr val="FF0000"/>
                                  </a:solidFill>
                                  <a:latin typeface="Cambria Math" panose="02040503050406030204" pitchFamily="18" charset="0"/>
                                </a:rPr>
                                <m:t>)</m:t>
                              </m:r>
                            </m:e>
                          </m:nary>
                        </m:e>
                      </m:rad>
                    </m:oMath>
                  </m:oMathPara>
                </a14:m>
                <a:endParaRPr lang="en-US" b="1" dirty="0">
                  <a:solidFill>
                    <a:srgbClr val="FF0000"/>
                  </a:solidFill>
                </a:endParaRPr>
              </a:p>
            </p:txBody>
          </p:sp>
        </mc:Choice>
        <mc:Fallback xmlns="">
          <p:sp>
            <p:nvSpPr>
              <p:cNvPr id="8" name="TextBox 7">
                <a:extLst>
                  <a:ext uri="{FF2B5EF4-FFF2-40B4-BE49-F238E27FC236}">
                    <a16:creationId xmlns:a16="http://schemas.microsoft.com/office/drawing/2014/main" id="{AAEDAE30-A347-61E8-3F41-6BA5AA45A0B9}"/>
                  </a:ext>
                </a:extLst>
              </p:cNvPr>
              <p:cNvSpPr txBox="1">
                <a:spLocks noRot="1" noChangeAspect="1" noMove="1" noResize="1" noEditPoints="1" noAdjustHandles="1" noChangeArrowheads="1" noChangeShapeType="1" noTextEdit="1"/>
              </p:cNvSpPr>
              <p:nvPr/>
            </p:nvSpPr>
            <p:spPr>
              <a:xfrm>
                <a:off x="4365523" y="3429000"/>
                <a:ext cx="4365522" cy="1077603"/>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75840C9-8740-26D9-2818-B56687C6F6AE}"/>
              </a:ext>
            </a:extLst>
          </p:cNvPr>
          <p:cNvSpPr txBox="1"/>
          <p:nvPr/>
        </p:nvSpPr>
        <p:spPr>
          <a:xfrm>
            <a:off x="1422399" y="4580176"/>
            <a:ext cx="9603275" cy="923330"/>
          </a:xfrm>
          <a:prstGeom prst="rect">
            <a:avLst/>
          </a:prstGeom>
          <a:noFill/>
        </p:spPr>
        <p:txBody>
          <a:bodyPr wrap="square">
            <a:spAutoFit/>
          </a:bodyPr>
          <a:lstStyle/>
          <a:p>
            <a:pPr algn="just"/>
            <a:r>
              <a:rPr lang="vi-VN" b="1" dirty="0">
                <a:effectLst/>
                <a:latin typeface="Consolas" panose="020B0609020204030204" pitchFamily="49" charset="0"/>
              </a:rPr>
              <a:t>Tiêu chí phụ: </a:t>
            </a:r>
            <a:r>
              <a:rPr lang="vi-VN" b="0" dirty="0">
                <a:effectLst/>
                <a:latin typeface="Consolas" panose="020B0609020204030204" pitchFamily="49" charset="0"/>
              </a:rPr>
              <a:t>Ngoài ra, vì mô hình tạo ra nhằm giúp nhà đầu tư tìm kiếm lợi nhuận. Vì vậy, ta còn đánh giá mô hình dựa vào yếu tố lợi nhuận mà nhà đầu tư kiếm được thông qua việc lựa chọn cổ phiếu dựa trên mô hình</a:t>
            </a:r>
          </a:p>
        </p:txBody>
      </p:sp>
    </p:spTree>
    <p:extLst>
      <p:ext uri="{BB962C8B-B14F-4D97-AF65-F5344CB8AC3E}">
        <p14:creationId xmlns:p14="http://schemas.microsoft.com/office/powerpoint/2010/main" val="248625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91B680-CDD1-1DC5-087C-530B1A8F967E}"/>
              </a:ext>
            </a:extLst>
          </p:cNvPr>
          <p:cNvSpPr txBox="1"/>
          <p:nvPr/>
        </p:nvSpPr>
        <p:spPr>
          <a:xfrm>
            <a:off x="1451579" y="2274838"/>
            <a:ext cx="9603275" cy="2585323"/>
          </a:xfrm>
          <a:prstGeom prst="rect">
            <a:avLst/>
          </a:prstGeom>
          <a:noFill/>
        </p:spPr>
        <p:txBody>
          <a:bodyPr wrap="square">
            <a:spAutoFit/>
          </a:bodyPr>
          <a:lstStyle/>
          <a:p>
            <a:r>
              <a:rPr lang="vi-VN" dirty="0"/>
              <a:t>Để dự đoán dữ liệu được chính xác nhất, học viên lựa chọn một vài mã cổ phiếu trên thị trường Việt Nam thỏa mãn các tiêu chí sau:</a:t>
            </a:r>
            <a:endParaRPr lang="en-US" dirty="0"/>
          </a:p>
          <a:p>
            <a:endParaRPr lang="vi-VN" dirty="0"/>
          </a:p>
          <a:p>
            <a:pPr marL="285750" indent="-285750">
              <a:buFontTx/>
              <a:buChar char="-"/>
            </a:pPr>
            <a:r>
              <a:rPr lang="vi-VN" dirty="0"/>
              <a:t>Có vốn hóa cao, khối lượng giao dịch trên thị trường lớn.</a:t>
            </a:r>
            <a:endParaRPr lang="en-US" dirty="0"/>
          </a:p>
          <a:p>
            <a:pPr marL="285750" indent="-285750">
              <a:buFontTx/>
              <a:buChar char="-"/>
            </a:pPr>
            <a:endParaRPr lang="vi-VN" dirty="0"/>
          </a:p>
          <a:p>
            <a:pPr marL="285750" indent="-285750">
              <a:buFontTx/>
              <a:buChar char="-"/>
            </a:pPr>
            <a:r>
              <a:rPr lang="vi-VN" dirty="0"/>
              <a:t>Các cổ phiếu thu thập được sẽ thuộc các nhóm ngành khác nhau để tạo nên tính đa dạng của cổ phiếu.</a:t>
            </a:r>
            <a:endParaRPr lang="en-US" dirty="0"/>
          </a:p>
          <a:p>
            <a:pPr marL="285750" indent="-285750">
              <a:buFontTx/>
              <a:buChar char="-"/>
            </a:pPr>
            <a:endParaRPr lang="vi-VN" dirty="0"/>
          </a:p>
          <a:p>
            <a:pPr marL="285750" indent="-285750">
              <a:buFontTx/>
              <a:buChar char="-"/>
            </a:pPr>
            <a:r>
              <a:rPr lang="vi-VN" dirty="0"/>
              <a:t>Dữ liệu thu thập phải đầy đủ từ năm 2021 đến nay</a:t>
            </a:r>
            <a:endParaRPr lang="en-US" dirty="0"/>
          </a:p>
        </p:txBody>
      </p:sp>
      <p:sp>
        <p:nvSpPr>
          <p:cNvPr id="6" name="Title 1">
            <a:extLst>
              <a:ext uri="{FF2B5EF4-FFF2-40B4-BE49-F238E27FC236}">
                <a16:creationId xmlns:a16="http://schemas.microsoft.com/office/drawing/2014/main" id="{09C95961-8507-FCCA-28E0-75BBAA07D4A8}"/>
              </a:ext>
            </a:extLst>
          </p:cNvPr>
          <p:cNvSpPr>
            <a:spLocks noGrp="1"/>
          </p:cNvSpPr>
          <p:nvPr>
            <p:ph type="title"/>
          </p:nvPr>
        </p:nvSpPr>
        <p:spPr>
          <a:xfrm>
            <a:off x="1451579" y="1268360"/>
            <a:ext cx="9603275" cy="585393"/>
          </a:xfrm>
        </p:spPr>
        <p:txBody>
          <a:bodyPr>
            <a:normAutofit/>
          </a:bodyPr>
          <a:lstStyle/>
          <a:p>
            <a:r>
              <a:rPr lang="en-US" sz="2000" dirty="0">
                <a:solidFill>
                  <a:srgbClr val="FF0000"/>
                </a:solidFill>
              </a:rPr>
              <a:t>Thu </a:t>
            </a:r>
            <a:r>
              <a:rPr lang="en-US" sz="2000" dirty="0" err="1">
                <a:solidFill>
                  <a:srgbClr val="FF0000"/>
                </a:solidFill>
              </a:rPr>
              <a:t>thập</a:t>
            </a:r>
            <a:r>
              <a:rPr lang="en-US" sz="2000" dirty="0">
                <a:solidFill>
                  <a:srgbClr val="FF0000"/>
                </a:solidFill>
              </a:rPr>
              <a:t> </a:t>
            </a:r>
            <a:r>
              <a:rPr lang="en-US" sz="2000" dirty="0" err="1">
                <a:solidFill>
                  <a:srgbClr val="FF0000"/>
                </a:solidFill>
              </a:rPr>
              <a:t>dữ</a:t>
            </a:r>
            <a:r>
              <a:rPr lang="en-US" sz="2000" dirty="0">
                <a:solidFill>
                  <a:srgbClr val="FF0000"/>
                </a:solidFill>
              </a:rPr>
              <a:t> </a:t>
            </a:r>
            <a:r>
              <a:rPr lang="en-US" sz="2000" dirty="0" err="1">
                <a:solidFill>
                  <a:srgbClr val="FF0000"/>
                </a:solidFill>
              </a:rPr>
              <a:t>liệu</a:t>
            </a:r>
            <a:endParaRPr lang="en-US" sz="2000" dirty="0">
              <a:solidFill>
                <a:srgbClr val="FF0000"/>
              </a:solidFill>
            </a:endParaRPr>
          </a:p>
        </p:txBody>
      </p:sp>
    </p:spTree>
    <p:extLst>
      <p:ext uri="{BB962C8B-B14F-4D97-AF65-F5344CB8AC3E}">
        <p14:creationId xmlns:p14="http://schemas.microsoft.com/office/powerpoint/2010/main" val="227777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B88C72A-30E3-D018-FEDD-4AE2DE490091}"/>
              </a:ext>
            </a:extLst>
          </p:cNvPr>
          <p:cNvGraphicFramePr>
            <a:graphicFrameLocks noGrp="1"/>
          </p:cNvGraphicFramePr>
          <p:nvPr>
            <p:extLst>
              <p:ext uri="{D42A27DB-BD31-4B8C-83A1-F6EECF244321}">
                <p14:modId xmlns:p14="http://schemas.microsoft.com/office/powerpoint/2010/main" val="3366367100"/>
              </p:ext>
            </p:extLst>
          </p:nvPr>
        </p:nvGraphicFramePr>
        <p:xfrm>
          <a:off x="1422400" y="2106013"/>
          <a:ext cx="3021782" cy="3337560"/>
        </p:xfrm>
        <a:graphic>
          <a:graphicData uri="http://schemas.openxmlformats.org/drawingml/2006/table">
            <a:tbl>
              <a:tblPr firstRow="1" bandRow="1">
                <a:tableStyleId>{5C22544A-7EE6-4342-B048-85BDC9FD1C3A}</a:tableStyleId>
              </a:tblPr>
              <a:tblGrid>
                <a:gridCol w="1510891">
                  <a:extLst>
                    <a:ext uri="{9D8B030D-6E8A-4147-A177-3AD203B41FA5}">
                      <a16:colId xmlns:a16="http://schemas.microsoft.com/office/drawing/2014/main" val="582159282"/>
                    </a:ext>
                  </a:extLst>
                </a:gridCol>
                <a:gridCol w="1510891">
                  <a:extLst>
                    <a:ext uri="{9D8B030D-6E8A-4147-A177-3AD203B41FA5}">
                      <a16:colId xmlns:a16="http://schemas.microsoft.com/office/drawing/2014/main" val="3696987163"/>
                    </a:ext>
                  </a:extLst>
                </a:gridCol>
              </a:tblGrid>
              <a:tr h="370840">
                <a:tc>
                  <a:txBody>
                    <a:bodyPr/>
                    <a:lstStyle/>
                    <a:p>
                      <a:r>
                        <a:rPr lang="en-US" dirty="0"/>
                        <a:t>Statics</a:t>
                      </a:r>
                    </a:p>
                  </a:txBody>
                  <a:tcPr/>
                </a:tc>
                <a:tc>
                  <a:txBody>
                    <a:bodyPr/>
                    <a:lstStyle/>
                    <a:p>
                      <a:r>
                        <a:rPr lang="en-US" dirty="0"/>
                        <a:t>Values</a:t>
                      </a:r>
                    </a:p>
                  </a:txBody>
                  <a:tcPr/>
                </a:tc>
                <a:extLst>
                  <a:ext uri="{0D108BD9-81ED-4DB2-BD59-A6C34878D82A}">
                    <a16:rowId xmlns:a16="http://schemas.microsoft.com/office/drawing/2014/main" val="1889291234"/>
                  </a:ext>
                </a:extLst>
              </a:tr>
              <a:tr h="370840">
                <a:tc>
                  <a:txBody>
                    <a:bodyPr/>
                    <a:lstStyle/>
                    <a:p>
                      <a:r>
                        <a:rPr lang="en-US" dirty="0"/>
                        <a:t>Count</a:t>
                      </a:r>
                    </a:p>
                  </a:txBody>
                  <a:tcPr/>
                </a:tc>
                <a:tc>
                  <a:txBody>
                    <a:bodyPr/>
                    <a:lstStyle/>
                    <a:p>
                      <a:r>
                        <a:rPr lang="en-US" dirty="0"/>
                        <a:t>617</a:t>
                      </a:r>
                    </a:p>
                  </a:txBody>
                  <a:tcPr/>
                </a:tc>
                <a:extLst>
                  <a:ext uri="{0D108BD9-81ED-4DB2-BD59-A6C34878D82A}">
                    <a16:rowId xmlns:a16="http://schemas.microsoft.com/office/drawing/2014/main" val="916610308"/>
                  </a:ext>
                </a:extLst>
              </a:tr>
              <a:tr h="370840">
                <a:tc>
                  <a:txBody>
                    <a:bodyPr/>
                    <a:lstStyle/>
                    <a:p>
                      <a:r>
                        <a:rPr lang="en-US" dirty="0"/>
                        <a:t>Mean</a:t>
                      </a:r>
                    </a:p>
                  </a:txBody>
                  <a:tcPr/>
                </a:tc>
                <a:tc>
                  <a:txBody>
                    <a:bodyPr/>
                    <a:lstStyle/>
                    <a:p>
                      <a:r>
                        <a:rPr lang="en-US" sz="1800" b="0" i="0" kern="1200" dirty="0">
                          <a:solidFill>
                            <a:schemeClr val="dk1"/>
                          </a:solidFill>
                          <a:effectLst/>
                          <a:latin typeface="+mn-lt"/>
                          <a:ea typeface="+mn-ea"/>
                          <a:cs typeface="+mn-cs"/>
                        </a:rPr>
                        <a:t>39.879</a:t>
                      </a:r>
                      <a:endParaRPr lang="en-US" dirty="0"/>
                    </a:p>
                  </a:txBody>
                  <a:tcPr/>
                </a:tc>
                <a:extLst>
                  <a:ext uri="{0D108BD9-81ED-4DB2-BD59-A6C34878D82A}">
                    <a16:rowId xmlns:a16="http://schemas.microsoft.com/office/drawing/2014/main" val="3186480028"/>
                  </a:ext>
                </a:extLst>
              </a:tr>
              <a:tr h="370840">
                <a:tc>
                  <a:txBody>
                    <a:bodyPr/>
                    <a:lstStyle/>
                    <a:p>
                      <a:r>
                        <a:rPr lang="en-US" dirty="0"/>
                        <a:t>Std</a:t>
                      </a:r>
                    </a:p>
                  </a:txBody>
                  <a:tcPr/>
                </a:tc>
                <a:tc>
                  <a:txBody>
                    <a:bodyPr/>
                    <a:lstStyle/>
                    <a:p>
                      <a:r>
                        <a:rPr lang="en-US" dirty="0"/>
                        <a:t>4.367</a:t>
                      </a:r>
                    </a:p>
                  </a:txBody>
                  <a:tcPr/>
                </a:tc>
                <a:extLst>
                  <a:ext uri="{0D108BD9-81ED-4DB2-BD59-A6C34878D82A}">
                    <a16:rowId xmlns:a16="http://schemas.microsoft.com/office/drawing/2014/main" val="71152769"/>
                  </a:ext>
                </a:extLst>
              </a:tr>
              <a:tr h="370840">
                <a:tc>
                  <a:txBody>
                    <a:bodyPr/>
                    <a:lstStyle/>
                    <a:p>
                      <a:r>
                        <a:rPr lang="en-US" dirty="0"/>
                        <a:t>Min</a:t>
                      </a:r>
                    </a:p>
                  </a:txBody>
                  <a:tcPr/>
                </a:tc>
                <a:tc>
                  <a:txBody>
                    <a:bodyPr/>
                    <a:lstStyle/>
                    <a:p>
                      <a:r>
                        <a:rPr lang="en-US" sz="1800" b="0" i="0" kern="1200" dirty="0">
                          <a:solidFill>
                            <a:schemeClr val="dk1"/>
                          </a:solidFill>
                          <a:effectLst/>
                          <a:latin typeface="+mn-lt"/>
                          <a:ea typeface="+mn-ea"/>
                          <a:cs typeface="+mn-cs"/>
                        </a:rPr>
                        <a:t>29.852</a:t>
                      </a:r>
                      <a:endParaRPr lang="en-US" dirty="0"/>
                    </a:p>
                  </a:txBody>
                  <a:tcPr/>
                </a:tc>
                <a:extLst>
                  <a:ext uri="{0D108BD9-81ED-4DB2-BD59-A6C34878D82A}">
                    <a16:rowId xmlns:a16="http://schemas.microsoft.com/office/drawing/2014/main" val="2787211831"/>
                  </a:ext>
                </a:extLst>
              </a:tr>
              <a:tr h="370840">
                <a:tc>
                  <a:txBody>
                    <a:bodyPr/>
                    <a:lstStyle/>
                    <a:p>
                      <a:r>
                        <a:rPr lang="en-US" dirty="0"/>
                        <a:t>25%</a:t>
                      </a:r>
                    </a:p>
                  </a:txBody>
                  <a:tcPr/>
                </a:tc>
                <a:tc>
                  <a:txBody>
                    <a:bodyPr/>
                    <a:lstStyle/>
                    <a:p>
                      <a:r>
                        <a:rPr lang="en-US" sz="1800" b="0" i="0" kern="1200" dirty="0">
                          <a:solidFill>
                            <a:schemeClr val="dk1"/>
                          </a:solidFill>
                          <a:effectLst/>
                          <a:latin typeface="+mn-lt"/>
                          <a:ea typeface="+mn-ea"/>
                          <a:cs typeface="+mn-cs"/>
                        </a:rPr>
                        <a:t>36.433</a:t>
                      </a:r>
                      <a:endParaRPr lang="en-US" dirty="0"/>
                    </a:p>
                  </a:txBody>
                  <a:tcPr/>
                </a:tc>
                <a:extLst>
                  <a:ext uri="{0D108BD9-81ED-4DB2-BD59-A6C34878D82A}">
                    <a16:rowId xmlns:a16="http://schemas.microsoft.com/office/drawing/2014/main" val="3394366636"/>
                  </a:ext>
                </a:extLst>
              </a:tr>
              <a:tr h="370840">
                <a:tc>
                  <a:txBody>
                    <a:bodyPr/>
                    <a:lstStyle/>
                    <a:p>
                      <a:r>
                        <a:rPr lang="en-US" dirty="0"/>
                        <a:t>50%</a:t>
                      </a:r>
                    </a:p>
                  </a:txBody>
                  <a:tcPr/>
                </a:tc>
                <a:tc>
                  <a:txBody>
                    <a:bodyPr/>
                    <a:lstStyle/>
                    <a:p>
                      <a:r>
                        <a:rPr lang="en-US" sz="1800" b="0" i="0" kern="1200" dirty="0">
                          <a:solidFill>
                            <a:schemeClr val="dk1"/>
                          </a:solidFill>
                          <a:effectLst/>
                          <a:latin typeface="+mn-lt"/>
                          <a:ea typeface="+mn-ea"/>
                          <a:cs typeface="+mn-cs"/>
                        </a:rPr>
                        <a:t>39.010</a:t>
                      </a:r>
                      <a:endParaRPr lang="en-US" dirty="0"/>
                    </a:p>
                  </a:txBody>
                  <a:tcPr/>
                </a:tc>
                <a:extLst>
                  <a:ext uri="{0D108BD9-81ED-4DB2-BD59-A6C34878D82A}">
                    <a16:rowId xmlns:a16="http://schemas.microsoft.com/office/drawing/2014/main" val="2134479656"/>
                  </a:ext>
                </a:extLst>
              </a:tr>
              <a:tr h="370840">
                <a:tc>
                  <a:txBody>
                    <a:bodyPr/>
                    <a:lstStyle/>
                    <a:p>
                      <a:r>
                        <a:rPr lang="en-US" dirty="0"/>
                        <a:t>75%</a:t>
                      </a:r>
                    </a:p>
                  </a:txBody>
                  <a:tcPr/>
                </a:tc>
                <a:tc>
                  <a:txBody>
                    <a:bodyPr/>
                    <a:lstStyle/>
                    <a:p>
                      <a:r>
                        <a:rPr lang="en-US" sz="1800" b="0" i="0" kern="1200" dirty="0">
                          <a:solidFill>
                            <a:schemeClr val="dk1"/>
                          </a:solidFill>
                          <a:effectLst/>
                          <a:latin typeface="+mn-lt"/>
                          <a:ea typeface="+mn-ea"/>
                          <a:cs typeface="+mn-cs"/>
                        </a:rPr>
                        <a:t>42.804</a:t>
                      </a:r>
                      <a:endParaRPr lang="en-US" dirty="0"/>
                    </a:p>
                  </a:txBody>
                  <a:tcPr/>
                </a:tc>
                <a:extLst>
                  <a:ext uri="{0D108BD9-81ED-4DB2-BD59-A6C34878D82A}">
                    <a16:rowId xmlns:a16="http://schemas.microsoft.com/office/drawing/2014/main" val="292449690"/>
                  </a:ext>
                </a:extLst>
              </a:tr>
              <a:tr h="370840">
                <a:tc>
                  <a:txBody>
                    <a:bodyPr/>
                    <a:lstStyle/>
                    <a:p>
                      <a:r>
                        <a:rPr lang="en-US" dirty="0"/>
                        <a:t>Max</a:t>
                      </a:r>
                    </a:p>
                  </a:txBody>
                  <a:tcPr/>
                </a:tc>
                <a:tc>
                  <a:txBody>
                    <a:bodyPr/>
                    <a:lstStyle/>
                    <a:p>
                      <a:r>
                        <a:rPr lang="en-US" sz="1800" b="0" i="0" kern="1200" dirty="0">
                          <a:solidFill>
                            <a:schemeClr val="dk1"/>
                          </a:solidFill>
                          <a:effectLst/>
                          <a:latin typeface="+mn-lt"/>
                          <a:ea typeface="+mn-ea"/>
                          <a:cs typeface="+mn-cs"/>
                        </a:rPr>
                        <a:t>50.054</a:t>
                      </a:r>
                      <a:endParaRPr lang="en-US" dirty="0"/>
                    </a:p>
                  </a:txBody>
                  <a:tcPr/>
                </a:tc>
                <a:extLst>
                  <a:ext uri="{0D108BD9-81ED-4DB2-BD59-A6C34878D82A}">
                    <a16:rowId xmlns:a16="http://schemas.microsoft.com/office/drawing/2014/main" val="513674990"/>
                  </a:ext>
                </a:extLst>
              </a:tr>
            </a:tbl>
          </a:graphicData>
        </a:graphic>
      </p:graphicFrame>
      <p:sp>
        <p:nvSpPr>
          <p:cNvPr id="7" name="Title 1">
            <a:extLst>
              <a:ext uri="{FF2B5EF4-FFF2-40B4-BE49-F238E27FC236}">
                <a16:creationId xmlns:a16="http://schemas.microsoft.com/office/drawing/2014/main" id="{61E6EE99-6D14-46A2-D4BA-D3A2C09887EA}"/>
              </a:ext>
            </a:extLst>
          </p:cNvPr>
          <p:cNvSpPr>
            <a:spLocks noGrp="1"/>
          </p:cNvSpPr>
          <p:nvPr>
            <p:ph type="title"/>
          </p:nvPr>
        </p:nvSpPr>
        <p:spPr>
          <a:xfrm>
            <a:off x="1422400" y="1230767"/>
            <a:ext cx="9603275" cy="585393"/>
          </a:xfrm>
        </p:spPr>
        <p:txBody>
          <a:bodyPr>
            <a:normAutofit/>
          </a:bodyPr>
          <a:lstStyle/>
          <a:p>
            <a:r>
              <a:rPr lang="en-US" sz="2000" dirty="0" err="1">
                <a:solidFill>
                  <a:srgbClr val="FF0000"/>
                </a:solidFill>
              </a:rPr>
              <a:t>Mô</a:t>
            </a:r>
            <a:r>
              <a:rPr lang="en-US" sz="2000" dirty="0">
                <a:solidFill>
                  <a:srgbClr val="FF0000"/>
                </a:solidFill>
              </a:rPr>
              <a:t> </a:t>
            </a:r>
            <a:r>
              <a:rPr lang="en-US" sz="2000" dirty="0" err="1">
                <a:solidFill>
                  <a:srgbClr val="FF0000"/>
                </a:solidFill>
              </a:rPr>
              <a:t>tả</a:t>
            </a:r>
            <a:r>
              <a:rPr lang="en-US" sz="2000" dirty="0">
                <a:solidFill>
                  <a:srgbClr val="FF0000"/>
                </a:solidFill>
              </a:rPr>
              <a:t> </a:t>
            </a:r>
            <a:r>
              <a:rPr lang="en-US" sz="2000" dirty="0" err="1">
                <a:solidFill>
                  <a:srgbClr val="FF0000"/>
                </a:solidFill>
              </a:rPr>
              <a:t>dữ</a:t>
            </a:r>
            <a:r>
              <a:rPr lang="en-US" sz="2000" dirty="0">
                <a:solidFill>
                  <a:srgbClr val="FF0000"/>
                </a:solidFill>
              </a:rPr>
              <a:t> </a:t>
            </a:r>
            <a:r>
              <a:rPr lang="en-US" sz="2000" dirty="0" err="1">
                <a:solidFill>
                  <a:srgbClr val="FF0000"/>
                </a:solidFill>
              </a:rPr>
              <a:t>liệu</a:t>
            </a:r>
            <a:endParaRPr lang="en-US" sz="2000" dirty="0">
              <a:solidFill>
                <a:srgbClr val="FF0000"/>
              </a:solidFill>
            </a:endParaRPr>
          </a:p>
        </p:txBody>
      </p:sp>
      <p:sp>
        <p:nvSpPr>
          <p:cNvPr id="9" name="TextBox 8">
            <a:extLst>
              <a:ext uri="{FF2B5EF4-FFF2-40B4-BE49-F238E27FC236}">
                <a16:creationId xmlns:a16="http://schemas.microsoft.com/office/drawing/2014/main" id="{F2D2BD99-D5EE-9657-7F47-6E777CF95702}"/>
              </a:ext>
            </a:extLst>
          </p:cNvPr>
          <p:cNvSpPr txBox="1"/>
          <p:nvPr/>
        </p:nvSpPr>
        <p:spPr>
          <a:xfrm>
            <a:off x="4668684" y="2233832"/>
            <a:ext cx="6356991" cy="3139321"/>
          </a:xfrm>
          <a:prstGeom prst="rect">
            <a:avLst/>
          </a:prstGeom>
          <a:noFill/>
        </p:spPr>
        <p:txBody>
          <a:bodyPr wrap="square">
            <a:spAutoFit/>
          </a:bodyPr>
          <a:lstStyle/>
          <a:p>
            <a:pPr algn="just"/>
            <a:r>
              <a:rPr lang="vi-VN" b="0" dirty="0">
                <a:effectLst/>
                <a:latin typeface="Consolas" panose="020B0609020204030204" pitchFamily="49" charset="0"/>
              </a:rPr>
              <a:t>Dựa vào thông tin trên, ta có</a:t>
            </a:r>
            <a:r>
              <a:rPr lang="en-US" b="0" dirty="0">
                <a:effectLst/>
                <a:latin typeface="Consolas" panose="020B0609020204030204" pitchFamily="49" charset="0"/>
              </a:rPr>
              <a:t>:</a:t>
            </a:r>
            <a:r>
              <a:rPr lang="vi-VN" b="0" dirty="0">
                <a:effectLst/>
                <a:latin typeface="Consolas" panose="020B0609020204030204" pitchFamily="49" charset="0"/>
              </a:rPr>
              <a:t> </a:t>
            </a:r>
            <a:endParaRPr lang="en-US" b="0" dirty="0">
              <a:effectLst/>
              <a:latin typeface="Consolas" panose="020B0609020204030204" pitchFamily="49" charset="0"/>
            </a:endParaRPr>
          </a:p>
          <a:p>
            <a:pPr marL="285750" indent="-285750" algn="just">
              <a:buFontTx/>
              <a:buChar char="-"/>
            </a:pPr>
            <a:r>
              <a:rPr lang="en-US" dirty="0">
                <a:latin typeface="Consolas" panose="020B0609020204030204" pitchFamily="49" charset="0"/>
              </a:rPr>
              <a:t>M</a:t>
            </a:r>
            <a:r>
              <a:rPr lang="vi-VN" b="0" dirty="0">
                <a:effectLst/>
                <a:latin typeface="Consolas" panose="020B0609020204030204" pitchFamily="49" charset="0"/>
              </a:rPr>
              <a:t>ô hình sẽ bao gồm 617 số lượng bản ghi và 29 trường</a:t>
            </a:r>
          </a:p>
          <a:p>
            <a:pPr marL="285750" indent="-285750" algn="just">
              <a:buFontTx/>
              <a:buChar char="-"/>
            </a:pPr>
            <a:r>
              <a:rPr lang="vi-VN" b="0" dirty="0">
                <a:effectLst/>
                <a:latin typeface="Consolas" panose="020B0609020204030204" pitchFamily="49" charset="0"/>
              </a:rPr>
              <a:t>Các trường trong dữ liệu chính là giá của các cổ phiếu trong danh sách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chọn</a:t>
            </a:r>
            <a:endParaRPr lang="en-US" b="0" dirty="0">
              <a:effectLst/>
              <a:latin typeface="Consolas" panose="020B0609020204030204" pitchFamily="49" charset="0"/>
            </a:endParaRPr>
          </a:p>
          <a:p>
            <a:pPr marL="285750" indent="-285750" algn="just">
              <a:buFontTx/>
              <a:buChar char="-"/>
            </a:pPr>
            <a:r>
              <a:rPr lang="en-US" b="0" dirty="0" err="1">
                <a:effectLst/>
                <a:latin typeface="Consolas" panose="020B0609020204030204" pitchFamily="49" charset="0"/>
              </a:rPr>
              <a:t>Độ</a:t>
            </a:r>
            <a:r>
              <a:rPr lang="en-US" b="0" dirty="0">
                <a:effectLst/>
                <a:latin typeface="Consolas" panose="020B0609020204030204" pitchFamily="49" charset="0"/>
              </a:rPr>
              <a:t> </a:t>
            </a:r>
            <a:r>
              <a:rPr lang="en-US" b="0" dirty="0" err="1">
                <a:effectLst/>
                <a:latin typeface="Consolas" panose="020B0609020204030204" pitchFamily="49" charset="0"/>
              </a:rPr>
              <a:t>lệch</a:t>
            </a:r>
            <a:r>
              <a:rPr lang="en-US" b="0" dirty="0">
                <a:effectLst/>
                <a:latin typeface="Consolas" panose="020B0609020204030204" pitchFamily="49" charset="0"/>
              </a:rPr>
              <a:t> </a:t>
            </a:r>
            <a:r>
              <a:rPr lang="en-US" b="0" dirty="0" err="1">
                <a:effectLst/>
                <a:latin typeface="Consolas" panose="020B0609020204030204" pitchFamily="49" charset="0"/>
              </a:rPr>
              <a:t>chuẩn</a:t>
            </a:r>
            <a:r>
              <a:rPr lang="en-US" b="0" dirty="0">
                <a:effectLst/>
                <a:latin typeface="Consolas" panose="020B0609020204030204" pitchFamily="49" charset="0"/>
              </a:rPr>
              <a:t> </a:t>
            </a:r>
            <a:r>
              <a:rPr lang="en-US" b="0" dirty="0" err="1">
                <a:effectLst/>
                <a:latin typeface="Consolas" panose="020B0609020204030204" pitchFamily="49" charset="0"/>
              </a:rPr>
              <a:t>của</a:t>
            </a:r>
            <a:r>
              <a:rPr lang="en-US" b="0" dirty="0">
                <a:effectLst/>
                <a:latin typeface="Consolas" panose="020B0609020204030204" pitchFamily="49" charset="0"/>
              </a:rPr>
              <a:t> </a:t>
            </a:r>
            <a:r>
              <a:rPr lang="en-US" b="0" dirty="0" err="1">
                <a:effectLst/>
                <a:latin typeface="Consolas" panose="020B0609020204030204" pitchFamily="49" charset="0"/>
              </a:rPr>
              <a:t>dữ</a:t>
            </a:r>
            <a:r>
              <a:rPr lang="en-US" b="0" dirty="0">
                <a:effectLst/>
                <a:latin typeface="Consolas" panose="020B0609020204030204" pitchFamily="49" charset="0"/>
              </a:rPr>
              <a:t> </a:t>
            </a:r>
            <a:r>
              <a:rPr lang="en-US" b="0" dirty="0" err="1">
                <a:effectLst/>
                <a:latin typeface="Consolas" panose="020B0609020204030204" pitchFamily="49" charset="0"/>
              </a:rPr>
              <a:t>liệu</a:t>
            </a:r>
            <a:r>
              <a:rPr lang="en-US" b="0" dirty="0">
                <a:effectLst/>
                <a:latin typeface="Consolas" panose="020B0609020204030204" pitchFamily="49" charset="0"/>
              </a:rPr>
              <a:t> </a:t>
            </a:r>
            <a:r>
              <a:rPr lang="en-US" b="0" dirty="0" err="1">
                <a:effectLst/>
                <a:latin typeface="Consolas" panose="020B0609020204030204" pitchFamily="49" charset="0"/>
              </a:rPr>
              <a:t>là</a:t>
            </a:r>
            <a:r>
              <a:rPr lang="en-US" b="0" dirty="0">
                <a:effectLst/>
                <a:latin typeface="Consolas" panose="020B0609020204030204" pitchFamily="49" charset="0"/>
              </a:rPr>
              <a:t> 4.367 so với </a:t>
            </a:r>
            <a:r>
              <a:rPr lang="en-US" b="0" dirty="0" err="1">
                <a:effectLst/>
                <a:latin typeface="Consolas" panose="020B0609020204030204" pitchFamily="49" charset="0"/>
              </a:rPr>
              <a:t>trung</a:t>
            </a:r>
            <a:r>
              <a:rPr lang="en-US" b="0" dirty="0">
                <a:effectLst/>
                <a:latin typeface="Consolas" panose="020B0609020204030204" pitchFamily="49" charset="0"/>
              </a:rPr>
              <a:t> </a:t>
            </a:r>
            <a:r>
              <a:rPr lang="en-US" b="0" dirty="0" err="1">
                <a:effectLst/>
                <a:latin typeface="Consolas" panose="020B0609020204030204" pitchFamily="49" charset="0"/>
              </a:rPr>
              <a:t>bình</a:t>
            </a:r>
            <a:r>
              <a:rPr lang="en-US" b="0" dirty="0">
                <a:effectLst/>
                <a:latin typeface="Consolas" panose="020B0609020204030204" pitchFamily="49" charset="0"/>
              </a:rPr>
              <a:t> </a:t>
            </a:r>
            <a:r>
              <a:rPr lang="en-US" b="0" dirty="0" err="1">
                <a:effectLst/>
                <a:latin typeface="Consolas" panose="020B0609020204030204" pitchFamily="49" charset="0"/>
              </a:rPr>
              <a:t>là</a:t>
            </a:r>
            <a:r>
              <a:rPr lang="en-US" b="0" dirty="0">
                <a:effectLst/>
                <a:latin typeface="Consolas" panose="020B0609020204030204" pitchFamily="49" charset="0"/>
              </a:rPr>
              <a:t> 38.619. </a:t>
            </a:r>
            <a:r>
              <a:rPr lang="en-US" dirty="0" err="1">
                <a:latin typeface="Consolas" panose="020B0609020204030204" pitchFamily="49" charset="0"/>
              </a:rPr>
              <a:t>Đồng</a:t>
            </a:r>
            <a:r>
              <a:rPr lang="en-US" dirty="0">
                <a:latin typeface="Consolas" panose="020B0609020204030204" pitchFamily="49" charset="0"/>
              </a:rPr>
              <a:t> </a:t>
            </a:r>
            <a:r>
              <a:rPr lang="en-US" dirty="0" err="1">
                <a:latin typeface="Consolas" panose="020B0609020204030204" pitchFamily="49" charset="0"/>
              </a:rPr>
              <a:t>thời</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lớn</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dirty="0" err="1">
                <a:latin typeface="Consolas" panose="020B0609020204030204" pitchFamily="49" charset="0"/>
              </a:rPr>
              <a:t>là</a:t>
            </a:r>
            <a:r>
              <a:rPr lang="en-US" dirty="0">
                <a:latin typeface="Consolas" panose="020B0609020204030204" pitchFamily="49" charset="0"/>
              </a:rPr>
              <a:t> 48.476 so với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r>
              <a:rPr lang="en-US" dirty="0">
                <a:latin typeface="Consolas" panose="020B0609020204030204" pitchFamily="49" charset="0"/>
              </a:rPr>
              <a:t> </a:t>
            </a:r>
            <a:r>
              <a:rPr lang="en-US" dirty="0" err="1">
                <a:latin typeface="Consolas" panose="020B0609020204030204" pitchFamily="49" charset="0"/>
              </a:rPr>
              <a:t>nhỏ</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dirty="0" err="1">
                <a:latin typeface="Consolas" panose="020B0609020204030204" pitchFamily="49" charset="0"/>
              </a:rPr>
              <a:t>là</a:t>
            </a:r>
            <a:r>
              <a:rPr lang="en-US" dirty="0">
                <a:latin typeface="Consolas" panose="020B0609020204030204" pitchFamily="49" charset="0"/>
              </a:rPr>
              <a:t> 28.951, </a:t>
            </a:r>
            <a:r>
              <a:rPr lang="en-US" dirty="0" err="1">
                <a:latin typeface="Consolas" panose="020B0609020204030204" pitchFamily="49" charset="0"/>
              </a:rPr>
              <a:t>lớn</a:t>
            </a:r>
            <a:r>
              <a:rPr lang="en-US" dirty="0">
                <a:latin typeface="Consolas" panose="020B0609020204030204" pitchFamily="49" charset="0"/>
              </a:rPr>
              <a:t> </a:t>
            </a:r>
            <a:r>
              <a:rPr lang="en-US" dirty="0" err="1">
                <a:latin typeface="Consolas" panose="020B0609020204030204" pitchFamily="49" charset="0"/>
              </a:rPr>
              <a:t>gấp</a:t>
            </a:r>
            <a:r>
              <a:rPr lang="en-US" dirty="0">
                <a:latin typeface="Consolas" panose="020B0609020204030204" pitchFamily="49" charset="0"/>
              </a:rPr>
              <a:t> 1,5 </a:t>
            </a:r>
            <a:r>
              <a:rPr lang="en-US" dirty="0" err="1">
                <a:latin typeface="Consolas" panose="020B0609020204030204" pitchFamily="49" charset="0"/>
              </a:rPr>
              <a:t>lần</a:t>
            </a:r>
            <a:r>
              <a:rPr lang="en-US" dirty="0">
                <a:latin typeface="Consolas" panose="020B0609020204030204" pitchFamily="49" charset="0"/>
              </a:rPr>
              <a:t> </a:t>
            </a:r>
            <a:r>
              <a:rPr lang="en-US" dirty="0" err="1">
                <a:latin typeface="Consolas" panose="020B0609020204030204" pitchFamily="49" charset="0"/>
              </a:rPr>
              <a:t>cho</a:t>
            </a:r>
            <a:r>
              <a:rPr lang="en-US" dirty="0">
                <a:latin typeface="Consolas" panose="020B0609020204030204" pitchFamily="49" charset="0"/>
              </a:rPr>
              <a:t> </a:t>
            </a:r>
            <a:r>
              <a:rPr lang="en-US" dirty="0" err="1">
                <a:latin typeface="Consolas" panose="020B0609020204030204" pitchFamily="49" charset="0"/>
              </a:rPr>
              <a:t>thấy</a:t>
            </a:r>
            <a:r>
              <a:rPr lang="en-US" dirty="0">
                <a:latin typeface="Consolas" panose="020B0609020204030204" pitchFamily="49" charset="0"/>
              </a:rPr>
              <a:t> </a:t>
            </a:r>
            <a:r>
              <a:rPr lang="en-US" dirty="0" err="1">
                <a:latin typeface="Consolas" panose="020B0609020204030204" pitchFamily="49" charset="0"/>
              </a:rPr>
              <a:t>độ</a:t>
            </a:r>
            <a:r>
              <a:rPr lang="en-US" dirty="0">
                <a:latin typeface="Consolas" panose="020B0609020204030204" pitchFamily="49" charset="0"/>
              </a:rPr>
              <a:t> </a:t>
            </a:r>
            <a:r>
              <a:rPr lang="en-US" dirty="0" err="1">
                <a:latin typeface="Consolas" panose="020B0609020204030204" pitchFamily="49" charset="0"/>
              </a:rPr>
              <a:t>biến</a:t>
            </a:r>
            <a:r>
              <a:rPr lang="en-US" dirty="0">
                <a:latin typeface="Consolas" panose="020B0609020204030204" pitchFamily="49" charset="0"/>
              </a:rPr>
              <a:t> </a:t>
            </a:r>
            <a:r>
              <a:rPr lang="en-US" dirty="0" err="1">
                <a:latin typeface="Consolas" panose="020B0609020204030204" pitchFamily="49" charset="0"/>
              </a:rPr>
              <a:t>động</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dữ</a:t>
            </a:r>
            <a:r>
              <a:rPr lang="en-US" dirty="0">
                <a:latin typeface="Consolas" panose="020B0609020204030204" pitchFamily="49" charset="0"/>
              </a:rPr>
              <a:t> </a:t>
            </a:r>
            <a:r>
              <a:rPr lang="en-US" dirty="0" err="1">
                <a:latin typeface="Consolas" panose="020B0609020204030204" pitchFamily="49" charset="0"/>
              </a:rPr>
              <a:t>liệu</a:t>
            </a:r>
            <a:r>
              <a:rPr lang="en-US" dirty="0">
                <a:latin typeface="Consolas" panose="020B0609020204030204" pitchFamily="49" charset="0"/>
              </a:rPr>
              <a:t> </a:t>
            </a:r>
            <a:r>
              <a:rPr lang="en-US" dirty="0" err="1">
                <a:latin typeface="Consolas" panose="020B0609020204030204" pitchFamily="49" charset="0"/>
              </a:rPr>
              <a:t>là</a:t>
            </a:r>
            <a:r>
              <a:rPr lang="en-US" dirty="0">
                <a:latin typeface="Consolas" panose="020B0609020204030204" pitchFamily="49" charset="0"/>
              </a:rPr>
              <a:t> </a:t>
            </a:r>
            <a:r>
              <a:rPr lang="en-US" dirty="0" err="1">
                <a:latin typeface="Consolas" panose="020B0609020204030204" pitchFamily="49" charset="0"/>
              </a:rPr>
              <a:t>khá</a:t>
            </a:r>
            <a:r>
              <a:rPr lang="en-US" dirty="0">
                <a:latin typeface="Consolas" panose="020B0609020204030204" pitchFamily="49" charset="0"/>
              </a:rPr>
              <a:t> </a:t>
            </a:r>
            <a:r>
              <a:rPr lang="en-US" dirty="0" err="1">
                <a:latin typeface="Consolas" panose="020B0609020204030204" pitchFamily="49" charset="0"/>
              </a:rPr>
              <a:t>lớn</a:t>
            </a:r>
            <a:r>
              <a:rPr lang="en-US" dirty="0">
                <a:latin typeface="Consolas" panose="020B0609020204030204" pitchFamily="49" charset="0"/>
              </a:rPr>
              <a:t>.</a:t>
            </a:r>
            <a:endParaRPr lang="en-US" b="0" dirty="0">
              <a:effectLst/>
              <a:latin typeface="Consolas" panose="020B0609020204030204" pitchFamily="49" charset="0"/>
            </a:endParaRPr>
          </a:p>
          <a:p>
            <a:pPr marL="285750" indent="-285750" algn="just">
              <a:buFontTx/>
              <a:buChar char="-"/>
            </a:pPr>
            <a:endParaRPr lang="vi-VN" b="0" dirty="0">
              <a:effectLst/>
              <a:latin typeface="Consolas" panose="020B0609020204030204" pitchFamily="49" charset="0"/>
            </a:endParaRPr>
          </a:p>
        </p:txBody>
      </p:sp>
    </p:spTree>
    <p:extLst>
      <p:ext uri="{BB962C8B-B14F-4D97-AF65-F5344CB8AC3E}">
        <p14:creationId xmlns:p14="http://schemas.microsoft.com/office/powerpoint/2010/main" val="233793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570DA4B-0460-7CF5-7CC9-F1B20551434C}"/>
              </a:ext>
            </a:extLst>
          </p:cNvPr>
          <p:cNvSpPr>
            <a:spLocks noGrp="1"/>
          </p:cNvSpPr>
          <p:nvPr>
            <p:ph type="title"/>
          </p:nvPr>
        </p:nvSpPr>
        <p:spPr>
          <a:xfrm>
            <a:off x="1441746" y="129554"/>
            <a:ext cx="9603275" cy="585393"/>
          </a:xfrm>
        </p:spPr>
        <p:txBody>
          <a:bodyPr>
            <a:normAutofit/>
          </a:bodyPr>
          <a:lstStyle/>
          <a:p>
            <a:r>
              <a:rPr lang="en-US" sz="2000" dirty="0">
                <a:solidFill>
                  <a:srgbClr val="FF0000"/>
                </a:solidFill>
              </a:rPr>
              <a:t>ĐÁNH GIÁ DỮ LIỆU</a:t>
            </a:r>
          </a:p>
        </p:txBody>
      </p:sp>
      <p:pic>
        <p:nvPicPr>
          <p:cNvPr id="2" name="Picture 1">
            <a:extLst>
              <a:ext uri="{FF2B5EF4-FFF2-40B4-BE49-F238E27FC236}">
                <a16:creationId xmlns:a16="http://schemas.microsoft.com/office/drawing/2014/main" id="{F418E9BC-78C2-54E8-08A7-DC63487FF8A0}"/>
              </a:ext>
            </a:extLst>
          </p:cNvPr>
          <p:cNvPicPr>
            <a:picLocks noChangeAspect="1"/>
          </p:cNvPicPr>
          <p:nvPr/>
        </p:nvPicPr>
        <p:blipFill>
          <a:blip r:embed="rId2"/>
          <a:stretch>
            <a:fillRect/>
          </a:stretch>
        </p:blipFill>
        <p:spPr>
          <a:xfrm>
            <a:off x="826718" y="714947"/>
            <a:ext cx="10371550" cy="5021682"/>
          </a:xfrm>
          <a:prstGeom prst="rect">
            <a:avLst/>
          </a:prstGeom>
        </p:spPr>
      </p:pic>
      <p:cxnSp>
        <p:nvCxnSpPr>
          <p:cNvPr id="4" name="Straight Arrow Connector 3">
            <a:extLst>
              <a:ext uri="{FF2B5EF4-FFF2-40B4-BE49-F238E27FC236}">
                <a16:creationId xmlns:a16="http://schemas.microsoft.com/office/drawing/2014/main" id="{9B16A67B-519C-46A9-6628-8B1F0DBC1592}"/>
              </a:ext>
            </a:extLst>
          </p:cNvPr>
          <p:cNvCxnSpPr/>
          <p:nvPr/>
        </p:nvCxnSpPr>
        <p:spPr>
          <a:xfrm flipV="1">
            <a:off x="1853852" y="1803748"/>
            <a:ext cx="1315233" cy="2505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6626F43-D6D6-A7E2-F7E5-FBEC27C342B8}"/>
              </a:ext>
            </a:extLst>
          </p:cNvPr>
          <p:cNvSpPr txBox="1"/>
          <p:nvPr/>
        </p:nvSpPr>
        <p:spPr>
          <a:xfrm rot="18097606">
            <a:off x="2522932" y="2660993"/>
            <a:ext cx="678391" cy="307777"/>
          </a:xfrm>
          <a:prstGeom prst="rect">
            <a:avLst/>
          </a:prstGeom>
          <a:noFill/>
        </p:spPr>
        <p:txBody>
          <a:bodyPr wrap="non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51.5%</a:t>
            </a:r>
          </a:p>
        </p:txBody>
      </p:sp>
      <p:cxnSp>
        <p:nvCxnSpPr>
          <p:cNvPr id="9" name="Straight Arrow Connector 8">
            <a:extLst>
              <a:ext uri="{FF2B5EF4-FFF2-40B4-BE49-F238E27FC236}">
                <a16:creationId xmlns:a16="http://schemas.microsoft.com/office/drawing/2014/main" id="{CDDC2F0B-DA7A-5779-BFFD-CD9D4B8F8540}"/>
              </a:ext>
            </a:extLst>
          </p:cNvPr>
          <p:cNvCxnSpPr/>
          <p:nvPr/>
        </p:nvCxnSpPr>
        <p:spPr>
          <a:xfrm>
            <a:off x="1615858" y="4409162"/>
            <a:ext cx="1640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EE4418-36B6-9269-113D-58BA2BF4EBD4}"/>
              </a:ext>
            </a:extLst>
          </p:cNvPr>
          <p:cNvSpPr txBox="1"/>
          <p:nvPr/>
        </p:nvSpPr>
        <p:spPr>
          <a:xfrm>
            <a:off x="2119452" y="4381110"/>
            <a:ext cx="756938" cy="307777"/>
          </a:xfrm>
          <a:prstGeom prst="rect">
            <a:avLst/>
          </a:prstGeom>
          <a:noFill/>
        </p:spPr>
        <p:txBody>
          <a:bodyPr wrap="non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5 </a:t>
            </a:r>
            <a:r>
              <a:rPr lang="en-US" sz="1400" b="1" dirty="0" err="1">
                <a:solidFill>
                  <a:srgbClr val="FF0000"/>
                </a:solidFill>
                <a:latin typeface="Times New Roman" panose="02020603050405020304" pitchFamily="18" charset="0"/>
                <a:cs typeface="Times New Roman" panose="02020603050405020304" pitchFamily="18" charset="0"/>
              </a:rPr>
              <a:t>tháng</a:t>
            </a:r>
            <a:endParaRPr lang="en-US" sz="1400" b="1" dirty="0">
              <a:solidFill>
                <a:srgbClr val="FF0000"/>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D473D1BE-1BC1-650F-2D59-A259ED2754EE}"/>
              </a:ext>
            </a:extLst>
          </p:cNvPr>
          <p:cNvCxnSpPr/>
          <p:nvPr/>
        </p:nvCxnSpPr>
        <p:spPr>
          <a:xfrm>
            <a:off x="5849655" y="2104373"/>
            <a:ext cx="2455101" cy="285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9DF5D8-27F2-62C9-7306-34AB205CFF1C}"/>
              </a:ext>
            </a:extLst>
          </p:cNvPr>
          <p:cNvSpPr txBox="1"/>
          <p:nvPr/>
        </p:nvSpPr>
        <p:spPr>
          <a:xfrm>
            <a:off x="6477733" y="4534998"/>
            <a:ext cx="756938" cy="307777"/>
          </a:xfrm>
          <a:prstGeom prst="rect">
            <a:avLst/>
          </a:prstGeom>
          <a:noFill/>
        </p:spPr>
        <p:txBody>
          <a:bodyPr wrap="non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7 </a:t>
            </a:r>
            <a:r>
              <a:rPr lang="en-US" sz="1400" b="1" dirty="0" err="1">
                <a:solidFill>
                  <a:srgbClr val="FF0000"/>
                </a:solidFill>
                <a:latin typeface="Times New Roman" panose="02020603050405020304" pitchFamily="18" charset="0"/>
                <a:cs typeface="Times New Roman" panose="02020603050405020304" pitchFamily="18" charset="0"/>
              </a:rPr>
              <a:t>tháng</a:t>
            </a:r>
            <a:endParaRPr lang="en-US" sz="1400" b="1"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26DBD41-4EFF-B0BE-8198-AB90D13353F8}"/>
              </a:ext>
            </a:extLst>
          </p:cNvPr>
          <p:cNvSpPr txBox="1"/>
          <p:nvPr/>
        </p:nvSpPr>
        <p:spPr>
          <a:xfrm rot="2769413">
            <a:off x="6713951" y="3770334"/>
            <a:ext cx="768159" cy="307777"/>
          </a:xfrm>
          <a:prstGeom prst="rect">
            <a:avLst/>
          </a:prstGeom>
          <a:noFill/>
        </p:spPr>
        <p:txBody>
          <a:bodyPr wrap="non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69.15%</a:t>
            </a:r>
          </a:p>
        </p:txBody>
      </p:sp>
      <p:cxnSp>
        <p:nvCxnSpPr>
          <p:cNvPr id="16" name="Straight Arrow Connector 15">
            <a:extLst>
              <a:ext uri="{FF2B5EF4-FFF2-40B4-BE49-F238E27FC236}">
                <a16:creationId xmlns:a16="http://schemas.microsoft.com/office/drawing/2014/main" id="{37614F57-8CA9-3C4E-CF78-68272845A640}"/>
              </a:ext>
            </a:extLst>
          </p:cNvPr>
          <p:cNvCxnSpPr/>
          <p:nvPr/>
        </p:nvCxnSpPr>
        <p:spPr>
          <a:xfrm>
            <a:off x="5935392" y="4960307"/>
            <a:ext cx="2256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A9745C-3358-0FEA-67BB-E69671E57AFA}"/>
              </a:ext>
            </a:extLst>
          </p:cNvPr>
          <p:cNvCxnSpPr/>
          <p:nvPr/>
        </p:nvCxnSpPr>
        <p:spPr>
          <a:xfrm flipV="1">
            <a:off x="8768219" y="3924222"/>
            <a:ext cx="2276802" cy="91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2A67D8-0B9B-3AFA-D8AC-D4CE8931A91E}"/>
              </a:ext>
            </a:extLst>
          </p:cNvPr>
          <p:cNvSpPr txBox="1"/>
          <p:nvPr/>
        </p:nvSpPr>
        <p:spPr>
          <a:xfrm rot="20128251">
            <a:off x="9778759" y="4273698"/>
            <a:ext cx="768159" cy="307777"/>
          </a:xfrm>
          <a:prstGeom prst="rect">
            <a:avLst/>
          </a:prstGeom>
          <a:noFill/>
        </p:spPr>
        <p:txBody>
          <a:bodyPr wrap="non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30.15%</a:t>
            </a:r>
          </a:p>
        </p:txBody>
      </p:sp>
    </p:spTree>
    <p:extLst>
      <p:ext uri="{BB962C8B-B14F-4D97-AF65-F5344CB8AC3E}">
        <p14:creationId xmlns:p14="http://schemas.microsoft.com/office/powerpoint/2010/main" val="241385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7565FB-DA71-5E3C-547B-A0101AED640F}"/>
              </a:ext>
            </a:extLst>
          </p:cNvPr>
          <p:cNvPicPr>
            <a:picLocks noChangeAspect="1"/>
          </p:cNvPicPr>
          <p:nvPr/>
        </p:nvPicPr>
        <p:blipFill>
          <a:blip r:embed="rId2"/>
          <a:stretch>
            <a:fillRect/>
          </a:stretch>
        </p:blipFill>
        <p:spPr>
          <a:xfrm>
            <a:off x="966591" y="735405"/>
            <a:ext cx="10394515" cy="5387189"/>
          </a:xfrm>
          <a:prstGeom prst="rect">
            <a:avLst/>
          </a:prstGeom>
        </p:spPr>
      </p:pic>
      <p:sp>
        <p:nvSpPr>
          <p:cNvPr id="7" name="Title 1">
            <a:extLst>
              <a:ext uri="{FF2B5EF4-FFF2-40B4-BE49-F238E27FC236}">
                <a16:creationId xmlns:a16="http://schemas.microsoft.com/office/drawing/2014/main" id="{30302524-5266-6F73-D93A-DCC3F81A6451}"/>
              </a:ext>
            </a:extLst>
          </p:cNvPr>
          <p:cNvSpPr>
            <a:spLocks noGrp="1"/>
          </p:cNvSpPr>
          <p:nvPr>
            <p:ph type="title"/>
          </p:nvPr>
        </p:nvSpPr>
        <p:spPr>
          <a:xfrm>
            <a:off x="1504376" y="150012"/>
            <a:ext cx="9603275" cy="585393"/>
          </a:xfrm>
        </p:spPr>
        <p:txBody>
          <a:bodyPr>
            <a:normAutofit/>
          </a:bodyPr>
          <a:lstStyle/>
          <a:p>
            <a:r>
              <a:rPr lang="en-US" sz="2000" dirty="0">
                <a:solidFill>
                  <a:srgbClr val="FF0000"/>
                </a:solidFill>
              </a:rPr>
              <a:t>ĐÁNH GIÁ DỮ LIỆU</a:t>
            </a:r>
          </a:p>
        </p:txBody>
      </p:sp>
      <p:sp>
        <p:nvSpPr>
          <p:cNvPr id="9" name="TextBox 8">
            <a:extLst>
              <a:ext uri="{FF2B5EF4-FFF2-40B4-BE49-F238E27FC236}">
                <a16:creationId xmlns:a16="http://schemas.microsoft.com/office/drawing/2014/main" id="{4B5537DD-B65E-2F7F-0C61-71DC0CD070E2}"/>
              </a:ext>
            </a:extLst>
          </p:cNvPr>
          <p:cNvSpPr txBox="1"/>
          <p:nvPr/>
        </p:nvSpPr>
        <p:spPr>
          <a:xfrm>
            <a:off x="2605413" y="914400"/>
            <a:ext cx="543739"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5415</a:t>
            </a:r>
          </a:p>
        </p:txBody>
      </p:sp>
      <p:sp>
        <p:nvSpPr>
          <p:cNvPr id="10" name="TextBox 9">
            <a:extLst>
              <a:ext uri="{FF2B5EF4-FFF2-40B4-BE49-F238E27FC236}">
                <a16:creationId xmlns:a16="http://schemas.microsoft.com/office/drawing/2014/main" id="{4FB4E8E4-2117-73B5-B842-F1E46A6BCF4F}"/>
              </a:ext>
            </a:extLst>
          </p:cNvPr>
          <p:cNvSpPr txBox="1"/>
          <p:nvPr/>
        </p:nvSpPr>
        <p:spPr>
          <a:xfrm>
            <a:off x="7041715" y="3232213"/>
            <a:ext cx="543739"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2382</a:t>
            </a:r>
          </a:p>
        </p:txBody>
      </p:sp>
    </p:spTree>
    <p:extLst>
      <p:ext uri="{BB962C8B-B14F-4D97-AF65-F5344CB8AC3E}">
        <p14:creationId xmlns:p14="http://schemas.microsoft.com/office/powerpoint/2010/main" val="1655195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2526</TotalTime>
  <Words>2934</Words>
  <Application>Microsoft Macintosh PowerPoint</Application>
  <PresentationFormat>Widescreen</PresentationFormat>
  <Paragraphs>295</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.VnArial</vt:lpstr>
      <vt:lpstr>Arial</vt:lpstr>
      <vt:lpstr>Calibri</vt:lpstr>
      <vt:lpstr>Cambria Math</vt:lpstr>
      <vt:lpstr>Consolas</vt:lpstr>
      <vt:lpstr>Gill Sans MT</vt:lpstr>
      <vt:lpstr>Menlo</vt:lpstr>
      <vt:lpstr>Times New Roman</vt:lpstr>
      <vt:lpstr>Gallery</vt:lpstr>
      <vt:lpstr>PowerPoint Presentation</vt:lpstr>
      <vt:lpstr>PowerPoint Presentation</vt:lpstr>
      <vt:lpstr>PowerPoint Presentation</vt:lpstr>
      <vt:lpstr>PowerPoint Presentation</vt:lpstr>
      <vt:lpstr>Các tiêu chí đánh giá mô hình</vt:lpstr>
      <vt:lpstr>Thu thập dữ liệu</vt:lpstr>
      <vt:lpstr>Mô tả dữ liệu</vt:lpstr>
      <vt:lpstr>ĐÁNH GIÁ DỮ LIỆU</vt:lpstr>
      <vt:lpstr>ĐÁNH GIÁ DỮ LIỆU</vt:lpstr>
      <vt:lpstr>Biểu Đồ Ảnh Hưởng Khối Lượng Giao Dịch Quá Khứ Đến Khối Lượng Giao Dịch Hiện Tại</vt:lpstr>
      <vt:lpstr>Biểu Đồ Ảnh Hưởng Chỉ Số VN30 Quá Khứ Đến Chỉ Số VN30 Hiện Tại</vt:lpstr>
      <vt:lpstr>Hệ số tự tương quan của chỉ số VN30 trong quá khứ</vt:lpstr>
      <vt:lpstr>PowerPoint Presentation</vt:lpstr>
      <vt:lpstr>PowerPoint Presentation</vt:lpstr>
      <vt:lpstr>Xử lý dữ liệu</vt:lpstr>
      <vt:lpstr>PowerPoint Presentation</vt:lpstr>
      <vt:lpstr>PowerPoint Presentation</vt:lpstr>
      <vt:lpstr>PowerPoint Presentation</vt:lpstr>
      <vt:lpstr>PowerPoint Presentation</vt:lpstr>
      <vt:lpstr>MÔ HÌNH BASELINE AR</vt:lpstr>
      <vt:lpstr>PowerPoint Presentation</vt:lpstr>
      <vt:lpstr>KẾT QUẢ Mô hình BASELINE ar</vt:lpstr>
      <vt:lpstr>PowerPoint Presentation</vt:lpstr>
      <vt:lpstr>Mô hình BASELINE ma</vt:lpstr>
      <vt:lpstr>KẾT QUẢ Mô hình BASELINE MA</vt:lpstr>
      <vt:lpstr>Mô hình arima</vt:lpstr>
      <vt:lpstr>KẾT QUẢ Mô hình arima</vt:lpstr>
      <vt:lpstr>TURNING Mô hình: auto arima</vt:lpstr>
      <vt:lpstr>KẾT QUẢ Mô hình AUTO arima</vt:lpstr>
      <vt:lpstr>Mô hình LSTM</vt:lpstr>
      <vt:lpstr>KẾT QUẢ Mô hình LSTM</vt:lpstr>
      <vt:lpstr>Kết quả mô hình</vt:lpstr>
      <vt:lpstr>Kết quả mô hình</vt:lpstr>
      <vt:lpstr>Kết quả mô hình</vt:lpstr>
      <vt:lpstr>Kết quả mô hình</vt:lpstr>
      <vt:lpstr>PHỤ Lục: kết quả mô hình ARIMA của thị trường newyork 2013 - 2016</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Thuan Nguyen</dc:creator>
  <cp:lastModifiedBy>Hoai An</cp:lastModifiedBy>
  <cp:revision>14</cp:revision>
  <dcterms:created xsi:type="dcterms:W3CDTF">2023-07-04T13:50:55Z</dcterms:created>
  <dcterms:modified xsi:type="dcterms:W3CDTF">2023-08-31T15:56:16Z</dcterms:modified>
</cp:coreProperties>
</file>