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9" r:id="rId4"/>
    <p:sldId id="284" r:id="rId5"/>
    <p:sldId id="280" r:id="rId6"/>
    <p:sldId id="267" r:id="rId7"/>
    <p:sldId id="290" r:id="rId8"/>
    <p:sldId id="288" r:id="rId9"/>
    <p:sldId id="289" r:id="rId10"/>
    <p:sldId id="281" r:id="rId11"/>
    <p:sldId id="287" r:id="rId12"/>
    <p:sldId id="291" r:id="rId13"/>
    <p:sldId id="292" r:id="rId14"/>
    <p:sldId id="27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xo 2" panose="020B0604020202020204" charset="0"/>
      <p:regular r:id="rId21"/>
      <p:bold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oài Nam" initials="NHN" lastIdx="1" clrIdx="0">
    <p:extLst>
      <p:ext uri="{19B8F6BF-5375-455C-9EA6-DF929625EA0E}">
        <p15:presenceInfo xmlns:p15="http://schemas.microsoft.com/office/powerpoint/2012/main" userId="Nguyễn Hoài 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3767" y="1161589"/>
            <a:ext cx="7581058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E78C0"/>
                </a:solidFill>
                <a:latin typeface="Exo 2" pitchFamily="2" charset="0"/>
              </a:rPr>
              <a:t>K-means Clustering</a:t>
            </a:r>
            <a:endParaRPr sz="6000" dirty="0">
              <a:solidFill>
                <a:srgbClr val="0E78C0"/>
              </a:solidFill>
              <a:latin typeface="Exo 2" pitchFamily="2" charset="0"/>
            </a:endParaRP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546025" y="1347038"/>
            <a:ext cx="6404218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Weaknesses of K-means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E36595-3B33-4512-AF20-2E9BF0F5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73B6CD4-0B64-47A3-8E4E-25BC590B8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7" name="Google Shape;215;p34">
            <a:extLst>
              <a:ext uri="{FF2B5EF4-FFF2-40B4-BE49-F238E27FC236}">
                <a16:creationId xmlns:a16="http://schemas.microsoft.com/office/drawing/2014/main" id="{4A33BC22-21CD-43ED-AA73-170C578DDF00}"/>
              </a:ext>
            </a:extLst>
          </p:cNvPr>
          <p:cNvSpPr txBox="1">
            <a:spLocks/>
          </p:cNvSpPr>
          <p:nvPr/>
        </p:nvSpPr>
        <p:spPr>
          <a:xfrm flipH="1">
            <a:off x="1136300" y="210105"/>
            <a:ext cx="6444714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Weaknesses of K-means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0DB25-C19C-471C-AD25-59D53F780E04}"/>
              </a:ext>
            </a:extLst>
          </p:cNvPr>
          <p:cNvSpPr txBox="1"/>
          <p:nvPr/>
        </p:nvSpPr>
        <p:spPr>
          <a:xfrm>
            <a:off x="694258" y="225162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Số K cần được xác định trước. Ở nhiều bài toán, việc xác định được K không phải là dễ dàng, khi đó K-means sẽ không hiệu quả.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3B04D-3873-4EA5-88C6-D7F0CCEDAF0F}"/>
              </a:ext>
            </a:extLst>
          </p:cNvPr>
          <p:cNvSpPr txBox="1"/>
          <p:nvPr/>
        </p:nvSpPr>
        <p:spPr>
          <a:xfrm>
            <a:off x="694258" y="122988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K-means không đảm bảo tìm được nghiệm tối ưu toàn cục. Và nghiệm cuối cùng phụ thuộc hoàn toàn vào việc khởi tạo các tâm cụm ban đầu.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5741-779B-4939-98EC-FCBD517F2381}"/>
              </a:ext>
            </a:extLst>
          </p:cNvPr>
          <p:cNvSpPr txBox="1"/>
          <p:nvPr/>
        </p:nvSpPr>
        <p:spPr>
          <a:xfrm>
            <a:off x="694258" y="3273353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K-means sẽ không hiệu quả nếu các cụm chêch lệch về số lượng điểm, phân bố dữ liệu không có dạng cầu, hay bài toán với 1 điểm dữ liệu có thể là con của 2 cụm.</a:t>
            </a: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97240-7A3A-4A20-BA9E-BA3F7D3F29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14"/>
          <a:stretch/>
        </p:blipFill>
        <p:spPr>
          <a:xfrm>
            <a:off x="5554731" y="1229887"/>
            <a:ext cx="2825295" cy="27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E36595-3B33-4512-AF20-2E9BF0F5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73B6CD4-0B64-47A3-8E4E-25BC590B8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7" name="Google Shape;215;p34">
            <a:extLst>
              <a:ext uri="{FF2B5EF4-FFF2-40B4-BE49-F238E27FC236}">
                <a16:creationId xmlns:a16="http://schemas.microsoft.com/office/drawing/2014/main" id="{4A33BC22-21CD-43ED-AA73-170C578DDF00}"/>
              </a:ext>
            </a:extLst>
          </p:cNvPr>
          <p:cNvSpPr txBox="1">
            <a:spLocks/>
          </p:cNvSpPr>
          <p:nvPr/>
        </p:nvSpPr>
        <p:spPr>
          <a:xfrm flipH="1">
            <a:off x="911435" y="172123"/>
            <a:ext cx="6444714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Applications of K-means</a:t>
            </a: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97240-7A3A-4A20-BA9E-BA3F7D3F29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25" r="53403"/>
          <a:stretch/>
        </p:blipFill>
        <p:spPr>
          <a:xfrm>
            <a:off x="5289044" y="1226098"/>
            <a:ext cx="3115340" cy="27613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247D8A-AB45-4592-8946-B616DA1B3672}"/>
              </a:ext>
            </a:extLst>
          </p:cNvPr>
          <p:cNvSpPr txBox="1"/>
          <p:nvPr/>
        </p:nvSpPr>
        <p:spPr>
          <a:xfrm>
            <a:off x="446607" y="122609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K-means là thuật toán đơn giản, dễ dàng sử dụng tốt cho các bài toán phân cụm.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81D99-FBBB-4540-887C-0FEEE29D6388}"/>
              </a:ext>
            </a:extLst>
          </p:cNvPr>
          <p:cNvSpPr txBox="1"/>
          <p:nvPr/>
        </p:nvSpPr>
        <p:spPr>
          <a:xfrm>
            <a:off x="446607" y="200460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K-means thực hiện phân cụm tốt mà không cần biết nhãn dữ liệu đầu vào. (Học không giám sát)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503233-9652-4CAE-B1A9-75E03A83E82C}"/>
              </a:ext>
            </a:extLst>
          </p:cNvPr>
          <p:cNvSpPr txBox="1"/>
          <p:nvPr/>
        </p:nvSpPr>
        <p:spPr>
          <a:xfrm>
            <a:off x="446607" y="278310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K-means là nền tảng cho nhiều thuật toán phức tạp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7E1C4-3150-495F-9EDD-A8136107E120}"/>
              </a:ext>
            </a:extLst>
          </p:cNvPr>
          <p:cNvSpPr txBox="1"/>
          <p:nvPr/>
        </p:nvSpPr>
        <p:spPr>
          <a:xfrm>
            <a:off x="446607" y="3501903"/>
            <a:ext cx="4763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Nén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hang, …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7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1F1F6-3A1A-4AAD-A584-592F0036F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picture containing polygon&#10;&#10;Description automatically generated">
            <a:extLst>
              <a:ext uri="{FF2B5EF4-FFF2-40B4-BE49-F238E27FC236}">
                <a16:creationId xmlns:a16="http://schemas.microsoft.com/office/drawing/2014/main" id="{7DA20126-16D8-481D-A2B4-14FD2CF9B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119"/>
          <a:stretch/>
        </p:blipFill>
        <p:spPr>
          <a:xfrm>
            <a:off x="597648" y="1174405"/>
            <a:ext cx="8081086" cy="318494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22042B9-2193-47EA-9F29-93524500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4E6B24-836C-49F6-A977-57EA784AC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9" name="Google Shape;215;p34">
            <a:extLst>
              <a:ext uri="{FF2B5EF4-FFF2-40B4-BE49-F238E27FC236}">
                <a16:creationId xmlns:a16="http://schemas.microsoft.com/office/drawing/2014/main" id="{8752605C-485B-4B96-B99B-634489D425BB}"/>
              </a:ext>
            </a:extLst>
          </p:cNvPr>
          <p:cNvSpPr txBox="1">
            <a:spLocks/>
          </p:cNvSpPr>
          <p:nvPr/>
        </p:nvSpPr>
        <p:spPr>
          <a:xfrm flipH="1">
            <a:off x="911435" y="172123"/>
            <a:ext cx="6444714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Applications of K-means</a:t>
            </a:r>
          </a:p>
        </p:txBody>
      </p:sp>
    </p:spTree>
    <p:extLst>
      <p:ext uri="{BB962C8B-B14F-4D97-AF65-F5344CB8AC3E}">
        <p14:creationId xmlns:p14="http://schemas.microsoft.com/office/powerpoint/2010/main" val="234247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144;p29">
            <a:extLst>
              <a:ext uri="{FF2B5EF4-FFF2-40B4-BE49-F238E27FC236}">
                <a16:creationId xmlns:a16="http://schemas.microsoft.com/office/drawing/2014/main" id="{1A3FC2E6-7915-4C63-A90E-17792606434F}"/>
              </a:ext>
            </a:extLst>
          </p:cNvPr>
          <p:cNvSpPr txBox="1">
            <a:spLocks/>
          </p:cNvSpPr>
          <p:nvPr/>
        </p:nvSpPr>
        <p:spPr>
          <a:xfrm>
            <a:off x="209487" y="825047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b="1" dirty="0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  <a:p>
            <a:pPr algn="ctr"/>
            <a:endParaRPr lang="en-US" sz="2400" b="1" dirty="0">
              <a:solidFill>
                <a:srgbClr val="0E78C0"/>
              </a:solidFill>
              <a:latin typeface="Exo 2" pitchFamily="2" charset="0"/>
            </a:endParaRPr>
          </a:p>
          <a:p>
            <a:pPr algn="ctr"/>
            <a:endParaRPr 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AD0C5A-82D5-4966-9203-CA0E9338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CB90368-2834-4A32-8BE7-4EC79256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6" name="Google Shape;175;p31">
            <a:extLst>
              <a:ext uri="{FF2B5EF4-FFF2-40B4-BE49-F238E27FC236}">
                <a16:creationId xmlns:a16="http://schemas.microsoft.com/office/drawing/2014/main" id="{3FEFD073-486E-45C2-8C20-D9613D0FEE65}"/>
              </a:ext>
            </a:extLst>
          </p:cNvPr>
          <p:cNvSpPr txBox="1">
            <a:spLocks/>
          </p:cNvSpPr>
          <p:nvPr/>
        </p:nvSpPr>
        <p:spPr>
          <a:xfrm flipH="1">
            <a:off x="934280" y="1784782"/>
            <a:ext cx="6509893" cy="270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What is the clustering?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K-means Clustering:</a:t>
            </a:r>
          </a:p>
          <a:p>
            <a:pPr marL="342900" lvl="2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What is it?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Input and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Algorithm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Weaknesses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Applications</a:t>
            </a:r>
          </a:p>
          <a:p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138;p28">
            <a:extLst>
              <a:ext uri="{FF2B5EF4-FFF2-40B4-BE49-F238E27FC236}">
                <a16:creationId xmlns:a16="http://schemas.microsoft.com/office/drawing/2014/main" id="{DB3A7F13-03F5-4AA6-BF26-BB5EB33316B1}"/>
              </a:ext>
            </a:extLst>
          </p:cNvPr>
          <p:cNvCxnSpPr>
            <a:cxnSpLocks/>
          </p:cNvCxnSpPr>
          <p:nvPr/>
        </p:nvCxnSpPr>
        <p:spPr>
          <a:xfrm flipV="1">
            <a:off x="1223340" y="1298147"/>
            <a:ext cx="2965886" cy="2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Clustering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5" name="Google Shape;175;p31">
            <a:extLst>
              <a:ext uri="{FF2B5EF4-FFF2-40B4-BE49-F238E27FC236}">
                <a16:creationId xmlns:a16="http://schemas.microsoft.com/office/drawing/2014/main" id="{3399BEEF-F657-4B88-B22F-65EC1E315E6C}"/>
              </a:ext>
            </a:extLst>
          </p:cNvPr>
          <p:cNvSpPr txBox="1">
            <a:spLocks/>
          </p:cNvSpPr>
          <p:nvPr/>
        </p:nvSpPr>
        <p:spPr>
          <a:xfrm flipH="1">
            <a:off x="1317053" y="136583"/>
            <a:ext cx="65098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Introduction:</a:t>
            </a:r>
            <a:br>
              <a:rPr lang="en-US" sz="3600" b="1" dirty="0">
                <a:solidFill>
                  <a:srgbClr val="0E78C0"/>
                </a:solidFill>
                <a:latin typeface="Exo 2" pitchFamily="2" charset="0"/>
              </a:rPr>
            </a:br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What is the clustering?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182A4-A7D9-4972-A404-9DBAA00C66BA}"/>
              </a:ext>
            </a:extLst>
          </p:cNvPr>
          <p:cNvSpPr txBox="1"/>
          <p:nvPr/>
        </p:nvSpPr>
        <p:spPr>
          <a:xfrm>
            <a:off x="381351" y="1388726"/>
            <a:ext cx="394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 là nhiệm vụ </a:t>
            </a:r>
            <a:r>
              <a:rPr lang="vi-VN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phân chia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một tập hợp các 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đối tượng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thành 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các nhóm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khác nhau dựa trên 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đặc điểm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của đối tượng.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111E6-175F-4704-8D53-81F5749C8910}"/>
              </a:ext>
            </a:extLst>
          </p:cNvPr>
          <p:cNvSpPr txBox="1"/>
          <p:nvPr/>
        </p:nvSpPr>
        <p:spPr>
          <a:xfrm>
            <a:off x="5626513" y="19064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Type of Clustering: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7A93D-D166-43B7-97B6-5A2FA68C16DD}"/>
              </a:ext>
            </a:extLst>
          </p:cNvPr>
          <p:cNvSpPr txBox="1"/>
          <p:nvPr/>
        </p:nvSpPr>
        <p:spPr>
          <a:xfrm>
            <a:off x="4573018" y="2449767"/>
            <a:ext cx="40790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Hierarchical algorithms: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Partitional clustering: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K-means and derivatives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Fuzzy c-means clustering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QT clustering algorithm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07CEF0E-DBD4-47D9-A53F-041DFBBED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80" y="2571750"/>
            <a:ext cx="2719055" cy="16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K-means Clustering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5" name="Google Shape;215;p34">
            <a:extLst>
              <a:ext uri="{FF2B5EF4-FFF2-40B4-BE49-F238E27FC236}">
                <a16:creationId xmlns:a16="http://schemas.microsoft.com/office/drawing/2014/main" id="{0CC54ED0-60B5-4A31-9391-270338567DB8}"/>
              </a:ext>
            </a:extLst>
          </p:cNvPr>
          <p:cNvSpPr txBox="1">
            <a:spLocks/>
          </p:cNvSpPr>
          <p:nvPr/>
        </p:nvSpPr>
        <p:spPr>
          <a:xfrm flipH="1">
            <a:off x="1525034" y="172123"/>
            <a:ext cx="5195700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6A938-EE09-4F7C-9622-D97E635B41DA}"/>
              </a:ext>
            </a:extLst>
          </p:cNvPr>
          <p:cNvSpPr txBox="1"/>
          <p:nvPr/>
        </p:nvSpPr>
        <p:spPr>
          <a:xfrm>
            <a:off x="284114" y="1398189"/>
            <a:ext cx="43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(k&lt;N)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2930948-8B80-4206-861C-E6A4ED2AB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43" y="3013994"/>
            <a:ext cx="5082363" cy="1957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DF7257-1CF7-497E-BEAF-B4120307AD50}"/>
              </a:ext>
            </a:extLst>
          </p:cNvPr>
          <p:cNvSpPr txBox="1"/>
          <p:nvPr/>
        </p:nvSpPr>
        <p:spPr>
          <a:xfrm>
            <a:off x="4772318" y="1398189"/>
            <a:ext cx="4119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F6611-D9F3-47D2-AADC-CA951121A838}"/>
              </a:ext>
            </a:extLst>
          </p:cNvPr>
          <p:cNvSpPr txBox="1"/>
          <p:nvPr/>
        </p:nvSpPr>
        <p:spPr>
          <a:xfrm>
            <a:off x="252216" y="2103366"/>
            <a:ext cx="4646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dương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54516-2472-43E9-80D1-E189C11D9FA4}"/>
              </a:ext>
            </a:extLst>
          </p:cNvPr>
          <p:cNvSpPr txBox="1"/>
          <p:nvPr/>
        </p:nvSpPr>
        <p:spPr>
          <a:xfrm>
            <a:off x="4772318" y="2090664"/>
            <a:ext cx="4646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86380-FD38-4D29-A5D8-7553AD42B07A}"/>
              </a:ext>
            </a:extLst>
          </p:cNvPr>
          <p:cNvSpPr txBox="1"/>
          <p:nvPr/>
        </p:nvSpPr>
        <p:spPr>
          <a:xfrm>
            <a:off x="694258" y="792078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it?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BDD65-45E5-4B13-8A55-0496EB20D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5A27559-B034-4A75-B7D9-53DFF12D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1F12B4-437E-4079-9601-884992C0C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6" name="Google Shape;215;p34">
            <a:extLst>
              <a:ext uri="{FF2B5EF4-FFF2-40B4-BE49-F238E27FC236}">
                <a16:creationId xmlns:a16="http://schemas.microsoft.com/office/drawing/2014/main" id="{12FD08ED-B9DB-4904-9B38-44AAC05CFBD1}"/>
              </a:ext>
            </a:extLst>
          </p:cNvPr>
          <p:cNvSpPr txBox="1">
            <a:spLocks/>
          </p:cNvSpPr>
          <p:nvPr/>
        </p:nvSpPr>
        <p:spPr>
          <a:xfrm flipH="1">
            <a:off x="1525034" y="172123"/>
            <a:ext cx="5195700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K-means Clustering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F0804EC-15FE-4BE1-904D-EA82C012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8" y="1347337"/>
            <a:ext cx="6134956" cy="160995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A94F1B1-4258-41DE-84B7-EB426FEE2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8" y="3130375"/>
            <a:ext cx="6144482" cy="1619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35662A-1088-407B-BFF1-05AAF05F04E1}"/>
              </a:ext>
            </a:extLst>
          </p:cNvPr>
          <p:cNvSpPr txBox="1"/>
          <p:nvPr/>
        </p:nvSpPr>
        <p:spPr>
          <a:xfrm>
            <a:off x="467832" y="753035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 - Output</a:t>
            </a:r>
          </a:p>
        </p:txBody>
      </p:sp>
    </p:spTree>
    <p:extLst>
      <p:ext uri="{BB962C8B-B14F-4D97-AF65-F5344CB8AC3E}">
        <p14:creationId xmlns:p14="http://schemas.microsoft.com/office/powerpoint/2010/main" val="55422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658C8-E0C3-40A5-82A1-01A6BE441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643D44A-4379-441C-9BD1-79F05DC5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D2A4AF-8A25-4A5F-9F83-DE1BC3ED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0" name="Google Shape;215;p34">
            <a:extLst>
              <a:ext uri="{FF2B5EF4-FFF2-40B4-BE49-F238E27FC236}">
                <a16:creationId xmlns:a16="http://schemas.microsoft.com/office/drawing/2014/main" id="{6D2C912F-8E46-45BD-90FA-36ED9C5340D3}"/>
              </a:ext>
            </a:extLst>
          </p:cNvPr>
          <p:cNvSpPr txBox="1">
            <a:spLocks/>
          </p:cNvSpPr>
          <p:nvPr/>
        </p:nvSpPr>
        <p:spPr>
          <a:xfrm flipH="1">
            <a:off x="1525034" y="172123"/>
            <a:ext cx="5195700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K-means Clustering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8F356-6DC3-47F1-A0F8-1FFC338F3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05" y="2503960"/>
            <a:ext cx="2324424" cy="466790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70BD7446-001F-4E62-943B-DAA1EF971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74" y="3654297"/>
            <a:ext cx="1552792" cy="1000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8196DC-EEAB-4921-A6AE-9496424DBEB0}"/>
              </a:ext>
            </a:extLst>
          </p:cNvPr>
          <p:cNvSpPr txBox="1"/>
          <p:nvPr/>
        </p:nvSpPr>
        <p:spPr>
          <a:xfrm>
            <a:off x="202420" y="1413074"/>
            <a:ext cx="4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ngẫu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kì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ban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078E7-FD5B-4023-B8ED-8AB0525CBC30}"/>
              </a:ext>
            </a:extLst>
          </p:cNvPr>
          <p:cNvSpPr txBox="1"/>
          <p:nvPr/>
        </p:nvSpPr>
        <p:spPr>
          <a:xfrm>
            <a:off x="221452" y="2028523"/>
            <a:ext cx="37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9CF12-8F87-43DD-BEAA-E0899C5217A8}"/>
              </a:ext>
            </a:extLst>
          </p:cNvPr>
          <p:cNvSpPr txBox="1"/>
          <p:nvPr/>
        </p:nvSpPr>
        <p:spPr>
          <a:xfrm>
            <a:off x="221452" y="3048530"/>
            <a:ext cx="4583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9F2868-FC99-4F0D-8F9F-B8BD9A6EDDF8}"/>
              </a:ext>
            </a:extLst>
          </p:cNvPr>
          <p:cNvSpPr txBox="1"/>
          <p:nvPr/>
        </p:nvSpPr>
        <p:spPr>
          <a:xfrm>
            <a:off x="3645230" y="3952835"/>
            <a:ext cx="4638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vòng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dừng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43BEF-9406-4999-A2F3-7AFAB40D803C}"/>
              </a:ext>
            </a:extLst>
          </p:cNvPr>
          <p:cNvSpPr txBox="1"/>
          <p:nvPr/>
        </p:nvSpPr>
        <p:spPr>
          <a:xfrm>
            <a:off x="3645230" y="4467391"/>
            <a:ext cx="4665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5: Quay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2.</a:t>
            </a:r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5BBE8A73-D15A-4C2E-80E1-7A7497EC8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328" y="843956"/>
            <a:ext cx="3491544" cy="24686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016CADC-C65A-4072-8F27-3D6030302FB2}"/>
              </a:ext>
            </a:extLst>
          </p:cNvPr>
          <p:cNvSpPr txBox="1"/>
          <p:nvPr/>
        </p:nvSpPr>
        <p:spPr>
          <a:xfrm>
            <a:off x="520825" y="829766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143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5AAB8-0380-4B0C-8298-AB613D607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FC7739-C404-4CAF-B83F-5F63C5A1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13" y="1057161"/>
            <a:ext cx="5493234" cy="350601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1A7C18-D1AC-4CBF-9FB6-760BC936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7464E66-319E-4EAD-B9F5-F8139EC6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7" name="Google Shape;215;p34">
            <a:extLst>
              <a:ext uri="{FF2B5EF4-FFF2-40B4-BE49-F238E27FC236}">
                <a16:creationId xmlns:a16="http://schemas.microsoft.com/office/drawing/2014/main" id="{679C9A3A-71A9-4DF0-ACAB-B738B3879827}"/>
              </a:ext>
            </a:extLst>
          </p:cNvPr>
          <p:cNvSpPr txBox="1">
            <a:spLocks/>
          </p:cNvSpPr>
          <p:nvPr/>
        </p:nvSpPr>
        <p:spPr>
          <a:xfrm flipH="1">
            <a:off x="1525034" y="172123"/>
            <a:ext cx="5195700" cy="3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600" b="1" dirty="0">
                <a:solidFill>
                  <a:srgbClr val="0E78C0"/>
                </a:solidFill>
                <a:latin typeface="Exo 2" pitchFamily="2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997080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519</Words>
  <Application>Microsoft Office PowerPoint</Application>
  <PresentationFormat>On-screen Show (16:9)</PresentationFormat>
  <Paragraphs>64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Wingdings</vt:lpstr>
      <vt:lpstr>Exo 2</vt:lpstr>
      <vt:lpstr>Roboto Slab</vt:lpstr>
      <vt:lpstr>Source Sans Pro</vt:lpstr>
      <vt:lpstr>Cordelia template</vt:lpstr>
      <vt:lpstr>K-means Clustering</vt:lpstr>
      <vt:lpstr>PowerPoint Presentation</vt:lpstr>
      <vt:lpstr>Clustering</vt:lpstr>
      <vt:lpstr>PowerPoint Presentation</vt:lpstr>
      <vt:lpstr>K-means Clustering</vt:lpstr>
      <vt:lpstr>PowerPoint Presentation</vt:lpstr>
      <vt:lpstr>PowerPoint Presentation</vt:lpstr>
      <vt:lpstr>PowerPoint Presentation</vt:lpstr>
      <vt:lpstr>PowerPoint Presentation</vt:lpstr>
      <vt:lpstr>Weaknesses of K-means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Nam Nguyen</dc:creator>
  <cp:lastModifiedBy>Nguyễn Hoài Nam</cp:lastModifiedBy>
  <cp:revision>8</cp:revision>
  <dcterms:modified xsi:type="dcterms:W3CDTF">2021-08-08T13:20:27Z</dcterms:modified>
</cp:coreProperties>
</file>