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9" r:id="rId4"/>
    <p:sldId id="258"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658FF1-F8D8-44B4-9CFB-E2B0B8BF6E6F}"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57B945-CFBE-4BBB-9238-A92E9CFD414A}"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658FF1-F8D8-44B4-9CFB-E2B0B8BF6E6F}"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57B945-CFBE-4BBB-9238-A92E9CFD414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658FF1-F8D8-44B4-9CFB-E2B0B8BF6E6F}"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57B945-CFBE-4BBB-9238-A92E9CFD414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658FF1-F8D8-44B4-9CFB-E2B0B8BF6E6F}"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57B945-CFBE-4BBB-9238-A92E9CFD414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658FF1-F8D8-44B4-9CFB-E2B0B8BF6E6F}"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57B945-CFBE-4BBB-9238-A92E9CFD414A}"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658FF1-F8D8-44B4-9CFB-E2B0B8BF6E6F}" type="datetimeFigureOut">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57B945-CFBE-4BBB-9238-A92E9CFD414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658FF1-F8D8-44B4-9CFB-E2B0B8BF6E6F}" type="datetimeFigureOut">
              <a:rPr lang="en-US" smtClean="0"/>
              <a:t>4/8/2023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57B945-CFBE-4BBB-9238-A92E9CFD414A}"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658FF1-F8D8-44B4-9CFB-E2B0B8BF6E6F}" type="datetimeFigureOut">
              <a:rPr lang="en-US" smtClean="0"/>
              <a:t>4/8/2023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57B945-CFBE-4BBB-9238-A92E9CFD414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658FF1-F8D8-44B4-9CFB-E2B0B8BF6E6F}" type="datetimeFigureOut">
              <a:rPr lang="en-US" smtClean="0"/>
              <a:t>4/8/2023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57B945-CFBE-4BBB-9238-A92E9CFD414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658FF1-F8D8-44B4-9CFB-E2B0B8BF6E6F}" type="datetimeFigureOut">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57B945-CFBE-4BBB-9238-A92E9CFD414A}"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658FF1-F8D8-44B4-9CFB-E2B0B8BF6E6F}" type="datetimeFigureOut">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57B945-CFBE-4BBB-9238-A92E9CFD414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3658FF1-F8D8-44B4-9CFB-E2B0B8BF6E6F}" type="datetimeFigureOut">
              <a:rPr lang="en-US" smtClean="0"/>
              <a:t>4/8/2023</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E57B945-CFBE-4BBB-9238-A92E9CFD414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android.com/develop/ui/views/notifications/bubbles" TargetMode="External"/><Relationship Id="rId2" Type="http://schemas.openxmlformats.org/officeDocument/2006/relationships/hyperlink" Target="https://stackoverflow.com/questions/71217605/how-to-make-app-in-background-like-chat-head-of-messenger-in-flutter" TargetMode="External"/><Relationship Id="rId1" Type="http://schemas.openxmlformats.org/officeDocument/2006/relationships/slideLayout" Target="../slideLayouts/slideLayout2.xml"/><Relationship Id="rId4" Type="http://schemas.openxmlformats.org/officeDocument/2006/relationships/hyperlink" Target="https://docs.flutter.dev/development/platform-integration/platform-channels"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learn.microsoft.com/en-us/aspnet/core/signalr/java-client?view=aspnetcore-6.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tackoverflow.com/questions/30525784/android-keep-service-running-when-app-is-kille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TÍNH NĂNG BONG BÓNG CHAT</a:t>
            </a:r>
            <a:endParaRPr lang="en-US"/>
          </a:p>
        </p:txBody>
      </p:sp>
      <p:sp>
        <p:nvSpPr>
          <p:cNvPr id="3" name="Subtitle 2"/>
          <p:cNvSpPr>
            <a:spLocks noGrp="1"/>
          </p:cNvSpPr>
          <p:nvPr>
            <p:ph type="subTitle" idx="1"/>
          </p:nvPr>
        </p:nvSpPr>
        <p:spPr/>
        <p:txBody>
          <a:bodyPr>
            <a:normAutofit/>
          </a:bodyPr>
          <a:lstStyle/>
          <a:p>
            <a:r>
              <a:rPr lang="en-US" smtClean="0"/>
              <a:t>SOCIAL MEDIA  APP</a:t>
            </a:r>
          </a:p>
          <a:p>
            <a:r>
              <a:rPr lang="en-US" smtClean="0"/>
              <a:t>FLUTTER 3</a:t>
            </a:r>
            <a:endParaRPr lang="en-US"/>
          </a:p>
        </p:txBody>
      </p:sp>
    </p:spTree>
    <p:extLst>
      <p:ext uri="{BB962C8B-B14F-4D97-AF65-F5344CB8AC3E}">
        <p14:creationId xmlns:p14="http://schemas.microsoft.com/office/powerpoint/2010/main" val="3078288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Android </a:t>
            </a:r>
            <a:r>
              <a:rPr lang="en-US" smtClean="0"/>
              <a:t>Bubbles API and Channels Flutter</a:t>
            </a:r>
            <a:endParaRPr lang="en-US">
              <a:hlinkClick r:id="rId2"/>
            </a:endParaRPr>
          </a:p>
        </p:txBody>
      </p:sp>
      <p:sp>
        <p:nvSpPr>
          <p:cNvPr id="3" name="Content Placeholder 2"/>
          <p:cNvSpPr>
            <a:spLocks noGrp="1"/>
          </p:cNvSpPr>
          <p:nvPr>
            <p:ph idx="1"/>
          </p:nvPr>
        </p:nvSpPr>
        <p:spPr/>
        <p:txBody>
          <a:bodyPr/>
          <a:lstStyle/>
          <a:p>
            <a:r>
              <a:rPr lang="en-US" smtClean="0">
                <a:hlinkClick r:id="rId2"/>
              </a:rPr>
              <a:t>https</a:t>
            </a:r>
            <a:r>
              <a:rPr lang="en-US">
                <a:hlinkClick r:id="rId2"/>
              </a:rPr>
              <a:t>://</a:t>
            </a:r>
            <a:r>
              <a:rPr lang="en-US" smtClean="0">
                <a:hlinkClick r:id="rId2"/>
              </a:rPr>
              <a:t>stackoverflow.com/questions/71217605/how-to-make-app-in-background-like-chat-head-of-messenger-in-flutter</a:t>
            </a:r>
            <a:endParaRPr lang="en-US" smtClean="0"/>
          </a:p>
          <a:p>
            <a:r>
              <a:rPr lang="en-US">
                <a:hlinkClick r:id="rId3"/>
              </a:rPr>
              <a:t>https://</a:t>
            </a:r>
            <a:r>
              <a:rPr lang="en-US" smtClean="0">
                <a:hlinkClick r:id="rId3"/>
              </a:rPr>
              <a:t>developer.android.com/develop/ui/views/notifications/bubbles</a:t>
            </a:r>
            <a:endParaRPr lang="en-US" smtClean="0"/>
          </a:p>
          <a:p>
            <a:r>
              <a:rPr lang="en-US">
                <a:hlinkClick r:id="rId4"/>
              </a:rPr>
              <a:t>https://</a:t>
            </a:r>
            <a:r>
              <a:rPr lang="en-US" smtClean="0">
                <a:hlinkClick r:id="rId4"/>
              </a:rPr>
              <a:t>docs.flutter.dev/development/platform-integration/platform-channels</a:t>
            </a:r>
            <a:endParaRPr lang="en-US" smtClean="0"/>
          </a:p>
          <a:p>
            <a:endParaRPr lang="en-US"/>
          </a:p>
        </p:txBody>
      </p:sp>
    </p:spTree>
    <p:extLst>
      <p:ext uri="{BB962C8B-B14F-4D97-AF65-F5344CB8AC3E}">
        <p14:creationId xmlns:p14="http://schemas.microsoft.com/office/powerpoint/2010/main" val="2336551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Keep </a:t>
            </a:r>
            <a:r>
              <a:rPr lang="en-US" err="1" smtClean="0"/>
              <a:t>websocket</a:t>
            </a:r>
            <a:r>
              <a:rPr lang="en-US" smtClean="0"/>
              <a:t> connect active when app closed</a:t>
            </a:r>
            <a:endParaRPr lang="en-US"/>
          </a:p>
        </p:txBody>
      </p:sp>
      <p:sp>
        <p:nvSpPr>
          <p:cNvPr id="3" name="Content Placeholder 2"/>
          <p:cNvSpPr>
            <a:spLocks noGrp="1"/>
          </p:cNvSpPr>
          <p:nvPr>
            <p:ph idx="1"/>
          </p:nvPr>
        </p:nvSpPr>
        <p:spPr/>
        <p:txBody>
          <a:bodyPr/>
          <a:lstStyle/>
          <a:p>
            <a:r>
              <a:rPr lang="en-US"/>
              <a:t>https://stackoverflow.com/questions/24771872/how-to-keep-web-socket-connection-active-when-android-app-is-closed</a:t>
            </a:r>
          </a:p>
          <a:p>
            <a:r>
              <a:rPr lang="en-US" smtClean="0"/>
              <a:t>Android Service</a:t>
            </a:r>
          </a:p>
          <a:p>
            <a:r>
              <a:rPr lang="en-US">
                <a:hlinkClick r:id="rId2"/>
              </a:rPr>
              <a:t>https://learn.microsoft.com/en-us/aspnet/core/signalr/java-client?view=aspnetcore-6.0</a:t>
            </a:r>
            <a:endParaRPr lang="en-US"/>
          </a:p>
          <a:p>
            <a:endParaRPr lang="en-US" smtClean="0"/>
          </a:p>
          <a:p>
            <a:endParaRPr lang="en-US" smtClean="0"/>
          </a:p>
          <a:p>
            <a:endParaRPr lang="en-US"/>
          </a:p>
        </p:txBody>
      </p:sp>
    </p:spTree>
    <p:extLst>
      <p:ext uri="{BB962C8B-B14F-4D97-AF65-F5344CB8AC3E}">
        <p14:creationId xmlns:p14="http://schemas.microsoft.com/office/powerpoint/2010/main" val="440894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Android Service running when app is killed</a:t>
            </a:r>
            <a:endParaRPr lang="en-US"/>
          </a:p>
        </p:txBody>
      </p:sp>
      <p:sp>
        <p:nvSpPr>
          <p:cNvPr id="3" name="Content Placeholder 2"/>
          <p:cNvSpPr>
            <a:spLocks noGrp="1"/>
          </p:cNvSpPr>
          <p:nvPr>
            <p:ph idx="1"/>
          </p:nvPr>
        </p:nvSpPr>
        <p:spPr/>
        <p:txBody>
          <a:bodyPr/>
          <a:lstStyle/>
          <a:p>
            <a:r>
              <a:rPr lang="en-US">
                <a:hlinkClick r:id="rId2"/>
              </a:rPr>
              <a:t>https://</a:t>
            </a:r>
            <a:r>
              <a:rPr lang="en-US" smtClean="0">
                <a:hlinkClick r:id="rId2"/>
              </a:rPr>
              <a:t>stackoverflow.com/questions/30525784/android-keep-service-running-when-app-is-killed</a:t>
            </a:r>
            <a:endParaRPr lang="en-US" smtClean="0"/>
          </a:p>
        </p:txBody>
      </p:sp>
    </p:spTree>
    <p:extLst>
      <p:ext uri="{BB962C8B-B14F-4D97-AF65-F5344CB8AC3E}">
        <p14:creationId xmlns:p14="http://schemas.microsoft.com/office/powerpoint/2010/main" val="3788281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err="1" smtClean="0"/>
              <a:t>Phân</a:t>
            </a:r>
            <a:r>
              <a:rPr lang="en-US" smtClean="0"/>
              <a:t> </a:t>
            </a:r>
            <a:r>
              <a:rPr lang="en-US" err="1" smtClean="0"/>
              <a:t>tích</a:t>
            </a:r>
            <a:r>
              <a:rPr lang="en-US" smtClean="0"/>
              <a:t> </a:t>
            </a:r>
            <a:r>
              <a:rPr lang="en-US" err="1" smtClean="0"/>
              <a:t>tính</a:t>
            </a:r>
            <a:r>
              <a:rPr lang="en-US" smtClean="0"/>
              <a:t> </a:t>
            </a:r>
            <a:r>
              <a:rPr lang="en-US" err="1" smtClean="0"/>
              <a:t>năng</a:t>
            </a:r>
            <a:r>
              <a:rPr lang="en-US" smtClean="0"/>
              <a:t> bong </a:t>
            </a:r>
            <a:r>
              <a:rPr lang="en-US" err="1" smtClean="0"/>
              <a:t>bóng</a:t>
            </a:r>
            <a:r>
              <a:rPr lang="en-US" smtClean="0"/>
              <a:t> chat </a:t>
            </a:r>
            <a:r>
              <a:rPr lang="en-US" err="1" smtClean="0"/>
              <a:t>trên</a:t>
            </a:r>
            <a:r>
              <a:rPr lang="en-US" smtClean="0"/>
              <a:t> Android</a:t>
            </a:r>
            <a:endParaRPr lang="en-US"/>
          </a:p>
        </p:txBody>
      </p:sp>
      <p:sp>
        <p:nvSpPr>
          <p:cNvPr id="3" name="Content Placeholder 2"/>
          <p:cNvSpPr>
            <a:spLocks noGrp="1"/>
          </p:cNvSpPr>
          <p:nvPr>
            <p:ph idx="1"/>
          </p:nvPr>
        </p:nvSpPr>
        <p:spPr/>
        <p:txBody>
          <a:bodyPr>
            <a:normAutofit fontScale="92500" lnSpcReduction="10000"/>
          </a:bodyPr>
          <a:lstStyle/>
          <a:p>
            <a:r>
              <a:rPr lang="en-US" err="1" smtClean="0">
                <a:latin typeface="Times New Roman" panose="02020603050405020304" pitchFamily="18" charset="0"/>
                <a:cs typeface="Times New Roman" panose="02020603050405020304" pitchFamily="18" charset="0"/>
              </a:rPr>
              <a:t>Từ</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những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dữ</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liệu</a:t>
            </a:r>
            <a:r>
              <a:rPr lang="en-US" smtClean="0">
                <a:latin typeface="Times New Roman" panose="02020603050405020304" pitchFamily="18" charset="0"/>
                <a:cs typeface="Times New Roman" panose="02020603050405020304" pitchFamily="18" charset="0"/>
              </a:rPr>
              <a:t> search ở </a:t>
            </a:r>
            <a:r>
              <a:rPr lang="en-US" err="1" smtClean="0">
                <a:latin typeface="Times New Roman" panose="02020603050405020304" pitchFamily="18" charset="0"/>
                <a:cs typeface="Times New Roman" panose="02020603050405020304" pitchFamily="18" charset="0"/>
              </a:rPr>
              <a:t>trên</a:t>
            </a:r>
            <a:r>
              <a:rPr lang="en-US" smtClean="0">
                <a:latin typeface="Times New Roman" panose="02020603050405020304" pitchFamily="18" charset="0"/>
                <a:cs typeface="Times New Roman" panose="02020603050405020304" pitchFamily="18" charset="0"/>
              </a:rPr>
              <a:t> ta </a:t>
            </a:r>
            <a:r>
              <a:rPr lang="en-US" err="1" smtClean="0">
                <a:latin typeface="Times New Roman" panose="02020603050405020304" pitchFamily="18" charset="0"/>
                <a:cs typeface="Times New Roman" panose="02020603050405020304" pitchFamily="18" charset="0"/>
              </a:rPr>
              <a:t>phân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tích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như</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sau</a:t>
            </a:r>
            <a:r>
              <a:rPr lang="en-US" smtClean="0">
                <a:latin typeface="Times New Roman" panose="02020603050405020304" pitchFamily="18" charset="0"/>
                <a:cs typeface="Times New Roman" panose="02020603050405020304" pitchFamily="18" charset="0"/>
              </a:rPr>
              <a:t>:</a:t>
            </a:r>
          </a:p>
          <a:p>
            <a:r>
              <a:rPr lang="en-US" err="1" smtClean="0">
                <a:latin typeface="Times New Roman" panose="02020603050405020304" pitchFamily="18" charset="0"/>
                <a:cs typeface="Times New Roman" panose="02020603050405020304" pitchFamily="18" charset="0"/>
              </a:rPr>
              <a:t>Màn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hình</a:t>
            </a:r>
            <a:r>
              <a:rPr lang="en-US" smtClean="0">
                <a:latin typeface="Times New Roman" panose="02020603050405020304" pitchFamily="18" charset="0"/>
                <a:cs typeface="Times New Roman" panose="02020603050405020304" pitchFamily="18" charset="0"/>
              </a:rPr>
              <a:t> bong </a:t>
            </a:r>
            <a:r>
              <a:rPr lang="en-US" err="1" smtClean="0">
                <a:latin typeface="Times New Roman" panose="02020603050405020304" pitchFamily="18" charset="0"/>
                <a:cs typeface="Times New Roman" panose="02020603050405020304" pitchFamily="18" charset="0"/>
              </a:rPr>
              <a:t>bóng</a:t>
            </a:r>
            <a:r>
              <a:rPr lang="en-US" smtClean="0">
                <a:latin typeface="Times New Roman" panose="02020603050405020304" pitchFamily="18" charset="0"/>
                <a:cs typeface="Times New Roman" panose="02020603050405020304" pitchFamily="18" charset="0"/>
              </a:rPr>
              <a:t> chat </a:t>
            </a:r>
            <a:r>
              <a:rPr lang="en-US" err="1" smtClean="0">
                <a:latin typeface="Times New Roman" panose="02020603050405020304" pitchFamily="18" charset="0"/>
                <a:cs typeface="Times New Roman" panose="02020603050405020304" pitchFamily="18" charset="0"/>
              </a:rPr>
              <a:t>chạy</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dưới</a:t>
            </a:r>
            <a:r>
              <a:rPr lang="en-US" smtClean="0">
                <a:latin typeface="Times New Roman" panose="02020603050405020304" pitchFamily="18" charset="0"/>
                <a:cs typeface="Times New Roman" panose="02020603050405020304" pitchFamily="18" charset="0"/>
              </a:rPr>
              <a:t> native (</a:t>
            </a:r>
            <a:r>
              <a:rPr lang="en-US" err="1" smtClean="0">
                <a:latin typeface="Times New Roman" panose="02020603050405020304" pitchFamily="18" charset="0"/>
                <a:cs typeface="Times New Roman" panose="02020603050405020304" pitchFamily="18" charset="0"/>
              </a:rPr>
              <a:t>xem</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ảnh</a:t>
            </a:r>
            <a:r>
              <a:rPr lang="en-US" smtClean="0">
                <a:latin typeface="Times New Roman" panose="02020603050405020304" pitchFamily="18" charset="0"/>
                <a:cs typeface="Times New Roman" panose="02020603050405020304" pitchFamily="18" charset="0"/>
              </a:rPr>
              <a:t>), do </a:t>
            </a:r>
            <a:r>
              <a:rPr lang="en-US" err="1" smtClean="0">
                <a:latin typeface="Times New Roman" panose="02020603050405020304" pitchFamily="18" charset="0"/>
                <a:cs typeface="Times New Roman" panose="02020603050405020304" pitchFamily="18" charset="0"/>
              </a:rPr>
              <a:t>đó</a:t>
            </a:r>
            <a:r>
              <a:rPr lang="en-US" smtClean="0">
                <a:latin typeface="Times New Roman" panose="02020603050405020304" pitchFamily="18" charset="0"/>
                <a:cs typeface="Times New Roman" panose="02020603050405020304" pitchFamily="18" charset="0"/>
              </a:rPr>
              <a:t> ở </a:t>
            </a:r>
            <a:r>
              <a:rPr lang="en-US" err="1" smtClean="0">
                <a:latin typeface="Times New Roman" panose="02020603050405020304" pitchFamily="18" charset="0"/>
                <a:cs typeface="Times New Roman" panose="02020603050405020304" pitchFamily="18" charset="0"/>
              </a:rPr>
              <a:t>dưới</a:t>
            </a:r>
            <a:r>
              <a:rPr lang="en-US" smtClean="0">
                <a:latin typeface="Times New Roman" panose="02020603050405020304" pitchFamily="18" charset="0"/>
                <a:cs typeface="Times New Roman" panose="02020603050405020304" pitchFamily="18" charset="0"/>
              </a:rPr>
              <a:t> native </a:t>
            </a:r>
            <a:r>
              <a:rPr lang="en-US" err="1" smtClean="0">
                <a:latin typeface="Times New Roman" panose="02020603050405020304" pitchFamily="18" charset="0"/>
                <a:cs typeface="Times New Roman" panose="02020603050405020304" pitchFamily="18" charset="0"/>
              </a:rPr>
              <a:t>chúng</a:t>
            </a:r>
            <a:r>
              <a:rPr lang="en-US" smtClean="0">
                <a:latin typeface="Times New Roman" panose="02020603050405020304" pitchFamily="18" charset="0"/>
                <a:cs typeface="Times New Roman" panose="02020603050405020304" pitchFamily="18" charset="0"/>
              </a:rPr>
              <a:t> ta </a:t>
            </a:r>
            <a:r>
              <a:rPr lang="en-US" err="1" smtClean="0">
                <a:latin typeface="Times New Roman" panose="02020603050405020304" pitchFamily="18" charset="0"/>
                <a:cs typeface="Times New Roman" panose="02020603050405020304" pitchFamily="18" charset="0"/>
              </a:rPr>
              <a:t>phải</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tích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hợp</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thêm</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SignalR</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cho</a:t>
            </a:r>
            <a:r>
              <a:rPr lang="en-US" smtClean="0">
                <a:latin typeface="Times New Roman" panose="02020603050405020304" pitchFamily="18" charset="0"/>
                <a:cs typeface="Times New Roman" panose="02020603050405020304" pitchFamily="18" charset="0"/>
              </a:rPr>
              <a:t> android client </a:t>
            </a:r>
            <a:r>
              <a:rPr lang="en-US" err="1" smtClean="0">
                <a:latin typeface="Times New Roman" panose="02020603050405020304" pitchFamily="18" charset="0"/>
                <a:cs typeface="Times New Roman" panose="02020603050405020304" pitchFamily="18" charset="0"/>
              </a:rPr>
              <a:t>để</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thực</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hiện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được</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các</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tính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năng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như</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gửi</a:t>
            </a:r>
            <a:r>
              <a:rPr lang="en-US" smtClean="0">
                <a:latin typeface="Times New Roman" panose="02020603050405020304" pitchFamily="18" charset="0"/>
                <a:cs typeface="Times New Roman" panose="02020603050405020304" pitchFamily="18" charset="0"/>
              </a:rPr>
              <a:t> tin </a:t>
            </a:r>
            <a:r>
              <a:rPr lang="en-US" err="1" smtClean="0">
                <a:latin typeface="Times New Roman" panose="02020603050405020304" pitchFamily="18" charset="0"/>
                <a:cs typeface="Times New Roman" panose="02020603050405020304" pitchFamily="18" charset="0"/>
              </a:rPr>
              <a:t>nhắn</a:t>
            </a:r>
            <a:r>
              <a:rPr lang="en-US" smtClean="0">
                <a:latin typeface="Times New Roman" panose="02020603050405020304" pitchFamily="18" charset="0"/>
                <a:cs typeface="Times New Roman" panose="02020603050405020304" pitchFamily="18" charset="0"/>
              </a:rPr>
              <a:t>, video call (</a:t>
            </a:r>
            <a:r>
              <a:rPr lang="en-US" err="1" smtClean="0">
                <a:latin typeface="Times New Roman" panose="02020603050405020304" pitchFamily="18" charset="0"/>
                <a:cs typeface="Times New Roman" panose="02020603050405020304" pitchFamily="18" charset="0"/>
              </a:rPr>
              <a:t>dùng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bên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thứ</a:t>
            </a:r>
            <a:r>
              <a:rPr lang="en-US" smtClean="0">
                <a:latin typeface="Times New Roman" panose="02020603050405020304" pitchFamily="18" charset="0"/>
                <a:cs typeface="Times New Roman" panose="02020603050405020304" pitchFamily="18" charset="0"/>
              </a:rPr>
              <a:t> 3). </a:t>
            </a:r>
            <a:r>
              <a:rPr lang="en-US" err="1" smtClean="0">
                <a:latin typeface="Times New Roman" panose="02020603050405020304" pitchFamily="18" charset="0"/>
                <a:cs typeface="Times New Roman" panose="02020603050405020304" pitchFamily="18" charset="0"/>
              </a:rPr>
              <a:t>Lý</a:t>
            </a:r>
            <a:r>
              <a:rPr lang="en-US" smtClean="0">
                <a:latin typeface="Times New Roman" panose="02020603050405020304" pitchFamily="18" charset="0"/>
                <a:cs typeface="Times New Roman" panose="02020603050405020304" pitchFamily="18" charset="0"/>
              </a:rPr>
              <a:t> do, BE (</a:t>
            </a:r>
            <a:r>
              <a:rPr lang="en-US" err="1" smtClean="0">
                <a:latin typeface="Times New Roman" panose="02020603050405020304" pitchFamily="18" charset="0"/>
                <a:cs typeface="Times New Roman" panose="02020603050405020304" pitchFamily="18" charset="0"/>
              </a:rPr>
              <a:t>.Net</a:t>
            </a:r>
            <a:r>
              <a:rPr lang="en-US" smtClean="0">
                <a:latin typeface="Times New Roman" panose="02020603050405020304" pitchFamily="18" charset="0"/>
                <a:cs typeface="Times New Roman" panose="02020603050405020304" pitchFamily="18" charset="0"/>
              </a:rPr>
              <a:t> core </a:t>
            </a:r>
            <a:r>
              <a:rPr lang="en-US" err="1" smtClean="0">
                <a:latin typeface="Times New Roman" panose="02020603050405020304" pitchFamily="18" charset="0"/>
                <a:cs typeface="Times New Roman" panose="02020603050405020304" pitchFamily="18" charset="0"/>
              </a:rPr>
              <a:t>nên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phải</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sử</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dụng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SignalR</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cho</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tính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năng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realtime</a:t>
            </a:r>
            <a:r>
              <a:rPr lang="en-US" smtClean="0">
                <a:latin typeface="Times New Roman" panose="02020603050405020304" pitchFamily="18" charset="0"/>
                <a:cs typeface="Times New Roman" panose="02020603050405020304" pitchFamily="18" charset="0"/>
              </a:rPr>
              <a:t>).</a:t>
            </a:r>
          </a:p>
          <a:p>
            <a:r>
              <a:rPr lang="en-US" err="1" smtClean="0">
                <a:latin typeface="Times New Roman" panose="02020603050405020304" pitchFamily="18" charset="0"/>
                <a:cs typeface="Times New Roman" panose="02020603050405020304" pitchFamily="18" charset="0"/>
              </a:rPr>
              <a:t>Chúng</a:t>
            </a:r>
            <a:r>
              <a:rPr lang="en-US" smtClean="0">
                <a:latin typeface="Times New Roman" panose="02020603050405020304" pitchFamily="18" charset="0"/>
                <a:cs typeface="Times New Roman" panose="02020603050405020304" pitchFamily="18" charset="0"/>
              </a:rPr>
              <a:t> ta </a:t>
            </a:r>
            <a:r>
              <a:rPr lang="en-US" err="1" smtClean="0">
                <a:latin typeface="Times New Roman" panose="02020603050405020304" pitchFamily="18" charset="0"/>
                <a:cs typeface="Times New Roman" panose="02020603050405020304" pitchFamily="18" charset="0"/>
              </a:rPr>
              <a:t>phải</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tìm</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cách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sử</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dụng</a:t>
            </a:r>
            <a:r>
              <a:rPr lang="en-US" smtClean="0">
                <a:latin typeface="Times New Roman" panose="02020603050405020304" pitchFamily="18" charset="0"/>
                <a:cs typeface="Times New Roman" panose="02020603050405020304" pitchFamily="18" charset="0"/>
              </a:rPr>
              <a:t> Android Service </a:t>
            </a:r>
            <a:r>
              <a:rPr lang="en-US" err="1" smtClean="0">
                <a:latin typeface="Times New Roman" panose="02020603050405020304" pitchFamily="18" charset="0"/>
                <a:cs typeface="Times New Roman" panose="02020603050405020304" pitchFamily="18" charset="0"/>
              </a:rPr>
              <a:t>giúp</a:t>
            </a:r>
            <a:r>
              <a:rPr lang="en-US" smtClean="0">
                <a:latin typeface="Times New Roman" panose="02020603050405020304" pitchFamily="18" charset="0"/>
                <a:cs typeface="Times New Roman" panose="02020603050405020304" pitchFamily="18" charset="0"/>
              </a:rPr>
              <a:t> app </a:t>
            </a:r>
            <a:r>
              <a:rPr lang="en-US" err="1" smtClean="0">
                <a:latin typeface="Times New Roman" panose="02020603050405020304" pitchFamily="18" charset="0"/>
                <a:cs typeface="Times New Roman" panose="02020603050405020304" pitchFamily="18" charset="0"/>
              </a:rPr>
              <a:t>chạy</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ngầm</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để</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giữ</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kết</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nối</a:t>
            </a:r>
            <a:r>
              <a:rPr lang="en-US" smtClean="0">
                <a:latin typeface="Times New Roman" panose="02020603050405020304" pitchFamily="18" charset="0"/>
                <a:cs typeface="Times New Roman" panose="02020603050405020304" pitchFamily="18" charset="0"/>
              </a:rPr>
              <a:t> socket </a:t>
            </a:r>
            <a:r>
              <a:rPr lang="en-US" err="1" smtClean="0">
                <a:latin typeface="Times New Roman" panose="02020603050405020304" pitchFamily="18" charset="0"/>
                <a:cs typeface="Times New Roman" panose="02020603050405020304" pitchFamily="18" charset="0"/>
              </a:rPr>
              <a:t>từ</a:t>
            </a:r>
            <a:r>
              <a:rPr lang="en-US" smtClean="0">
                <a:latin typeface="Times New Roman" panose="02020603050405020304" pitchFamily="18" charset="0"/>
                <a:cs typeface="Times New Roman" panose="02020603050405020304" pitchFamily="18" charset="0"/>
              </a:rPr>
              <a:t> BE </a:t>
            </a:r>
            <a:r>
              <a:rPr lang="en-US" err="1" smtClean="0">
                <a:latin typeface="Times New Roman" panose="02020603050405020304" pitchFamily="18" charset="0"/>
                <a:cs typeface="Times New Roman" panose="02020603050405020304" pitchFamily="18" charset="0"/>
              </a:rPr>
              <a:t>và</a:t>
            </a:r>
            <a:r>
              <a:rPr lang="en-US" smtClean="0">
                <a:latin typeface="Times New Roman" panose="02020603050405020304" pitchFamily="18" charset="0"/>
                <a:cs typeface="Times New Roman" panose="02020603050405020304" pitchFamily="18" charset="0"/>
              </a:rPr>
              <a:t> Android. </a:t>
            </a:r>
            <a:r>
              <a:rPr lang="en-US" err="1" smtClean="0">
                <a:latin typeface="Times New Roman" panose="02020603050405020304" pitchFamily="18" charset="0"/>
                <a:cs typeface="Times New Roman" panose="02020603050405020304" pitchFamily="18" charset="0"/>
              </a:rPr>
              <a:t>Có</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như</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vậy</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thì</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khi</a:t>
            </a:r>
            <a:r>
              <a:rPr lang="en-US" smtClean="0">
                <a:latin typeface="Times New Roman" panose="02020603050405020304" pitchFamily="18" charset="0"/>
                <a:cs typeface="Times New Roman" panose="02020603050405020304" pitchFamily="18" charset="0"/>
              </a:rPr>
              <a:t> app </a:t>
            </a:r>
            <a:r>
              <a:rPr lang="en-US" err="1" smtClean="0">
                <a:latin typeface="Times New Roman" panose="02020603050405020304" pitchFamily="18" charset="0"/>
                <a:cs typeface="Times New Roman" panose="02020603050405020304" pitchFamily="18" charset="0"/>
              </a:rPr>
              <a:t>bị</a:t>
            </a:r>
            <a:r>
              <a:rPr lang="en-US" smtClean="0">
                <a:latin typeface="Times New Roman" panose="02020603050405020304" pitchFamily="18" charset="0"/>
                <a:cs typeface="Times New Roman" panose="02020603050405020304" pitchFamily="18" charset="0"/>
              </a:rPr>
              <a:t> kill </a:t>
            </a:r>
            <a:r>
              <a:rPr lang="en-US" err="1" smtClean="0">
                <a:latin typeface="Times New Roman" panose="02020603050405020304" pitchFamily="18" charset="0"/>
                <a:cs typeface="Times New Roman" panose="02020603050405020304" pitchFamily="18" charset="0"/>
              </a:rPr>
              <a:t>kết</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nối</a:t>
            </a:r>
            <a:r>
              <a:rPr lang="en-US" smtClean="0">
                <a:latin typeface="Times New Roman" panose="02020603050405020304" pitchFamily="18" charset="0"/>
                <a:cs typeface="Times New Roman" panose="02020603050405020304" pitchFamily="18" charset="0"/>
              </a:rPr>
              <a:t> socket </a:t>
            </a:r>
            <a:r>
              <a:rPr lang="en-US" err="1" smtClean="0">
                <a:latin typeface="Times New Roman" panose="02020603050405020304" pitchFamily="18" charset="0"/>
                <a:cs typeface="Times New Roman" panose="02020603050405020304" pitchFamily="18" charset="0"/>
              </a:rPr>
              <a:t>giữa</a:t>
            </a:r>
            <a:r>
              <a:rPr lang="en-US" smtClean="0">
                <a:latin typeface="Times New Roman" panose="02020603050405020304" pitchFamily="18" charset="0"/>
                <a:cs typeface="Times New Roman" panose="02020603050405020304" pitchFamily="18" charset="0"/>
              </a:rPr>
              <a:t> app </a:t>
            </a:r>
            <a:r>
              <a:rPr lang="en-US" err="1" smtClean="0">
                <a:latin typeface="Times New Roman" panose="02020603050405020304" pitchFamily="18" charset="0"/>
                <a:cs typeface="Times New Roman" panose="02020603050405020304" pitchFamily="18" charset="0"/>
              </a:rPr>
              <a:t>và</a:t>
            </a:r>
            <a:r>
              <a:rPr lang="en-US" smtClean="0">
                <a:latin typeface="Times New Roman" panose="02020603050405020304" pitchFamily="18" charset="0"/>
                <a:cs typeface="Times New Roman" panose="02020603050405020304" pitchFamily="18" charset="0"/>
              </a:rPr>
              <a:t> BE </a:t>
            </a:r>
            <a:r>
              <a:rPr lang="en-US" err="1" smtClean="0">
                <a:latin typeface="Times New Roman" panose="02020603050405020304" pitchFamily="18" charset="0"/>
                <a:cs typeface="Times New Roman" panose="02020603050405020304" pitchFamily="18" charset="0"/>
              </a:rPr>
              <a:t>không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bị</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đứt</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và</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vẫn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nhận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được</a:t>
            </a:r>
            <a:r>
              <a:rPr lang="en-US" smtClean="0">
                <a:latin typeface="Times New Roman" panose="02020603050405020304" pitchFamily="18" charset="0"/>
                <a:cs typeface="Times New Roman" panose="02020603050405020304" pitchFamily="18" charset="0"/>
              </a:rPr>
              <a:t> tin </a:t>
            </a:r>
            <a:r>
              <a:rPr lang="en-US" err="1" smtClean="0">
                <a:latin typeface="Times New Roman" panose="02020603050405020304" pitchFamily="18" charset="0"/>
                <a:cs typeface="Times New Roman" panose="02020603050405020304" pitchFamily="18" charset="0"/>
              </a:rPr>
              <a:t>nhắn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hoặc</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cuộc</a:t>
            </a:r>
            <a:r>
              <a:rPr lang="en-US" smtClean="0">
                <a:latin typeface="Times New Roman" panose="02020603050405020304" pitchFamily="18" charset="0"/>
                <a:cs typeface="Times New Roman" panose="02020603050405020304" pitchFamily="18" charset="0"/>
              </a:rPr>
              <a:t> gọi trên app.</a:t>
            </a:r>
          </a:p>
          <a:p>
            <a:r>
              <a:rPr lang="en-US" smtClean="0">
                <a:latin typeface="Times New Roman" panose="02020603050405020304" pitchFamily="18" charset="0"/>
                <a:cs typeface="Times New Roman" panose="02020603050405020304" pitchFamily="18" charset="0"/>
              </a:rPr>
              <a:t>Cuối cùng sau khi hoàn thành tích hợp code dưới natvie ở Flutter chúng ta chỉ cần dùng channels để gọi xuống code native và chạy service lên, lúc này app chạy ngầm và nhận được tin nhắn hoặc cuộc gọi kể cả khi bị kill.</a:t>
            </a:r>
          </a:p>
          <a:p>
            <a:endParaRPr lang="en-US" noProof="1"/>
          </a:p>
        </p:txBody>
      </p:sp>
    </p:spTree>
    <p:extLst>
      <p:ext uri="{BB962C8B-B14F-4D97-AF65-F5344CB8AC3E}">
        <p14:creationId xmlns:p14="http://schemas.microsoft.com/office/powerpoint/2010/main" val="572645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Xem các demo</a:t>
            </a:r>
            <a:endParaRPr lang="en-US"/>
          </a:p>
        </p:txBody>
      </p:sp>
      <p:sp>
        <p:nvSpPr>
          <p:cNvPr id="3" name="Content Placeholder 2"/>
          <p:cNvSpPr>
            <a:spLocks noGrp="1"/>
          </p:cNvSpPr>
          <p:nvPr>
            <p:ph idx="1"/>
          </p:nvPr>
        </p:nvSpPr>
        <p:spPr/>
        <p:txBody>
          <a:bodyPr/>
          <a:lstStyle/>
          <a:p>
            <a:r>
              <a:rPr lang="en-US" smtClean="0">
                <a:latin typeface="Times New Roman" panose="02020603050405020304" pitchFamily="18" charset="0"/>
                <a:cs typeface="Times New Roman" panose="02020603050405020304" pitchFamily="18" charset="0"/>
              </a:rPr>
              <a:t>Demo Android Service basic</a:t>
            </a:r>
          </a:p>
          <a:p>
            <a:r>
              <a:rPr lang="en-US" smtClean="0">
                <a:latin typeface="Times New Roman" panose="02020603050405020304" pitchFamily="18" charset="0"/>
                <a:cs typeface="Times New Roman" panose="02020603050405020304" pitchFamily="18" charset="0"/>
              </a:rPr>
              <a:t>Demo Android service + SignalR</a:t>
            </a:r>
          </a:p>
          <a:p>
            <a:r>
              <a:rPr lang="en-US" smtClean="0">
                <a:latin typeface="Times New Roman" panose="02020603050405020304" pitchFamily="18" charset="0"/>
                <a:cs typeface="Times New Roman" panose="02020603050405020304" pitchFamily="18" charset="0"/>
              </a:rPr>
              <a:t>Demo Retrofit – cách gọi api từ android sử dụng cho tính năng call video (gọi api lấy token)</a:t>
            </a:r>
          </a:p>
          <a:p>
            <a:r>
              <a:rPr lang="en-US" smtClean="0">
                <a:latin typeface="Times New Roman" panose="02020603050405020304" pitchFamily="18" charset="0"/>
                <a:cs typeface="Times New Roman" panose="02020603050405020304" pitchFamily="18" charset="0"/>
              </a:rPr>
              <a:t>Tìm hiểu Bubbles API – tìm ra được api nào show cái bong bóng chat</a:t>
            </a:r>
          </a:p>
          <a:p>
            <a:r>
              <a:rPr lang="en-US" smtClean="0">
                <a:latin typeface="Times New Roman" panose="02020603050405020304" pitchFamily="18" charset="0"/>
                <a:cs typeface="Times New Roman" panose="02020603050405020304" pitchFamily="18" charset="0"/>
              </a:rPr>
              <a:t>Demo Nhận cuộc gọi khi app bị kill</a:t>
            </a:r>
          </a:p>
          <a:p>
            <a:r>
              <a:rPr lang="en-US" smtClean="0">
                <a:latin typeface="Times New Roman" panose="02020603050405020304" pitchFamily="18" charset="0"/>
                <a:cs typeface="Times New Roman" panose="02020603050405020304" pitchFamily="18" charset="0"/>
              </a:rPr>
              <a:t>Demo Channels Flutter</a:t>
            </a:r>
          </a:p>
          <a:p>
            <a:endParaRPr lang="en-US"/>
          </a:p>
        </p:txBody>
      </p:sp>
    </p:spTree>
    <p:extLst>
      <p:ext uri="{BB962C8B-B14F-4D97-AF65-F5344CB8AC3E}">
        <p14:creationId xmlns:p14="http://schemas.microsoft.com/office/powerpoint/2010/main" val="16710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bước thực hiện</a:t>
            </a:r>
            <a:endParaRPr lang="en-US"/>
          </a:p>
        </p:txBody>
      </p:sp>
      <p:sp>
        <p:nvSpPr>
          <p:cNvPr id="3" name="Content Placeholder 2"/>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Tìm hiểu Bubble API</a:t>
            </a:r>
            <a:r>
              <a:rPr lang="en-US" smtClean="0">
                <a:latin typeface="Times New Roman" panose="02020603050405020304" pitchFamily="18" charset="0"/>
                <a:cs typeface="Times New Roman" panose="02020603050405020304" pitchFamily="18" charset="0"/>
              </a:rPr>
              <a:t>.</a:t>
            </a:r>
          </a:p>
          <a:p>
            <a:r>
              <a:rPr lang="en-US" smtClean="0">
                <a:latin typeface="Times New Roman" panose="02020603050405020304" pitchFamily="18" charset="0"/>
                <a:cs typeface="Times New Roman" panose="02020603050405020304" pitchFamily="18" charset="0"/>
              </a:rPr>
              <a:t>Tìm hiểu Android Service để khi kill app thì vẫn chạy được.</a:t>
            </a:r>
          </a:p>
          <a:p>
            <a:r>
              <a:rPr lang="en-US" smtClean="0">
                <a:latin typeface="Times New Roman" panose="02020603050405020304" pitchFamily="18" charset="0"/>
                <a:cs typeface="Times New Roman" panose="02020603050405020304" pitchFamily="18" charset="0"/>
              </a:rPr>
              <a:t>Tìm hiểu SignalR trên android cho chức năng nhắn tin.</a:t>
            </a:r>
          </a:p>
          <a:p>
            <a:r>
              <a:rPr lang="en-US" smtClean="0">
                <a:latin typeface="Times New Roman" panose="02020603050405020304" pitchFamily="18" charset="0"/>
                <a:cs typeface="Times New Roman" panose="02020603050405020304" pitchFamily="18" charset="0"/>
              </a:rPr>
              <a:t>Kết hợp Android service + SignalR client + Bubble API =&gt; để khi kill app vẫn nhận được tin nhắn.</a:t>
            </a:r>
          </a:p>
          <a:p>
            <a:r>
              <a:rPr lang="en-US" smtClean="0">
                <a:latin typeface="Times New Roman" panose="02020603050405020304" pitchFamily="18" charset="0"/>
                <a:cs typeface="Times New Roman" panose="02020603050405020304" pitchFamily="18" charset="0"/>
              </a:rPr>
              <a:t>Các bước trên OK, phát triển tính năng nhận cuộc gọi khi app bị kill. Vì nó base trên android service và SignalR client.</a:t>
            </a:r>
          </a:p>
          <a:p>
            <a:r>
              <a:rPr lang="en-US" smtClean="0">
                <a:latin typeface="Times New Roman" panose="02020603050405020304" pitchFamily="18" charset="0"/>
                <a:cs typeface="Times New Roman" panose="02020603050405020304" pitchFamily="18" charset="0"/>
              </a:rPr>
              <a:t>Cuối cùng, tính năng picture in picture áp dụng cho cuộc gọi video.</a:t>
            </a:r>
          </a:p>
          <a:p>
            <a:r>
              <a:rPr lang="en-US" smtClean="0">
                <a:latin typeface="Times New Roman" panose="02020603050405020304" pitchFamily="18" charset="0"/>
                <a:cs typeface="Times New Roman" panose="02020603050405020304" pitchFamily="18" charset="0"/>
              </a:rPr>
              <a:t>Trong tất cả các tính năng trên chỉ có bubble api là khó nhất.</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24539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97</TotalTime>
  <Words>408</Words>
  <Application>Microsoft Office PowerPoint</Application>
  <PresentationFormat>On-screen Show (4:3)</PresentationFormat>
  <Paragraphs>34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Clarity</vt:lpstr>
      <vt:lpstr>TÍNH NĂNG BONG BÓNG CHAT</vt:lpstr>
      <vt:lpstr>Android Bubbles API and Channels Flutter</vt:lpstr>
      <vt:lpstr>Keep websocket connect active when app closed</vt:lpstr>
      <vt:lpstr>Android Service running when app is killed</vt:lpstr>
      <vt:lpstr>Phân tích tính năng bong bóng chat trên Android</vt:lpstr>
      <vt:lpstr>Xem các demo</vt:lpstr>
      <vt:lpstr>Các bước thực hiện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TÍNH NĂNG BONG BÓNG CHAT</dc:title>
  <dc:creator>ismail - [2010]</dc:creator>
  <cp:lastModifiedBy>ismail - [2010]</cp:lastModifiedBy>
  <cp:revision>38</cp:revision>
  <dcterms:created xsi:type="dcterms:W3CDTF">2023-04-06T08:05:01Z</dcterms:created>
  <dcterms:modified xsi:type="dcterms:W3CDTF">2023-04-08T14:02:46Z</dcterms:modified>
</cp:coreProperties>
</file>