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3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312" r:id="rId11"/>
    <p:sldId id="313" r:id="rId12"/>
    <p:sldId id="314" r:id="rId13"/>
    <p:sldId id="316" r:id="rId14"/>
    <p:sldId id="315" r:id="rId15"/>
    <p:sldId id="318" r:id="rId16"/>
    <p:sldId id="317" r:id="rId17"/>
    <p:sldId id="320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30" r:id="rId28"/>
    <p:sldId id="329" r:id="rId29"/>
    <p:sldId id="331" r:id="rId30"/>
    <p:sldId id="332" r:id="rId31"/>
    <p:sldId id="290" r:id="rId32"/>
  </p:sldIdLst>
  <p:sldSz cx="9144000" cy="5143500" type="screen16x9"/>
  <p:notesSz cx="6858000" cy="9144000"/>
  <p:embeddedFontLst>
    <p:embeddedFont>
      <p:font typeface="Alef" pitchFamily="2" charset="-79"/>
      <p:regular r:id="rId34"/>
      <p:bold r:id="rId35"/>
    </p:embeddedFont>
    <p:embeddedFont>
      <p:font typeface="Dosis" pitchFamily="2" charset="77"/>
      <p:regular r:id="rId36"/>
      <p:bold r:id="rId37"/>
    </p:embeddedFont>
    <p:embeddedFont>
      <p:font typeface="Montserrat Alternates ExtraBold" pitchFamily="2" charset="77"/>
      <p:bold r:id="rId38"/>
      <p:italic r:id="rId39"/>
      <p:boldItalic r:id="rId40"/>
    </p:embeddedFont>
    <p:embeddedFont>
      <p:font typeface="Nunito Sans" pitchFamily="2" charset="77"/>
      <p:regular r:id="rId41"/>
      <p:bold r:id="rId42"/>
      <p:italic r:id="rId43"/>
      <p:boldItalic r:id="rId44"/>
    </p:embeddedFont>
    <p:embeddedFont>
      <p:font typeface="Pacifico" pitchFamily="2" charset="77"/>
      <p:regular r:id="rId45"/>
    </p:embeddedFont>
    <p:embeddedFont>
      <p:font typeface="Saira" pitchFamily="2" charset="77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6B534-144F-3D41-AE3E-EF5761A1419F}" v="141" dt="2022-08-10T04:29:29.888"/>
  </p1510:revLst>
</p1510:revInfo>
</file>

<file path=ppt/tableStyles.xml><?xml version="1.0" encoding="utf-8"?>
<a:tblStyleLst xmlns:a="http://schemas.openxmlformats.org/drawingml/2006/main" def="{C4648A9D-8011-4FC7-A32C-78220FF9A89A}">
  <a:tblStyle styleId="{C4648A9D-8011-4FC7-A32C-78220FF9A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86531"/>
  </p:normalViewPr>
  <p:slideViewPr>
    <p:cSldViewPr snapToGrid="0">
      <p:cViewPr varScale="1">
        <p:scale>
          <a:sx n="141" d="100"/>
          <a:sy n="141" d="100"/>
        </p:scale>
        <p:origin x="8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8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60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94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71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Also called “Opposite Bloom Filter”, may raise false negative but never report a false positive.</a:t>
            </a:r>
          </a:p>
          <a:p>
            <a:r>
              <a:rPr lang="en-US" dirty="0"/>
              <a:t>IBF behaves in a similar manner to a fixed size hash map of m buckets which does not handle conflicts, but provides lock-free concurrency.</a:t>
            </a:r>
          </a:p>
          <a:p>
            <a:r>
              <a:rPr lang="en-US" dirty="0"/>
              <a:t>IBF can deal with unbound streams or large data sets since it limit memory usage.</a:t>
            </a:r>
          </a:p>
          <a:p>
            <a:r>
              <a:rPr lang="en-US" dirty="0"/>
              <a:t>Use-case: There is duplications in a stream but</a:t>
            </a:r>
          </a:p>
          <a:p>
            <a:r>
              <a:rPr lang="en-US" dirty="0"/>
              <a:t>at least the original must be wrote into DB (duplicates is allowed). If using the BF, may miss some record since ‘false positive’ characteristic of BF.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2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367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6720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3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235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78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observed bit pattern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641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 best, this can give us a power of two estimate for the cardinality and nothing in between. Because of  in the above formula, the resulting cardinalities can only be one of 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estimator still has high variability. Because it’s recording the maximum , it requires only one entry whose hash value has too many consecutive zeros to produce a drastically inaccurate (overestimated) estimate of cardinality.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013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 best, this can give us a power of two estimate for the cardinality and nothing in between. 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Because of  in the above formula, the resulting cardinalities can only be one of 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estimator still has high variability. Because it’s recording the maximum , it requires only one entry whose hash value has too many consecutive zeros to produce a drastically inaccurate (overestimated) estimate of cardinality.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607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buckets, this reduces the standard error of the estimator to about . Thus, with 2,048 buckets where each bucket is 5 bits (which can record a maximum of 32 consecutive 0s), we can expect an average error of about 2.8 percent; 5 bits per bucket is enough to estimate cardinalities up to  per the original paper and requires only 2048 * 5 = 1.2 KB of memory. That’s pretty good for basically 1 KB of memory.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714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buckets, this reduces the standard error of the estimator to about . Thus, with 2,048 buckets where each bucket is 5 bits (which can record a maximum of 32 consecutive 0s), we can expect an average error of about 2.8 percent; 5 bits per bucket is enough to estimate cardinalities up to  per the original paper and requires only 2048 * 5 = 1.2 KB of memory. That’s pretty good for basically 1 KB of memory.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0117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buckets, this reduces the standard error of the estimator to about . Thus, with 2,048 buckets where each bucket is 5 bits (which can record a maximum of 32 consecutive 0s), we can expect an average error of about 2.8 percent; 5 bits per bucket is enough to estimate cardinalities up to  per the original paper and requires only 2048 * 5 = 1.2 KB of memory. That’s pretty good for basically 1 KB of memory.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434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buckets, this reduces the standard error of the estimator to about . Thus, with 2,048 buckets where each bucket is 5 bits (which can record a maximum of 32 consecutive 0s), we can expect an average error of about 2.8 percent; 5 bits per bucket is enough to estimate cardinalities up to  per the original paper and requires only 2048 * 5 = 1.2 KB of memory. That’s pretty good for basically 1 KB of memory.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227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659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07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42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0c19b9d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0c19b9d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120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f0c19b9df6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f0c19b9df6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0c19b9df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0c19b9df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f0c19b9df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f0c19b9df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PDS is a common name for data structures based mostly on different hashing techniques. Unlike regular ( or deterministic) data structures, they provides approximated answers but with reliable way to estimate possible errors. Instead, they use extremely low memory, constant query time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0c19b9df6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0c19b9df6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f0c19b9df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f0c19b9df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f0c19b9df6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f0c19b9df6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000" b="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16" name="Google Shape;16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538902" y="4644303"/>
            <a:ext cx="425313" cy="425313"/>
            <a:chOff x="3589550" y="-1003725"/>
            <a:chExt cx="586800" cy="586800"/>
          </a:xfrm>
        </p:grpSpPr>
        <p:sp>
          <p:nvSpPr>
            <p:cNvPr id="24" name="Google Shape;24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44350" y="4909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>
            <a:spLocks noGrp="1"/>
          </p:cNvSpPr>
          <p:nvPr>
            <p:ph type="subTitle" idx="1"/>
          </p:nvPr>
        </p:nvSpPr>
        <p:spPr>
          <a:xfrm>
            <a:off x="794120" y="1973906"/>
            <a:ext cx="210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subTitle" idx="2"/>
          </p:nvPr>
        </p:nvSpPr>
        <p:spPr>
          <a:xfrm>
            <a:off x="748370" y="233074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6"/>
          <p:cNvSpPr txBox="1">
            <a:spLocks noGrp="1"/>
          </p:cNvSpPr>
          <p:nvPr>
            <p:ph type="subTitle" idx="3"/>
          </p:nvPr>
        </p:nvSpPr>
        <p:spPr>
          <a:xfrm>
            <a:off x="3520500" y="1973906"/>
            <a:ext cx="21030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subTitle" idx="4"/>
          </p:nvPr>
        </p:nvSpPr>
        <p:spPr>
          <a:xfrm>
            <a:off x="3474750" y="233074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subTitle" idx="5"/>
          </p:nvPr>
        </p:nvSpPr>
        <p:spPr>
          <a:xfrm>
            <a:off x="6246880" y="1973906"/>
            <a:ext cx="21030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subTitle" idx="6"/>
          </p:nvPr>
        </p:nvSpPr>
        <p:spPr>
          <a:xfrm>
            <a:off x="6201130" y="2330746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7"/>
          </p:nvPr>
        </p:nvSpPr>
        <p:spPr>
          <a:xfrm>
            <a:off x="794120" y="3749681"/>
            <a:ext cx="210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subTitle" idx="8"/>
          </p:nvPr>
        </p:nvSpPr>
        <p:spPr>
          <a:xfrm>
            <a:off x="748370" y="4105049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6"/>
          <p:cNvSpPr txBox="1">
            <a:spLocks noGrp="1"/>
          </p:cNvSpPr>
          <p:nvPr>
            <p:ph type="subTitle" idx="9"/>
          </p:nvPr>
        </p:nvSpPr>
        <p:spPr>
          <a:xfrm>
            <a:off x="3520500" y="3749681"/>
            <a:ext cx="210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subTitle" idx="13"/>
          </p:nvPr>
        </p:nvSpPr>
        <p:spPr>
          <a:xfrm>
            <a:off x="3474750" y="4105047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14"/>
          </p:nvPr>
        </p:nvSpPr>
        <p:spPr>
          <a:xfrm>
            <a:off x="6246880" y="3749681"/>
            <a:ext cx="210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subTitle" idx="15"/>
          </p:nvPr>
        </p:nvSpPr>
        <p:spPr>
          <a:xfrm>
            <a:off x="6201130" y="4105049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393" name="Google Shape;393;p26"/>
          <p:cNvPicPr preferRelativeResize="0"/>
          <p:nvPr/>
        </p:nvPicPr>
        <p:blipFill rotWithShape="1">
          <a:blip r:embed="rId2">
            <a:alphaModFix/>
          </a:blip>
          <a:srcRect l="77300" t="2543" b="8536"/>
          <a:stretch/>
        </p:blipFill>
        <p:spPr>
          <a:xfrm flipH="1">
            <a:off x="8374800" y="0"/>
            <a:ext cx="769200" cy="47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 rotWithShape="1">
          <a:blip r:embed="rId2">
            <a:alphaModFix/>
          </a:blip>
          <a:srcRect l="63306" t="54770" b="8964"/>
          <a:stretch/>
        </p:blipFill>
        <p:spPr>
          <a:xfrm>
            <a:off x="7000" y="0"/>
            <a:ext cx="1402650" cy="21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/>
          <p:nvPr/>
        </p:nvSpPr>
        <p:spPr>
          <a:xfrm rot="2700000">
            <a:off x="-193025" y="20851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6"/>
          <p:cNvSpPr/>
          <p:nvPr/>
        </p:nvSpPr>
        <p:spPr>
          <a:xfrm rot="2700000">
            <a:off x="227941" y="456337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"/>
          <p:cNvSpPr/>
          <p:nvPr/>
        </p:nvSpPr>
        <p:spPr>
          <a:xfrm rot="2700000">
            <a:off x="559379" y="46739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"/>
          <p:cNvSpPr/>
          <p:nvPr/>
        </p:nvSpPr>
        <p:spPr>
          <a:xfrm rot="2700000">
            <a:off x="6920075" y="-91076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6"/>
          <p:cNvSpPr/>
          <p:nvPr/>
        </p:nvSpPr>
        <p:spPr>
          <a:xfrm rot="2700000">
            <a:off x="6210814" y="-273186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 rot="2700000">
            <a:off x="7641199" y="-63500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8503200" y="44401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>
            <a:spLocks noGrp="1"/>
          </p:cNvSpPr>
          <p:nvPr>
            <p:ph type="title"/>
          </p:nvPr>
        </p:nvSpPr>
        <p:spPr>
          <a:xfrm>
            <a:off x="2642550" y="613950"/>
            <a:ext cx="3858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31"/>
          <p:cNvSpPr txBox="1">
            <a:spLocks noGrp="1"/>
          </p:cNvSpPr>
          <p:nvPr>
            <p:ph type="subTitle" idx="1"/>
          </p:nvPr>
        </p:nvSpPr>
        <p:spPr>
          <a:xfrm>
            <a:off x="2642550" y="1408956"/>
            <a:ext cx="38589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1"/>
          <p:cNvSpPr txBox="1"/>
          <p:nvPr/>
        </p:nvSpPr>
        <p:spPr>
          <a:xfrm>
            <a:off x="2792250" y="3172706"/>
            <a:ext cx="3559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5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1"/>
          <p:cNvPicPr preferRelativeResize="0"/>
          <p:nvPr/>
        </p:nvPicPr>
        <p:blipFill rotWithShape="1">
          <a:blip r:embed="rId5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1"/>
          <p:cNvSpPr/>
          <p:nvPr/>
        </p:nvSpPr>
        <p:spPr>
          <a:xfrm rot="2700000">
            <a:off x="2571400" y="-6884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1"/>
          <p:cNvSpPr/>
          <p:nvPr/>
        </p:nvSpPr>
        <p:spPr>
          <a:xfrm rot="2700000">
            <a:off x="427404" y="8292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1"/>
          <p:cNvSpPr/>
          <p:nvPr/>
        </p:nvSpPr>
        <p:spPr>
          <a:xfrm rot="2700000">
            <a:off x="758842" y="19350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1491875" y="-1055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1"/>
          <p:cNvSpPr/>
          <p:nvPr/>
        </p:nvSpPr>
        <p:spPr>
          <a:xfrm rot="2700000">
            <a:off x="7537575" y="4190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1"/>
          <p:cNvSpPr/>
          <p:nvPr/>
        </p:nvSpPr>
        <p:spPr>
          <a:xfrm rot="2700000">
            <a:off x="6753114" y="47305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1"/>
          <p:cNvSpPr/>
          <p:nvPr/>
        </p:nvSpPr>
        <p:spPr>
          <a:xfrm rot="2700000">
            <a:off x="8258699" y="446599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6040350" y="49268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1"/>
          <p:cNvGrpSpPr/>
          <p:nvPr/>
        </p:nvGrpSpPr>
        <p:grpSpPr>
          <a:xfrm>
            <a:off x="655925" y="1160700"/>
            <a:ext cx="586800" cy="586800"/>
            <a:chOff x="3589550" y="-1003725"/>
            <a:chExt cx="586800" cy="586800"/>
          </a:xfrm>
        </p:grpSpPr>
        <p:sp>
          <p:nvSpPr>
            <p:cNvPr id="490" name="Google Shape;490;p31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2"/>
          <p:cNvGrpSpPr/>
          <p:nvPr/>
        </p:nvGrpSpPr>
        <p:grpSpPr>
          <a:xfrm>
            <a:off x="7595977" y="4018328"/>
            <a:ext cx="425313" cy="425313"/>
            <a:chOff x="3589550" y="-1003725"/>
            <a:chExt cx="586800" cy="586800"/>
          </a:xfrm>
        </p:grpSpPr>
        <p:sp>
          <p:nvSpPr>
            <p:cNvPr id="495" name="Google Shape;495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3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503" name="Google Shape;503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7417175" y="3431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3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3"/>
          <p:cNvSpPr/>
          <p:nvPr/>
        </p:nvSpPr>
        <p:spPr>
          <a:xfrm rot="2700000">
            <a:off x="622675" y="40985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2700000">
            <a:off x="-3041" y="41075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253625" y="3558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rot="2700000">
            <a:off x="7426641" y="-198347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rot="2700000">
            <a:off x="1464629" y="47391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3"/>
          <p:cNvGrpSpPr/>
          <p:nvPr/>
        </p:nvGrpSpPr>
        <p:grpSpPr>
          <a:xfrm>
            <a:off x="7758350" y="152400"/>
            <a:ext cx="586800" cy="586800"/>
            <a:chOff x="3589550" y="-1003725"/>
            <a:chExt cx="586800" cy="586800"/>
          </a:xfrm>
        </p:grpSpPr>
        <p:sp>
          <p:nvSpPr>
            <p:cNvPr id="520" name="Google Shape;520;p3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3"/>
          <p:cNvSpPr/>
          <p:nvPr/>
        </p:nvSpPr>
        <p:spPr>
          <a:xfrm rot="2700000">
            <a:off x="2399925" y="-74351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rot="2700000">
            <a:off x="3088039" y="3618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rot="2700000">
            <a:off x="3121049" y="-46775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603700" y="391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3250" y="1203400"/>
            <a:ext cx="77175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50" name="Google Shape;50;p4"/>
          <p:cNvPicPr preferRelativeResize="0"/>
          <p:nvPr/>
        </p:nvPicPr>
        <p:blipFill rotWithShape="1">
          <a:blip r:embed="rId2">
            <a:alphaModFix/>
          </a:blip>
          <a:srcRect l="72343" b="30167"/>
          <a:stretch/>
        </p:blipFill>
        <p:spPr>
          <a:xfrm flipH="1">
            <a:off x="8206825" y="1420525"/>
            <a:ext cx="937175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 rot="2700000">
            <a:off x="9054400" y="462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2700000">
            <a:off x="8522764" y="44723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2700000">
            <a:off x="8555774" y="-38240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2700000">
            <a:off x="6406189" y="47472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2700000">
            <a:off x="6757316" y="4166316"/>
            <a:ext cx="110309" cy="208907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69200" y="44332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212250" y="246100"/>
            <a:ext cx="586800" cy="586800"/>
            <a:chOff x="3589550" y="-1003725"/>
            <a:chExt cx="586800" cy="586800"/>
          </a:xfrm>
        </p:grpSpPr>
        <p:sp>
          <p:nvSpPr>
            <p:cNvPr id="58" name="Google Shape;58;p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380913" y="3274455"/>
            <a:ext cx="2575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186088" y="3276233"/>
            <a:ext cx="2578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 l="75305" b="16142"/>
          <a:stretch/>
        </p:blipFill>
        <p:spPr>
          <a:xfrm rot="8100000" flipH="1">
            <a:off x="576888" y="1714855"/>
            <a:ext cx="943979" cy="504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">
            <a:alphaModFix/>
          </a:blip>
          <a:srcRect l="71725" b="23059"/>
          <a:stretch/>
        </p:blipFill>
        <p:spPr>
          <a:xfrm flipH="1">
            <a:off x="8063150" y="516375"/>
            <a:ext cx="1080851" cy="46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 rot="2700000">
            <a:off x="4800125" y="43653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2700000">
            <a:off x="4174409" y="43743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2700000">
            <a:off x="8854550" y="-3883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2700000">
            <a:off x="-382000" y="462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2700000">
            <a:off x="306114" y="15678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2700000">
            <a:off x="339124" y="73821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398600" y="44515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427550" y="1924050"/>
            <a:ext cx="6288900" cy="15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2">
            <a:alphaModFix/>
          </a:blip>
          <a:srcRect l="63306" b="8265"/>
          <a:stretch/>
        </p:blipFill>
        <p:spPr>
          <a:xfrm rot="-5400000" flipH="1">
            <a:off x="1823654" y="-1812457"/>
            <a:ext cx="1243401" cy="48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2">
            <a:alphaModFix/>
          </a:blip>
          <a:srcRect l="68965" t="6145" b="8617"/>
          <a:stretch/>
        </p:blipFill>
        <p:spPr>
          <a:xfrm rot="5400000" flipH="1">
            <a:off x="5999175" y="1998600"/>
            <a:ext cx="1186350" cy="51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 rot="2700000">
            <a:off x="8342602" y="1009577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2700000">
            <a:off x="8375612" y="179928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rot="2700000">
            <a:off x="8188013" y="174457"/>
            <a:ext cx="120915" cy="38268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rot="2700000">
            <a:off x="7701950" y="-6544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>
            <a:off x="512525" y="4229950"/>
            <a:ext cx="586800" cy="586800"/>
            <a:chOff x="3589550" y="-1003725"/>
            <a:chExt cx="586800" cy="586800"/>
          </a:xfrm>
        </p:grpSpPr>
        <p:sp>
          <p:nvSpPr>
            <p:cNvPr id="113" name="Google Shape;113;p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/>
          <p:nvPr/>
        </p:nvSpPr>
        <p:spPr>
          <a:xfrm rot="2700000">
            <a:off x="2064252" y="4602752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2700000">
            <a:off x="2097262" y="3773103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2700000">
            <a:off x="427404" y="79107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2700000">
            <a:off x="758842" y="9016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53625" y="19240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2920950" y="3189950"/>
            <a:ext cx="330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ubTitle" idx="1"/>
          </p:nvPr>
        </p:nvSpPr>
        <p:spPr>
          <a:xfrm>
            <a:off x="1666800" y="1522455"/>
            <a:ext cx="5810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 rot="2700000">
            <a:off x="7009800" y="4513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"/>
          <p:cNvSpPr/>
          <p:nvPr/>
        </p:nvSpPr>
        <p:spPr>
          <a:xfrm rot="2700000">
            <a:off x="1312291" y="453392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"/>
          <p:cNvSpPr/>
          <p:nvPr/>
        </p:nvSpPr>
        <p:spPr>
          <a:xfrm rot="2700000">
            <a:off x="1643729" y="464450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4"/>
          <p:cNvGrpSpPr/>
          <p:nvPr/>
        </p:nvGrpSpPr>
        <p:grpSpPr>
          <a:xfrm>
            <a:off x="419825" y="4252350"/>
            <a:ext cx="586800" cy="586800"/>
            <a:chOff x="3589550" y="-1003725"/>
            <a:chExt cx="586800" cy="586800"/>
          </a:xfrm>
        </p:grpSpPr>
        <p:sp>
          <p:nvSpPr>
            <p:cNvPr id="207" name="Google Shape;207;p1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 rot="2700000">
            <a:off x="7571716" y="-281522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 rot="2700000">
            <a:off x="7979354" y="-399544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2700000">
            <a:off x="7021000" y="4513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252800" y="4420250"/>
            <a:ext cx="586800" cy="586800"/>
            <a:chOff x="3589550" y="-1003725"/>
            <a:chExt cx="586800" cy="586800"/>
          </a:xfrm>
        </p:grpSpPr>
        <p:sp>
          <p:nvSpPr>
            <p:cNvPr id="255" name="Google Shape;255;p1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8"/>
          <p:cNvSpPr/>
          <p:nvPr/>
        </p:nvSpPr>
        <p:spPr>
          <a:xfrm rot="2700000">
            <a:off x="652375" y="411188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2700000">
            <a:off x="1722139" y="47920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700000">
            <a:off x="1373499" y="438764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 rot="2700000">
            <a:off x="2428939" y="45793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>
            <a:spLocks noGrp="1"/>
          </p:cNvSpPr>
          <p:nvPr>
            <p:ph type="subTitle" idx="1"/>
          </p:nvPr>
        </p:nvSpPr>
        <p:spPr>
          <a:xfrm>
            <a:off x="889427" y="2916936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ubTitle" idx="2"/>
          </p:nvPr>
        </p:nvSpPr>
        <p:spPr>
          <a:xfrm>
            <a:off x="889427" y="3273555"/>
            <a:ext cx="2011800" cy="4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ubTitle" idx="3"/>
          </p:nvPr>
        </p:nvSpPr>
        <p:spPr>
          <a:xfrm>
            <a:off x="3567200" y="2916936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subTitle" idx="4"/>
          </p:nvPr>
        </p:nvSpPr>
        <p:spPr>
          <a:xfrm>
            <a:off x="3565928" y="3273552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5"/>
          </p:nvPr>
        </p:nvSpPr>
        <p:spPr>
          <a:xfrm>
            <a:off x="6242773" y="2916936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ubTitle" idx="6"/>
          </p:nvPr>
        </p:nvSpPr>
        <p:spPr>
          <a:xfrm>
            <a:off x="6242773" y="3273552"/>
            <a:ext cx="2011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323" name="Google Shape;323;p23"/>
          <p:cNvPicPr preferRelativeResize="0"/>
          <p:nvPr/>
        </p:nvPicPr>
        <p:blipFill rotWithShape="1">
          <a:blip r:embed="rId2">
            <a:alphaModFix/>
          </a:blip>
          <a:srcRect l="63306" t="49702" b="8998"/>
          <a:stretch/>
        </p:blipFill>
        <p:spPr>
          <a:xfrm flipH="1">
            <a:off x="7758350" y="1"/>
            <a:ext cx="1402650" cy="24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3"/>
          <p:cNvPicPr preferRelativeResize="0"/>
          <p:nvPr/>
        </p:nvPicPr>
        <p:blipFill rotWithShape="1">
          <a:blip r:embed="rId2">
            <a:alphaModFix/>
          </a:blip>
          <a:srcRect l="71962" b="30167"/>
          <a:stretch/>
        </p:blipFill>
        <p:spPr>
          <a:xfrm rot="5400000" flipH="1">
            <a:off x="1384601" y="2818450"/>
            <a:ext cx="950074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/>
          <p:nvPr/>
        </p:nvSpPr>
        <p:spPr>
          <a:xfrm rot="2700000">
            <a:off x="211416" y="171310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3"/>
          <p:cNvSpPr/>
          <p:nvPr/>
        </p:nvSpPr>
        <p:spPr>
          <a:xfrm rot="2700000">
            <a:off x="542854" y="182368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193400" y="10058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3"/>
          <p:cNvSpPr/>
          <p:nvPr/>
        </p:nvSpPr>
        <p:spPr>
          <a:xfrm rot="2700000">
            <a:off x="-87000" y="-1926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3"/>
          <p:cNvSpPr/>
          <p:nvPr/>
        </p:nvSpPr>
        <p:spPr>
          <a:xfrm rot="2700000">
            <a:off x="7678100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3"/>
          <p:cNvSpPr/>
          <p:nvPr/>
        </p:nvSpPr>
        <p:spPr>
          <a:xfrm rot="2700000">
            <a:off x="7147789" y="47305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3"/>
          <p:cNvSpPr/>
          <p:nvPr/>
        </p:nvSpPr>
        <p:spPr>
          <a:xfrm rot="2700000">
            <a:off x="8399224" y="463321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>
            <a:off x="3656100" y="4800825"/>
            <a:ext cx="586800" cy="586800"/>
            <a:chOff x="3589550" y="-1003725"/>
            <a:chExt cx="586800" cy="586800"/>
          </a:xfrm>
        </p:grpSpPr>
        <p:sp>
          <p:nvSpPr>
            <p:cNvPr id="333" name="Google Shape;333;p2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3"/>
          <p:cNvSpPr/>
          <p:nvPr/>
        </p:nvSpPr>
        <p:spPr>
          <a:xfrm rot="2700000">
            <a:off x="8670139" y="34321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>
            <a:spLocks noGrp="1"/>
          </p:cNvSpPr>
          <p:nvPr>
            <p:ph type="subTitle" idx="1"/>
          </p:nvPr>
        </p:nvSpPr>
        <p:spPr>
          <a:xfrm>
            <a:off x="6826229" y="2840736"/>
            <a:ext cx="143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subTitle" idx="2"/>
          </p:nvPr>
        </p:nvSpPr>
        <p:spPr>
          <a:xfrm>
            <a:off x="6721079" y="3197352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subTitle" idx="3"/>
          </p:nvPr>
        </p:nvSpPr>
        <p:spPr>
          <a:xfrm>
            <a:off x="4844914" y="2840736"/>
            <a:ext cx="143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subTitle" idx="4"/>
          </p:nvPr>
        </p:nvSpPr>
        <p:spPr>
          <a:xfrm>
            <a:off x="4739760" y="3197352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subTitle" idx="5"/>
          </p:nvPr>
        </p:nvSpPr>
        <p:spPr>
          <a:xfrm>
            <a:off x="2863599" y="2840736"/>
            <a:ext cx="143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subTitle" idx="6"/>
          </p:nvPr>
        </p:nvSpPr>
        <p:spPr>
          <a:xfrm>
            <a:off x="777121" y="3197352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7"/>
          </p:nvPr>
        </p:nvSpPr>
        <p:spPr>
          <a:xfrm>
            <a:off x="882283" y="2840736"/>
            <a:ext cx="143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subTitle" idx="8"/>
          </p:nvPr>
        </p:nvSpPr>
        <p:spPr>
          <a:xfrm>
            <a:off x="2758440" y="3197352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 rotWithShape="1">
          <a:blip r:embed="rId2">
            <a:alphaModFix/>
          </a:blip>
          <a:srcRect l="75295" t="9594" b="10116"/>
          <a:stretch/>
        </p:blipFill>
        <p:spPr>
          <a:xfrm rot="5400000" flipH="1">
            <a:off x="6268937" y="2268337"/>
            <a:ext cx="944350" cy="482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 rotWithShape="1">
          <a:blip r:embed="rId2">
            <a:alphaModFix/>
          </a:blip>
          <a:srcRect l="63306" b="52615"/>
          <a:stretch/>
        </p:blipFill>
        <p:spPr>
          <a:xfrm rot="10800000" flipH="1">
            <a:off x="7000" y="-5396"/>
            <a:ext cx="1243401" cy="252617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/>
          <p:nvPr/>
        </p:nvSpPr>
        <p:spPr>
          <a:xfrm rot="2700000">
            <a:off x="3763625" y="45098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 rot="2700000">
            <a:off x="1916741" y="-198997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"/>
          <p:cNvSpPr/>
          <p:nvPr/>
        </p:nvSpPr>
        <p:spPr>
          <a:xfrm rot="2700000">
            <a:off x="2326554" y="-392669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/>
          <p:nvPr/>
        </p:nvSpPr>
        <p:spPr>
          <a:xfrm rot="2700000">
            <a:off x="8894375" y="54771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 rot="2700000">
            <a:off x="9031664" y="206523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 rot="2700000">
            <a:off x="9082099" y="128066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432300" y="44436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24"/>
          <p:cNvGrpSpPr/>
          <p:nvPr/>
        </p:nvGrpSpPr>
        <p:grpSpPr>
          <a:xfrm>
            <a:off x="126425" y="3558350"/>
            <a:ext cx="586800" cy="586800"/>
            <a:chOff x="3589550" y="-1003725"/>
            <a:chExt cx="586800" cy="586800"/>
          </a:xfrm>
        </p:grpSpPr>
        <p:sp>
          <p:nvSpPr>
            <p:cNvPr id="356" name="Google Shape;356;p2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9000">
              <a:schemeClr val="dk2"/>
            </a:gs>
            <a:gs pos="81000">
              <a:schemeClr val="accen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Alternates ExtraBold"/>
              <a:buNone/>
              <a:defRPr sz="28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8" r:id="rId5"/>
    <p:sldLayoutId id="2147483660" r:id="rId6"/>
    <p:sldLayoutId id="2147483664" r:id="rId7"/>
    <p:sldLayoutId id="2147483669" r:id="rId8"/>
    <p:sldLayoutId id="2147483670" r:id="rId9"/>
    <p:sldLayoutId id="2147483672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accent3"/>
                </a:solidFill>
              </a:rPr>
              <a:t>Probabilistic Data Structures</a:t>
            </a:r>
            <a:endParaRPr sz="45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Counting Bloom Filter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1722208" y="2399689"/>
            <a:ext cx="5264822" cy="27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Contains a bit array and an array of counters length 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Compute corresponding bit positions, then increase the associated counter  with add or decrease with remove 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Support deletion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N-times more space than classic BF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CBF cannot be expanded =&gt; the maximum keys must be determined in advance.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</p:txBody>
      </p:sp>
      <p:pic>
        <p:nvPicPr>
          <p:cNvPr id="5122" name="Picture 2" descr="What are Counting Bloom Filters? | Analytics Vidhya">
            <a:extLst>
              <a:ext uri="{FF2B5EF4-FFF2-40B4-BE49-F238E27FC236}">
                <a16:creationId xmlns:a16="http://schemas.microsoft.com/office/drawing/2014/main" id="{5CA12E3F-A414-2344-9986-2922ED79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00" y="1194080"/>
            <a:ext cx="558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4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Scalable Bloom Filter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402292" y="1856074"/>
            <a:ext cx="5264822" cy="27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Scalable BF is an array of bloom filters.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Don’t need prior knowledge of the size.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Add new filters with tightened error probability when current filters reach a target fill ratio.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New elements are added to the last filters.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1B3CB2-18D2-AE48-BCFA-B6CE505D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891" y="1482750"/>
            <a:ext cx="3244401" cy="28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Stable Bloom Filter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372761" y="1668860"/>
            <a:ext cx="4789910" cy="27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Use to detect duplicates in unbounded data stream with limited space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Continuously evict stale data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Introduces false-negative, guarantee a tight upper bound of false positive.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A21FA-8D3D-D540-937B-453078DD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79" y="1251061"/>
            <a:ext cx="3607058" cy="35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Layered Bloom Filter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1390527" y="1382613"/>
            <a:ext cx="4789910" cy="27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A layered bloom filter consists of multiple bloom filter layers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Use to track how many times an item was added to the BF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Normally return the deepest layer an item was found in.</a:t>
            </a:r>
          </a:p>
        </p:txBody>
      </p:sp>
    </p:spTree>
    <p:extLst>
      <p:ext uri="{BB962C8B-B14F-4D97-AF65-F5344CB8AC3E}">
        <p14:creationId xmlns:p14="http://schemas.microsoft.com/office/powerpoint/2010/main" val="377954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Inverse Bloom Filter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643133" y="1706360"/>
            <a:ext cx="3795165" cy="274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Also called “Opposite Bloom Filter”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May raise false-negative but never report a false positive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Behaves in a similar manner to a fixed size hash map but does not handle conflicts.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Can deal with unbound stream or large data sets since it limits memory usage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Use-case: same as BF but don’t want false-positive.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</p:txBody>
      </p:sp>
      <p:pic>
        <p:nvPicPr>
          <p:cNvPr id="7170" name="Picture 2" descr="Hash table - Wikipedia">
            <a:extLst>
              <a:ext uri="{FF2B5EF4-FFF2-40B4-BE49-F238E27FC236}">
                <a16:creationId xmlns:a16="http://schemas.microsoft.com/office/drawing/2014/main" id="{D06C7F7E-7908-9449-BFE6-266D51FEB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98" y="1021504"/>
            <a:ext cx="4111474" cy="300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05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1032747" y="1197277"/>
            <a:ext cx="7013973" cy="375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Google </a:t>
            </a:r>
            <a:r>
              <a:rPr lang="en-US" sz="1400" i="1" dirty="0" err="1"/>
              <a:t>BigTable</a:t>
            </a:r>
            <a:r>
              <a:rPr lang="en-US" sz="1400" i="1" dirty="0"/>
              <a:t>, Apache </a:t>
            </a:r>
            <a:r>
              <a:rPr lang="en-US" sz="1400" i="1" dirty="0" err="1"/>
              <a:t>Hbase</a:t>
            </a:r>
            <a:r>
              <a:rPr lang="en-US" sz="1400" i="1" dirty="0"/>
              <a:t>, Apache Cassandra use BF to reduce disk lookups for non-existent rows or columns.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Google Chrome uses Bloom Filter to check if an URL is a threat or not. If Bloom Filter says that it is a threat, then it goes to another round of testing before alerting the user.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Bitcoin is using Bloom Filter due to its efficient performance and it minimizes the risk of triggering DDoS attacks.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 err="1"/>
              <a:t>Zalo</a:t>
            </a:r>
            <a:r>
              <a:rPr lang="en-US" sz="1400" i="1" dirty="0"/>
              <a:t> ads uses Bloom Filter to track user interaction with ads.</a:t>
            </a:r>
          </a:p>
        </p:txBody>
      </p:sp>
    </p:spTree>
    <p:extLst>
      <p:ext uri="{BB962C8B-B14F-4D97-AF65-F5344CB8AC3E}">
        <p14:creationId xmlns:p14="http://schemas.microsoft.com/office/powerpoint/2010/main" val="110433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membership DS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1809010" y="1197277"/>
            <a:ext cx="3795165" cy="274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Cuckoo filter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Roaring bitmaps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Quotient filter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55036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474BB-56E8-E442-90BB-FB0DE7AE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29" y="2399728"/>
            <a:ext cx="6167752" cy="1090895"/>
          </a:xfrm>
          <a:prstGeom prst="rect">
            <a:avLst/>
          </a:prstGeom>
        </p:spPr>
      </p:pic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494909" y="1096377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LINEAR COUNTING</a:t>
            </a:r>
          </a:p>
        </p:txBody>
      </p:sp>
    </p:spTree>
    <p:extLst>
      <p:ext uri="{BB962C8B-B14F-4D97-AF65-F5344CB8AC3E}">
        <p14:creationId xmlns:p14="http://schemas.microsoft.com/office/powerpoint/2010/main" val="244315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19637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90F181-6388-B142-9EA8-E978C457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025" y="1976685"/>
            <a:ext cx="407670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4D940B-0E6A-3E45-9662-6A6D9EB7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025" y="3677860"/>
            <a:ext cx="4076700" cy="465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622D5B-8C19-6A4A-A37D-3E8F8E73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025" y="4347800"/>
            <a:ext cx="1524000" cy="533400"/>
          </a:xfrm>
          <a:prstGeom prst="rect">
            <a:avLst/>
          </a:prstGeom>
        </p:spPr>
      </p:pic>
      <p:sp>
        <p:nvSpPr>
          <p:cNvPr id="11" name="Google Shape;664;p45">
            <a:extLst>
              <a:ext uri="{FF2B5EF4-FFF2-40B4-BE49-F238E27FC236}">
                <a16:creationId xmlns:a16="http://schemas.microsoft.com/office/drawing/2014/main" id="{9558257C-6413-E844-A396-2076C835B7CE}"/>
              </a:ext>
            </a:extLst>
          </p:cNvPr>
          <p:cNvSpPr txBox="1">
            <a:spLocks/>
          </p:cNvSpPr>
          <p:nvPr/>
        </p:nvSpPr>
        <p:spPr>
          <a:xfrm>
            <a:off x="429370" y="1842894"/>
            <a:ext cx="4142605" cy="274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v = (number of 0 / total) = 9/ 16 ~= 0.5625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n ~ -16 * ln 0.5625 ~ 9.26</a:t>
            </a:r>
          </a:p>
        </p:txBody>
      </p:sp>
      <p:sp>
        <p:nvSpPr>
          <p:cNvPr id="12" name="Google Shape;664;p45">
            <a:extLst>
              <a:ext uri="{FF2B5EF4-FFF2-40B4-BE49-F238E27FC236}">
                <a16:creationId xmlns:a16="http://schemas.microsoft.com/office/drawing/2014/main" id="{F9024CE9-A7EA-D94C-8090-809FA81B6D23}"/>
              </a:ext>
            </a:extLst>
          </p:cNvPr>
          <p:cNvSpPr txBox="1">
            <a:spLocks/>
          </p:cNvSpPr>
          <p:nvPr/>
        </p:nvSpPr>
        <p:spPr>
          <a:xfrm>
            <a:off x="946269" y="670845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LINEAR COUNTING</a:t>
            </a:r>
          </a:p>
        </p:txBody>
      </p:sp>
    </p:spTree>
    <p:extLst>
      <p:ext uri="{BB962C8B-B14F-4D97-AF65-F5344CB8AC3E}">
        <p14:creationId xmlns:p14="http://schemas.microsoft.com/office/powerpoint/2010/main" val="110958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574422" y="1005840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LINEAR COUNTING</a:t>
            </a:r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1574422" y="2061256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O(N) time complexity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Error rate increases when more data added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Must know data size in prior </a:t>
            </a:r>
          </a:p>
        </p:txBody>
      </p:sp>
    </p:spTree>
    <p:extLst>
      <p:ext uri="{BB962C8B-B14F-4D97-AF65-F5344CB8AC3E}">
        <p14:creationId xmlns:p14="http://schemas.microsoft.com/office/powerpoint/2010/main" val="4571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1"/>
          </p:nvPr>
        </p:nvSpPr>
        <p:spPr>
          <a:xfrm>
            <a:off x="713250" y="1203400"/>
            <a:ext cx="77175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Problems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Membership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Cardinality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Frequency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Q&amp;A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043199" y="799938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Probabilistic Counting</a:t>
            </a:r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540754" y="2124866"/>
            <a:ext cx="3733860" cy="131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R = maximum consecutive 0 in hashes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N = 2^R</a:t>
            </a:r>
          </a:p>
        </p:txBody>
      </p:sp>
      <p:pic>
        <p:nvPicPr>
          <p:cNvPr id="9218" name="Picture 2" descr="Figure illustrating an example of the probability of observing a sequence of three consecutive zeros. ">
            <a:extLst>
              <a:ext uri="{FF2B5EF4-FFF2-40B4-BE49-F238E27FC236}">
                <a16:creationId xmlns:a16="http://schemas.microsoft.com/office/drawing/2014/main" id="{5ECEC7E7-8137-EA4E-84B6-50C55B25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14" y="1331227"/>
            <a:ext cx="4718550" cy="26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043199" y="799938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Probabilistic Counting</a:t>
            </a:r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540754" y="2124866"/>
            <a:ext cx="3733860" cy="131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Drawbacks: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The result is only be of 2^R: {1,2,4, . . ., 1024, 2048, ..}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Might have high variability</a:t>
            </a:r>
          </a:p>
        </p:txBody>
      </p:sp>
      <p:pic>
        <p:nvPicPr>
          <p:cNvPr id="9218" name="Picture 2" descr="Figure illustrating an example of the probability of observing a sequence of three consecutive zeros. ">
            <a:extLst>
              <a:ext uri="{FF2B5EF4-FFF2-40B4-BE49-F238E27FC236}">
                <a16:creationId xmlns:a16="http://schemas.microsoft.com/office/drawing/2014/main" id="{5ECEC7E7-8137-EA4E-84B6-50C55B25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14" y="1331227"/>
            <a:ext cx="4718550" cy="265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5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043199" y="799938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 err="1"/>
              <a:t>LogLog</a:t>
            </a:r>
            <a:endParaRPr lang="en-US" sz="1400" i="1" dirty="0"/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658873" y="1620413"/>
            <a:ext cx="3349534" cy="204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Can use m hash functions then R = R1 + R2 + . . . Rn) / m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-&gt; Computational expensive</a:t>
            </a:r>
          </a:p>
        </p:txBody>
      </p:sp>
      <p:pic>
        <p:nvPicPr>
          <p:cNvPr id="11266" name="Picture 2" descr="Graph illustrating a single estimator's variance is reduced by using multiple independent estimators and averaging out the results">
            <a:extLst>
              <a:ext uri="{FF2B5EF4-FFF2-40B4-BE49-F238E27FC236}">
                <a16:creationId xmlns:a16="http://schemas.microsoft.com/office/drawing/2014/main" id="{2ACC74A5-87D9-7148-840C-F1F74F9B7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07" y="1288907"/>
            <a:ext cx="5072217" cy="238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586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043199" y="799938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 err="1"/>
              <a:t>LogLog</a:t>
            </a:r>
            <a:endParaRPr lang="en-US" sz="1400" i="1" dirty="0"/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658873" y="1620413"/>
            <a:ext cx="3349534" cy="204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Use first k bits to index bucket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The rest to compute longest 0 sequence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412ADD3-2BD6-8340-9745-2DDBA8E7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42" y="1257138"/>
            <a:ext cx="5258658" cy="29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\text{CARDINALITY}_{\text{LogLog}} = \text{constant} \cdot m \cdot 2^{\frac{1}{m}\sum_{j=1}^N R_j}">
            <a:extLst>
              <a:ext uri="{FF2B5EF4-FFF2-40B4-BE49-F238E27FC236}">
                <a16:creationId xmlns:a16="http://schemas.microsoft.com/office/drawing/2014/main" id="{0135239F-7B53-944A-95F5-D0246DFF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5" y="4290003"/>
            <a:ext cx="4698767" cy="3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64;p45">
            <a:extLst>
              <a:ext uri="{FF2B5EF4-FFF2-40B4-BE49-F238E27FC236}">
                <a16:creationId xmlns:a16="http://schemas.microsoft.com/office/drawing/2014/main" id="{9D17FED1-6822-0341-B347-A4CD2E81F2D0}"/>
              </a:ext>
            </a:extLst>
          </p:cNvPr>
          <p:cNvSpPr txBox="1">
            <a:spLocks/>
          </p:cNvSpPr>
          <p:nvPr/>
        </p:nvSpPr>
        <p:spPr>
          <a:xfrm>
            <a:off x="2619750" y="4569157"/>
            <a:ext cx="1952250" cy="52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Constant = 0.79402</a:t>
            </a:r>
          </a:p>
        </p:txBody>
      </p:sp>
    </p:spTree>
    <p:extLst>
      <p:ext uri="{BB962C8B-B14F-4D97-AF65-F5344CB8AC3E}">
        <p14:creationId xmlns:p14="http://schemas.microsoft.com/office/powerpoint/2010/main" val="61313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043199" y="799938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 err="1"/>
              <a:t>SuperLogLog</a:t>
            </a:r>
            <a:endParaRPr lang="en-US" sz="1400" i="1" dirty="0"/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1319776" y="1665681"/>
            <a:ext cx="3349534" cy="204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Get 70 % of the smallest elements to increase accuracy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CA3C-0E7C-4545-9414-643092A9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10" y="2701537"/>
            <a:ext cx="3327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69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043199" y="799938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 err="1"/>
              <a:t>HyperLogLog</a:t>
            </a:r>
            <a:endParaRPr lang="en-US" sz="1400" i="1" dirty="0"/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1043199" y="1222860"/>
            <a:ext cx="3349534" cy="204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Use Harmonic Mean instead of Geometric Mean (</a:t>
            </a:r>
            <a:r>
              <a:rPr lang="en-US" sz="1400" i="1" dirty="0" err="1"/>
              <a:t>LogLog</a:t>
            </a:r>
            <a:r>
              <a:rPr lang="en-US" sz="1400" i="1" dirty="0"/>
              <a:t>)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Accuracy rate is about</a:t>
            </a:r>
          </a:p>
        </p:txBody>
      </p:sp>
      <p:pic>
        <p:nvPicPr>
          <p:cNvPr id="15362" name="Picture 2" descr="1.04/\sqrt{m}">
            <a:extLst>
              <a:ext uri="{FF2B5EF4-FFF2-40B4-BE49-F238E27FC236}">
                <a16:creationId xmlns:a16="http://schemas.microsoft.com/office/drawing/2014/main" id="{BF76E83E-5306-A140-A701-2A9735B3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86" y="2444750"/>
            <a:ext cx="990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\text{CARDINALITY}_{\text{HLL}} = \text{constant} \cdot m \cdot \frac{m}{\sum_{j=1}^N 2^{-R_j}} ">
            <a:extLst>
              <a:ext uri="{FF2B5EF4-FFF2-40B4-BE49-F238E27FC236}">
                <a16:creationId xmlns:a16="http://schemas.microsoft.com/office/drawing/2014/main" id="{6A176202-35CB-D24D-ACAB-3896EA98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86" y="3857580"/>
            <a:ext cx="48641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armonic Mean Definition | DeepAI">
            <a:extLst>
              <a:ext uri="{FF2B5EF4-FFF2-40B4-BE49-F238E27FC236}">
                <a16:creationId xmlns:a16="http://schemas.microsoft.com/office/drawing/2014/main" id="{23042073-79ED-AC47-B3DB-9B8BF003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65" y="1693313"/>
            <a:ext cx="408886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31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Cardinality - </a:t>
            </a:r>
            <a:r>
              <a:rPr lang="en-US" dirty="0" err="1"/>
              <a:t>HyperLogLog</a:t>
            </a:r>
            <a:endParaRPr dirty="0"/>
          </a:p>
        </p:txBody>
      </p:sp>
      <p:sp>
        <p:nvSpPr>
          <p:cNvPr id="8" name="Google Shape;664;p45">
            <a:extLst>
              <a:ext uri="{FF2B5EF4-FFF2-40B4-BE49-F238E27FC236}">
                <a16:creationId xmlns:a16="http://schemas.microsoft.com/office/drawing/2014/main" id="{9757F5CB-B89C-6B4E-B187-9111A7ADB4A8}"/>
              </a:ext>
            </a:extLst>
          </p:cNvPr>
          <p:cNvSpPr txBox="1">
            <a:spLocks/>
          </p:cNvSpPr>
          <p:nvPr/>
        </p:nvSpPr>
        <p:spPr>
          <a:xfrm>
            <a:off x="1043199" y="799938"/>
            <a:ext cx="5653200" cy="11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 err="1"/>
              <a:t>HyperLogLog</a:t>
            </a:r>
            <a:endParaRPr lang="en-US" sz="1400" i="1" dirty="0"/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1043199" y="1836652"/>
            <a:ext cx="5866514" cy="204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With 2048 buckets, 5 bits per bucket ( 32 consecutive 0s).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Average error: 1.04/ sqrt(2048) = 2.29%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Can estimate up to: 2 ^ 27 = 134 217 728</a:t>
            </a:r>
          </a:p>
          <a:p>
            <a:pPr marL="0" indent="0" algn="l">
              <a:lnSpc>
                <a:spcPct val="150000"/>
              </a:lnSpc>
            </a:pPr>
            <a:r>
              <a:rPr lang="en-US" sz="1400" i="1" dirty="0"/>
              <a:t>Memory: 2048 * 5 = 1.2 KB</a:t>
            </a:r>
          </a:p>
        </p:txBody>
      </p:sp>
    </p:spTree>
    <p:extLst>
      <p:ext uri="{BB962C8B-B14F-4D97-AF65-F5344CB8AC3E}">
        <p14:creationId xmlns:p14="http://schemas.microsoft.com/office/powerpoint/2010/main" val="138438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367073" y="529000"/>
            <a:ext cx="6563763" cy="457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Frequency – Count Min Sketch</a:t>
            </a:r>
            <a:endParaRPr dirty="0"/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344033" y="1628080"/>
            <a:ext cx="4124310" cy="32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Similar to Bloom Filter but represents multi-set which keeps frequency distribution summary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Is a two-dimensional array ( d x w) of integer counters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Add an element: increase counter of each d rows with d independent hash functions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Estimate frequency: minimum value of the counts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9A9AD43-A3F4-7B4C-9D3A-E8608A6B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42" y="1628080"/>
            <a:ext cx="4456114" cy="18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993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367073" y="529000"/>
            <a:ext cx="6563763" cy="457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Frequency – Count Min Sketch</a:t>
            </a:r>
            <a:endParaRPr dirty="0"/>
          </a:p>
        </p:txBody>
      </p:sp>
      <p:sp>
        <p:nvSpPr>
          <p:cNvPr id="6" name="Google Shape;664;p45">
            <a:extLst>
              <a:ext uri="{FF2B5EF4-FFF2-40B4-BE49-F238E27FC236}">
                <a16:creationId xmlns:a16="http://schemas.microsoft.com/office/drawing/2014/main" id="{1671EC5E-4BF6-844A-8F4F-211B5803EA49}"/>
              </a:ext>
            </a:extLst>
          </p:cNvPr>
          <p:cNvSpPr txBox="1">
            <a:spLocks/>
          </p:cNvSpPr>
          <p:nvPr/>
        </p:nvSpPr>
        <p:spPr>
          <a:xfrm>
            <a:off x="977774" y="778949"/>
            <a:ext cx="6953062" cy="179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1400" i="1" dirty="0"/>
              <a:t>Chose the right value for d and w for small error and high probability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F49969-150C-3144-BCB3-33E2E23E6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8" y="2571750"/>
            <a:ext cx="5803454" cy="16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6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290118" y="2343150"/>
            <a:ext cx="6563763" cy="457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541209" y="23431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59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2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Nunito Sans"/>
                <a:ea typeface="Nunito Sans"/>
                <a:cs typeface="Nunito Sans"/>
                <a:sym typeface="Nunito Sans"/>
              </a:rPr>
              <a:t>Real-world problems</a:t>
            </a:r>
            <a:endParaRPr b="1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3" name="Google Shape;593;p42"/>
          <p:cNvSpPr txBox="1">
            <a:spLocks noGrp="1"/>
          </p:cNvSpPr>
          <p:nvPr>
            <p:ph type="body" idx="1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process data sets, we want do some queries: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Does an element exist ?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How many distinct elements ?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frequency of an element ?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290118" y="2343150"/>
            <a:ext cx="6563763" cy="457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541209" y="23431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 &amp;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07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1"/>
          <p:cNvSpPr txBox="1">
            <a:spLocks noGrp="1"/>
          </p:cNvSpPr>
          <p:nvPr>
            <p:ph type="title"/>
          </p:nvPr>
        </p:nvSpPr>
        <p:spPr>
          <a:xfrm>
            <a:off x="2434320" y="1184318"/>
            <a:ext cx="3858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pic>
        <p:nvPicPr>
          <p:cNvPr id="20482" name="Picture 2" descr="Lời cảm ơn - Gia đình Cụ Quang">
            <a:extLst>
              <a:ext uri="{FF2B5EF4-FFF2-40B4-BE49-F238E27FC236}">
                <a16:creationId xmlns:a16="http://schemas.microsoft.com/office/drawing/2014/main" id="{A206F501-5A7D-AA4A-AF03-CE8C5841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825" y="2399734"/>
            <a:ext cx="4046349" cy="23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5998188" y="1800981"/>
            <a:ext cx="954300" cy="9543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3"/>
          <p:cNvSpPr/>
          <p:nvPr/>
        </p:nvSpPr>
        <p:spPr>
          <a:xfrm>
            <a:off x="2191525" y="1800981"/>
            <a:ext cx="954300" cy="9543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3"/>
          <p:cNvSpPr txBox="1">
            <a:spLocks noGrp="1"/>
          </p:cNvSpPr>
          <p:nvPr>
            <p:ph type="subTitle" idx="1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Hash table/Hash Set</a:t>
            </a:r>
            <a:endParaRPr dirty="0"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Simple approaches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04" name="Google Shape;604;p43"/>
          <p:cNvSpPr txBox="1">
            <a:spLocks noGrp="1"/>
          </p:cNvSpPr>
          <p:nvPr>
            <p:ph type="subTitle" idx="2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grpSp>
        <p:nvGrpSpPr>
          <p:cNvPr id="606" name="Google Shape;606;p43"/>
          <p:cNvGrpSpPr/>
          <p:nvPr/>
        </p:nvGrpSpPr>
        <p:grpSpPr>
          <a:xfrm>
            <a:off x="2507950" y="2068500"/>
            <a:ext cx="321425" cy="419250"/>
            <a:chOff x="287350" y="1249275"/>
            <a:chExt cx="321425" cy="419250"/>
          </a:xfrm>
        </p:grpSpPr>
        <p:sp>
          <p:nvSpPr>
            <p:cNvPr id="607" name="Google Shape;607;p43"/>
            <p:cNvSpPr/>
            <p:nvPr/>
          </p:nvSpPr>
          <p:spPr>
            <a:xfrm>
              <a:off x="287350" y="1249275"/>
              <a:ext cx="321425" cy="419250"/>
            </a:xfrm>
            <a:custGeom>
              <a:avLst/>
              <a:gdLst/>
              <a:ahLst/>
              <a:cxnLst/>
              <a:rect l="l" t="t" r="r" b="b"/>
              <a:pathLst>
                <a:path w="12857" h="16770" extrusionOk="0">
                  <a:moveTo>
                    <a:pt x="312" y="0"/>
                  </a:moveTo>
                  <a:lnTo>
                    <a:pt x="182" y="26"/>
                  </a:lnTo>
                  <a:lnTo>
                    <a:pt x="79" y="78"/>
                  </a:lnTo>
                  <a:lnTo>
                    <a:pt x="27" y="181"/>
                  </a:lnTo>
                  <a:lnTo>
                    <a:pt x="1" y="311"/>
                  </a:lnTo>
                  <a:lnTo>
                    <a:pt x="1" y="16432"/>
                  </a:lnTo>
                  <a:lnTo>
                    <a:pt x="27" y="16562"/>
                  </a:lnTo>
                  <a:lnTo>
                    <a:pt x="79" y="16665"/>
                  </a:lnTo>
                  <a:lnTo>
                    <a:pt x="182" y="16743"/>
                  </a:lnTo>
                  <a:lnTo>
                    <a:pt x="312" y="16769"/>
                  </a:lnTo>
                  <a:lnTo>
                    <a:pt x="12545" y="16769"/>
                  </a:lnTo>
                  <a:lnTo>
                    <a:pt x="12649" y="16743"/>
                  </a:lnTo>
                  <a:lnTo>
                    <a:pt x="12753" y="16665"/>
                  </a:lnTo>
                  <a:lnTo>
                    <a:pt x="12830" y="16562"/>
                  </a:lnTo>
                  <a:lnTo>
                    <a:pt x="12856" y="16432"/>
                  </a:lnTo>
                  <a:lnTo>
                    <a:pt x="12856" y="311"/>
                  </a:lnTo>
                  <a:lnTo>
                    <a:pt x="12830" y="181"/>
                  </a:lnTo>
                  <a:lnTo>
                    <a:pt x="12753" y="78"/>
                  </a:lnTo>
                  <a:lnTo>
                    <a:pt x="12649" y="26"/>
                  </a:lnTo>
                  <a:lnTo>
                    <a:pt x="12545" y="0"/>
                  </a:lnTo>
                  <a:lnTo>
                    <a:pt x="7906" y="0"/>
                  </a:lnTo>
                  <a:lnTo>
                    <a:pt x="7776" y="26"/>
                  </a:lnTo>
                  <a:lnTo>
                    <a:pt x="7673" y="78"/>
                  </a:lnTo>
                  <a:lnTo>
                    <a:pt x="7595" y="181"/>
                  </a:lnTo>
                  <a:lnTo>
                    <a:pt x="7569" y="311"/>
                  </a:lnTo>
                  <a:lnTo>
                    <a:pt x="7595" y="441"/>
                  </a:lnTo>
                  <a:lnTo>
                    <a:pt x="7673" y="544"/>
                  </a:lnTo>
                  <a:lnTo>
                    <a:pt x="7776" y="622"/>
                  </a:lnTo>
                  <a:lnTo>
                    <a:pt x="7906" y="648"/>
                  </a:lnTo>
                  <a:lnTo>
                    <a:pt x="12208" y="648"/>
                  </a:lnTo>
                  <a:lnTo>
                    <a:pt x="12208" y="16121"/>
                  </a:lnTo>
                  <a:lnTo>
                    <a:pt x="649" y="16121"/>
                  </a:lnTo>
                  <a:lnTo>
                    <a:pt x="649" y="648"/>
                  </a:lnTo>
                  <a:lnTo>
                    <a:pt x="4951" y="648"/>
                  </a:lnTo>
                  <a:lnTo>
                    <a:pt x="5081" y="622"/>
                  </a:lnTo>
                  <a:lnTo>
                    <a:pt x="5184" y="544"/>
                  </a:lnTo>
                  <a:lnTo>
                    <a:pt x="5262" y="441"/>
                  </a:lnTo>
                  <a:lnTo>
                    <a:pt x="5288" y="311"/>
                  </a:lnTo>
                  <a:lnTo>
                    <a:pt x="5262" y="181"/>
                  </a:lnTo>
                  <a:lnTo>
                    <a:pt x="5184" y="78"/>
                  </a:lnTo>
                  <a:lnTo>
                    <a:pt x="5081" y="26"/>
                  </a:lnTo>
                  <a:lnTo>
                    <a:pt x="4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439625" y="1249275"/>
              <a:ext cx="16875" cy="16200"/>
            </a:xfrm>
            <a:custGeom>
              <a:avLst/>
              <a:gdLst/>
              <a:ahLst/>
              <a:cxnLst/>
              <a:rect l="l" t="t" r="r" b="b"/>
              <a:pathLst>
                <a:path w="675" h="648" extrusionOk="0">
                  <a:moveTo>
                    <a:pt x="338" y="0"/>
                  </a:moveTo>
                  <a:lnTo>
                    <a:pt x="208" y="26"/>
                  </a:lnTo>
                  <a:lnTo>
                    <a:pt x="104" y="78"/>
                  </a:lnTo>
                  <a:lnTo>
                    <a:pt x="27" y="181"/>
                  </a:lnTo>
                  <a:lnTo>
                    <a:pt x="1" y="311"/>
                  </a:lnTo>
                  <a:lnTo>
                    <a:pt x="27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8" y="648"/>
                  </a:lnTo>
                  <a:lnTo>
                    <a:pt x="467" y="622"/>
                  </a:lnTo>
                  <a:lnTo>
                    <a:pt x="571" y="544"/>
                  </a:lnTo>
                  <a:lnTo>
                    <a:pt x="649" y="441"/>
                  </a:lnTo>
                  <a:lnTo>
                    <a:pt x="674" y="311"/>
                  </a:lnTo>
                  <a:lnTo>
                    <a:pt x="649" y="181"/>
                  </a:lnTo>
                  <a:lnTo>
                    <a:pt x="571" y="78"/>
                  </a:lnTo>
                  <a:lnTo>
                    <a:pt x="467" y="2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499250" y="1471500"/>
              <a:ext cx="52500" cy="102425"/>
            </a:xfrm>
            <a:custGeom>
              <a:avLst/>
              <a:gdLst/>
              <a:ahLst/>
              <a:cxnLst/>
              <a:rect l="l" t="t" r="r" b="b"/>
              <a:pathLst>
                <a:path w="2100" h="4097" extrusionOk="0">
                  <a:moveTo>
                    <a:pt x="311" y="1"/>
                  </a:moveTo>
                  <a:lnTo>
                    <a:pt x="207" y="27"/>
                  </a:lnTo>
                  <a:lnTo>
                    <a:pt x="104" y="105"/>
                  </a:lnTo>
                  <a:lnTo>
                    <a:pt x="26" y="208"/>
                  </a:lnTo>
                  <a:lnTo>
                    <a:pt x="0" y="338"/>
                  </a:lnTo>
                  <a:lnTo>
                    <a:pt x="0" y="3759"/>
                  </a:lnTo>
                  <a:lnTo>
                    <a:pt x="26" y="3889"/>
                  </a:lnTo>
                  <a:lnTo>
                    <a:pt x="104" y="3992"/>
                  </a:lnTo>
                  <a:lnTo>
                    <a:pt x="207" y="4070"/>
                  </a:lnTo>
                  <a:lnTo>
                    <a:pt x="311" y="4096"/>
                  </a:lnTo>
                  <a:lnTo>
                    <a:pt x="1763" y="4096"/>
                  </a:lnTo>
                  <a:lnTo>
                    <a:pt x="1892" y="4070"/>
                  </a:lnTo>
                  <a:lnTo>
                    <a:pt x="1996" y="3992"/>
                  </a:lnTo>
                  <a:lnTo>
                    <a:pt x="2074" y="3889"/>
                  </a:lnTo>
                  <a:lnTo>
                    <a:pt x="2099" y="3759"/>
                  </a:lnTo>
                  <a:lnTo>
                    <a:pt x="2074" y="3629"/>
                  </a:lnTo>
                  <a:lnTo>
                    <a:pt x="1996" y="3526"/>
                  </a:lnTo>
                  <a:lnTo>
                    <a:pt x="1892" y="3474"/>
                  </a:lnTo>
                  <a:lnTo>
                    <a:pt x="1763" y="3448"/>
                  </a:lnTo>
                  <a:lnTo>
                    <a:pt x="648" y="3448"/>
                  </a:lnTo>
                  <a:lnTo>
                    <a:pt x="648" y="2385"/>
                  </a:lnTo>
                  <a:lnTo>
                    <a:pt x="1659" y="2385"/>
                  </a:lnTo>
                  <a:lnTo>
                    <a:pt x="1788" y="2360"/>
                  </a:lnTo>
                  <a:lnTo>
                    <a:pt x="1892" y="2282"/>
                  </a:lnTo>
                  <a:lnTo>
                    <a:pt x="1970" y="2178"/>
                  </a:lnTo>
                  <a:lnTo>
                    <a:pt x="1996" y="2048"/>
                  </a:lnTo>
                  <a:lnTo>
                    <a:pt x="1970" y="1919"/>
                  </a:lnTo>
                  <a:lnTo>
                    <a:pt x="1892" y="1815"/>
                  </a:lnTo>
                  <a:lnTo>
                    <a:pt x="1788" y="1763"/>
                  </a:lnTo>
                  <a:lnTo>
                    <a:pt x="1659" y="1737"/>
                  </a:lnTo>
                  <a:lnTo>
                    <a:pt x="648" y="1737"/>
                  </a:lnTo>
                  <a:lnTo>
                    <a:pt x="648" y="675"/>
                  </a:lnTo>
                  <a:lnTo>
                    <a:pt x="1763" y="675"/>
                  </a:lnTo>
                  <a:lnTo>
                    <a:pt x="1892" y="649"/>
                  </a:lnTo>
                  <a:lnTo>
                    <a:pt x="1996" y="571"/>
                  </a:lnTo>
                  <a:lnTo>
                    <a:pt x="2074" y="467"/>
                  </a:lnTo>
                  <a:lnTo>
                    <a:pt x="2099" y="338"/>
                  </a:lnTo>
                  <a:lnTo>
                    <a:pt x="2074" y="208"/>
                  </a:lnTo>
                  <a:lnTo>
                    <a:pt x="1996" y="105"/>
                  </a:lnTo>
                  <a:lnTo>
                    <a:pt x="1892" y="27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420825" y="1471500"/>
              <a:ext cx="52525" cy="102425"/>
            </a:xfrm>
            <a:custGeom>
              <a:avLst/>
              <a:gdLst/>
              <a:ahLst/>
              <a:cxnLst/>
              <a:rect l="l" t="t" r="r" b="b"/>
              <a:pathLst>
                <a:path w="2101" h="4097" extrusionOk="0">
                  <a:moveTo>
                    <a:pt x="338" y="1"/>
                  </a:moveTo>
                  <a:lnTo>
                    <a:pt x="208" y="27"/>
                  </a:lnTo>
                  <a:lnTo>
                    <a:pt x="105" y="105"/>
                  </a:lnTo>
                  <a:lnTo>
                    <a:pt x="27" y="208"/>
                  </a:lnTo>
                  <a:lnTo>
                    <a:pt x="1" y="338"/>
                  </a:lnTo>
                  <a:lnTo>
                    <a:pt x="1" y="3759"/>
                  </a:lnTo>
                  <a:lnTo>
                    <a:pt x="27" y="3889"/>
                  </a:lnTo>
                  <a:lnTo>
                    <a:pt x="105" y="3992"/>
                  </a:lnTo>
                  <a:lnTo>
                    <a:pt x="208" y="4070"/>
                  </a:lnTo>
                  <a:lnTo>
                    <a:pt x="338" y="4096"/>
                  </a:lnTo>
                  <a:lnTo>
                    <a:pt x="1789" y="4096"/>
                  </a:lnTo>
                  <a:lnTo>
                    <a:pt x="1919" y="4070"/>
                  </a:lnTo>
                  <a:lnTo>
                    <a:pt x="2023" y="3992"/>
                  </a:lnTo>
                  <a:lnTo>
                    <a:pt x="2074" y="3889"/>
                  </a:lnTo>
                  <a:lnTo>
                    <a:pt x="2100" y="3759"/>
                  </a:lnTo>
                  <a:lnTo>
                    <a:pt x="2074" y="3629"/>
                  </a:lnTo>
                  <a:lnTo>
                    <a:pt x="2023" y="3526"/>
                  </a:lnTo>
                  <a:lnTo>
                    <a:pt x="1919" y="3474"/>
                  </a:lnTo>
                  <a:lnTo>
                    <a:pt x="1789" y="3448"/>
                  </a:lnTo>
                  <a:lnTo>
                    <a:pt x="675" y="3448"/>
                  </a:lnTo>
                  <a:lnTo>
                    <a:pt x="675" y="2385"/>
                  </a:lnTo>
                  <a:lnTo>
                    <a:pt x="1686" y="2385"/>
                  </a:lnTo>
                  <a:lnTo>
                    <a:pt x="1815" y="2360"/>
                  </a:lnTo>
                  <a:lnTo>
                    <a:pt x="1919" y="2282"/>
                  </a:lnTo>
                  <a:lnTo>
                    <a:pt x="1971" y="2178"/>
                  </a:lnTo>
                  <a:lnTo>
                    <a:pt x="1997" y="2048"/>
                  </a:lnTo>
                  <a:lnTo>
                    <a:pt x="1971" y="1919"/>
                  </a:lnTo>
                  <a:lnTo>
                    <a:pt x="1919" y="1815"/>
                  </a:lnTo>
                  <a:lnTo>
                    <a:pt x="1815" y="1763"/>
                  </a:lnTo>
                  <a:lnTo>
                    <a:pt x="1686" y="1737"/>
                  </a:lnTo>
                  <a:lnTo>
                    <a:pt x="675" y="1737"/>
                  </a:lnTo>
                  <a:lnTo>
                    <a:pt x="675" y="675"/>
                  </a:lnTo>
                  <a:lnTo>
                    <a:pt x="1789" y="675"/>
                  </a:lnTo>
                  <a:lnTo>
                    <a:pt x="1919" y="649"/>
                  </a:lnTo>
                  <a:lnTo>
                    <a:pt x="2023" y="571"/>
                  </a:lnTo>
                  <a:lnTo>
                    <a:pt x="2074" y="467"/>
                  </a:lnTo>
                  <a:lnTo>
                    <a:pt x="2100" y="338"/>
                  </a:lnTo>
                  <a:lnTo>
                    <a:pt x="2074" y="208"/>
                  </a:lnTo>
                  <a:lnTo>
                    <a:pt x="2023" y="105"/>
                  </a:lnTo>
                  <a:lnTo>
                    <a:pt x="1919" y="27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344375" y="1471500"/>
              <a:ext cx="51225" cy="102425"/>
            </a:xfrm>
            <a:custGeom>
              <a:avLst/>
              <a:gdLst/>
              <a:ahLst/>
              <a:cxnLst/>
              <a:rect l="l" t="t" r="r" b="b"/>
              <a:pathLst>
                <a:path w="2049" h="4097" extrusionOk="0">
                  <a:moveTo>
                    <a:pt x="312" y="1"/>
                  </a:moveTo>
                  <a:lnTo>
                    <a:pt x="208" y="27"/>
                  </a:lnTo>
                  <a:lnTo>
                    <a:pt x="104" y="105"/>
                  </a:lnTo>
                  <a:lnTo>
                    <a:pt x="27" y="208"/>
                  </a:lnTo>
                  <a:lnTo>
                    <a:pt x="1" y="338"/>
                  </a:lnTo>
                  <a:lnTo>
                    <a:pt x="1" y="3759"/>
                  </a:lnTo>
                  <a:lnTo>
                    <a:pt x="27" y="3889"/>
                  </a:lnTo>
                  <a:lnTo>
                    <a:pt x="104" y="3992"/>
                  </a:lnTo>
                  <a:lnTo>
                    <a:pt x="208" y="4070"/>
                  </a:lnTo>
                  <a:lnTo>
                    <a:pt x="312" y="4096"/>
                  </a:lnTo>
                  <a:lnTo>
                    <a:pt x="441" y="4070"/>
                  </a:lnTo>
                  <a:lnTo>
                    <a:pt x="545" y="3992"/>
                  </a:lnTo>
                  <a:lnTo>
                    <a:pt x="623" y="3889"/>
                  </a:lnTo>
                  <a:lnTo>
                    <a:pt x="649" y="3759"/>
                  </a:lnTo>
                  <a:lnTo>
                    <a:pt x="649" y="2334"/>
                  </a:lnTo>
                  <a:lnTo>
                    <a:pt x="1608" y="2334"/>
                  </a:lnTo>
                  <a:lnTo>
                    <a:pt x="1737" y="2308"/>
                  </a:lnTo>
                  <a:lnTo>
                    <a:pt x="1841" y="2256"/>
                  </a:lnTo>
                  <a:lnTo>
                    <a:pt x="1919" y="2152"/>
                  </a:lnTo>
                  <a:lnTo>
                    <a:pt x="1944" y="2023"/>
                  </a:lnTo>
                  <a:lnTo>
                    <a:pt x="1919" y="1893"/>
                  </a:lnTo>
                  <a:lnTo>
                    <a:pt x="1841" y="1789"/>
                  </a:lnTo>
                  <a:lnTo>
                    <a:pt x="1737" y="1712"/>
                  </a:lnTo>
                  <a:lnTo>
                    <a:pt x="1608" y="1686"/>
                  </a:lnTo>
                  <a:lnTo>
                    <a:pt x="649" y="1686"/>
                  </a:lnTo>
                  <a:lnTo>
                    <a:pt x="649" y="649"/>
                  </a:lnTo>
                  <a:lnTo>
                    <a:pt x="1711" y="649"/>
                  </a:lnTo>
                  <a:lnTo>
                    <a:pt x="1841" y="623"/>
                  </a:lnTo>
                  <a:lnTo>
                    <a:pt x="1944" y="571"/>
                  </a:lnTo>
                  <a:lnTo>
                    <a:pt x="2022" y="467"/>
                  </a:lnTo>
                  <a:lnTo>
                    <a:pt x="2048" y="338"/>
                  </a:lnTo>
                  <a:lnTo>
                    <a:pt x="2022" y="208"/>
                  </a:lnTo>
                  <a:lnTo>
                    <a:pt x="1944" y="105"/>
                  </a:lnTo>
                  <a:lnTo>
                    <a:pt x="1841" y="27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345675" y="1343875"/>
              <a:ext cx="76475" cy="102400"/>
            </a:xfrm>
            <a:custGeom>
              <a:avLst/>
              <a:gdLst/>
              <a:ahLst/>
              <a:cxnLst/>
              <a:rect l="l" t="t" r="r" b="b"/>
              <a:pathLst>
                <a:path w="3059" h="4096" extrusionOk="0">
                  <a:moveTo>
                    <a:pt x="337" y="0"/>
                  </a:moveTo>
                  <a:lnTo>
                    <a:pt x="234" y="26"/>
                  </a:lnTo>
                  <a:lnTo>
                    <a:pt x="130" y="52"/>
                  </a:lnTo>
                  <a:lnTo>
                    <a:pt x="52" y="130"/>
                  </a:lnTo>
                  <a:lnTo>
                    <a:pt x="26" y="233"/>
                  </a:lnTo>
                  <a:lnTo>
                    <a:pt x="0" y="337"/>
                  </a:lnTo>
                  <a:lnTo>
                    <a:pt x="0" y="3758"/>
                  </a:lnTo>
                  <a:lnTo>
                    <a:pt x="26" y="3888"/>
                  </a:lnTo>
                  <a:lnTo>
                    <a:pt x="104" y="3991"/>
                  </a:lnTo>
                  <a:lnTo>
                    <a:pt x="208" y="4069"/>
                  </a:lnTo>
                  <a:lnTo>
                    <a:pt x="337" y="4095"/>
                  </a:lnTo>
                  <a:lnTo>
                    <a:pt x="467" y="4069"/>
                  </a:lnTo>
                  <a:lnTo>
                    <a:pt x="571" y="3991"/>
                  </a:lnTo>
                  <a:lnTo>
                    <a:pt x="622" y="3888"/>
                  </a:lnTo>
                  <a:lnTo>
                    <a:pt x="648" y="3758"/>
                  </a:lnTo>
                  <a:lnTo>
                    <a:pt x="648" y="1374"/>
                  </a:lnTo>
                  <a:lnTo>
                    <a:pt x="2385" y="3862"/>
                  </a:lnTo>
                  <a:lnTo>
                    <a:pt x="2463" y="3966"/>
                  </a:lnTo>
                  <a:lnTo>
                    <a:pt x="2566" y="4017"/>
                  </a:lnTo>
                  <a:lnTo>
                    <a:pt x="2696" y="4043"/>
                  </a:lnTo>
                  <a:lnTo>
                    <a:pt x="2800" y="4043"/>
                  </a:lnTo>
                  <a:lnTo>
                    <a:pt x="2903" y="3966"/>
                  </a:lnTo>
                  <a:lnTo>
                    <a:pt x="3007" y="3888"/>
                  </a:lnTo>
                  <a:lnTo>
                    <a:pt x="3059" y="3784"/>
                  </a:lnTo>
                  <a:lnTo>
                    <a:pt x="3059" y="3629"/>
                  </a:lnTo>
                  <a:lnTo>
                    <a:pt x="3033" y="311"/>
                  </a:lnTo>
                  <a:lnTo>
                    <a:pt x="3007" y="181"/>
                  </a:lnTo>
                  <a:lnTo>
                    <a:pt x="2929" y="78"/>
                  </a:lnTo>
                  <a:lnTo>
                    <a:pt x="2826" y="26"/>
                  </a:lnTo>
                  <a:lnTo>
                    <a:pt x="2696" y="0"/>
                  </a:lnTo>
                  <a:lnTo>
                    <a:pt x="2566" y="26"/>
                  </a:lnTo>
                  <a:lnTo>
                    <a:pt x="2463" y="104"/>
                  </a:lnTo>
                  <a:lnTo>
                    <a:pt x="2411" y="207"/>
                  </a:lnTo>
                  <a:lnTo>
                    <a:pt x="2385" y="311"/>
                  </a:lnTo>
                  <a:lnTo>
                    <a:pt x="2411" y="2747"/>
                  </a:lnTo>
                  <a:lnTo>
                    <a:pt x="597" y="130"/>
                  </a:lnTo>
                  <a:lnTo>
                    <a:pt x="519" y="78"/>
                  </a:lnTo>
                  <a:lnTo>
                    <a:pt x="441" y="2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448050" y="1343875"/>
              <a:ext cx="102400" cy="102400"/>
            </a:xfrm>
            <a:custGeom>
              <a:avLst/>
              <a:gdLst/>
              <a:ahLst/>
              <a:cxnLst/>
              <a:rect l="l" t="t" r="r" b="b"/>
              <a:pathLst>
                <a:path w="4096" h="4096" extrusionOk="0">
                  <a:moveTo>
                    <a:pt x="2048" y="648"/>
                  </a:moveTo>
                  <a:lnTo>
                    <a:pt x="2333" y="674"/>
                  </a:lnTo>
                  <a:lnTo>
                    <a:pt x="2592" y="752"/>
                  </a:lnTo>
                  <a:lnTo>
                    <a:pt x="2826" y="881"/>
                  </a:lnTo>
                  <a:lnTo>
                    <a:pt x="3033" y="1063"/>
                  </a:lnTo>
                  <a:lnTo>
                    <a:pt x="3189" y="1270"/>
                  </a:lnTo>
                  <a:lnTo>
                    <a:pt x="3318" y="1503"/>
                  </a:lnTo>
                  <a:lnTo>
                    <a:pt x="3396" y="1762"/>
                  </a:lnTo>
                  <a:lnTo>
                    <a:pt x="3422" y="2048"/>
                  </a:lnTo>
                  <a:lnTo>
                    <a:pt x="3396" y="2333"/>
                  </a:lnTo>
                  <a:lnTo>
                    <a:pt x="3318" y="2592"/>
                  </a:lnTo>
                  <a:lnTo>
                    <a:pt x="3189" y="2825"/>
                  </a:lnTo>
                  <a:lnTo>
                    <a:pt x="3033" y="3032"/>
                  </a:lnTo>
                  <a:lnTo>
                    <a:pt x="2826" y="3188"/>
                  </a:lnTo>
                  <a:lnTo>
                    <a:pt x="2592" y="3318"/>
                  </a:lnTo>
                  <a:lnTo>
                    <a:pt x="2333" y="3395"/>
                  </a:lnTo>
                  <a:lnTo>
                    <a:pt x="2048" y="3421"/>
                  </a:lnTo>
                  <a:lnTo>
                    <a:pt x="1763" y="3395"/>
                  </a:lnTo>
                  <a:lnTo>
                    <a:pt x="1504" y="3318"/>
                  </a:lnTo>
                  <a:lnTo>
                    <a:pt x="1271" y="3188"/>
                  </a:lnTo>
                  <a:lnTo>
                    <a:pt x="1063" y="3032"/>
                  </a:lnTo>
                  <a:lnTo>
                    <a:pt x="882" y="2825"/>
                  </a:lnTo>
                  <a:lnTo>
                    <a:pt x="752" y="2592"/>
                  </a:lnTo>
                  <a:lnTo>
                    <a:pt x="674" y="2333"/>
                  </a:lnTo>
                  <a:lnTo>
                    <a:pt x="649" y="2048"/>
                  </a:lnTo>
                  <a:lnTo>
                    <a:pt x="674" y="1762"/>
                  </a:lnTo>
                  <a:lnTo>
                    <a:pt x="752" y="1503"/>
                  </a:lnTo>
                  <a:lnTo>
                    <a:pt x="882" y="1270"/>
                  </a:lnTo>
                  <a:lnTo>
                    <a:pt x="1063" y="1063"/>
                  </a:lnTo>
                  <a:lnTo>
                    <a:pt x="1271" y="881"/>
                  </a:lnTo>
                  <a:lnTo>
                    <a:pt x="1504" y="752"/>
                  </a:lnTo>
                  <a:lnTo>
                    <a:pt x="1763" y="674"/>
                  </a:lnTo>
                  <a:lnTo>
                    <a:pt x="2048" y="648"/>
                  </a:lnTo>
                  <a:close/>
                  <a:moveTo>
                    <a:pt x="1841" y="0"/>
                  </a:moveTo>
                  <a:lnTo>
                    <a:pt x="1633" y="26"/>
                  </a:lnTo>
                  <a:lnTo>
                    <a:pt x="1426" y="78"/>
                  </a:lnTo>
                  <a:lnTo>
                    <a:pt x="1245" y="156"/>
                  </a:lnTo>
                  <a:lnTo>
                    <a:pt x="1063" y="233"/>
                  </a:lnTo>
                  <a:lnTo>
                    <a:pt x="908" y="337"/>
                  </a:lnTo>
                  <a:lnTo>
                    <a:pt x="726" y="467"/>
                  </a:lnTo>
                  <a:lnTo>
                    <a:pt x="597" y="596"/>
                  </a:lnTo>
                  <a:lnTo>
                    <a:pt x="467" y="726"/>
                  </a:lnTo>
                  <a:lnTo>
                    <a:pt x="337" y="907"/>
                  </a:lnTo>
                  <a:lnTo>
                    <a:pt x="234" y="1063"/>
                  </a:lnTo>
                  <a:lnTo>
                    <a:pt x="156" y="1244"/>
                  </a:lnTo>
                  <a:lnTo>
                    <a:pt x="78" y="1426"/>
                  </a:lnTo>
                  <a:lnTo>
                    <a:pt x="26" y="1633"/>
                  </a:lnTo>
                  <a:lnTo>
                    <a:pt x="1" y="1840"/>
                  </a:lnTo>
                  <a:lnTo>
                    <a:pt x="1" y="2048"/>
                  </a:lnTo>
                  <a:lnTo>
                    <a:pt x="1" y="2255"/>
                  </a:lnTo>
                  <a:lnTo>
                    <a:pt x="26" y="2462"/>
                  </a:lnTo>
                  <a:lnTo>
                    <a:pt x="78" y="2644"/>
                  </a:lnTo>
                  <a:lnTo>
                    <a:pt x="156" y="2825"/>
                  </a:lnTo>
                  <a:lnTo>
                    <a:pt x="234" y="3007"/>
                  </a:lnTo>
                  <a:lnTo>
                    <a:pt x="337" y="3188"/>
                  </a:lnTo>
                  <a:lnTo>
                    <a:pt x="467" y="3344"/>
                  </a:lnTo>
                  <a:lnTo>
                    <a:pt x="597" y="3499"/>
                  </a:lnTo>
                  <a:lnTo>
                    <a:pt x="726" y="3629"/>
                  </a:lnTo>
                  <a:lnTo>
                    <a:pt x="908" y="3732"/>
                  </a:lnTo>
                  <a:lnTo>
                    <a:pt x="1063" y="3836"/>
                  </a:lnTo>
                  <a:lnTo>
                    <a:pt x="1245" y="3914"/>
                  </a:lnTo>
                  <a:lnTo>
                    <a:pt x="1426" y="3991"/>
                  </a:lnTo>
                  <a:lnTo>
                    <a:pt x="1633" y="4043"/>
                  </a:lnTo>
                  <a:lnTo>
                    <a:pt x="1841" y="4069"/>
                  </a:lnTo>
                  <a:lnTo>
                    <a:pt x="2048" y="4095"/>
                  </a:lnTo>
                  <a:lnTo>
                    <a:pt x="2255" y="4069"/>
                  </a:lnTo>
                  <a:lnTo>
                    <a:pt x="2463" y="4043"/>
                  </a:lnTo>
                  <a:lnTo>
                    <a:pt x="2644" y="3991"/>
                  </a:lnTo>
                  <a:lnTo>
                    <a:pt x="2826" y="3914"/>
                  </a:lnTo>
                  <a:lnTo>
                    <a:pt x="3007" y="3836"/>
                  </a:lnTo>
                  <a:lnTo>
                    <a:pt x="3189" y="3732"/>
                  </a:lnTo>
                  <a:lnTo>
                    <a:pt x="3344" y="3629"/>
                  </a:lnTo>
                  <a:lnTo>
                    <a:pt x="3500" y="3499"/>
                  </a:lnTo>
                  <a:lnTo>
                    <a:pt x="3629" y="3344"/>
                  </a:lnTo>
                  <a:lnTo>
                    <a:pt x="3733" y="3188"/>
                  </a:lnTo>
                  <a:lnTo>
                    <a:pt x="3836" y="3007"/>
                  </a:lnTo>
                  <a:lnTo>
                    <a:pt x="3914" y="2825"/>
                  </a:lnTo>
                  <a:lnTo>
                    <a:pt x="3992" y="2644"/>
                  </a:lnTo>
                  <a:lnTo>
                    <a:pt x="4044" y="2462"/>
                  </a:lnTo>
                  <a:lnTo>
                    <a:pt x="4070" y="2255"/>
                  </a:lnTo>
                  <a:lnTo>
                    <a:pt x="4096" y="2048"/>
                  </a:lnTo>
                  <a:lnTo>
                    <a:pt x="4070" y="1840"/>
                  </a:lnTo>
                  <a:lnTo>
                    <a:pt x="4044" y="1633"/>
                  </a:lnTo>
                  <a:lnTo>
                    <a:pt x="3992" y="1426"/>
                  </a:lnTo>
                  <a:lnTo>
                    <a:pt x="3914" y="1244"/>
                  </a:lnTo>
                  <a:lnTo>
                    <a:pt x="3836" y="1063"/>
                  </a:lnTo>
                  <a:lnTo>
                    <a:pt x="3733" y="907"/>
                  </a:lnTo>
                  <a:lnTo>
                    <a:pt x="3629" y="726"/>
                  </a:lnTo>
                  <a:lnTo>
                    <a:pt x="3500" y="596"/>
                  </a:lnTo>
                  <a:lnTo>
                    <a:pt x="3344" y="467"/>
                  </a:lnTo>
                  <a:lnTo>
                    <a:pt x="3189" y="337"/>
                  </a:lnTo>
                  <a:lnTo>
                    <a:pt x="3007" y="233"/>
                  </a:lnTo>
                  <a:lnTo>
                    <a:pt x="2826" y="156"/>
                  </a:lnTo>
                  <a:lnTo>
                    <a:pt x="2644" y="78"/>
                  </a:lnTo>
                  <a:lnTo>
                    <a:pt x="2463" y="26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323650" y="1605000"/>
              <a:ext cx="244300" cy="16225"/>
            </a:xfrm>
            <a:custGeom>
              <a:avLst/>
              <a:gdLst/>
              <a:ahLst/>
              <a:cxnLst/>
              <a:rect l="l" t="t" r="r" b="b"/>
              <a:pathLst>
                <a:path w="9772" h="649" extrusionOk="0">
                  <a:moveTo>
                    <a:pt x="337" y="0"/>
                  </a:moveTo>
                  <a:lnTo>
                    <a:pt x="208" y="26"/>
                  </a:lnTo>
                  <a:lnTo>
                    <a:pt x="104" y="78"/>
                  </a:lnTo>
                  <a:lnTo>
                    <a:pt x="26" y="207"/>
                  </a:lnTo>
                  <a:lnTo>
                    <a:pt x="0" y="311"/>
                  </a:lnTo>
                  <a:lnTo>
                    <a:pt x="26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7" y="648"/>
                  </a:lnTo>
                  <a:lnTo>
                    <a:pt x="9460" y="648"/>
                  </a:lnTo>
                  <a:lnTo>
                    <a:pt x="9564" y="622"/>
                  </a:lnTo>
                  <a:lnTo>
                    <a:pt x="9668" y="544"/>
                  </a:lnTo>
                  <a:lnTo>
                    <a:pt x="9746" y="441"/>
                  </a:lnTo>
                  <a:lnTo>
                    <a:pt x="9771" y="311"/>
                  </a:lnTo>
                  <a:lnTo>
                    <a:pt x="9746" y="207"/>
                  </a:lnTo>
                  <a:lnTo>
                    <a:pt x="9668" y="78"/>
                  </a:lnTo>
                  <a:lnTo>
                    <a:pt x="9564" y="26"/>
                  </a:lnTo>
                  <a:lnTo>
                    <a:pt x="94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323650" y="1296575"/>
              <a:ext cx="244300" cy="16200"/>
            </a:xfrm>
            <a:custGeom>
              <a:avLst/>
              <a:gdLst/>
              <a:ahLst/>
              <a:cxnLst/>
              <a:rect l="l" t="t" r="r" b="b"/>
              <a:pathLst>
                <a:path w="9772" h="648" extrusionOk="0">
                  <a:moveTo>
                    <a:pt x="337" y="0"/>
                  </a:moveTo>
                  <a:lnTo>
                    <a:pt x="208" y="26"/>
                  </a:lnTo>
                  <a:lnTo>
                    <a:pt x="104" y="78"/>
                  </a:lnTo>
                  <a:lnTo>
                    <a:pt x="26" y="181"/>
                  </a:lnTo>
                  <a:lnTo>
                    <a:pt x="0" y="311"/>
                  </a:lnTo>
                  <a:lnTo>
                    <a:pt x="26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7" y="648"/>
                  </a:lnTo>
                  <a:lnTo>
                    <a:pt x="9460" y="648"/>
                  </a:lnTo>
                  <a:lnTo>
                    <a:pt x="9564" y="622"/>
                  </a:lnTo>
                  <a:lnTo>
                    <a:pt x="9668" y="544"/>
                  </a:lnTo>
                  <a:lnTo>
                    <a:pt x="9746" y="441"/>
                  </a:lnTo>
                  <a:lnTo>
                    <a:pt x="9771" y="311"/>
                  </a:lnTo>
                  <a:lnTo>
                    <a:pt x="9746" y="181"/>
                  </a:lnTo>
                  <a:lnTo>
                    <a:pt x="9668" y="78"/>
                  </a:lnTo>
                  <a:lnTo>
                    <a:pt x="9564" y="26"/>
                  </a:lnTo>
                  <a:lnTo>
                    <a:pt x="94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43"/>
          <p:cNvGrpSpPr/>
          <p:nvPr/>
        </p:nvGrpSpPr>
        <p:grpSpPr>
          <a:xfrm>
            <a:off x="6265388" y="2114512"/>
            <a:ext cx="419900" cy="327225"/>
            <a:chOff x="985200" y="1295275"/>
            <a:chExt cx="419900" cy="327225"/>
          </a:xfrm>
        </p:grpSpPr>
        <p:sp>
          <p:nvSpPr>
            <p:cNvPr id="617" name="Google Shape;617;p43"/>
            <p:cNvSpPr/>
            <p:nvPr/>
          </p:nvSpPr>
          <p:spPr>
            <a:xfrm>
              <a:off x="985200" y="1295275"/>
              <a:ext cx="419900" cy="327225"/>
            </a:xfrm>
            <a:custGeom>
              <a:avLst/>
              <a:gdLst/>
              <a:ahLst/>
              <a:cxnLst/>
              <a:rect l="l" t="t" r="r" b="b"/>
              <a:pathLst>
                <a:path w="16796" h="13089" extrusionOk="0">
                  <a:moveTo>
                    <a:pt x="16122" y="10471"/>
                  </a:moveTo>
                  <a:lnTo>
                    <a:pt x="16122" y="11119"/>
                  </a:lnTo>
                  <a:lnTo>
                    <a:pt x="649" y="11119"/>
                  </a:lnTo>
                  <a:lnTo>
                    <a:pt x="649" y="10471"/>
                  </a:lnTo>
                  <a:close/>
                  <a:moveTo>
                    <a:pt x="16122" y="11793"/>
                  </a:moveTo>
                  <a:lnTo>
                    <a:pt x="16122" y="12441"/>
                  </a:lnTo>
                  <a:lnTo>
                    <a:pt x="649" y="12441"/>
                  </a:lnTo>
                  <a:lnTo>
                    <a:pt x="649" y="11793"/>
                  </a:lnTo>
                  <a:close/>
                  <a:moveTo>
                    <a:pt x="208" y="0"/>
                  </a:moveTo>
                  <a:lnTo>
                    <a:pt x="105" y="78"/>
                  </a:lnTo>
                  <a:lnTo>
                    <a:pt x="27" y="182"/>
                  </a:lnTo>
                  <a:lnTo>
                    <a:pt x="1" y="311"/>
                  </a:lnTo>
                  <a:lnTo>
                    <a:pt x="1" y="12778"/>
                  </a:lnTo>
                  <a:lnTo>
                    <a:pt x="27" y="12907"/>
                  </a:lnTo>
                  <a:lnTo>
                    <a:pt x="105" y="13011"/>
                  </a:lnTo>
                  <a:lnTo>
                    <a:pt x="208" y="13063"/>
                  </a:lnTo>
                  <a:lnTo>
                    <a:pt x="338" y="13089"/>
                  </a:lnTo>
                  <a:lnTo>
                    <a:pt x="16459" y="13089"/>
                  </a:lnTo>
                  <a:lnTo>
                    <a:pt x="16589" y="13063"/>
                  </a:lnTo>
                  <a:lnTo>
                    <a:pt x="16692" y="13011"/>
                  </a:lnTo>
                  <a:lnTo>
                    <a:pt x="16770" y="12907"/>
                  </a:lnTo>
                  <a:lnTo>
                    <a:pt x="16796" y="12778"/>
                  </a:lnTo>
                  <a:lnTo>
                    <a:pt x="16796" y="311"/>
                  </a:lnTo>
                  <a:lnTo>
                    <a:pt x="16770" y="182"/>
                  </a:lnTo>
                  <a:lnTo>
                    <a:pt x="16692" y="78"/>
                  </a:lnTo>
                  <a:lnTo>
                    <a:pt x="16589" y="0"/>
                  </a:lnTo>
                  <a:lnTo>
                    <a:pt x="9746" y="0"/>
                  </a:lnTo>
                  <a:lnTo>
                    <a:pt x="9643" y="78"/>
                  </a:lnTo>
                  <a:lnTo>
                    <a:pt x="9565" y="182"/>
                  </a:lnTo>
                  <a:lnTo>
                    <a:pt x="9539" y="311"/>
                  </a:lnTo>
                  <a:lnTo>
                    <a:pt x="9565" y="441"/>
                  </a:lnTo>
                  <a:lnTo>
                    <a:pt x="9643" y="544"/>
                  </a:lnTo>
                  <a:lnTo>
                    <a:pt x="9746" y="622"/>
                  </a:lnTo>
                  <a:lnTo>
                    <a:pt x="9876" y="648"/>
                  </a:lnTo>
                  <a:lnTo>
                    <a:pt x="16122" y="648"/>
                  </a:lnTo>
                  <a:lnTo>
                    <a:pt x="16122" y="9823"/>
                  </a:lnTo>
                  <a:lnTo>
                    <a:pt x="649" y="9823"/>
                  </a:lnTo>
                  <a:lnTo>
                    <a:pt x="649" y="648"/>
                  </a:lnTo>
                  <a:lnTo>
                    <a:pt x="6921" y="648"/>
                  </a:lnTo>
                  <a:lnTo>
                    <a:pt x="7051" y="622"/>
                  </a:lnTo>
                  <a:lnTo>
                    <a:pt x="7154" y="544"/>
                  </a:lnTo>
                  <a:lnTo>
                    <a:pt x="7232" y="441"/>
                  </a:lnTo>
                  <a:lnTo>
                    <a:pt x="7258" y="311"/>
                  </a:lnTo>
                  <a:lnTo>
                    <a:pt x="7232" y="182"/>
                  </a:lnTo>
                  <a:lnTo>
                    <a:pt x="7154" y="78"/>
                  </a:lnTo>
                  <a:lnTo>
                    <a:pt x="7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1186725" y="1295275"/>
              <a:ext cx="16875" cy="16225"/>
            </a:xfrm>
            <a:custGeom>
              <a:avLst/>
              <a:gdLst/>
              <a:ahLst/>
              <a:cxnLst/>
              <a:rect l="l" t="t" r="r" b="b"/>
              <a:pathLst>
                <a:path w="675" h="649" extrusionOk="0">
                  <a:moveTo>
                    <a:pt x="208" y="0"/>
                  </a:moveTo>
                  <a:lnTo>
                    <a:pt x="104" y="78"/>
                  </a:lnTo>
                  <a:lnTo>
                    <a:pt x="26" y="182"/>
                  </a:lnTo>
                  <a:lnTo>
                    <a:pt x="0" y="311"/>
                  </a:lnTo>
                  <a:lnTo>
                    <a:pt x="26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7" y="648"/>
                  </a:lnTo>
                  <a:lnTo>
                    <a:pt x="467" y="622"/>
                  </a:lnTo>
                  <a:lnTo>
                    <a:pt x="571" y="544"/>
                  </a:lnTo>
                  <a:lnTo>
                    <a:pt x="648" y="441"/>
                  </a:lnTo>
                  <a:lnTo>
                    <a:pt x="674" y="311"/>
                  </a:lnTo>
                  <a:lnTo>
                    <a:pt x="648" y="182"/>
                  </a:lnTo>
                  <a:lnTo>
                    <a:pt x="571" y="78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026025" y="1336100"/>
              <a:ext cx="337625" cy="180150"/>
            </a:xfrm>
            <a:custGeom>
              <a:avLst/>
              <a:gdLst/>
              <a:ahLst/>
              <a:cxnLst/>
              <a:rect l="l" t="t" r="r" b="b"/>
              <a:pathLst>
                <a:path w="13505" h="7206" extrusionOk="0">
                  <a:moveTo>
                    <a:pt x="11742" y="648"/>
                  </a:moveTo>
                  <a:lnTo>
                    <a:pt x="11820" y="855"/>
                  </a:lnTo>
                  <a:lnTo>
                    <a:pt x="11897" y="1037"/>
                  </a:lnTo>
                  <a:lnTo>
                    <a:pt x="12001" y="1218"/>
                  </a:lnTo>
                  <a:lnTo>
                    <a:pt x="12156" y="1374"/>
                  </a:lnTo>
                  <a:lnTo>
                    <a:pt x="12286" y="1503"/>
                  </a:lnTo>
                  <a:lnTo>
                    <a:pt x="12467" y="1607"/>
                  </a:lnTo>
                  <a:lnTo>
                    <a:pt x="12649" y="1685"/>
                  </a:lnTo>
                  <a:lnTo>
                    <a:pt x="12856" y="1762"/>
                  </a:lnTo>
                  <a:lnTo>
                    <a:pt x="12856" y="5443"/>
                  </a:lnTo>
                  <a:lnTo>
                    <a:pt x="12649" y="5495"/>
                  </a:lnTo>
                  <a:lnTo>
                    <a:pt x="12467" y="5598"/>
                  </a:lnTo>
                  <a:lnTo>
                    <a:pt x="12286" y="5702"/>
                  </a:lnTo>
                  <a:lnTo>
                    <a:pt x="12156" y="5832"/>
                  </a:lnTo>
                  <a:lnTo>
                    <a:pt x="12001" y="5987"/>
                  </a:lnTo>
                  <a:lnTo>
                    <a:pt x="11897" y="6169"/>
                  </a:lnTo>
                  <a:lnTo>
                    <a:pt x="11820" y="6350"/>
                  </a:lnTo>
                  <a:lnTo>
                    <a:pt x="11742" y="6557"/>
                  </a:lnTo>
                  <a:lnTo>
                    <a:pt x="1789" y="6557"/>
                  </a:lnTo>
                  <a:lnTo>
                    <a:pt x="1711" y="6350"/>
                  </a:lnTo>
                  <a:lnTo>
                    <a:pt x="1634" y="6169"/>
                  </a:lnTo>
                  <a:lnTo>
                    <a:pt x="1504" y="5987"/>
                  </a:lnTo>
                  <a:lnTo>
                    <a:pt x="1374" y="5832"/>
                  </a:lnTo>
                  <a:lnTo>
                    <a:pt x="1219" y="5702"/>
                  </a:lnTo>
                  <a:lnTo>
                    <a:pt x="1063" y="5598"/>
                  </a:lnTo>
                  <a:lnTo>
                    <a:pt x="856" y="5495"/>
                  </a:lnTo>
                  <a:lnTo>
                    <a:pt x="675" y="5443"/>
                  </a:lnTo>
                  <a:lnTo>
                    <a:pt x="675" y="1762"/>
                  </a:lnTo>
                  <a:lnTo>
                    <a:pt x="856" y="1685"/>
                  </a:lnTo>
                  <a:lnTo>
                    <a:pt x="1063" y="1607"/>
                  </a:lnTo>
                  <a:lnTo>
                    <a:pt x="1219" y="1503"/>
                  </a:lnTo>
                  <a:lnTo>
                    <a:pt x="1374" y="1374"/>
                  </a:lnTo>
                  <a:lnTo>
                    <a:pt x="1504" y="1218"/>
                  </a:lnTo>
                  <a:lnTo>
                    <a:pt x="1634" y="1037"/>
                  </a:lnTo>
                  <a:lnTo>
                    <a:pt x="1711" y="855"/>
                  </a:lnTo>
                  <a:lnTo>
                    <a:pt x="1789" y="648"/>
                  </a:lnTo>
                  <a:close/>
                  <a:moveTo>
                    <a:pt x="1478" y="0"/>
                  </a:moveTo>
                  <a:lnTo>
                    <a:pt x="1348" y="26"/>
                  </a:lnTo>
                  <a:lnTo>
                    <a:pt x="1245" y="78"/>
                  </a:lnTo>
                  <a:lnTo>
                    <a:pt x="1193" y="181"/>
                  </a:lnTo>
                  <a:lnTo>
                    <a:pt x="1167" y="311"/>
                  </a:lnTo>
                  <a:lnTo>
                    <a:pt x="1141" y="492"/>
                  </a:lnTo>
                  <a:lnTo>
                    <a:pt x="1089" y="648"/>
                  </a:lnTo>
                  <a:lnTo>
                    <a:pt x="1012" y="778"/>
                  </a:lnTo>
                  <a:lnTo>
                    <a:pt x="908" y="907"/>
                  </a:lnTo>
                  <a:lnTo>
                    <a:pt x="804" y="1011"/>
                  </a:lnTo>
                  <a:lnTo>
                    <a:pt x="649" y="1063"/>
                  </a:lnTo>
                  <a:lnTo>
                    <a:pt x="493" y="1115"/>
                  </a:lnTo>
                  <a:lnTo>
                    <a:pt x="338" y="1140"/>
                  </a:lnTo>
                  <a:lnTo>
                    <a:pt x="208" y="1166"/>
                  </a:lnTo>
                  <a:lnTo>
                    <a:pt x="104" y="1244"/>
                  </a:lnTo>
                  <a:lnTo>
                    <a:pt x="27" y="1348"/>
                  </a:lnTo>
                  <a:lnTo>
                    <a:pt x="1" y="1477"/>
                  </a:lnTo>
                  <a:lnTo>
                    <a:pt x="1" y="5728"/>
                  </a:lnTo>
                  <a:lnTo>
                    <a:pt x="27" y="5858"/>
                  </a:lnTo>
                  <a:lnTo>
                    <a:pt x="104" y="5961"/>
                  </a:lnTo>
                  <a:lnTo>
                    <a:pt x="208" y="6039"/>
                  </a:lnTo>
                  <a:lnTo>
                    <a:pt x="338" y="6065"/>
                  </a:lnTo>
                  <a:lnTo>
                    <a:pt x="493" y="6065"/>
                  </a:lnTo>
                  <a:lnTo>
                    <a:pt x="649" y="6117"/>
                  </a:lnTo>
                  <a:lnTo>
                    <a:pt x="804" y="6194"/>
                  </a:lnTo>
                  <a:lnTo>
                    <a:pt x="908" y="6298"/>
                  </a:lnTo>
                  <a:lnTo>
                    <a:pt x="1012" y="6428"/>
                  </a:lnTo>
                  <a:lnTo>
                    <a:pt x="1089" y="6557"/>
                  </a:lnTo>
                  <a:lnTo>
                    <a:pt x="1141" y="6713"/>
                  </a:lnTo>
                  <a:lnTo>
                    <a:pt x="1167" y="6868"/>
                  </a:lnTo>
                  <a:lnTo>
                    <a:pt x="1193" y="6998"/>
                  </a:lnTo>
                  <a:lnTo>
                    <a:pt x="1245" y="7102"/>
                  </a:lnTo>
                  <a:lnTo>
                    <a:pt x="1348" y="7179"/>
                  </a:lnTo>
                  <a:lnTo>
                    <a:pt x="1478" y="7205"/>
                  </a:lnTo>
                  <a:lnTo>
                    <a:pt x="12027" y="7205"/>
                  </a:lnTo>
                  <a:lnTo>
                    <a:pt x="12156" y="7179"/>
                  </a:lnTo>
                  <a:lnTo>
                    <a:pt x="12260" y="7102"/>
                  </a:lnTo>
                  <a:lnTo>
                    <a:pt x="12338" y="6998"/>
                  </a:lnTo>
                  <a:lnTo>
                    <a:pt x="12364" y="6868"/>
                  </a:lnTo>
                  <a:lnTo>
                    <a:pt x="12390" y="6713"/>
                  </a:lnTo>
                  <a:lnTo>
                    <a:pt x="12442" y="6557"/>
                  </a:lnTo>
                  <a:lnTo>
                    <a:pt x="12519" y="6428"/>
                  </a:lnTo>
                  <a:lnTo>
                    <a:pt x="12597" y="6298"/>
                  </a:lnTo>
                  <a:lnTo>
                    <a:pt x="12727" y="6194"/>
                  </a:lnTo>
                  <a:lnTo>
                    <a:pt x="12856" y="6117"/>
                  </a:lnTo>
                  <a:lnTo>
                    <a:pt x="13012" y="6065"/>
                  </a:lnTo>
                  <a:lnTo>
                    <a:pt x="13193" y="6065"/>
                  </a:lnTo>
                  <a:lnTo>
                    <a:pt x="13323" y="6039"/>
                  </a:lnTo>
                  <a:lnTo>
                    <a:pt x="13426" y="5961"/>
                  </a:lnTo>
                  <a:lnTo>
                    <a:pt x="13478" y="5858"/>
                  </a:lnTo>
                  <a:lnTo>
                    <a:pt x="13504" y="5728"/>
                  </a:lnTo>
                  <a:lnTo>
                    <a:pt x="13504" y="1477"/>
                  </a:lnTo>
                  <a:lnTo>
                    <a:pt x="13478" y="1348"/>
                  </a:lnTo>
                  <a:lnTo>
                    <a:pt x="13426" y="1244"/>
                  </a:lnTo>
                  <a:lnTo>
                    <a:pt x="13323" y="1166"/>
                  </a:lnTo>
                  <a:lnTo>
                    <a:pt x="13193" y="1140"/>
                  </a:lnTo>
                  <a:lnTo>
                    <a:pt x="13012" y="1115"/>
                  </a:lnTo>
                  <a:lnTo>
                    <a:pt x="12856" y="1063"/>
                  </a:lnTo>
                  <a:lnTo>
                    <a:pt x="12727" y="1011"/>
                  </a:lnTo>
                  <a:lnTo>
                    <a:pt x="12597" y="907"/>
                  </a:lnTo>
                  <a:lnTo>
                    <a:pt x="12519" y="778"/>
                  </a:lnTo>
                  <a:lnTo>
                    <a:pt x="12442" y="648"/>
                  </a:lnTo>
                  <a:lnTo>
                    <a:pt x="12390" y="492"/>
                  </a:lnTo>
                  <a:lnTo>
                    <a:pt x="12364" y="311"/>
                  </a:lnTo>
                  <a:lnTo>
                    <a:pt x="12338" y="181"/>
                  </a:lnTo>
                  <a:lnTo>
                    <a:pt x="12260" y="78"/>
                  </a:lnTo>
                  <a:lnTo>
                    <a:pt x="12156" y="26"/>
                  </a:lnTo>
                  <a:lnTo>
                    <a:pt x="120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137475" y="1368475"/>
              <a:ext cx="114725" cy="114725"/>
            </a:xfrm>
            <a:custGeom>
              <a:avLst/>
              <a:gdLst/>
              <a:ahLst/>
              <a:cxnLst/>
              <a:rect l="l" t="t" r="r" b="b"/>
              <a:pathLst>
                <a:path w="4589" h="4589" extrusionOk="0">
                  <a:moveTo>
                    <a:pt x="2463" y="675"/>
                  </a:moveTo>
                  <a:lnTo>
                    <a:pt x="2644" y="701"/>
                  </a:lnTo>
                  <a:lnTo>
                    <a:pt x="2800" y="727"/>
                  </a:lnTo>
                  <a:lnTo>
                    <a:pt x="2929" y="804"/>
                  </a:lnTo>
                  <a:lnTo>
                    <a:pt x="3215" y="934"/>
                  </a:lnTo>
                  <a:lnTo>
                    <a:pt x="3474" y="1141"/>
                  </a:lnTo>
                  <a:lnTo>
                    <a:pt x="3655" y="1375"/>
                  </a:lnTo>
                  <a:lnTo>
                    <a:pt x="3811" y="1660"/>
                  </a:lnTo>
                  <a:lnTo>
                    <a:pt x="3863" y="1815"/>
                  </a:lnTo>
                  <a:lnTo>
                    <a:pt x="3914" y="1971"/>
                  </a:lnTo>
                  <a:lnTo>
                    <a:pt x="3940" y="2126"/>
                  </a:lnTo>
                  <a:lnTo>
                    <a:pt x="3940" y="2308"/>
                  </a:lnTo>
                  <a:lnTo>
                    <a:pt x="3940" y="2463"/>
                  </a:lnTo>
                  <a:lnTo>
                    <a:pt x="3914" y="2645"/>
                  </a:lnTo>
                  <a:lnTo>
                    <a:pt x="3863" y="2800"/>
                  </a:lnTo>
                  <a:lnTo>
                    <a:pt x="3811" y="2930"/>
                  </a:lnTo>
                  <a:lnTo>
                    <a:pt x="3655" y="3215"/>
                  </a:lnTo>
                  <a:lnTo>
                    <a:pt x="3474" y="3448"/>
                  </a:lnTo>
                  <a:lnTo>
                    <a:pt x="3215" y="3655"/>
                  </a:lnTo>
                  <a:lnTo>
                    <a:pt x="2929" y="3811"/>
                  </a:lnTo>
                  <a:lnTo>
                    <a:pt x="2800" y="3863"/>
                  </a:lnTo>
                  <a:lnTo>
                    <a:pt x="2644" y="3915"/>
                  </a:lnTo>
                  <a:lnTo>
                    <a:pt x="2463" y="3941"/>
                  </a:lnTo>
                  <a:lnTo>
                    <a:pt x="2126" y="3941"/>
                  </a:lnTo>
                  <a:lnTo>
                    <a:pt x="1970" y="3915"/>
                  </a:lnTo>
                  <a:lnTo>
                    <a:pt x="1815" y="3863"/>
                  </a:lnTo>
                  <a:lnTo>
                    <a:pt x="1659" y="3811"/>
                  </a:lnTo>
                  <a:lnTo>
                    <a:pt x="1400" y="3655"/>
                  </a:lnTo>
                  <a:lnTo>
                    <a:pt x="1141" y="3448"/>
                  </a:lnTo>
                  <a:lnTo>
                    <a:pt x="934" y="3215"/>
                  </a:lnTo>
                  <a:lnTo>
                    <a:pt x="804" y="2930"/>
                  </a:lnTo>
                  <a:lnTo>
                    <a:pt x="752" y="2800"/>
                  </a:lnTo>
                  <a:lnTo>
                    <a:pt x="700" y="2645"/>
                  </a:lnTo>
                  <a:lnTo>
                    <a:pt x="675" y="2463"/>
                  </a:lnTo>
                  <a:lnTo>
                    <a:pt x="675" y="2308"/>
                  </a:lnTo>
                  <a:lnTo>
                    <a:pt x="675" y="2126"/>
                  </a:lnTo>
                  <a:lnTo>
                    <a:pt x="700" y="1971"/>
                  </a:lnTo>
                  <a:lnTo>
                    <a:pt x="752" y="1815"/>
                  </a:lnTo>
                  <a:lnTo>
                    <a:pt x="804" y="1660"/>
                  </a:lnTo>
                  <a:lnTo>
                    <a:pt x="934" y="1375"/>
                  </a:lnTo>
                  <a:lnTo>
                    <a:pt x="1141" y="1141"/>
                  </a:lnTo>
                  <a:lnTo>
                    <a:pt x="1400" y="934"/>
                  </a:lnTo>
                  <a:lnTo>
                    <a:pt x="1659" y="804"/>
                  </a:lnTo>
                  <a:lnTo>
                    <a:pt x="1815" y="727"/>
                  </a:lnTo>
                  <a:lnTo>
                    <a:pt x="1970" y="701"/>
                  </a:lnTo>
                  <a:lnTo>
                    <a:pt x="2126" y="675"/>
                  </a:lnTo>
                  <a:close/>
                  <a:moveTo>
                    <a:pt x="2307" y="1"/>
                  </a:moveTo>
                  <a:lnTo>
                    <a:pt x="2074" y="27"/>
                  </a:lnTo>
                  <a:lnTo>
                    <a:pt x="1841" y="53"/>
                  </a:lnTo>
                  <a:lnTo>
                    <a:pt x="1634" y="105"/>
                  </a:lnTo>
                  <a:lnTo>
                    <a:pt x="1400" y="182"/>
                  </a:lnTo>
                  <a:lnTo>
                    <a:pt x="1219" y="286"/>
                  </a:lnTo>
                  <a:lnTo>
                    <a:pt x="1012" y="390"/>
                  </a:lnTo>
                  <a:lnTo>
                    <a:pt x="856" y="545"/>
                  </a:lnTo>
                  <a:lnTo>
                    <a:pt x="675" y="675"/>
                  </a:lnTo>
                  <a:lnTo>
                    <a:pt x="545" y="856"/>
                  </a:lnTo>
                  <a:lnTo>
                    <a:pt x="415" y="1012"/>
                  </a:lnTo>
                  <a:lnTo>
                    <a:pt x="286" y="1219"/>
                  </a:lnTo>
                  <a:lnTo>
                    <a:pt x="182" y="1401"/>
                  </a:lnTo>
                  <a:lnTo>
                    <a:pt x="104" y="1634"/>
                  </a:lnTo>
                  <a:lnTo>
                    <a:pt x="53" y="1841"/>
                  </a:lnTo>
                  <a:lnTo>
                    <a:pt x="27" y="2074"/>
                  </a:lnTo>
                  <a:lnTo>
                    <a:pt x="1" y="2308"/>
                  </a:lnTo>
                  <a:lnTo>
                    <a:pt x="27" y="2541"/>
                  </a:lnTo>
                  <a:lnTo>
                    <a:pt x="53" y="2774"/>
                  </a:lnTo>
                  <a:lnTo>
                    <a:pt x="104" y="2982"/>
                  </a:lnTo>
                  <a:lnTo>
                    <a:pt x="182" y="3189"/>
                  </a:lnTo>
                  <a:lnTo>
                    <a:pt x="286" y="3396"/>
                  </a:lnTo>
                  <a:lnTo>
                    <a:pt x="415" y="3578"/>
                  </a:lnTo>
                  <a:lnTo>
                    <a:pt x="545" y="3759"/>
                  </a:lnTo>
                  <a:lnTo>
                    <a:pt x="675" y="3915"/>
                  </a:lnTo>
                  <a:lnTo>
                    <a:pt x="856" y="4070"/>
                  </a:lnTo>
                  <a:lnTo>
                    <a:pt x="1012" y="4200"/>
                  </a:lnTo>
                  <a:lnTo>
                    <a:pt x="1219" y="4329"/>
                  </a:lnTo>
                  <a:lnTo>
                    <a:pt x="1400" y="4407"/>
                  </a:lnTo>
                  <a:lnTo>
                    <a:pt x="1634" y="4485"/>
                  </a:lnTo>
                  <a:lnTo>
                    <a:pt x="1841" y="4563"/>
                  </a:lnTo>
                  <a:lnTo>
                    <a:pt x="2074" y="4588"/>
                  </a:lnTo>
                  <a:lnTo>
                    <a:pt x="2541" y="4588"/>
                  </a:lnTo>
                  <a:lnTo>
                    <a:pt x="2774" y="4563"/>
                  </a:lnTo>
                  <a:lnTo>
                    <a:pt x="2981" y="4485"/>
                  </a:lnTo>
                  <a:lnTo>
                    <a:pt x="3189" y="4407"/>
                  </a:lnTo>
                  <a:lnTo>
                    <a:pt x="3396" y="4329"/>
                  </a:lnTo>
                  <a:lnTo>
                    <a:pt x="3577" y="4200"/>
                  </a:lnTo>
                  <a:lnTo>
                    <a:pt x="3759" y="4070"/>
                  </a:lnTo>
                  <a:lnTo>
                    <a:pt x="3914" y="3915"/>
                  </a:lnTo>
                  <a:lnTo>
                    <a:pt x="4070" y="3759"/>
                  </a:lnTo>
                  <a:lnTo>
                    <a:pt x="4199" y="3578"/>
                  </a:lnTo>
                  <a:lnTo>
                    <a:pt x="4329" y="3396"/>
                  </a:lnTo>
                  <a:lnTo>
                    <a:pt x="4407" y="3189"/>
                  </a:lnTo>
                  <a:lnTo>
                    <a:pt x="4485" y="2982"/>
                  </a:lnTo>
                  <a:lnTo>
                    <a:pt x="4562" y="2774"/>
                  </a:lnTo>
                  <a:lnTo>
                    <a:pt x="4588" y="2541"/>
                  </a:lnTo>
                  <a:lnTo>
                    <a:pt x="4588" y="2308"/>
                  </a:lnTo>
                  <a:lnTo>
                    <a:pt x="4588" y="2074"/>
                  </a:lnTo>
                  <a:lnTo>
                    <a:pt x="4562" y="1841"/>
                  </a:lnTo>
                  <a:lnTo>
                    <a:pt x="4485" y="1634"/>
                  </a:lnTo>
                  <a:lnTo>
                    <a:pt x="4407" y="1401"/>
                  </a:lnTo>
                  <a:lnTo>
                    <a:pt x="4329" y="1219"/>
                  </a:lnTo>
                  <a:lnTo>
                    <a:pt x="4199" y="1012"/>
                  </a:lnTo>
                  <a:lnTo>
                    <a:pt x="4070" y="856"/>
                  </a:lnTo>
                  <a:lnTo>
                    <a:pt x="3914" y="675"/>
                  </a:lnTo>
                  <a:lnTo>
                    <a:pt x="3759" y="545"/>
                  </a:lnTo>
                  <a:lnTo>
                    <a:pt x="3577" y="390"/>
                  </a:lnTo>
                  <a:lnTo>
                    <a:pt x="3396" y="286"/>
                  </a:lnTo>
                  <a:lnTo>
                    <a:pt x="3189" y="182"/>
                  </a:lnTo>
                  <a:lnTo>
                    <a:pt x="2981" y="105"/>
                  </a:lnTo>
                  <a:lnTo>
                    <a:pt x="2774" y="53"/>
                  </a:lnTo>
                  <a:lnTo>
                    <a:pt x="2541" y="27"/>
                  </a:lnTo>
                  <a:lnTo>
                    <a:pt x="2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1281975" y="1401525"/>
              <a:ext cx="49275" cy="49275"/>
            </a:xfrm>
            <a:custGeom>
              <a:avLst/>
              <a:gdLst/>
              <a:ahLst/>
              <a:cxnLst/>
              <a:rect l="l" t="t" r="r" b="b"/>
              <a:pathLst>
                <a:path w="1971" h="1971" extrusionOk="0">
                  <a:moveTo>
                    <a:pt x="985" y="649"/>
                  </a:moveTo>
                  <a:lnTo>
                    <a:pt x="1115" y="675"/>
                  </a:lnTo>
                  <a:lnTo>
                    <a:pt x="1219" y="752"/>
                  </a:lnTo>
                  <a:lnTo>
                    <a:pt x="1296" y="856"/>
                  </a:lnTo>
                  <a:lnTo>
                    <a:pt x="1296" y="986"/>
                  </a:lnTo>
                  <a:lnTo>
                    <a:pt x="1296" y="1115"/>
                  </a:lnTo>
                  <a:lnTo>
                    <a:pt x="1219" y="1219"/>
                  </a:lnTo>
                  <a:lnTo>
                    <a:pt x="1115" y="1271"/>
                  </a:lnTo>
                  <a:lnTo>
                    <a:pt x="985" y="1297"/>
                  </a:lnTo>
                  <a:lnTo>
                    <a:pt x="856" y="1271"/>
                  </a:lnTo>
                  <a:lnTo>
                    <a:pt x="752" y="1219"/>
                  </a:lnTo>
                  <a:lnTo>
                    <a:pt x="674" y="1115"/>
                  </a:lnTo>
                  <a:lnTo>
                    <a:pt x="648" y="986"/>
                  </a:lnTo>
                  <a:lnTo>
                    <a:pt x="674" y="856"/>
                  </a:lnTo>
                  <a:lnTo>
                    <a:pt x="752" y="752"/>
                  </a:lnTo>
                  <a:lnTo>
                    <a:pt x="856" y="675"/>
                  </a:lnTo>
                  <a:lnTo>
                    <a:pt x="985" y="649"/>
                  </a:lnTo>
                  <a:close/>
                  <a:moveTo>
                    <a:pt x="985" y="1"/>
                  </a:moveTo>
                  <a:lnTo>
                    <a:pt x="778" y="27"/>
                  </a:lnTo>
                  <a:lnTo>
                    <a:pt x="597" y="79"/>
                  </a:lnTo>
                  <a:lnTo>
                    <a:pt x="441" y="156"/>
                  </a:lnTo>
                  <a:lnTo>
                    <a:pt x="286" y="286"/>
                  </a:lnTo>
                  <a:lnTo>
                    <a:pt x="156" y="441"/>
                  </a:lnTo>
                  <a:lnTo>
                    <a:pt x="78" y="597"/>
                  </a:lnTo>
                  <a:lnTo>
                    <a:pt x="26" y="778"/>
                  </a:lnTo>
                  <a:lnTo>
                    <a:pt x="0" y="986"/>
                  </a:lnTo>
                  <a:lnTo>
                    <a:pt x="26" y="1167"/>
                  </a:lnTo>
                  <a:lnTo>
                    <a:pt x="78" y="1374"/>
                  </a:lnTo>
                  <a:lnTo>
                    <a:pt x="156" y="1530"/>
                  </a:lnTo>
                  <a:lnTo>
                    <a:pt x="286" y="1685"/>
                  </a:lnTo>
                  <a:lnTo>
                    <a:pt x="441" y="1789"/>
                  </a:lnTo>
                  <a:lnTo>
                    <a:pt x="597" y="1893"/>
                  </a:lnTo>
                  <a:lnTo>
                    <a:pt x="778" y="1945"/>
                  </a:lnTo>
                  <a:lnTo>
                    <a:pt x="985" y="1971"/>
                  </a:lnTo>
                  <a:lnTo>
                    <a:pt x="1167" y="1945"/>
                  </a:lnTo>
                  <a:lnTo>
                    <a:pt x="1374" y="1893"/>
                  </a:lnTo>
                  <a:lnTo>
                    <a:pt x="1530" y="1789"/>
                  </a:lnTo>
                  <a:lnTo>
                    <a:pt x="1685" y="1685"/>
                  </a:lnTo>
                  <a:lnTo>
                    <a:pt x="1789" y="1530"/>
                  </a:lnTo>
                  <a:lnTo>
                    <a:pt x="1893" y="1374"/>
                  </a:lnTo>
                  <a:lnTo>
                    <a:pt x="1944" y="1167"/>
                  </a:lnTo>
                  <a:lnTo>
                    <a:pt x="1970" y="986"/>
                  </a:lnTo>
                  <a:lnTo>
                    <a:pt x="1944" y="778"/>
                  </a:lnTo>
                  <a:lnTo>
                    <a:pt x="1893" y="597"/>
                  </a:lnTo>
                  <a:lnTo>
                    <a:pt x="1789" y="441"/>
                  </a:lnTo>
                  <a:lnTo>
                    <a:pt x="1685" y="286"/>
                  </a:lnTo>
                  <a:lnTo>
                    <a:pt x="1530" y="156"/>
                  </a:lnTo>
                  <a:lnTo>
                    <a:pt x="1374" y="79"/>
                  </a:lnTo>
                  <a:lnTo>
                    <a:pt x="1167" y="27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1059075" y="1401525"/>
              <a:ext cx="49275" cy="49275"/>
            </a:xfrm>
            <a:custGeom>
              <a:avLst/>
              <a:gdLst/>
              <a:ahLst/>
              <a:cxnLst/>
              <a:rect l="l" t="t" r="r" b="b"/>
              <a:pathLst>
                <a:path w="1971" h="1971" extrusionOk="0">
                  <a:moveTo>
                    <a:pt x="985" y="649"/>
                  </a:moveTo>
                  <a:lnTo>
                    <a:pt x="1115" y="675"/>
                  </a:lnTo>
                  <a:lnTo>
                    <a:pt x="1219" y="752"/>
                  </a:lnTo>
                  <a:lnTo>
                    <a:pt x="1296" y="856"/>
                  </a:lnTo>
                  <a:lnTo>
                    <a:pt x="1322" y="986"/>
                  </a:lnTo>
                  <a:lnTo>
                    <a:pt x="1296" y="1115"/>
                  </a:lnTo>
                  <a:lnTo>
                    <a:pt x="1219" y="1219"/>
                  </a:lnTo>
                  <a:lnTo>
                    <a:pt x="1115" y="1271"/>
                  </a:lnTo>
                  <a:lnTo>
                    <a:pt x="985" y="1297"/>
                  </a:lnTo>
                  <a:lnTo>
                    <a:pt x="856" y="1271"/>
                  </a:lnTo>
                  <a:lnTo>
                    <a:pt x="752" y="1219"/>
                  </a:lnTo>
                  <a:lnTo>
                    <a:pt x="674" y="1115"/>
                  </a:lnTo>
                  <a:lnTo>
                    <a:pt x="649" y="986"/>
                  </a:lnTo>
                  <a:lnTo>
                    <a:pt x="674" y="856"/>
                  </a:lnTo>
                  <a:lnTo>
                    <a:pt x="752" y="752"/>
                  </a:lnTo>
                  <a:lnTo>
                    <a:pt x="856" y="675"/>
                  </a:lnTo>
                  <a:lnTo>
                    <a:pt x="985" y="649"/>
                  </a:lnTo>
                  <a:close/>
                  <a:moveTo>
                    <a:pt x="985" y="1"/>
                  </a:moveTo>
                  <a:lnTo>
                    <a:pt x="778" y="27"/>
                  </a:lnTo>
                  <a:lnTo>
                    <a:pt x="597" y="79"/>
                  </a:lnTo>
                  <a:lnTo>
                    <a:pt x="441" y="156"/>
                  </a:lnTo>
                  <a:lnTo>
                    <a:pt x="286" y="286"/>
                  </a:lnTo>
                  <a:lnTo>
                    <a:pt x="156" y="441"/>
                  </a:lnTo>
                  <a:lnTo>
                    <a:pt x="78" y="597"/>
                  </a:lnTo>
                  <a:lnTo>
                    <a:pt x="26" y="778"/>
                  </a:lnTo>
                  <a:lnTo>
                    <a:pt x="1" y="986"/>
                  </a:lnTo>
                  <a:lnTo>
                    <a:pt x="26" y="1167"/>
                  </a:lnTo>
                  <a:lnTo>
                    <a:pt x="78" y="1374"/>
                  </a:lnTo>
                  <a:lnTo>
                    <a:pt x="156" y="1530"/>
                  </a:lnTo>
                  <a:lnTo>
                    <a:pt x="286" y="1685"/>
                  </a:lnTo>
                  <a:lnTo>
                    <a:pt x="441" y="1789"/>
                  </a:lnTo>
                  <a:lnTo>
                    <a:pt x="597" y="1893"/>
                  </a:lnTo>
                  <a:lnTo>
                    <a:pt x="778" y="1945"/>
                  </a:lnTo>
                  <a:lnTo>
                    <a:pt x="985" y="1971"/>
                  </a:lnTo>
                  <a:lnTo>
                    <a:pt x="1193" y="1945"/>
                  </a:lnTo>
                  <a:lnTo>
                    <a:pt x="1374" y="1893"/>
                  </a:lnTo>
                  <a:lnTo>
                    <a:pt x="1530" y="1789"/>
                  </a:lnTo>
                  <a:lnTo>
                    <a:pt x="1685" y="1685"/>
                  </a:lnTo>
                  <a:lnTo>
                    <a:pt x="1789" y="1530"/>
                  </a:lnTo>
                  <a:lnTo>
                    <a:pt x="1893" y="1374"/>
                  </a:lnTo>
                  <a:lnTo>
                    <a:pt x="1944" y="1167"/>
                  </a:lnTo>
                  <a:lnTo>
                    <a:pt x="1970" y="986"/>
                  </a:lnTo>
                  <a:lnTo>
                    <a:pt x="1944" y="778"/>
                  </a:lnTo>
                  <a:lnTo>
                    <a:pt x="1893" y="597"/>
                  </a:lnTo>
                  <a:lnTo>
                    <a:pt x="1789" y="441"/>
                  </a:lnTo>
                  <a:lnTo>
                    <a:pt x="1685" y="286"/>
                  </a:lnTo>
                  <a:lnTo>
                    <a:pt x="1530" y="156"/>
                  </a:lnTo>
                  <a:lnTo>
                    <a:pt x="1374" y="79"/>
                  </a:lnTo>
                  <a:lnTo>
                    <a:pt x="1193" y="27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4"/>
          <p:cNvSpPr/>
          <p:nvPr/>
        </p:nvSpPr>
        <p:spPr>
          <a:xfrm>
            <a:off x="1033671" y="529000"/>
            <a:ext cx="6692152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title"/>
          </p:nvPr>
        </p:nvSpPr>
        <p:spPr>
          <a:xfrm>
            <a:off x="970059" y="548640"/>
            <a:ext cx="6755764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Problems with large data sets</a:t>
            </a:r>
            <a:endParaRPr dirty="0"/>
          </a:p>
        </p:txBody>
      </p:sp>
      <p:sp>
        <p:nvSpPr>
          <p:cNvPr id="629" name="Google Shape;629;p44"/>
          <p:cNvSpPr txBox="1">
            <a:spLocks noGrp="1"/>
          </p:cNvSpPr>
          <p:nvPr>
            <p:ph type="subTitle" idx="1"/>
          </p:nvPr>
        </p:nvSpPr>
        <p:spPr>
          <a:xfrm>
            <a:off x="1259722" y="1067204"/>
            <a:ext cx="6624556" cy="2736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Fast response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Resource limitations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Slow query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Probabilistic data structures</a:t>
            </a:r>
            <a:endParaRPr dirty="0"/>
          </a:p>
        </p:txBody>
      </p:sp>
      <p:sp>
        <p:nvSpPr>
          <p:cNvPr id="659" name="Google Shape;659;p45"/>
          <p:cNvSpPr txBox="1">
            <a:spLocks noGrp="1"/>
          </p:cNvSpPr>
          <p:nvPr>
            <p:ph type="subTitle" idx="1"/>
          </p:nvPr>
        </p:nvSpPr>
        <p:spPr>
          <a:xfrm>
            <a:off x="5954928" y="2834421"/>
            <a:ext cx="143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Rank</a:t>
            </a:r>
            <a:endParaRPr sz="1400" dirty="0"/>
          </a:p>
        </p:txBody>
      </p:sp>
      <p:sp>
        <p:nvSpPr>
          <p:cNvPr id="660" name="Google Shape;660;p45"/>
          <p:cNvSpPr txBox="1">
            <a:spLocks noGrp="1"/>
          </p:cNvSpPr>
          <p:nvPr>
            <p:ph type="subTitle" idx="2"/>
          </p:nvPr>
        </p:nvSpPr>
        <p:spPr>
          <a:xfrm>
            <a:off x="5849778" y="3191037"/>
            <a:ext cx="1645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/>
              <a:t>Q-digest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/>
              <a:t>T-digest</a:t>
            </a:r>
          </a:p>
        </p:txBody>
      </p:sp>
      <p:sp>
        <p:nvSpPr>
          <p:cNvPr id="661" name="Google Shape;661;p45"/>
          <p:cNvSpPr txBox="1">
            <a:spLocks noGrp="1"/>
          </p:cNvSpPr>
          <p:nvPr>
            <p:ph type="subTitle" idx="3"/>
          </p:nvPr>
        </p:nvSpPr>
        <p:spPr>
          <a:xfrm>
            <a:off x="4257355" y="2825337"/>
            <a:ext cx="143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Frequency</a:t>
            </a:r>
            <a:endParaRPr sz="1400" dirty="0"/>
          </a:p>
        </p:txBody>
      </p:sp>
      <p:sp>
        <p:nvSpPr>
          <p:cNvPr id="662" name="Google Shape;662;p45"/>
          <p:cNvSpPr txBox="1">
            <a:spLocks noGrp="1"/>
          </p:cNvSpPr>
          <p:nvPr>
            <p:ph type="subTitle" idx="4"/>
          </p:nvPr>
        </p:nvSpPr>
        <p:spPr>
          <a:xfrm>
            <a:off x="4177755" y="2857398"/>
            <a:ext cx="2139790" cy="1652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Count Min Sketch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i="1" dirty="0"/>
              <a:t>Majority algorithm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100" i="1" dirty="0"/>
              <a:t>Frequent algorithm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663" name="Google Shape;663;p45"/>
          <p:cNvSpPr txBox="1">
            <a:spLocks noGrp="1"/>
          </p:cNvSpPr>
          <p:nvPr>
            <p:ph type="subTitle" idx="5"/>
          </p:nvPr>
        </p:nvSpPr>
        <p:spPr>
          <a:xfrm>
            <a:off x="2482394" y="2825337"/>
            <a:ext cx="143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Cardinality</a:t>
            </a:r>
            <a:endParaRPr sz="1400" dirty="0"/>
          </a:p>
        </p:txBody>
      </p:sp>
      <p:sp>
        <p:nvSpPr>
          <p:cNvPr id="664" name="Google Shape;664;p45"/>
          <p:cNvSpPr txBox="1">
            <a:spLocks noGrp="1"/>
          </p:cNvSpPr>
          <p:nvPr>
            <p:ph type="subTitle" idx="6"/>
          </p:nvPr>
        </p:nvSpPr>
        <p:spPr>
          <a:xfrm>
            <a:off x="436309" y="2819695"/>
            <a:ext cx="1998076" cy="1493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Bloom filter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1" dirty="0"/>
              <a:t>Cuckoo filter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1" dirty="0"/>
              <a:t>Quotient filter</a:t>
            </a:r>
            <a:endParaRPr sz="1100" i="1" dirty="0"/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7"/>
          </p:nvPr>
        </p:nvSpPr>
        <p:spPr>
          <a:xfrm>
            <a:off x="589480" y="2825337"/>
            <a:ext cx="16457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Membership</a:t>
            </a:r>
            <a:endParaRPr sz="1400" dirty="0"/>
          </a:p>
        </p:txBody>
      </p:sp>
      <p:sp>
        <p:nvSpPr>
          <p:cNvPr id="666" name="Google Shape;666;p45"/>
          <p:cNvSpPr txBox="1">
            <a:spLocks noGrp="1"/>
          </p:cNvSpPr>
          <p:nvPr>
            <p:ph type="subTitle" idx="8"/>
          </p:nvPr>
        </p:nvSpPr>
        <p:spPr>
          <a:xfrm>
            <a:off x="2349474" y="3303024"/>
            <a:ext cx="1757816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err="1"/>
              <a:t>HyperLogLog</a:t>
            </a:r>
            <a:endParaRPr lang="en-US" sz="1400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i="1" dirty="0"/>
              <a:t>Probabilistic Counting</a:t>
            </a:r>
          </a:p>
        </p:txBody>
      </p:sp>
      <p:sp>
        <p:nvSpPr>
          <p:cNvPr id="667" name="Google Shape;667;p45"/>
          <p:cNvSpPr/>
          <p:nvPr/>
        </p:nvSpPr>
        <p:spPr>
          <a:xfrm>
            <a:off x="2722994" y="1709382"/>
            <a:ext cx="954300" cy="9543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5"/>
          <p:cNvSpPr/>
          <p:nvPr/>
        </p:nvSpPr>
        <p:spPr>
          <a:xfrm>
            <a:off x="830080" y="1709382"/>
            <a:ext cx="954300" cy="9543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5"/>
          <p:cNvSpPr/>
          <p:nvPr/>
        </p:nvSpPr>
        <p:spPr>
          <a:xfrm>
            <a:off x="6195528" y="1718466"/>
            <a:ext cx="954300" cy="9543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5"/>
          <p:cNvSpPr/>
          <p:nvPr/>
        </p:nvSpPr>
        <p:spPr>
          <a:xfrm>
            <a:off x="4497955" y="1709382"/>
            <a:ext cx="954300" cy="9543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45"/>
          <p:cNvGrpSpPr/>
          <p:nvPr/>
        </p:nvGrpSpPr>
        <p:grpSpPr>
          <a:xfrm>
            <a:off x="1150030" y="1976208"/>
            <a:ext cx="314378" cy="420634"/>
            <a:chOff x="4028025" y="1249275"/>
            <a:chExt cx="311050" cy="419250"/>
          </a:xfrm>
        </p:grpSpPr>
        <p:sp>
          <p:nvSpPr>
            <p:cNvPr id="672" name="Google Shape;672;p45"/>
            <p:cNvSpPr/>
            <p:nvPr/>
          </p:nvSpPr>
          <p:spPr>
            <a:xfrm>
              <a:off x="4028025" y="1249275"/>
              <a:ext cx="311050" cy="419250"/>
            </a:xfrm>
            <a:custGeom>
              <a:avLst/>
              <a:gdLst/>
              <a:ahLst/>
              <a:cxnLst/>
              <a:rect l="l" t="t" r="r" b="b"/>
              <a:pathLst>
                <a:path w="12442" h="16770" extrusionOk="0">
                  <a:moveTo>
                    <a:pt x="1296" y="0"/>
                  </a:moveTo>
                  <a:lnTo>
                    <a:pt x="1037" y="26"/>
                  </a:lnTo>
                  <a:lnTo>
                    <a:pt x="804" y="104"/>
                  </a:lnTo>
                  <a:lnTo>
                    <a:pt x="571" y="207"/>
                  </a:lnTo>
                  <a:lnTo>
                    <a:pt x="389" y="389"/>
                  </a:lnTo>
                  <a:lnTo>
                    <a:pt x="234" y="570"/>
                  </a:lnTo>
                  <a:lnTo>
                    <a:pt x="104" y="803"/>
                  </a:lnTo>
                  <a:lnTo>
                    <a:pt x="26" y="1037"/>
                  </a:lnTo>
                  <a:lnTo>
                    <a:pt x="1" y="1296"/>
                  </a:lnTo>
                  <a:lnTo>
                    <a:pt x="1" y="15473"/>
                  </a:lnTo>
                  <a:lnTo>
                    <a:pt x="26" y="15732"/>
                  </a:lnTo>
                  <a:lnTo>
                    <a:pt x="104" y="15966"/>
                  </a:lnTo>
                  <a:lnTo>
                    <a:pt x="234" y="16199"/>
                  </a:lnTo>
                  <a:lnTo>
                    <a:pt x="389" y="16380"/>
                  </a:lnTo>
                  <a:lnTo>
                    <a:pt x="571" y="16536"/>
                  </a:lnTo>
                  <a:lnTo>
                    <a:pt x="804" y="16665"/>
                  </a:lnTo>
                  <a:lnTo>
                    <a:pt x="1037" y="16743"/>
                  </a:lnTo>
                  <a:lnTo>
                    <a:pt x="1296" y="16769"/>
                  </a:lnTo>
                  <a:lnTo>
                    <a:pt x="11145" y="16769"/>
                  </a:lnTo>
                  <a:lnTo>
                    <a:pt x="11405" y="16743"/>
                  </a:lnTo>
                  <a:lnTo>
                    <a:pt x="11638" y="16665"/>
                  </a:lnTo>
                  <a:lnTo>
                    <a:pt x="11871" y="16536"/>
                  </a:lnTo>
                  <a:lnTo>
                    <a:pt x="12053" y="16380"/>
                  </a:lnTo>
                  <a:lnTo>
                    <a:pt x="12208" y="16199"/>
                  </a:lnTo>
                  <a:lnTo>
                    <a:pt x="12338" y="15966"/>
                  </a:lnTo>
                  <a:lnTo>
                    <a:pt x="12415" y="15732"/>
                  </a:lnTo>
                  <a:lnTo>
                    <a:pt x="12441" y="15473"/>
                  </a:lnTo>
                  <a:lnTo>
                    <a:pt x="12441" y="1296"/>
                  </a:lnTo>
                  <a:lnTo>
                    <a:pt x="12415" y="1037"/>
                  </a:lnTo>
                  <a:lnTo>
                    <a:pt x="12338" y="803"/>
                  </a:lnTo>
                  <a:lnTo>
                    <a:pt x="12208" y="570"/>
                  </a:lnTo>
                  <a:lnTo>
                    <a:pt x="12053" y="389"/>
                  </a:lnTo>
                  <a:lnTo>
                    <a:pt x="11871" y="207"/>
                  </a:lnTo>
                  <a:lnTo>
                    <a:pt x="11638" y="104"/>
                  </a:lnTo>
                  <a:lnTo>
                    <a:pt x="11405" y="26"/>
                  </a:lnTo>
                  <a:lnTo>
                    <a:pt x="11145" y="0"/>
                  </a:lnTo>
                  <a:lnTo>
                    <a:pt x="7698" y="0"/>
                  </a:lnTo>
                  <a:lnTo>
                    <a:pt x="7569" y="26"/>
                  </a:lnTo>
                  <a:lnTo>
                    <a:pt x="7465" y="78"/>
                  </a:lnTo>
                  <a:lnTo>
                    <a:pt x="7387" y="181"/>
                  </a:lnTo>
                  <a:lnTo>
                    <a:pt x="7361" y="311"/>
                  </a:lnTo>
                  <a:lnTo>
                    <a:pt x="7387" y="441"/>
                  </a:lnTo>
                  <a:lnTo>
                    <a:pt x="7465" y="544"/>
                  </a:lnTo>
                  <a:lnTo>
                    <a:pt x="7569" y="622"/>
                  </a:lnTo>
                  <a:lnTo>
                    <a:pt x="7698" y="648"/>
                  </a:lnTo>
                  <a:lnTo>
                    <a:pt x="11275" y="648"/>
                  </a:lnTo>
                  <a:lnTo>
                    <a:pt x="11379" y="700"/>
                  </a:lnTo>
                  <a:lnTo>
                    <a:pt x="11508" y="752"/>
                  </a:lnTo>
                  <a:lnTo>
                    <a:pt x="11586" y="829"/>
                  </a:lnTo>
                  <a:lnTo>
                    <a:pt x="11690" y="933"/>
                  </a:lnTo>
                  <a:lnTo>
                    <a:pt x="11742" y="1037"/>
                  </a:lnTo>
                  <a:lnTo>
                    <a:pt x="11767" y="1166"/>
                  </a:lnTo>
                  <a:lnTo>
                    <a:pt x="11793" y="1296"/>
                  </a:lnTo>
                  <a:lnTo>
                    <a:pt x="11793" y="15473"/>
                  </a:lnTo>
                  <a:lnTo>
                    <a:pt x="11767" y="15603"/>
                  </a:lnTo>
                  <a:lnTo>
                    <a:pt x="11742" y="15706"/>
                  </a:lnTo>
                  <a:lnTo>
                    <a:pt x="11690" y="15836"/>
                  </a:lnTo>
                  <a:lnTo>
                    <a:pt x="11586" y="15914"/>
                  </a:lnTo>
                  <a:lnTo>
                    <a:pt x="11508" y="15992"/>
                  </a:lnTo>
                  <a:lnTo>
                    <a:pt x="11379" y="16069"/>
                  </a:lnTo>
                  <a:lnTo>
                    <a:pt x="11275" y="16095"/>
                  </a:lnTo>
                  <a:lnTo>
                    <a:pt x="11145" y="16121"/>
                  </a:lnTo>
                  <a:lnTo>
                    <a:pt x="1296" y="16121"/>
                  </a:lnTo>
                  <a:lnTo>
                    <a:pt x="1167" y="16095"/>
                  </a:lnTo>
                  <a:lnTo>
                    <a:pt x="1063" y="16069"/>
                  </a:lnTo>
                  <a:lnTo>
                    <a:pt x="934" y="15992"/>
                  </a:lnTo>
                  <a:lnTo>
                    <a:pt x="856" y="15914"/>
                  </a:lnTo>
                  <a:lnTo>
                    <a:pt x="778" y="15836"/>
                  </a:lnTo>
                  <a:lnTo>
                    <a:pt x="700" y="15706"/>
                  </a:lnTo>
                  <a:lnTo>
                    <a:pt x="674" y="15603"/>
                  </a:lnTo>
                  <a:lnTo>
                    <a:pt x="648" y="15473"/>
                  </a:lnTo>
                  <a:lnTo>
                    <a:pt x="648" y="1296"/>
                  </a:lnTo>
                  <a:lnTo>
                    <a:pt x="674" y="1166"/>
                  </a:lnTo>
                  <a:lnTo>
                    <a:pt x="700" y="1037"/>
                  </a:lnTo>
                  <a:lnTo>
                    <a:pt x="778" y="933"/>
                  </a:lnTo>
                  <a:lnTo>
                    <a:pt x="856" y="829"/>
                  </a:lnTo>
                  <a:lnTo>
                    <a:pt x="934" y="752"/>
                  </a:lnTo>
                  <a:lnTo>
                    <a:pt x="1063" y="700"/>
                  </a:lnTo>
                  <a:lnTo>
                    <a:pt x="1167" y="648"/>
                  </a:lnTo>
                  <a:lnTo>
                    <a:pt x="4744" y="648"/>
                  </a:lnTo>
                  <a:lnTo>
                    <a:pt x="4873" y="622"/>
                  </a:lnTo>
                  <a:lnTo>
                    <a:pt x="4977" y="544"/>
                  </a:lnTo>
                  <a:lnTo>
                    <a:pt x="5055" y="441"/>
                  </a:lnTo>
                  <a:lnTo>
                    <a:pt x="5081" y="311"/>
                  </a:lnTo>
                  <a:lnTo>
                    <a:pt x="5055" y="181"/>
                  </a:lnTo>
                  <a:lnTo>
                    <a:pt x="4977" y="78"/>
                  </a:lnTo>
                  <a:lnTo>
                    <a:pt x="4873" y="26"/>
                  </a:lnTo>
                  <a:lnTo>
                    <a:pt x="4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4175125" y="1249275"/>
              <a:ext cx="16850" cy="16200"/>
            </a:xfrm>
            <a:custGeom>
              <a:avLst/>
              <a:gdLst/>
              <a:ahLst/>
              <a:cxnLst/>
              <a:rect l="l" t="t" r="r" b="b"/>
              <a:pathLst>
                <a:path w="674" h="648" extrusionOk="0">
                  <a:moveTo>
                    <a:pt x="337" y="0"/>
                  </a:moveTo>
                  <a:lnTo>
                    <a:pt x="207" y="26"/>
                  </a:lnTo>
                  <a:lnTo>
                    <a:pt x="104" y="78"/>
                  </a:lnTo>
                  <a:lnTo>
                    <a:pt x="26" y="181"/>
                  </a:lnTo>
                  <a:lnTo>
                    <a:pt x="0" y="311"/>
                  </a:lnTo>
                  <a:lnTo>
                    <a:pt x="26" y="441"/>
                  </a:lnTo>
                  <a:lnTo>
                    <a:pt x="104" y="544"/>
                  </a:lnTo>
                  <a:lnTo>
                    <a:pt x="207" y="622"/>
                  </a:lnTo>
                  <a:lnTo>
                    <a:pt x="337" y="648"/>
                  </a:lnTo>
                  <a:lnTo>
                    <a:pt x="467" y="622"/>
                  </a:lnTo>
                  <a:lnTo>
                    <a:pt x="570" y="544"/>
                  </a:lnTo>
                  <a:lnTo>
                    <a:pt x="648" y="441"/>
                  </a:lnTo>
                  <a:lnTo>
                    <a:pt x="674" y="311"/>
                  </a:lnTo>
                  <a:lnTo>
                    <a:pt x="648" y="181"/>
                  </a:lnTo>
                  <a:lnTo>
                    <a:pt x="570" y="78"/>
                  </a:lnTo>
                  <a:lnTo>
                    <a:pt x="467" y="2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4072725" y="1296575"/>
              <a:ext cx="221625" cy="92025"/>
            </a:xfrm>
            <a:custGeom>
              <a:avLst/>
              <a:gdLst/>
              <a:ahLst/>
              <a:cxnLst/>
              <a:rect l="l" t="t" r="r" b="b"/>
              <a:pathLst>
                <a:path w="8865" h="3681" extrusionOk="0">
                  <a:moveTo>
                    <a:pt x="8217" y="648"/>
                  </a:moveTo>
                  <a:lnTo>
                    <a:pt x="8217" y="3032"/>
                  </a:lnTo>
                  <a:lnTo>
                    <a:pt x="649" y="3032"/>
                  </a:lnTo>
                  <a:lnTo>
                    <a:pt x="649" y="648"/>
                  </a:lnTo>
                  <a:close/>
                  <a:moveTo>
                    <a:pt x="312" y="0"/>
                  </a:moveTo>
                  <a:lnTo>
                    <a:pt x="208" y="26"/>
                  </a:lnTo>
                  <a:lnTo>
                    <a:pt x="105" y="104"/>
                  </a:lnTo>
                  <a:lnTo>
                    <a:pt x="27" y="207"/>
                  </a:lnTo>
                  <a:lnTo>
                    <a:pt x="1" y="337"/>
                  </a:lnTo>
                  <a:lnTo>
                    <a:pt x="1" y="3343"/>
                  </a:lnTo>
                  <a:lnTo>
                    <a:pt x="27" y="3473"/>
                  </a:lnTo>
                  <a:lnTo>
                    <a:pt x="105" y="3577"/>
                  </a:lnTo>
                  <a:lnTo>
                    <a:pt x="208" y="3654"/>
                  </a:lnTo>
                  <a:lnTo>
                    <a:pt x="312" y="3680"/>
                  </a:lnTo>
                  <a:lnTo>
                    <a:pt x="8554" y="3680"/>
                  </a:lnTo>
                  <a:lnTo>
                    <a:pt x="8658" y="3654"/>
                  </a:lnTo>
                  <a:lnTo>
                    <a:pt x="8787" y="3577"/>
                  </a:lnTo>
                  <a:lnTo>
                    <a:pt x="8839" y="3473"/>
                  </a:lnTo>
                  <a:lnTo>
                    <a:pt x="8865" y="3343"/>
                  </a:lnTo>
                  <a:lnTo>
                    <a:pt x="8865" y="337"/>
                  </a:lnTo>
                  <a:lnTo>
                    <a:pt x="8839" y="207"/>
                  </a:lnTo>
                  <a:lnTo>
                    <a:pt x="8787" y="104"/>
                  </a:lnTo>
                  <a:lnTo>
                    <a:pt x="8658" y="26"/>
                  </a:lnTo>
                  <a:lnTo>
                    <a:pt x="8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4072725" y="1404775"/>
              <a:ext cx="60950" cy="61575"/>
            </a:xfrm>
            <a:custGeom>
              <a:avLst/>
              <a:gdLst/>
              <a:ahLst/>
              <a:cxnLst/>
              <a:rect l="l" t="t" r="r" b="b"/>
              <a:pathLst>
                <a:path w="2438" h="2463" extrusionOk="0">
                  <a:moveTo>
                    <a:pt x="1789" y="674"/>
                  </a:moveTo>
                  <a:lnTo>
                    <a:pt x="1789" y="1789"/>
                  </a:lnTo>
                  <a:lnTo>
                    <a:pt x="649" y="1789"/>
                  </a:lnTo>
                  <a:lnTo>
                    <a:pt x="649" y="674"/>
                  </a:lnTo>
                  <a:close/>
                  <a:moveTo>
                    <a:pt x="312" y="0"/>
                  </a:moveTo>
                  <a:lnTo>
                    <a:pt x="208" y="26"/>
                  </a:lnTo>
                  <a:lnTo>
                    <a:pt x="105" y="104"/>
                  </a:lnTo>
                  <a:lnTo>
                    <a:pt x="27" y="208"/>
                  </a:lnTo>
                  <a:lnTo>
                    <a:pt x="1" y="337"/>
                  </a:lnTo>
                  <a:lnTo>
                    <a:pt x="1" y="2126"/>
                  </a:lnTo>
                  <a:lnTo>
                    <a:pt x="27" y="2255"/>
                  </a:lnTo>
                  <a:lnTo>
                    <a:pt x="105" y="2359"/>
                  </a:lnTo>
                  <a:lnTo>
                    <a:pt x="208" y="2437"/>
                  </a:lnTo>
                  <a:lnTo>
                    <a:pt x="312" y="2463"/>
                  </a:lnTo>
                  <a:lnTo>
                    <a:pt x="2100" y="2463"/>
                  </a:lnTo>
                  <a:lnTo>
                    <a:pt x="2230" y="2437"/>
                  </a:lnTo>
                  <a:lnTo>
                    <a:pt x="2334" y="2359"/>
                  </a:lnTo>
                  <a:lnTo>
                    <a:pt x="2411" y="2255"/>
                  </a:lnTo>
                  <a:lnTo>
                    <a:pt x="2437" y="2126"/>
                  </a:lnTo>
                  <a:lnTo>
                    <a:pt x="2437" y="337"/>
                  </a:lnTo>
                  <a:lnTo>
                    <a:pt x="2411" y="208"/>
                  </a:lnTo>
                  <a:lnTo>
                    <a:pt x="2334" y="104"/>
                  </a:lnTo>
                  <a:lnTo>
                    <a:pt x="2230" y="26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4153075" y="1404775"/>
              <a:ext cx="60950" cy="61575"/>
            </a:xfrm>
            <a:custGeom>
              <a:avLst/>
              <a:gdLst/>
              <a:ahLst/>
              <a:cxnLst/>
              <a:rect l="l" t="t" r="r" b="b"/>
              <a:pathLst>
                <a:path w="2438" h="2463" extrusionOk="0">
                  <a:moveTo>
                    <a:pt x="1789" y="674"/>
                  </a:moveTo>
                  <a:lnTo>
                    <a:pt x="1789" y="1789"/>
                  </a:lnTo>
                  <a:lnTo>
                    <a:pt x="649" y="1789"/>
                  </a:lnTo>
                  <a:lnTo>
                    <a:pt x="649" y="674"/>
                  </a:lnTo>
                  <a:close/>
                  <a:moveTo>
                    <a:pt x="338" y="0"/>
                  </a:moveTo>
                  <a:lnTo>
                    <a:pt x="208" y="26"/>
                  </a:lnTo>
                  <a:lnTo>
                    <a:pt x="104" y="104"/>
                  </a:lnTo>
                  <a:lnTo>
                    <a:pt x="27" y="208"/>
                  </a:lnTo>
                  <a:lnTo>
                    <a:pt x="1" y="337"/>
                  </a:lnTo>
                  <a:lnTo>
                    <a:pt x="1" y="2126"/>
                  </a:lnTo>
                  <a:lnTo>
                    <a:pt x="27" y="2255"/>
                  </a:lnTo>
                  <a:lnTo>
                    <a:pt x="104" y="2359"/>
                  </a:lnTo>
                  <a:lnTo>
                    <a:pt x="208" y="2437"/>
                  </a:lnTo>
                  <a:lnTo>
                    <a:pt x="338" y="2463"/>
                  </a:lnTo>
                  <a:lnTo>
                    <a:pt x="2100" y="2463"/>
                  </a:lnTo>
                  <a:lnTo>
                    <a:pt x="2230" y="2437"/>
                  </a:lnTo>
                  <a:lnTo>
                    <a:pt x="2333" y="2359"/>
                  </a:lnTo>
                  <a:lnTo>
                    <a:pt x="2411" y="2255"/>
                  </a:lnTo>
                  <a:lnTo>
                    <a:pt x="2437" y="2126"/>
                  </a:lnTo>
                  <a:lnTo>
                    <a:pt x="2437" y="337"/>
                  </a:lnTo>
                  <a:lnTo>
                    <a:pt x="2411" y="208"/>
                  </a:lnTo>
                  <a:lnTo>
                    <a:pt x="2333" y="104"/>
                  </a:lnTo>
                  <a:lnTo>
                    <a:pt x="2230" y="26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4233425" y="1404775"/>
              <a:ext cx="60925" cy="61575"/>
            </a:xfrm>
            <a:custGeom>
              <a:avLst/>
              <a:gdLst/>
              <a:ahLst/>
              <a:cxnLst/>
              <a:rect l="l" t="t" r="r" b="b"/>
              <a:pathLst>
                <a:path w="2437" h="2463" extrusionOk="0">
                  <a:moveTo>
                    <a:pt x="1789" y="674"/>
                  </a:moveTo>
                  <a:lnTo>
                    <a:pt x="1789" y="1789"/>
                  </a:lnTo>
                  <a:lnTo>
                    <a:pt x="649" y="1789"/>
                  </a:lnTo>
                  <a:lnTo>
                    <a:pt x="649" y="674"/>
                  </a:lnTo>
                  <a:close/>
                  <a:moveTo>
                    <a:pt x="338" y="0"/>
                  </a:moveTo>
                  <a:lnTo>
                    <a:pt x="208" y="26"/>
                  </a:lnTo>
                  <a:lnTo>
                    <a:pt x="104" y="104"/>
                  </a:lnTo>
                  <a:lnTo>
                    <a:pt x="27" y="208"/>
                  </a:lnTo>
                  <a:lnTo>
                    <a:pt x="1" y="337"/>
                  </a:lnTo>
                  <a:lnTo>
                    <a:pt x="1" y="2126"/>
                  </a:lnTo>
                  <a:lnTo>
                    <a:pt x="27" y="2255"/>
                  </a:lnTo>
                  <a:lnTo>
                    <a:pt x="104" y="2359"/>
                  </a:lnTo>
                  <a:lnTo>
                    <a:pt x="208" y="2437"/>
                  </a:lnTo>
                  <a:lnTo>
                    <a:pt x="338" y="2463"/>
                  </a:lnTo>
                  <a:lnTo>
                    <a:pt x="2126" y="2463"/>
                  </a:lnTo>
                  <a:lnTo>
                    <a:pt x="2230" y="2437"/>
                  </a:lnTo>
                  <a:lnTo>
                    <a:pt x="2359" y="2359"/>
                  </a:lnTo>
                  <a:lnTo>
                    <a:pt x="2411" y="2255"/>
                  </a:lnTo>
                  <a:lnTo>
                    <a:pt x="2437" y="2126"/>
                  </a:lnTo>
                  <a:lnTo>
                    <a:pt x="2437" y="337"/>
                  </a:lnTo>
                  <a:lnTo>
                    <a:pt x="2411" y="208"/>
                  </a:lnTo>
                  <a:lnTo>
                    <a:pt x="2359" y="104"/>
                  </a:lnTo>
                  <a:lnTo>
                    <a:pt x="2230" y="26"/>
                  </a:lnTo>
                  <a:lnTo>
                    <a:pt x="2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4072725" y="1482525"/>
              <a:ext cx="60950" cy="60925"/>
            </a:xfrm>
            <a:custGeom>
              <a:avLst/>
              <a:gdLst/>
              <a:ahLst/>
              <a:cxnLst/>
              <a:rect l="l" t="t" r="r" b="b"/>
              <a:pathLst>
                <a:path w="2438" h="2437" extrusionOk="0">
                  <a:moveTo>
                    <a:pt x="1789" y="649"/>
                  </a:moveTo>
                  <a:lnTo>
                    <a:pt x="1789" y="1789"/>
                  </a:lnTo>
                  <a:lnTo>
                    <a:pt x="649" y="1789"/>
                  </a:lnTo>
                  <a:lnTo>
                    <a:pt x="649" y="649"/>
                  </a:lnTo>
                  <a:close/>
                  <a:moveTo>
                    <a:pt x="312" y="1"/>
                  </a:moveTo>
                  <a:lnTo>
                    <a:pt x="208" y="26"/>
                  </a:lnTo>
                  <a:lnTo>
                    <a:pt x="105" y="104"/>
                  </a:lnTo>
                  <a:lnTo>
                    <a:pt x="27" y="208"/>
                  </a:lnTo>
                  <a:lnTo>
                    <a:pt x="1" y="312"/>
                  </a:lnTo>
                  <a:lnTo>
                    <a:pt x="1" y="2100"/>
                  </a:lnTo>
                  <a:lnTo>
                    <a:pt x="27" y="2230"/>
                  </a:lnTo>
                  <a:lnTo>
                    <a:pt x="105" y="2333"/>
                  </a:lnTo>
                  <a:lnTo>
                    <a:pt x="208" y="2411"/>
                  </a:lnTo>
                  <a:lnTo>
                    <a:pt x="312" y="2437"/>
                  </a:lnTo>
                  <a:lnTo>
                    <a:pt x="2100" y="2437"/>
                  </a:lnTo>
                  <a:lnTo>
                    <a:pt x="2230" y="2411"/>
                  </a:lnTo>
                  <a:lnTo>
                    <a:pt x="2334" y="2333"/>
                  </a:lnTo>
                  <a:lnTo>
                    <a:pt x="2411" y="2230"/>
                  </a:lnTo>
                  <a:lnTo>
                    <a:pt x="2437" y="2100"/>
                  </a:lnTo>
                  <a:lnTo>
                    <a:pt x="2437" y="312"/>
                  </a:lnTo>
                  <a:lnTo>
                    <a:pt x="2411" y="208"/>
                  </a:lnTo>
                  <a:lnTo>
                    <a:pt x="2334" y="104"/>
                  </a:lnTo>
                  <a:lnTo>
                    <a:pt x="2230" y="26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4153075" y="1482525"/>
              <a:ext cx="60950" cy="60925"/>
            </a:xfrm>
            <a:custGeom>
              <a:avLst/>
              <a:gdLst/>
              <a:ahLst/>
              <a:cxnLst/>
              <a:rect l="l" t="t" r="r" b="b"/>
              <a:pathLst>
                <a:path w="2438" h="2437" extrusionOk="0">
                  <a:moveTo>
                    <a:pt x="1789" y="649"/>
                  </a:moveTo>
                  <a:lnTo>
                    <a:pt x="1789" y="1789"/>
                  </a:lnTo>
                  <a:lnTo>
                    <a:pt x="649" y="1789"/>
                  </a:lnTo>
                  <a:lnTo>
                    <a:pt x="649" y="649"/>
                  </a:lnTo>
                  <a:close/>
                  <a:moveTo>
                    <a:pt x="338" y="1"/>
                  </a:moveTo>
                  <a:lnTo>
                    <a:pt x="208" y="26"/>
                  </a:lnTo>
                  <a:lnTo>
                    <a:pt x="104" y="104"/>
                  </a:lnTo>
                  <a:lnTo>
                    <a:pt x="27" y="208"/>
                  </a:lnTo>
                  <a:lnTo>
                    <a:pt x="1" y="312"/>
                  </a:lnTo>
                  <a:lnTo>
                    <a:pt x="1" y="2100"/>
                  </a:lnTo>
                  <a:lnTo>
                    <a:pt x="27" y="2230"/>
                  </a:lnTo>
                  <a:lnTo>
                    <a:pt x="104" y="2333"/>
                  </a:lnTo>
                  <a:lnTo>
                    <a:pt x="208" y="2411"/>
                  </a:lnTo>
                  <a:lnTo>
                    <a:pt x="338" y="2437"/>
                  </a:lnTo>
                  <a:lnTo>
                    <a:pt x="2100" y="2437"/>
                  </a:lnTo>
                  <a:lnTo>
                    <a:pt x="2230" y="2411"/>
                  </a:lnTo>
                  <a:lnTo>
                    <a:pt x="2333" y="2333"/>
                  </a:lnTo>
                  <a:lnTo>
                    <a:pt x="2411" y="2230"/>
                  </a:lnTo>
                  <a:lnTo>
                    <a:pt x="2437" y="2100"/>
                  </a:lnTo>
                  <a:lnTo>
                    <a:pt x="2437" y="312"/>
                  </a:lnTo>
                  <a:lnTo>
                    <a:pt x="2411" y="208"/>
                  </a:lnTo>
                  <a:lnTo>
                    <a:pt x="2333" y="104"/>
                  </a:lnTo>
                  <a:lnTo>
                    <a:pt x="2230" y="26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4072725" y="1559625"/>
              <a:ext cx="60950" cy="61600"/>
            </a:xfrm>
            <a:custGeom>
              <a:avLst/>
              <a:gdLst/>
              <a:ahLst/>
              <a:cxnLst/>
              <a:rect l="l" t="t" r="r" b="b"/>
              <a:pathLst>
                <a:path w="2438" h="2464" extrusionOk="0">
                  <a:moveTo>
                    <a:pt x="1789" y="675"/>
                  </a:moveTo>
                  <a:lnTo>
                    <a:pt x="1789" y="1789"/>
                  </a:lnTo>
                  <a:lnTo>
                    <a:pt x="649" y="1789"/>
                  </a:lnTo>
                  <a:lnTo>
                    <a:pt x="649" y="675"/>
                  </a:lnTo>
                  <a:close/>
                  <a:moveTo>
                    <a:pt x="312" y="1"/>
                  </a:moveTo>
                  <a:lnTo>
                    <a:pt x="208" y="27"/>
                  </a:lnTo>
                  <a:lnTo>
                    <a:pt x="105" y="104"/>
                  </a:lnTo>
                  <a:lnTo>
                    <a:pt x="27" y="208"/>
                  </a:lnTo>
                  <a:lnTo>
                    <a:pt x="1" y="338"/>
                  </a:lnTo>
                  <a:lnTo>
                    <a:pt x="1" y="2126"/>
                  </a:lnTo>
                  <a:lnTo>
                    <a:pt x="27" y="2256"/>
                  </a:lnTo>
                  <a:lnTo>
                    <a:pt x="105" y="2359"/>
                  </a:lnTo>
                  <a:lnTo>
                    <a:pt x="208" y="2437"/>
                  </a:lnTo>
                  <a:lnTo>
                    <a:pt x="312" y="2463"/>
                  </a:lnTo>
                  <a:lnTo>
                    <a:pt x="2100" y="2463"/>
                  </a:lnTo>
                  <a:lnTo>
                    <a:pt x="2230" y="2437"/>
                  </a:lnTo>
                  <a:lnTo>
                    <a:pt x="2334" y="2359"/>
                  </a:lnTo>
                  <a:lnTo>
                    <a:pt x="2411" y="2256"/>
                  </a:lnTo>
                  <a:lnTo>
                    <a:pt x="2437" y="2126"/>
                  </a:lnTo>
                  <a:lnTo>
                    <a:pt x="2437" y="338"/>
                  </a:lnTo>
                  <a:lnTo>
                    <a:pt x="2411" y="208"/>
                  </a:lnTo>
                  <a:lnTo>
                    <a:pt x="2334" y="104"/>
                  </a:lnTo>
                  <a:lnTo>
                    <a:pt x="2230" y="27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4153075" y="1559625"/>
              <a:ext cx="60950" cy="61600"/>
            </a:xfrm>
            <a:custGeom>
              <a:avLst/>
              <a:gdLst/>
              <a:ahLst/>
              <a:cxnLst/>
              <a:rect l="l" t="t" r="r" b="b"/>
              <a:pathLst>
                <a:path w="2438" h="2464" extrusionOk="0">
                  <a:moveTo>
                    <a:pt x="1789" y="675"/>
                  </a:moveTo>
                  <a:lnTo>
                    <a:pt x="1789" y="1789"/>
                  </a:lnTo>
                  <a:lnTo>
                    <a:pt x="649" y="1789"/>
                  </a:lnTo>
                  <a:lnTo>
                    <a:pt x="649" y="675"/>
                  </a:lnTo>
                  <a:close/>
                  <a:moveTo>
                    <a:pt x="338" y="1"/>
                  </a:moveTo>
                  <a:lnTo>
                    <a:pt x="208" y="27"/>
                  </a:lnTo>
                  <a:lnTo>
                    <a:pt x="104" y="104"/>
                  </a:lnTo>
                  <a:lnTo>
                    <a:pt x="27" y="208"/>
                  </a:lnTo>
                  <a:lnTo>
                    <a:pt x="1" y="338"/>
                  </a:lnTo>
                  <a:lnTo>
                    <a:pt x="1" y="2126"/>
                  </a:lnTo>
                  <a:lnTo>
                    <a:pt x="27" y="2256"/>
                  </a:lnTo>
                  <a:lnTo>
                    <a:pt x="104" y="2359"/>
                  </a:lnTo>
                  <a:lnTo>
                    <a:pt x="208" y="2437"/>
                  </a:lnTo>
                  <a:lnTo>
                    <a:pt x="338" y="2463"/>
                  </a:lnTo>
                  <a:lnTo>
                    <a:pt x="2100" y="2463"/>
                  </a:lnTo>
                  <a:lnTo>
                    <a:pt x="2230" y="2437"/>
                  </a:lnTo>
                  <a:lnTo>
                    <a:pt x="2333" y="2359"/>
                  </a:lnTo>
                  <a:lnTo>
                    <a:pt x="2411" y="2256"/>
                  </a:lnTo>
                  <a:lnTo>
                    <a:pt x="2437" y="2126"/>
                  </a:lnTo>
                  <a:lnTo>
                    <a:pt x="2437" y="338"/>
                  </a:lnTo>
                  <a:lnTo>
                    <a:pt x="2411" y="208"/>
                  </a:lnTo>
                  <a:lnTo>
                    <a:pt x="2333" y="104"/>
                  </a:lnTo>
                  <a:lnTo>
                    <a:pt x="2230" y="27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4233425" y="1482525"/>
              <a:ext cx="60925" cy="138700"/>
            </a:xfrm>
            <a:custGeom>
              <a:avLst/>
              <a:gdLst/>
              <a:ahLst/>
              <a:cxnLst/>
              <a:rect l="l" t="t" r="r" b="b"/>
              <a:pathLst>
                <a:path w="2437" h="5548" extrusionOk="0">
                  <a:moveTo>
                    <a:pt x="1789" y="649"/>
                  </a:moveTo>
                  <a:lnTo>
                    <a:pt x="1789" y="4873"/>
                  </a:lnTo>
                  <a:lnTo>
                    <a:pt x="649" y="4873"/>
                  </a:lnTo>
                  <a:lnTo>
                    <a:pt x="649" y="649"/>
                  </a:lnTo>
                  <a:close/>
                  <a:moveTo>
                    <a:pt x="338" y="1"/>
                  </a:moveTo>
                  <a:lnTo>
                    <a:pt x="208" y="26"/>
                  </a:lnTo>
                  <a:lnTo>
                    <a:pt x="104" y="104"/>
                  </a:lnTo>
                  <a:lnTo>
                    <a:pt x="27" y="208"/>
                  </a:lnTo>
                  <a:lnTo>
                    <a:pt x="1" y="312"/>
                  </a:lnTo>
                  <a:lnTo>
                    <a:pt x="1" y="5210"/>
                  </a:lnTo>
                  <a:lnTo>
                    <a:pt x="27" y="5340"/>
                  </a:lnTo>
                  <a:lnTo>
                    <a:pt x="104" y="5443"/>
                  </a:lnTo>
                  <a:lnTo>
                    <a:pt x="208" y="5521"/>
                  </a:lnTo>
                  <a:lnTo>
                    <a:pt x="338" y="5547"/>
                  </a:lnTo>
                  <a:lnTo>
                    <a:pt x="2126" y="5547"/>
                  </a:lnTo>
                  <a:lnTo>
                    <a:pt x="2230" y="5521"/>
                  </a:lnTo>
                  <a:lnTo>
                    <a:pt x="2359" y="5443"/>
                  </a:lnTo>
                  <a:lnTo>
                    <a:pt x="2411" y="5340"/>
                  </a:lnTo>
                  <a:lnTo>
                    <a:pt x="2437" y="5210"/>
                  </a:lnTo>
                  <a:lnTo>
                    <a:pt x="2437" y="312"/>
                  </a:lnTo>
                  <a:lnTo>
                    <a:pt x="2411" y="208"/>
                  </a:lnTo>
                  <a:lnTo>
                    <a:pt x="2359" y="104"/>
                  </a:lnTo>
                  <a:lnTo>
                    <a:pt x="2230" y="26"/>
                  </a:lnTo>
                  <a:lnTo>
                    <a:pt x="2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5"/>
          <p:cNvGrpSpPr/>
          <p:nvPr/>
        </p:nvGrpSpPr>
        <p:grpSpPr>
          <a:xfrm>
            <a:off x="2987940" y="1993753"/>
            <a:ext cx="424393" cy="385543"/>
            <a:chOff x="4720700" y="1266750"/>
            <a:chExt cx="419900" cy="384275"/>
          </a:xfrm>
        </p:grpSpPr>
        <p:sp>
          <p:nvSpPr>
            <p:cNvPr id="684" name="Google Shape;684;p45"/>
            <p:cNvSpPr/>
            <p:nvPr/>
          </p:nvSpPr>
          <p:spPr>
            <a:xfrm>
              <a:off x="4964975" y="1311475"/>
              <a:ext cx="16875" cy="16225"/>
            </a:xfrm>
            <a:custGeom>
              <a:avLst/>
              <a:gdLst/>
              <a:ahLst/>
              <a:cxnLst/>
              <a:rect l="l" t="t" r="r" b="b"/>
              <a:pathLst>
                <a:path w="675" h="649" extrusionOk="0">
                  <a:moveTo>
                    <a:pt x="337" y="0"/>
                  </a:moveTo>
                  <a:lnTo>
                    <a:pt x="208" y="26"/>
                  </a:lnTo>
                  <a:lnTo>
                    <a:pt x="104" y="78"/>
                  </a:lnTo>
                  <a:lnTo>
                    <a:pt x="26" y="182"/>
                  </a:lnTo>
                  <a:lnTo>
                    <a:pt x="0" y="311"/>
                  </a:lnTo>
                  <a:lnTo>
                    <a:pt x="26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7" y="648"/>
                  </a:lnTo>
                  <a:lnTo>
                    <a:pt x="467" y="622"/>
                  </a:lnTo>
                  <a:lnTo>
                    <a:pt x="571" y="544"/>
                  </a:lnTo>
                  <a:lnTo>
                    <a:pt x="648" y="441"/>
                  </a:lnTo>
                  <a:lnTo>
                    <a:pt x="674" y="311"/>
                  </a:lnTo>
                  <a:lnTo>
                    <a:pt x="648" y="182"/>
                  </a:lnTo>
                  <a:lnTo>
                    <a:pt x="571" y="78"/>
                  </a:lnTo>
                  <a:lnTo>
                    <a:pt x="467" y="2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4755675" y="1266750"/>
              <a:ext cx="384925" cy="384275"/>
            </a:xfrm>
            <a:custGeom>
              <a:avLst/>
              <a:gdLst/>
              <a:ahLst/>
              <a:cxnLst/>
              <a:rect l="l" t="t" r="r" b="b"/>
              <a:pathLst>
                <a:path w="15397" h="15371" extrusionOk="0">
                  <a:moveTo>
                    <a:pt x="7465" y="6999"/>
                  </a:moveTo>
                  <a:lnTo>
                    <a:pt x="7958" y="7465"/>
                  </a:lnTo>
                  <a:lnTo>
                    <a:pt x="7491" y="7932"/>
                  </a:lnTo>
                  <a:lnTo>
                    <a:pt x="6999" y="7465"/>
                  </a:lnTo>
                  <a:lnTo>
                    <a:pt x="7465" y="6999"/>
                  </a:lnTo>
                  <a:close/>
                  <a:moveTo>
                    <a:pt x="6195" y="1919"/>
                  </a:moveTo>
                  <a:lnTo>
                    <a:pt x="8917" y="4614"/>
                  </a:lnTo>
                  <a:lnTo>
                    <a:pt x="4640" y="8891"/>
                  </a:lnTo>
                  <a:lnTo>
                    <a:pt x="1919" y="6169"/>
                  </a:lnTo>
                  <a:lnTo>
                    <a:pt x="6195" y="1919"/>
                  </a:lnTo>
                  <a:close/>
                  <a:moveTo>
                    <a:pt x="8761" y="7569"/>
                  </a:moveTo>
                  <a:lnTo>
                    <a:pt x="9228" y="8035"/>
                  </a:lnTo>
                  <a:lnTo>
                    <a:pt x="8036" y="9228"/>
                  </a:lnTo>
                  <a:lnTo>
                    <a:pt x="7595" y="8761"/>
                  </a:lnTo>
                  <a:lnTo>
                    <a:pt x="8761" y="7569"/>
                  </a:lnTo>
                  <a:close/>
                  <a:moveTo>
                    <a:pt x="9331" y="8865"/>
                  </a:moveTo>
                  <a:lnTo>
                    <a:pt x="9798" y="9331"/>
                  </a:lnTo>
                  <a:lnTo>
                    <a:pt x="9331" y="9772"/>
                  </a:lnTo>
                  <a:lnTo>
                    <a:pt x="8865" y="9331"/>
                  </a:lnTo>
                  <a:lnTo>
                    <a:pt x="9331" y="8865"/>
                  </a:lnTo>
                  <a:close/>
                  <a:moveTo>
                    <a:pt x="986" y="6299"/>
                  </a:moveTo>
                  <a:lnTo>
                    <a:pt x="1115" y="6325"/>
                  </a:lnTo>
                  <a:lnTo>
                    <a:pt x="1219" y="6403"/>
                  </a:lnTo>
                  <a:lnTo>
                    <a:pt x="4433" y="9591"/>
                  </a:lnTo>
                  <a:lnTo>
                    <a:pt x="4485" y="9720"/>
                  </a:lnTo>
                  <a:lnTo>
                    <a:pt x="4511" y="9824"/>
                  </a:lnTo>
                  <a:lnTo>
                    <a:pt x="4485" y="9953"/>
                  </a:lnTo>
                  <a:lnTo>
                    <a:pt x="4433" y="10057"/>
                  </a:lnTo>
                  <a:lnTo>
                    <a:pt x="4303" y="10135"/>
                  </a:lnTo>
                  <a:lnTo>
                    <a:pt x="4200" y="10161"/>
                  </a:lnTo>
                  <a:lnTo>
                    <a:pt x="4070" y="10135"/>
                  </a:lnTo>
                  <a:lnTo>
                    <a:pt x="3966" y="10057"/>
                  </a:lnTo>
                  <a:lnTo>
                    <a:pt x="752" y="6869"/>
                  </a:lnTo>
                  <a:lnTo>
                    <a:pt x="675" y="6765"/>
                  </a:lnTo>
                  <a:lnTo>
                    <a:pt x="675" y="6636"/>
                  </a:lnTo>
                  <a:lnTo>
                    <a:pt x="675" y="6506"/>
                  </a:lnTo>
                  <a:lnTo>
                    <a:pt x="752" y="6403"/>
                  </a:lnTo>
                  <a:lnTo>
                    <a:pt x="856" y="6325"/>
                  </a:lnTo>
                  <a:lnTo>
                    <a:pt x="986" y="6299"/>
                  </a:lnTo>
                  <a:close/>
                  <a:moveTo>
                    <a:pt x="10627" y="9435"/>
                  </a:moveTo>
                  <a:lnTo>
                    <a:pt x="14593" y="13401"/>
                  </a:lnTo>
                  <a:lnTo>
                    <a:pt x="13427" y="14593"/>
                  </a:lnTo>
                  <a:lnTo>
                    <a:pt x="9435" y="10601"/>
                  </a:lnTo>
                  <a:lnTo>
                    <a:pt x="10627" y="9435"/>
                  </a:lnTo>
                  <a:close/>
                  <a:moveTo>
                    <a:pt x="6455" y="1"/>
                  </a:moveTo>
                  <a:lnTo>
                    <a:pt x="6273" y="53"/>
                  </a:lnTo>
                  <a:lnTo>
                    <a:pt x="6118" y="156"/>
                  </a:lnTo>
                  <a:lnTo>
                    <a:pt x="5962" y="286"/>
                  </a:lnTo>
                  <a:lnTo>
                    <a:pt x="5858" y="390"/>
                  </a:lnTo>
                  <a:lnTo>
                    <a:pt x="5781" y="545"/>
                  </a:lnTo>
                  <a:lnTo>
                    <a:pt x="5703" y="675"/>
                  </a:lnTo>
                  <a:lnTo>
                    <a:pt x="5677" y="830"/>
                  </a:lnTo>
                  <a:lnTo>
                    <a:pt x="5677" y="960"/>
                  </a:lnTo>
                  <a:lnTo>
                    <a:pt x="5677" y="1115"/>
                  </a:lnTo>
                  <a:lnTo>
                    <a:pt x="5703" y="1271"/>
                  </a:lnTo>
                  <a:lnTo>
                    <a:pt x="5781" y="1400"/>
                  </a:lnTo>
                  <a:lnTo>
                    <a:pt x="1426" y="5755"/>
                  </a:lnTo>
                  <a:lnTo>
                    <a:pt x="1297" y="5703"/>
                  </a:lnTo>
                  <a:lnTo>
                    <a:pt x="1141" y="5651"/>
                  </a:lnTo>
                  <a:lnTo>
                    <a:pt x="830" y="5651"/>
                  </a:lnTo>
                  <a:lnTo>
                    <a:pt x="701" y="5703"/>
                  </a:lnTo>
                  <a:lnTo>
                    <a:pt x="545" y="5755"/>
                  </a:lnTo>
                  <a:lnTo>
                    <a:pt x="416" y="5832"/>
                  </a:lnTo>
                  <a:lnTo>
                    <a:pt x="286" y="5936"/>
                  </a:lnTo>
                  <a:lnTo>
                    <a:pt x="182" y="6092"/>
                  </a:lnTo>
                  <a:lnTo>
                    <a:pt x="79" y="6273"/>
                  </a:lnTo>
                  <a:lnTo>
                    <a:pt x="27" y="6454"/>
                  </a:lnTo>
                  <a:lnTo>
                    <a:pt x="1" y="6636"/>
                  </a:lnTo>
                  <a:lnTo>
                    <a:pt x="27" y="6817"/>
                  </a:lnTo>
                  <a:lnTo>
                    <a:pt x="79" y="6999"/>
                  </a:lnTo>
                  <a:lnTo>
                    <a:pt x="182" y="7180"/>
                  </a:lnTo>
                  <a:lnTo>
                    <a:pt x="286" y="7336"/>
                  </a:lnTo>
                  <a:lnTo>
                    <a:pt x="3500" y="10524"/>
                  </a:lnTo>
                  <a:lnTo>
                    <a:pt x="3655" y="10653"/>
                  </a:lnTo>
                  <a:lnTo>
                    <a:pt x="3811" y="10731"/>
                  </a:lnTo>
                  <a:lnTo>
                    <a:pt x="3992" y="10809"/>
                  </a:lnTo>
                  <a:lnTo>
                    <a:pt x="4381" y="10809"/>
                  </a:lnTo>
                  <a:lnTo>
                    <a:pt x="4562" y="10731"/>
                  </a:lnTo>
                  <a:lnTo>
                    <a:pt x="4718" y="10653"/>
                  </a:lnTo>
                  <a:lnTo>
                    <a:pt x="4874" y="10524"/>
                  </a:lnTo>
                  <a:lnTo>
                    <a:pt x="4977" y="10394"/>
                  </a:lnTo>
                  <a:lnTo>
                    <a:pt x="5055" y="10264"/>
                  </a:lnTo>
                  <a:lnTo>
                    <a:pt x="5133" y="10135"/>
                  </a:lnTo>
                  <a:lnTo>
                    <a:pt x="5159" y="9979"/>
                  </a:lnTo>
                  <a:lnTo>
                    <a:pt x="5159" y="9824"/>
                  </a:lnTo>
                  <a:lnTo>
                    <a:pt x="5159" y="9694"/>
                  </a:lnTo>
                  <a:lnTo>
                    <a:pt x="5133" y="9539"/>
                  </a:lnTo>
                  <a:lnTo>
                    <a:pt x="5081" y="9383"/>
                  </a:lnTo>
                  <a:lnTo>
                    <a:pt x="6532" y="7932"/>
                  </a:lnTo>
                  <a:lnTo>
                    <a:pt x="7025" y="8398"/>
                  </a:lnTo>
                  <a:lnTo>
                    <a:pt x="6895" y="8528"/>
                  </a:lnTo>
                  <a:lnTo>
                    <a:pt x="6817" y="8632"/>
                  </a:lnTo>
                  <a:lnTo>
                    <a:pt x="6791" y="8761"/>
                  </a:lnTo>
                  <a:lnTo>
                    <a:pt x="6817" y="8865"/>
                  </a:lnTo>
                  <a:lnTo>
                    <a:pt x="6895" y="8994"/>
                  </a:lnTo>
                  <a:lnTo>
                    <a:pt x="7828" y="9902"/>
                  </a:lnTo>
                  <a:lnTo>
                    <a:pt x="7932" y="9979"/>
                  </a:lnTo>
                  <a:lnTo>
                    <a:pt x="8036" y="10005"/>
                  </a:lnTo>
                  <a:lnTo>
                    <a:pt x="8165" y="9979"/>
                  </a:lnTo>
                  <a:lnTo>
                    <a:pt x="8269" y="9902"/>
                  </a:lnTo>
                  <a:lnTo>
                    <a:pt x="8398" y="9772"/>
                  </a:lnTo>
                  <a:lnTo>
                    <a:pt x="8865" y="10238"/>
                  </a:lnTo>
                  <a:lnTo>
                    <a:pt x="8735" y="10368"/>
                  </a:lnTo>
                  <a:lnTo>
                    <a:pt x="8684" y="10472"/>
                  </a:lnTo>
                  <a:lnTo>
                    <a:pt x="8658" y="10601"/>
                  </a:lnTo>
                  <a:lnTo>
                    <a:pt x="8684" y="10731"/>
                  </a:lnTo>
                  <a:lnTo>
                    <a:pt x="8735" y="10835"/>
                  </a:lnTo>
                  <a:lnTo>
                    <a:pt x="13193" y="15267"/>
                  </a:lnTo>
                  <a:lnTo>
                    <a:pt x="13297" y="15344"/>
                  </a:lnTo>
                  <a:lnTo>
                    <a:pt x="13427" y="15370"/>
                  </a:lnTo>
                  <a:lnTo>
                    <a:pt x="13530" y="15344"/>
                  </a:lnTo>
                  <a:lnTo>
                    <a:pt x="13634" y="15267"/>
                  </a:lnTo>
                  <a:lnTo>
                    <a:pt x="15293" y="13634"/>
                  </a:lnTo>
                  <a:lnTo>
                    <a:pt x="15370" y="13530"/>
                  </a:lnTo>
                  <a:lnTo>
                    <a:pt x="15396" y="13401"/>
                  </a:lnTo>
                  <a:lnTo>
                    <a:pt x="15370" y="13271"/>
                  </a:lnTo>
                  <a:lnTo>
                    <a:pt x="15293" y="13167"/>
                  </a:lnTo>
                  <a:lnTo>
                    <a:pt x="10861" y="8735"/>
                  </a:lnTo>
                  <a:lnTo>
                    <a:pt x="10757" y="8657"/>
                  </a:lnTo>
                  <a:lnTo>
                    <a:pt x="10627" y="8632"/>
                  </a:lnTo>
                  <a:lnTo>
                    <a:pt x="10498" y="8657"/>
                  </a:lnTo>
                  <a:lnTo>
                    <a:pt x="10394" y="8735"/>
                  </a:lnTo>
                  <a:lnTo>
                    <a:pt x="10265" y="8865"/>
                  </a:lnTo>
                  <a:lnTo>
                    <a:pt x="9798" y="8398"/>
                  </a:lnTo>
                  <a:lnTo>
                    <a:pt x="9928" y="8269"/>
                  </a:lnTo>
                  <a:lnTo>
                    <a:pt x="10005" y="8165"/>
                  </a:lnTo>
                  <a:lnTo>
                    <a:pt x="10031" y="8035"/>
                  </a:lnTo>
                  <a:lnTo>
                    <a:pt x="10005" y="7906"/>
                  </a:lnTo>
                  <a:lnTo>
                    <a:pt x="9928" y="7802"/>
                  </a:lnTo>
                  <a:lnTo>
                    <a:pt x="8995" y="6869"/>
                  </a:lnTo>
                  <a:lnTo>
                    <a:pt x="8891" y="6791"/>
                  </a:lnTo>
                  <a:lnTo>
                    <a:pt x="8761" y="6765"/>
                  </a:lnTo>
                  <a:lnTo>
                    <a:pt x="8658" y="6791"/>
                  </a:lnTo>
                  <a:lnTo>
                    <a:pt x="8528" y="6869"/>
                  </a:lnTo>
                  <a:lnTo>
                    <a:pt x="8398" y="6999"/>
                  </a:lnTo>
                  <a:lnTo>
                    <a:pt x="7932" y="6532"/>
                  </a:lnTo>
                  <a:lnTo>
                    <a:pt x="9409" y="5055"/>
                  </a:lnTo>
                  <a:lnTo>
                    <a:pt x="9617" y="5133"/>
                  </a:lnTo>
                  <a:lnTo>
                    <a:pt x="9850" y="5159"/>
                  </a:lnTo>
                  <a:lnTo>
                    <a:pt x="10031" y="5133"/>
                  </a:lnTo>
                  <a:lnTo>
                    <a:pt x="10213" y="5081"/>
                  </a:lnTo>
                  <a:lnTo>
                    <a:pt x="10394" y="5003"/>
                  </a:lnTo>
                  <a:lnTo>
                    <a:pt x="10550" y="4873"/>
                  </a:lnTo>
                  <a:lnTo>
                    <a:pt x="10679" y="4718"/>
                  </a:lnTo>
                  <a:lnTo>
                    <a:pt x="10757" y="4536"/>
                  </a:lnTo>
                  <a:lnTo>
                    <a:pt x="10809" y="4355"/>
                  </a:lnTo>
                  <a:lnTo>
                    <a:pt x="10835" y="4174"/>
                  </a:lnTo>
                  <a:lnTo>
                    <a:pt x="10809" y="3992"/>
                  </a:lnTo>
                  <a:lnTo>
                    <a:pt x="10757" y="3811"/>
                  </a:lnTo>
                  <a:lnTo>
                    <a:pt x="10679" y="3629"/>
                  </a:lnTo>
                  <a:lnTo>
                    <a:pt x="10550" y="3474"/>
                  </a:lnTo>
                  <a:lnTo>
                    <a:pt x="9979" y="2930"/>
                  </a:lnTo>
                  <a:lnTo>
                    <a:pt x="9876" y="2852"/>
                  </a:lnTo>
                  <a:lnTo>
                    <a:pt x="9746" y="2826"/>
                  </a:lnTo>
                  <a:lnTo>
                    <a:pt x="9642" y="2852"/>
                  </a:lnTo>
                  <a:lnTo>
                    <a:pt x="9513" y="2930"/>
                  </a:lnTo>
                  <a:lnTo>
                    <a:pt x="9461" y="3033"/>
                  </a:lnTo>
                  <a:lnTo>
                    <a:pt x="9435" y="3163"/>
                  </a:lnTo>
                  <a:lnTo>
                    <a:pt x="9461" y="3266"/>
                  </a:lnTo>
                  <a:lnTo>
                    <a:pt x="9513" y="3396"/>
                  </a:lnTo>
                  <a:lnTo>
                    <a:pt x="10083" y="3940"/>
                  </a:lnTo>
                  <a:lnTo>
                    <a:pt x="10161" y="4044"/>
                  </a:lnTo>
                  <a:lnTo>
                    <a:pt x="10187" y="4174"/>
                  </a:lnTo>
                  <a:lnTo>
                    <a:pt x="10161" y="4303"/>
                  </a:lnTo>
                  <a:lnTo>
                    <a:pt x="10083" y="4407"/>
                  </a:lnTo>
                  <a:lnTo>
                    <a:pt x="9979" y="4485"/>
                  </a:lnTo>
                  <a:lnTo>
                    <a:pt x="9850" y="4511"/>
                  </a:lnTo>
                  <a:lnTo>
                    <a:pt x="9720" y="4485"/>
                  </a:lnTo>
                  <a:lnTo>
                    <a:pt x="9617" y="4407"/>
                  </a:lnTo>
                  <a:lnTo>
                    <a:pt x="6429" y="1219"/>
                  </a:lnTo>
                  <a:lnTo>
                    <a:pt x="6351" y="1089"/>
                  </a:lnTo>
                  <a:lnTo>
                    <a:pt x="6325" y="986"/>
                  </a:lnTo>
                  <a:lnTo>
                    <a:pt x="6351" y="856"/>
                  </a:lnTo>
                  <a:lnTo>
                    <a:pt x="6429" y="752"/>
                  </a:lnTo>
                  <a:lnTo>
                    <a:pt x="6532" y="675"/>
                  </a:lnTo>
                  <a:lnTo>
                    <a:pt x="6662" y="649"/>
                  </a:lnTo>
                  <a:lnTo>
                    <a:pt x="6766" y="675"/>
                  </a:lnTo>
                  <a:lnTo>
                    <a:pt x="6895" y="752"/>
                  </a:lnTo>
                  <a:lnTo>
                    <a:pt x="7439" y="1297"/>
                  </a:lnTo>
                  <a:lnTo>
                    <a:pt x="7543" y="1374"/>
                  </a:lnTo>
                  <a:lnTo>
                    <a:pt x="7673" y="1400"/>
                  </a:lnTo>
                  <a:lnTo>
                    <a:pt x="7802" y="1374"/>
                  </a:lnTo>
                  <a:lnTo>
                    <a:pt x="7906" y="1297"/>
                  </a:lnTo>
                  <a:lnTo>
                    <a:pt x="7984" y="1193"/>
                  </a:lnTo>
                  <a:lnTo>
                    <a:pt x="8010" y="1063"/>
                  </a:lnTo>
                  <a:lnTo>
                    <a:pt x="7984" y="934"/>
                  </a:lnTo>
                  <a:lnTo>
                    <a:pt x="7906" y="830"/>
                  </a:lnTo>
                  <a:lnTo>
                    <a:pt x="7336" y="286"/>
                  </a:lnTo>
                  <a:lnTo>
                    <a:pt x="7180" y="156"/>
                  </a:lnTo>
                  <a:lnTo>
                    <a:pt x="7025" y="53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4720700" y="1564825"/>
              <a:ext cx="237825" cy="86200"/>
            </a:xfrm>
            <a:custGeom>
              <a:avLst/>
              <a:gdLst/>
              <a:ahLst/>
              <a:cxnLst/>
              <a:rect l="l" t="t" r="r" b="b"/>
              <a:pathLst>
                <a:path w="9513" h="3448" extrusionOk="0">
                  <a:moveTo>
                    <a:pt x="7698" y="674"/>
                  </a:moveTo>
                  <a:lnTo>
                    <a:pt x="8242" y="1478"/>
                  </a:lnTo>
                  <a:lnTo>
                    <a:pt x="1270" y="1478"/>
                  </a:lnTo>
                  <a:lnTo>
                    <a:pt x="1815" y="674"/>
                  </a:lnTo>
                  <a:close/>
                  <a:moveTo>
                    <a:pt x="8864" y="2151"/>
                  </a:moveTo>
                  <a:lnTo>
                    <a:pt x="8864" y="2799"/>
                  </a:lnTo>
                  <a:lnTo>
                    <a:pt x="674" y="2799"/>
                  </a:lnTo>
                  <a:lnTo>
                    <a:pt x="674" y="2151"/>
                  </a:lnTo>
                  <a:close/>
                  <a:moveTo>
                    <a:pt x="1659" y="0"/>
                  </a:moveTo>
                  <a:lnTo>
                    <a:pt x="1555" y="26"/>
                  </a:lnTo>
                  <a:lnTo>
                    <a:pt x="1504" y="52"/>
                  </a:lnTo>
                  <a:lnTo>
                    <a:pt x="1426" y="104"/>
                  </a:lnTo>
                  <a:lnTo>
                    <a:pt x="1374" y="156"/>
                  </a:lnTo>
                  <a:lnTo>
                    <a:pt x="493" y="1478"/>
                  </a:lnTo>
                  <a:lnTo>
                    <a:pt x="337" y="1478"/>
                  </a:lnTo>
                  <a:lnTo>
                    <a:pt x="208" y="1503"/>
                  </a:lnTo>
                  <a:lnTo>
                    <a:pt x="104" y="1581"/>
                  </a:lnTo>
                  <a:lnTo>
                    <a:pt x="26" y="1685"/>
                  </a:lnTo>
                  <a:lnTo>
                    <a:pt x="0" y="1814"/>
                  </a:lnTo>
                  <a:lnTo>
                    <a:pt x="0" y="3110"/>
                  </a:lnTo>
                  <a:lnTo>
                    <a:pt x="26" y="3240"/>
                  </a:lnTo>
                  <a:lnTo>
                    <a:pt x="104" y="3344"/>
                  </a:lnTo>
                  <a:lnTo>
                    <a:pt x="208" y="3421"/>
                  </a:lnTo>
                  <a:lnTo>
                    <a:pt x="337" y="3447"/>
                  </a:lnTo>
                  <a:lnTo>
                    <a:pt x="9175" y="3447"/>
                  </a:lnTo>
                  <a:lnTo>
                    <a:pt x="9305" y="3421"/>
                  </a:lnTo>
                  <a:lnTo>
                    <a:pt x="9409" y="3344"/>
                  </a:lnTo>
                  <a:lnTo>
                    <a:pt x="9486" y="3240"/>
                  </a:lnTo>
                  <a:lnTo>
                    <a:pt x="9512" y="3110"/>
                  </a:lnTo>
                  <a:lnTo>
                    <a:pt x="9512" y="1814"/>
                  </a:lnTo>
                  <a:lnTo>
                    <a:pt x="9486" y="1685"/>
                  </a:lnTo>
                  <a:lnTo>
                    <a:pt x="9409" y="1581"/>
                  </a:lnTo>
                  <a:lnTo>
                    <a:pt x="9305" y="1503"/>
                  </a:lnTo>
                  <a:lnTo>
                    <a:pt x="9175" y="1478"/>
                  </a:lnTo>
                  <a:lnTo>
                    <a:pt x="9046" y="1478"/>
                  </a:lnTo>
                  <a:lnTo>
                    <a:pt x="8139" y="156"/>
                  </a:lnTo>
                  <a:lnTo>
                    <a:pt x="8087" y="104"/>
                  </a:lnTo>
                  <a:lnTo>
                    <a:pt x="8035" y="52"/>
                  </a:lnTo>
                  <a:lnTo>
                    <a:pt x="7957" y="26"/>
                  </a:lnTo>
                  <a:lnTo>
                    <a:pt x="7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5"/>
          <p:cNvGrpSpPr/>
          <p:nvPr/>
        </p:nvGrpSpPr>
        <p:grpSpPr>
          <a:xfrm>
            <a:off x="4805480" y="1976208"/>
            <a:ext cx="339267" cy="420634"/>
            <a:chOff x="5509900" y="1249275"/>
            <a:chExt cx="335675" cy="419250"/>
          </a:xfrm>
        </p:grpSpPr>
        <p:sp>
          <p:nvSpPr>
            <p:cNvPr id="688" name="Google Shape;688;p45"/>
            <p:cNvSpPr/>
            <p:nvPr/>
          </p:nvSpPr>
          <p:spPr>
            <a:xfrm>
              <a:off x="5615525" y="1403475"/>
              <a:ext cx="49275" cy="49275"/>
            </a:xfrm>
            <a:custGeom>
              <a:avLst/>
              <a:gdLst/>
              <a:ahLst/>
              <a:cxnLst/>
              <a:rect l="l" t="t" r="r" b="b"/>
              <a:pathLst>
                <a:path w="1971" h="1971" extrusionOk="0">
                  <a:moveTo>
                    <a:pt x="1115" y="674"/>
                  </a:moveTo>
                  <a:lnTo>
                    <a:pt x="1219" y="752"/>
                  </a:lnTo>
                  <a:lnTo>
                    <a:pt x="1296" y="856"/>
                  </a:lnTo>
                  <a:lnTo>
                    <a:pt x="1322" y="985"/>
                  </a:lnTo>
                  <a:lnTo>
                    <a:pt x="1296" y="1115"/>
                  </a:lnTo>
                  <a:lnTo>
                    <a:pt x="1219" y="1219"/>
                  </a:lnTo>
                  <a:lnTo>
                    <a:pt x="1115" y="1296"/>
                  </a:lnTo>
                  <a:lnTo>
                    <a:pt x="985" y="1322"/>
                  </a:lnTo>
                  <a:lnTo>
                    <a:pt x="882" y="1296"/>
                  </a:lnTo>
                  <a:lnTo>
                    <a:pt x="752" y="1219"/>
                  </a:lnTo>
                  <a:lnTo>
                    <a:pt x="700" y="1115"/>
                  </a:lnTo>
                  <a:lnTo>
                    <a:pt x="674" y="985"/>
                  </a:lnTo>
                  <a:lnTo>
                    <a:pt x="700" y="856"/>
                  </a:lnTo>
                  <a:lnTo>
                    <a:pt x="752" y="752"/>
                  </a:lnTo>
                  <a:lnTo>
                    <a:pt x="882" y="674"/>
                  </a:lnTo>
                  <a:close/>
                  <a:moveTo>
                    <a:pt x="985" y="1"/>
                  </a:moveTo>
                  <a:lnTo>
                    <a:pt x="804" y="26"/>
                  </a:lnTo>
                  <a:lnTo>
                    <a:pt x="623" y="78"/>
                  </a:lnTo>
                  <a:lnTo>
                    <a:pt x="467" y="156"/>
                  </a:lnTo>
                  <a:lnTo>
                    <a:pt x="312" y="286"/>
                  </a:lnTo>
                  <a:lnTo>
                    <a:pt x="182" y="441"/>
                  </a:lnTo>
                  <a:lnTo>
                    <a:pt x="78" y="623"/>
                  </a:lnTo>
                  <a:lnTo>
                    <a:pt x="26" y="804"/>
                  </a:lnTo>
                  <a:lnTo>
                    <a:pt x="1" y="985"/>
                  </a:lnTo>
                  <a:lnTo>
                    <a:pt x="26" y="1167"/>
                  </a:lnTo>
                  <a:lnTo>
                    <a:pt x="78" y="1348"/>
                  </a:lnTo>
                  <a:lnTo>
                    <a:pt x="182" y="1530"/>
                  </a:lnTo>
                  <a:lnTo>
                    <a:pt x="312" y="1685"/>
                  </a:lnTo>
                  <a:lnTo>
                    <a:pt x="467" y="1815"/>
                  </a:lnTo>
                  <a:lnTo>
                    <a:pt x="623" y="1893"/>
                  </a:lnTo>
                  <a:lnTo>
                    <a:pt x="804" y="1944"/>
                  </a:lnTo>
                  <a:lnTo>
                    <a:pt x="985" y="1970"/>
                  </a:lnTo>
                  <a:lnTo>
                    <a:pt x="1193" y="1944"/>
                  </a:lnTo>
                  <a:lnTo>
                    <a:pt x="1374" y="1893"/>
                  </a:lnTo>
                  <a:lnTo>
                    <a:pt x="1530" y="1815"/>
                  </a:lnTo>
                  <a:lnTo>
                    <a:pt x="1685" y="1685"/>
                  </a:lnTo>
                  <a:lnTo>
                    <a:pt x="1815" y="1530"/>
                  </a:lnTo>
                  <a:lnTo>
                    <a:pt x="1918" y="1348"/>
                  </a:lnTo>
                  <a:lnTo>
                    <a:pt x="1970" y="1167"/>
                  </a:lnTo>
                  <a:lnTo>
                    <a:pt x="1970" y="985"/>
                  </a:lnTo>
                  <a:lnTo>
                    <a:pt x="1970" y="804"/>
                  </a:lnTo>
                  <a:lnTo>
                    <a:pt x="1918" y="623"/>
                  </a:lnTo>
                  <a:lnTo>
                    <a:pt x="1815" y="441"/>
                  </a:lnTo>
                  <a:lnTo>
                    <a:pt x="1685" y="286"/>
                  </a:lnTo>
                  <a:lnTo>
                    <a:pt x="1530" y="156"/>
                  </a:lnTo>
                  <a:lnTo>
                    <a:pt x="1374" y="78"/>
                  </a:lnTo>
                  <a:lnTo>
                    <a:pt x="1193" y="26"/>
                  </a:lnTo>
                  <a:lnTo>
                    <a:pt x="9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5690700" y="1478650"/>
              <a:ext cx="49250" cy="48600"/>
            </a:xfrm>
            <a:custGeom>
              <a:avLst/>
              <a:gdLst/>
              <a:ahLst/>
              <a:cxnLst/>
              <a:rect l="l" t="t" r="r" b="b"/>
              <a:pathLst>
                <a:path w="1970" h="1944" extrusionOk="0">
                  <a:moveTo>
                    <a:pt x="985" y="648"/>
                  </a:moveTo>
                  <a:lnTo>
                    <a:pt x="1115" y="674"/>
                  </a:lnTo>
                  <a:lnTo>
                    <a:pt x="1218" y="752"/>
                  </a:lnTo>
                  <a:lnTo>
                    <a:pt x="1270" y="855"/>
                  </a:lnTo>
                  <a:lnTo>
                    <a:pt x="1296" y="985"/>
                  </a:lnTo>
                  <a:lnTo>
                    <a:pt x="1270" y="1089"/>
                  </a:lnTo>
                  <a:lnTo>
                    <a:pt x="1218" y="1192"/>
                  </a:lnTo>
                  <a:lnTo>
                    <a:pt x="1115" y="1270"/>
                  </a:lnTo>
                  <a:lnTo>
                    <a:pt x="985" y="1296"/>
                  </a:lnTo>
                  <a:lnTo>
                    <a:pt x="855" y="1270"/>
                  </a:lnTo>
                  <a:lnTo>
                    <a:pt x="752" y="1192"/>
                  </a:lnTo>
                  <a:lnTo>
                    <a:pt x="674" y="1089"/>
                  </a:lnTo>
                  <a:lnTo>
                    <a:pt x="648" y="985"/>
                  </a:lnTo>
                  <a:lnTo>
                    <a:pt x="674" y="855"/>
                  </a:lnTo>
                  <a:lnTo>
                    <a:pt x="752" y="752"/>
                  </a:lnTo>
                  <a:lnTo>
                    <a:pt x="855" y="674"/>
                  </a:lnTo>
                  <a:lnTo>
                    <a:pt x="985" y="648"/>
                  </a:lnTo>
                  <a:close/>
                  <a:moveTo>
                    <a:pt x="804" y="0"/>
                  </a:moveTo>
                  <a:lnTo>
                    <a:pt x="596" y="52"/>
                  </a:lnTo>
                  <a:lnTo>
                    <a:pt x="441" y="156"/>
                  </a:lnTo>
                  <a:lnTo>
                    <a:pt x="285" y="285"/>
                  </a:lnTo>
                  <a:lnTo>
                    <a:pt x="156" y="441"/>
                  </a:lnTo>
                  <a:lnTo>
                    <a:pt x="78" y="596"/>
                  </a:lnTo>
                  <a:lnTo>
                    <a:pt x="26" y="778"/>
                  </a:lnTo>
                  <a:lnTo>
                    <a:pt x="0" y="985"/>
                  </a:lnTo>
                  <a:lnTo>
                    <a:pt x="26" y="1166"/>
                  </a:lnTo>
                  <a:lnTo>
                    <a:pt x="78" y="1348"/>
                  </a:lnTo>
                  <a:lnTo>
                    <a:pt x="156" y="1503"/>
                  </a:lnTo>
                  <a:lnTo>
                    <a:pt x="285" y="1659"/>
                  </a:lnTo>
                  <a:lnTo>
                    <a:pt x="441" y="1788"/>
                  </a:lnTo>
                  <a:lnTo>
                    <a:pt x="596" y="1892"/>
                  </a:lnTo>
                  <a:lnTo>
                    <a:pt x="804" y="1944"/>
                  </a:lnTo>
                  <a:lnTo>
                    <a:pt x="1166" y="1944"/>
                  </a:lnTo>
                  <a:lnTo>
                    <a:pt x="1348" y="1892"/>
                  </a:lnTo>
                  <a:lnTo>
                    <a:pt x="1529" y="1788"/>
                  </a:lnTo>
                  <a:lnTo>
                    <a:pt x="1685" y="1659"/>
                  </a:lnTo>
                  <a:lnTo>
                    <a:pt x="1788" y="1503"/>
                  </a:lnTo>
                  <a:lnTo>
                    <a:pt x="1892" y="1348"/>
                  </a:lnTo>
                  <a:lnTo>
                    <a:pt x="1944" y="1166"/>
                  </a:lnTo>
                  <a:lnTo>
                    <a:pt x="1970" y="985"/>
                  </a:lnTo>
                  <a:lnTo>
                    <a:pt x="1944" y="778"/>
                  </a:lnTo>
                  <a:lnTo>
                    <a:pt x="1892" y="596"/>
                  </a:lnTo>
                  <a:lnTo>
                    <a:pt x="1788" y="441"/>
                  </a:lnTo>
                  <a:lnTo>
                    <a:pt x="1685" y="285"/>
                  </a:lnTo>
                  <a:lnTo>
                    <a:pt x="1529" y="156"/>
                  </a:lnTo>
                  <a:lnTo>
                    <a:pt x="1348" y="52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5625900" y="1413850"/>
              <a:ext cx="103700" cy="103700"/>
            </a:xfrm>
            <a:custGeom>
              <a:avLst/>
              <a:gdLst/>
              <a:ahLst/>
              <a:cxnLst/>
              <a:rect l="l" t="t" r="r" b="b"/>
              <a:pathLst>
                <a:path w="4148" h="4148" extrusionOk="0">
                  <a:moveTo>
                    <a:pt x="3810" y="0"/>
                  </a:moveTo>
                  <a:lnTo>
                    <a:pt x="3681" y="26"/>
                  </a:lnTo>
                  <a:lnTo>
                    <a:pt x="3577" y="104"/>
                  </a:lnTo>
                  <a:lnTo>
                    <a:pt x="104" y="3577"/>
                  </a:lnTo>
                  <a:lnTo>
                    <a:pt x="26" y="3681"/>
                  </a:lnTo>
                  <a:lnTo>
                    <a:pt x="0" y="3810"/>
                  </a:lnTo>
                  <a:lnTo>
                    <a:pt x="26" y="3940"/>
                  </a:lnTo>
                  <a:lnTo>
                    <a:pt x="104" y="4043"/>
                  </a:lnTo>
                  <a:lnTo>
                    <a:pt x="208" y="4121"/>
                  </a:lnTo>
                  <a:lnTo>
                    <a:pt x="337" y="4147"/>
                  </a:lnTo>
                  <a:lnTo>
                    <a:pt x="467" y="4121"/>
                  </a:lnTo>
                  <a:lnTo>
                    <a:pt x="570" y="4043"/>
                  </a:lnTo>
                  <a:lnTo>
                    <a:pt x="4043" y="570"/>
                  </a:lnTo>
                  <a:lnTo>
                    <a:pt x="4121" y="467"/>
                  </a:lnTo>
                  <a:lnTo>
                    <a:pt x="4147" y="337"/>
                  </a:lnTo>
                  <a:lnTo>
                    <a:pt x="4121" y="208"/>
                  </a:lnTo>
                  <a:lnTo>
                    <a:pt x="4043" y="104"/>
                  </a:lnTo>
                  <a:lnTo>
                    <a:pt x="3940" y="26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5509900" y="1249275"/>
              <a:ext cx="335675" cy="419250"/>
            </a:xfrm>
            <a:custGeom>
              <a:avLst/>
              <a:gdLst/>
              <a:ahLst/>
              <a:cxnLst/>
              <a:rect l="l" t="t" r="r" b="b"/>
              <a:pathLst>
                <a:path w="13427" h="16770" extrusionOk="0">
                  <a:moveTo>
                    <a:pt x="6714" y="0"/>
                  </a:moveTo>
                  <a:lnTo>
                    <a:pt x="6584" y="26"/>
                  </a:lnTo>
                  <a:lnTo>
                    <a:pt x="6480" y="104"/>
                  </a:lnTo>
                  <a:lnTo>
                    <a:pt x="6195" y="389"/>
                  </a:lnTo>
                  <a:lnTo>
                    <a:pt x="5936" y="648"/>
                  </a:lnTo>
                  <a:lnTo>
                    <a:pt x="5625" y="907"/>
                  </a:lnTo>
                  <a:lnTo>
                    <a:pt x="5340" y="1166"/>
                  </a:lnTo>
                  <a:lnTo>
                    <a:pt x="5003" y="1400"/>
                  </a:lnTo>
                  <a:lnTo>
                    <a:pt x="4692" y="1633"/>
                  </a:lnTo>
                  <a:lnTo>
                    <a:pt x="4355" y="1840"/>
                  </a:lnTo>
                  <a:lnTo>
                    <a:pt x="3992" y="2048"/>
                  </a:lnTo>
                  <a:lnTo>
                    <a:pt x="3578" y="2281"/>
                  </a:lnTo>
                  <a:lnTo>
                    <a:pt x="3137" y="2462"/>
                  </a:lnTo>
                  <a:lnTo>
                    <a:pt x="2696" y="2670"/>
                  </a:lnTo>
                  <a:lnTo>
                    <a:pt x="2230" y="2825"/>
                  </a:lnTo>
                  <a:lnTo>
                    <a:pt x="1763" y="2981"/>
                  </a:lnTo>
                  <a:lnTo>
                    <a:pt x="1297" y="3110"/>
                  </a:lnTo>
                  <a:lnTo>
                    <a:pt x="830" y="3214"/>
                  </a:lnTo>
                  <a:lnTo>
                    <a:pt x="338" y="3292"/>
                  </a:lnTo>
                  <a:lnTo>
                    <a:pt x="208" y="3343"/>
                  </a:lnTo>
                  <a:lnTo>
                    <a:pt x="105" y="3421"/>
                  </a:lnTo>
                  <a:lnTo>
                    <a:pt x="27" y="3551"/>
                  </a:lnTo>
                  <a:lnTo>
                    <a:pt x="1" y="3680"/>
                  </a:lnTo>
                  <a:lnTo>
                    <a:pt x="1" y="9953"/>
                  </a:lnTo>
                  <a:lnTo>
                    <a:pt x="1" y="10264"/>
                  </a:lnTo>
                  <a:lnTo>
                    <a:pt x="53" y="10549"/>
                  </a:lnTo>
                  <a:lnTo>
                    <a:pt x="105" y="10860"/>
                  </a:lnTo>
                  <a:lnTo>
                    <a:pt x="182" y="11145"/>
                  </a:lnTo>
                  <a:lnTo>
                    <a:pt x="312" y="11482"/>
                  </a:lnTo>
                  <a:lnTo>
                    <a:pt x="493" y="11871"/>
                  </a:lnTo>
                  <a:lnTo>
                    <a:pt x="675" y="12259"/>
                  </a:lnTo>
                  <a:lnTo>
                    <a:pt x="934" y="12700"/>
                  </a:lnTo>
                  <a:lnTo>
                    <a:pt x="1219" y="13141"/>
                  </a:lnTo>
                  <a:lnTo>
                    <a:pt x="1556" y="13581"/>
                  </a:lnTo>
                  <a:lnTo>
                    <a:pt x="1945" y="14048"/>
                  </a:lnTo>
                  <a:lnTo>
                    <a:pt x="2385" y="14488"/>
                  </a:lnTo>
                  <a:lnTo>
                    <a:pt x="2956" y="14955"/>
                  </a:lnTo>
                  <a:lnTo>
                    <a:pt x="3500" y="15370"/>
                  </a:lnTo>
                  <a:lnTo>
                    <a:pt x="4070" y="15732"/>
                  </a:lnTo>
                  <a:lnTo>
                    <a:pt x="4640" y="16043"/>
                  </a:lnTo>
                  <a:lnTo>
                    <a:pt x="5185" y="16277"/>
                  </a:lnTo>
                  <a:lnTo>
                    <a:pt x="5703" y="16484"/>
                  </a:lnTo>
                  <a:lnTo>
                    <a:pt x="6195" y="16639"/>
                  </a:lnTo>
                  <a:lnTo>
                    <a:pt x="6636" y="16769"/>
                  </a:lnTo>
                  <a:lnTo>
                    <a:pt x="6791" y="16769"/>
                  </a:lnTo>
                  <a:lnTo>
                    <a:pt x="7232" y="16639"/>
                  </a:lnTo>
                  <a:lnTo>
                    <a:pt x="7725" y="16484"/>
                  </a:lnTo>
                  <a:lnTo>
                    <a:pt x="8243" y="16277"/>
                  </a:lnTo>
                  <a:lnTo>
                    <a:pt x="8787" y="16043"/>
                  </a:lnTo>
                  <a:lnTo>
                    <a:pt x="9357" y="15732"/>
                  </a:lnTo>
                  <a:lnTo>
                    <a:pt x="9928" y="15370"/>
                  </a:lnTo>
                  <a:lnTo>
                    <a:pt x="10498" y="14955"/>
                  </a:lnTo>
                  <a:lnTo>
                    <a:pt x="11042" y="14488"/>
                  </a:lnTo>
                  <a:lnTo>
                    <a:pt x="11483" y="14048"/>
                  </a:lnTo>
                  <a:lnTo>
                    <a:pt x="11871" y="13581"/>
                  </a:lnTo>
                  <a:lnTo>
                    <a:pt x="12208" y="13141"/>
                  </a:lnTo>
                  <a:lnTo>
                    <a:pt x="12493" y="12700"/>
                  </a:lnTo>
                  <a:lnTo>
                    <a:pt x="12753" y="12259"/>
                  </a:lnTo>
                  <a:lnTo>
                    <a:pt x="12934" y="11871"/>
                  </a:lnTo>
                  <a:lnTo>
                    <a:pt x="13116" y="11482"/>
                  </a:lnTo>
                  <a:lnTo>
                    <a:pt x="13245" y="11145"/>
                  </a:lnTo>
                  <a:lnTo>
                    <a:pt x="13323" y="10860"/>
                  </a:lnTo>
                  <a:lnTo>
                    <a:pt x="13375" y="10549"/>
                  </a:lnTo>
                  <a:lnTo>
                    <a:pt x="13427" y="10264"/>
                  </a:lnTo>
                  <a:lnTo>
                    <a:pt x="13427" y="9953"/>
                  </a:lnTo>
                  <a:lnTo>
                    <a:pt x="13427" y="8657"/>
                  </a:lnTo>
                  <a:lnTo>
                    <a:pt x="13401" y="8527"/>
                  </a:lnTo>
                  <a:lnTo>
                    <a:pt x="13349" y="8423"/>
                  </a:lnTo>
                  <a:lnTo>
                    <a:pt x="13245" y="8346"/>
                  </a:lnTo>
                  <a:lnTo>
                    <a:pt x="13116" y="8320"/>
                  </a:lnTo>
                  <a:lnTo>
                    <a:pt x="12986" y="8346"/>
                  </a:lnTo>
                  <a:lnTo>
                    <a:pt x="12882" y="8423"/>
                  </a:lnTo>
                  <a:lnTo>
                    <a:pt x="12805" y="8527"/>
                  </a:lnTo>
                  <a:lnTo>
                    <a:pt x="12779" y="8657"/>
                  </a:lnTo>
                  <a:lnTo>
                    <a:pt x="12779" y="9953"/>
                  </a:lnTo>
                  <a:lnTo>
                    <a:pt x="12779" y="10212"/>
                  </a:lnTo>
                  <a:lnTo>
                    <a:pt x="12727" y="10445"/>
                  </a:lnTo>
                  <a:lnTo>
                    <a:pt x="12675" y="10678"/>
                  </a:lnTo>
                  <a:lnTo>
                    <a:pt x="12623" y="10937"/>
                  </a:lnTo>
                  <a:lnTo>
                    <a:pt x="12493" y="11249"/>
                  </a:lnTo>
                  <a:lnTo>
                    <a:pt x="12338" y="11585"/>
                  </a:lnTo>
                  <a:lnTo>
                    <a:pt x="12157" y="11974"/>
                  </a:lnTo>
                  <a:lnTo>
                    <a:pt x="11949" y="12363"/>
                  </a:lnTo>
                  <a:lnTo>
                    <a:pt x="11690" y="12752"/>
                  </a:lnTo>
                  <a:lnTo>
                    <a:pt x="11379" y="13166"/>
                  </a:lnTo>
                  <a:lnTo>
                    <a:pt x="11016" y="13607"/>
                  </a:lnTo>
                  <a:lnTo>
                    <a:pt x="10601" y="13996"/>
                  </a:lnTo>
                  <a:lnTo>
                    <a:pt x="10083" y="14436"/>
                  </a:lnTo>
                  <a:lnTo>
                    <a:pt x="9565" y="14825"/>
                  </a:lnTo>
                  <a:lnTo>
                    <a:pt x="9072" y="15136"/>
                  </a:lnTo>
                  <a:lnTo>
                    <a:pt x="8554" y="15421"/>
                  </a:lnTo>
                  <a:lnTo>
                    <a:pt x="8061" y="15655"/>
                  </a:lnTo>
                  <a:lnTo>
                    <a:pt x="7569" y="15836"/>
                  </a:lnTo>
                  <a:lnTo>
                    <a:pt x="7128" y="15992"/>
                  </a:lnTo>
                  <a:lnTo>
                    <a:pt x="6714" y="16095"/>
                  </a:lnTo>
                  <a:lnTo>
                    <a:pt x="6299" y="15992"/>
                  </a:lnTo>
                  <a:lnTo>
                    <a:pt x="5858" y="15836"/>
                  </a:lnTo>
                  <a:lnTo>
                    <a:pt x="5366" y="15655"/>
                  </a:lnTo>
                  <a:lnTo>
                    <a:pt x="4873" y="15421"/>
                  </a:lnTo>
                  <a:lnTo>
                    <a:pt x="4381" y="15136"/>
                  </a:lnTo>
                  <a:lnTo>
                    <a:pt x="3863" y="14825"/>
                  </a:lnTo>
                  <a:lnTo>
                    <a:pt x="3344" y="14436"/>
                  </a:lnTo>
                  <a:lnTo>
                    <a:pt x="2826" y="13996"/>
                  </a:lnTo>
                  <a:lnTo>
                    <a:pt x="2411" y="13607"/>
                  </a:lnTo>
                  <a:lnTo>
                    <a:pt x="2074" y="13166"/>
                  </a:lnTo>
                  <a:lnTo>
                    <a:pt x="1763" y="12752"/>
                  </a:lnTo>
                  <a:lnTo>
                    <a:pt x="1478" y="12363"/>
                  </a:lnTo>
                  <a:lnTo>
                    <a:pt x="1271" y="11974"/>
                  </a:lnTo>
                  <a:lnTo>
                    <a:pt x="1089" y="11585"/>
                  </a:lnTo>
                  <a:lnTo>
                    <a:pt x="934" y="11249"/>
                  </a:lnTo>
                  <a:lnTo>
                    <a:pt x="804" y="10937"/>
                  </a:lnTo>
                  <a:lnTo>
                    <a:pt x="752" y="10678"/>
                  </a:lnTo>
                  <a:lnTo>
                    <a:pt x="701" y="10445"/>
                  </a:lnTo>
                  <a:lnTo>
                    <a:pt x="675" y="10212"/>
                  </a:lnTo>
                  <a:lnTo>
                    <a:pt x="649" y="9953"/>
                  </a:lnTo>
                  <a:lnTo>
                    <a:pt x="649" y="3914"/>
                  </a:lnTo>
                  <a:lnTo>
                    <a:pt x="1141" y="3810"/>
                  </a:lnTo>
                  <a:lnTo>
                    <a:pt x="1608" y="3706"/>
                  </a:lnTo>
                  <a:lnTo>
                    <a:pt x="2100" y="3551"/>
                  </a:lnTo>
                  <a:lnTo>
                    <a:pt x="2567" y="3421"/>
                  </a:lnTo>
                  <a:lnTo>
                    <a:pt x="3007" y="3240"/>
                  </a:lnTo>
                  <a:lnTo>
                    <a:pt x="3448" y="3058"/>
                  </a:lnTo>
                  <a:lnTo>
                    <a:pt x="3889" y="2851"/>
                  </a:lnTo>
                  <a:lnTo>
                    <a:pt x="4329" y="2618"/>
                  </a:lnTo>
                  <a:lnTo>
                    <a:pt x="4977" y="2229"/>
                  </a:lnTo>
                  <a:lnTo>
                    <a:pt x="5599" y="1788"/>
                  </a:lnTo>
                  <a:lnTo>
                    <a:pt x="6169" y="1322"/>
                  </a:lnTo>
                  <a:lnTo>
                    <a:pt x="6714" y="803"/>
                  </a:lnTo>
                  <a:lnTo>
                    <a:pt x="7258" y="1322"/>
                  </a:lnTo>
                  <a:lnTo>
                    <a:pt x="7828" y="1788"/>
                  </a:lnTo>
                  <a:lnTo>
                    <a:pt x="8450" y="2229"/>
                  </a:lnTo>
                  <a:lnTo>
                    <a:pt x="9098" y="2618"/>
                  </a:lnTo>
                  <a:lnTo>
                    <a:pt x="9539" y="2851"/>
                  </a:lnTo>
                  <a:lnTo>
                    <a:pt x="9979" y="3058"/>
                  </a:lnTo>
                  <a:lnTo>
                    <a:pt x="10420" y="3240"/>
                  </a:lnTo>
                  <a:lnTo>
                    <a:pt x="10887" y="3421"/>
                  </a:lnTo>
                  <a:lnTo>
                    <a:pt x="11327" y="3551"/>
                  </a:lnTo>
                  <a:lnTo>
                    <a:pt x="11820" y="3706"/>
                  </a:lnTo>
                  <a:lnTo>
                    <a:pt x="12286" y="3810"/>
                  </a:lnTo>
                  <a:lnTo>
                    <a:pt x="12779" y="3914"/>
                  </a:lnTo>
                  <a:lnTo>
                    <a:pt x="12779" y="5702"/>
                  </a:lnTo>
                  <a:lnTo>
                    <a:pt x="12805" y="5832"/>
                  </a:lnTo>
                  <a:lnTo>
                    <a:pt x="12882" y="5935"/>
                  </a:lnTo>
                  <a:lnTo>
                    <a:pt x="12986" y="6013"/>
                  </a:lnTo>
                  <a:lnTo>
                    <a:pt x="13116" y="6039"/>
                  </a:lnTo>
                  <a:lnTo>
                    <a:pt x="13245" y="6013"/>
                  </a:lnTo>
                  <a:lnTo>
                    <a:pt x="13349" y="5935"/>
                  </a:lnTo>
                  <a:lnTo>
                    <a:pt x="13401" y="5832"/>
                  </a:lnTo>
                  <a:lnTo>
                    <a:pt x="13427" y="5702"/>
                  </a:lnTo>
                  <a:lnTo>
                    <a:pt x="13427" y="3680"/>
                  </a:lnTo>
                  <a:lnTo>
                    <a:pt x="13401" y="3551"/>
                  </a:lnTo>
                  <a:lnTo>
                    <a:pt x="13349" y="3421"/>
                  </a:lnTo>
                  <a:lnTo>
                    <a:pt x="13245" y="3343"/>
                  </a:lnTo>
                  <a:lnTo>
                    <a:pt x="13090" y="3292"/>
                  </a:lnTo>
                  <a:lnTo>
                    <a:pt x="12623" y="3214"/>
                  </a:lnTo>
                  <a:lnTo>
                    <a:pt x="12131" y="3110"/>
                  </a:lnTo>
                  <a:lnTo>
                    <a:pt x="11664" y="2981"/>
                  </a:lnTo>
                  <a:lnTo>
                    <a:pt x="11198" y="2825"/>
                  </a:lnTo>
                  <a:lnTo>
                    <a:pt x="10731" y="2670"/>
                  </a:lnTo>
                  <a:lnTo>
                    <a:pt x="10290" y="2462"/>
                  </a:lnTo>
                  <a:lnTo>
                    <a:pt x="9850" y="2281"/>
                  </a:lnTo>
                  <a:lnTo>
                    <a:pt x="9435" y="2048"/>
                  </a:lnTo>
                  <a:lnTo>
                    <a:pt x="9072" y="1840"/>
                  </a:lnTo>
                  <a:lnTo>
                    <a:pt x="8735" y="1633"/>
                  </a:lnTo>
                  <a:lnTo>
                    <a:pt x="8424" y="1400"/>
                  </a:lnTo>
                  <a:lnTo>
                    <a:pt x="8113" y="1166"/>
                  </a:lnTo>
                  <a:lnTo>
                    <a:pt x="7802" y="907"/>
                  </a:lnTo>
                  <a:lnTo>
                    <a:pt x="7517" y="648"/>
                  </a:lnTo>
                  <a:lnTo>
                    <a:pt x="7232" y="389"/>
                  </a:lnTo>
                  <a:lnTo>
                    <a:pt x="6947" y="104"/>
                  </a:lnTo>
                  <a:lnTo>
                    <a:pt x="6843" y="26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5829350" y="1420325"/>
              <a:ext cx="16225" cy="16875"/>
            </a:xfrm>
            <a:custGeom>
              <a:avLst/>
              <a:gdLst/>
              <a:ahLst/>
              <a:cxnLst/>
              <a:rect l="l" t="t" r="r" b="b"/>
              <a:pathLst>
                <a:path w="649" h="675" extrusionOk="0">
                  <a:moveTo>
                    <a:pt x="338" y="0"/>
                  </a:moveTo>
                  <a:lnTo>
                    <a:pt x="208" y="26"/>
                  </a:lnTo>
                  <a:lnTo>
                    <a:pt x="104" y="104"/>
                  </a:lnTo>
                  <a:lnTo>
                    <a:pt x="27" y="208"/>
                  </a:lnTo>
                  <a:lnTo>
                    <a:pt x="1" y="337"/>
                  </a:lnTo>
                  <a:lnTo>
                    <a:pt x="27" y="467"/>
                  </a:lnTo>
                  <a:lnTo>
                    <a:pt x="104" y="571"/>
                  </a:lnTo>
                  <a:lnTo>
                    <a:pt x="208" y="648"/>
                  </a:lnTo>
                  <a:lnTo>
                    <a:pt x="338" y="674"/>
                  </a:lnTo>
                  <a:lnTo>
                    <a:pt x="467" y="648"/>
                  </a:lnTo>
                  <a:lnTo>
                    <a:pt x="571" y="571"/>
                  </a:lnTo>
                  <a:lnTo>
                    <a:pt x="623" y="467"/>
                  </a:lnTo>
                  <a:lnTo>
                    <a:pt x="649" y="337"/>
                  </a:lnTo>
                  <a:lnTo>
                    <a:pt x="623" y="208"/>
                  </a:lnTo>
                  <a:lnTo>
                    <a:pt x="571" y="104"/>
                  </a:lnTo>
                  <a:lnTo>
                    <a:pt x="467" y="2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5542300" y="1294625"/>
              <a:ext cx="270875" cy="340200"/>
            </a:xfrm>
            <a:custGeom>
              <a:avLst/>
              <a:gdLst/>
              <a:ahLst/>
              <a:cxnLst/>
              <a:rect l="l" t="t" r="r" b="b"/>
              <a:pathLst>
                <a:path w="10835" h="13608" extrusionOk="0">
                  <a:moveTo>
                    <a:pt x="5418" y="752"/>
                  </a:moveTo>
                  <a:lnTo>
                    <a:pt x="5832" y="1089"/>
                  </a:lnTo>
                  <a:lnTo>
                    <a:pt x="6273" y="1400"/>
                  </a:lnTo>
                  <a:lnTo>
                    <a:pt x="6714" y="1685"/>
                  </a:lnTo>
                  <a:lnTo>
                    <a:pt x="7180" y="1944"/>
                  </a:lnTo>
                  <a:lnTo>
                    <a:pt x="7880" y="2307"/>
                  </a:lnTo>
                  <a:lnTo>
                    <a:pt x="8632" y="2644"/>
                  </a:lnTo>
                  <a:lnTo>
                    <a:pt x="9383" y="2929"/>
                  </a:lnTo>
                  <a:lnTo>
                    <a:pt x="10161" y="3136"/>
                  </a:lnTo>
                  <a:lnTo>
                    <a:pt x="10161" y="8139"/>
                  </a:lnTo>
                  <a:lnTo>
                    <a:pt x="10161" y="8424"/>
                  </a:lnTo>
                  <a:lnTo>
                    <a:pt x="10083" y="8683"/>
                  </a:lnTo>
                  <a:lnTo>
                    <a:pt x="9979" y="8942"/>
                  </a:lnTo>
                  <a:lnTo>
                    <a:pt x="9850" y="9227"/>
                  </a:lnTo>
                  <a:lnTo>
                    <a:pt x="9720" y="9538"/>
                  </a:lnTo>
                  <a:lnTo>
                    <a:pt x="9513" y="9875"/>
                  </a:lnTo>
                  <a:lnTo>
                    <a:pt x="9305" y="10212"/>
                  </a:lnTo>
                  <a:lnTo>
                    <a:pt x="9046" y="10549"/>
                  </a:lnTo>
                  <a:lnTo>
                    <a:pt x="8735" y="10886"/>
                  </a:lnTo>
                  <a:lnTo>
                    <a:pt x="8398" y="11223"/>
                  </a:lnTo>
                  <a:lnTo>
                    <a:pt x="8010" y="11560"/>
                  </a:lnTo>
                  <a:lnTo>
                    <a:pt x="7621" y="11871"/>
                  </a:lnTo>
                  <a:lnTo>
                    <a:pt x="7232" y="12130"/>
                  </a:lnTo>
                  <a:lnTo>
                    <a:pt x="6843" y="12337"/>
                  </a:lnTo>
                  <a:lnTo>
                    <a:pt x="6454" y="12545"/>
                  </a:lnTo>
                  <a:lnTo>
                    <a:pt x="6092" y="12700"/>
                  </a:lnTo>
                  <a:lnTo>
                    <a:pt x="5729" y="12830"/>
                  </a:lnTo>
                  <a:lnTo>
                    <a:pt x="5418" y="12933"/>
                  </a:lnTo>
                  <a:lnTo>
                    <a:pt x="5107" y="12830"/>
                  </a:lnTo>
                  <a:lnTo>
                    <a:pt x="4744" y="12700"/>
                  </a:lnTo>
                  <a:lnTo>
                    <a:pt x="4381" y="12545"/>
                  </a:lnTo>
                  <a:lnTo>
                    <a:pt x="3992" y="12337"/>
                  </a:lnTo>
                  <a:lnTo>
                    <a:pt x="3603" y="12130"/>
                  </a:lnTo>
                  <a:lnTo>
                    <a:pt x="3215" y="11871"/>
                  </a:lnTo>
                  <a:lnTo>
                    <a:pt x="2826" y="11560"/>
                  </a:lnTo>
                  <a:lnTo>
                    <a:pt x="2437" y="11223"/>
                  </a:lnTo>
                  <a:lnTo>
                    <a:pt x="2100" y="10886"/>
                  </a:lnTo>
                  <a:lnTo>
                    <a:pt x="1789" y="10549"/>
                  </a:lnTo>
                  <a:lnTo>
                    <a:pt x="1530" y="10212"/>
                  </a:lnTo>
                  <a:lnTo>
                    <a:pt x="1323" y="9875"/>
                  </a:lnTo>
                  <a:lnTo>
                    <a:pt x="1141" y="9538"/>
                  </a:lnTo>
                  <a:lnTo>
                    <a:pt x="986" y="9227"/>
                  </a:lnTo>
                  <a:lnTo>
                    <a:pt x="856" y="8942"/>
                  </a:lnTo>
                  <a:lnTo>
                    <a:pt x="752" y="8683"/>
                  </a:lnTo>
                  <a:lnTo>
                    <a:pt x="701" y="8424"/>
                  </a:lnTo>
                  <a:lnTo>
                    <a:pt x="675" y="8139"/>
                  </a:lnTo>
                  <a:lnTo>
                    <a:pt x="675" y="3136"/>
                  </a:lnTo>
                  <a:lnTo>
                    <a:pt x="1452" y="2929"/>
                  </a:lnTo>
                  <a:lnTo>
                    <a:pt x="2204" y="2644"/>
                  </a:lnTo>
                  <a:lnTo>
                    <a:pt x="2955" y="2307"/>
                  </a:lnTo>
                  <a:lnTo>
                    <a:pt x="3655" y="1944"/>
                  </a:lnTo>
                  <a:lnTo>
                    <a:pt x="4122" y="1685"/>
                  </a:lnTo>
                  <a:lnTo>
                    <a:pt x="4562" y="1400"/>
                  </a:lnTo>
                  <a:lnTo>
                    <a:pt x="5003" y="1089"/>
                  </a:lnTo>
                  <a:lnTo>
                    <a:pt x="5418" y="752"/>
                  </a:lnTo>
                  <a:close/>
                  <a:moveTo>
                    <a:pt x="5418" y="0"/>
                  </a:moveTo>
                  <a:lnTo>
                    <a:pt x="5314" y="26"/>
                  </a:lnTo>
                  <a:lnTo>
                    <a:pt x="5210" y="78"/>
                  </a:lnTo>
                  <a:lnTo>
                    <a:pt x="4770" y="441"/>
                  </a:lnTo>
                  <a:lnTo>
                    <a:pt x="4303" y="778"/>
                  </a:lnTo>
                  <a:lnTo>
                    <a:pt x="3837" y="1089"/>
                  </a:lnTo>
                  <a:lnTo>
                    <a:pt x="3344" y="1374"/>
                  </a:lnTo>
                  <a:lnTo>
                    <a:pt x="2619" y="1737"/>
                  </a:lnTo>
                  <a:lnTo>
                    <a:pt x="1867" y="2074"/>
                  </a:lnTo>
                  <a:lnTo>
                    <a:pt x="1115" y="2333"/>
                  </a:lnTo>
                  <a:lnTo>
                    <a:pt x="312" y="2566"/>
                  </a:lnTo>
                  <a:lnTo>
                    <a:pt x="182" y="2618"/>
                  </a:lnTo>
                  <a:lnTo>
                    <a:pt x="104" y="2696"/>
                  </a:lnTo>
                  <a:lnTo>
                    <a:pt x="27" y="2825"/>
                  </a:lnTo>
                  <a:lnTo>
                    <a:pt x="1" y="2955"/>
                  </a:lnTo>
                  <a:lnTo>
                    <a:pt x="1" y="8139"/>
                  </a:lnTo>
                  <a:lnTo>
                    <a:pt x="27" y="8320"/>
                  </a:lnTo>
                  <a:lnTo>
                    <a:pt x="53" y="8527"/>
                  </a:lnTo>
                  <a:lnTo>
                    <a:pt x="79" y="8709"/>
                  </a:lnTo>
                  <a:lnTo>
                    <a:pt x="130" y="8890"/>
                  </a:lnTo>
                  <a:lnTo>
                    <a:pt x="234" y="9201"/>
                  </a:lnTo>
                  <a:lnTo>
                    <a:pt x="390" y="9512"/>
                  </a:lnTo>
                  <a:lnTo>
                    <a:pt x="545" y="9849"/>
                  </a:lnTo>
                  <a:lnTo>
                    <a:pt x="752" y="10212"/>
                  </a:lnTo>
                  <a:lnTo>
                    <a:pt x="986" y="10575"/>
                  </a:lnTo>
                  <a:lnTo>
                    <a:pt x="1271" y="10964"/>
                  </a:lnTo>
                  <a:lnTo>
                    <a:pt x="1608" y="11327"/>
                  </a:lnTo>
                  <a:lnTo>
                    <a:pt x="1996" y="11715"/>
                  </a:lnTo>
                  <a:lnTo>
                    <a:pt x="2437" y="12104"/>
                  </a:lnTo>
                  <a:lnTo>
                    <a:pt x="2878" y="12415"/>
                  </a:lnTo>
                  <a:lnTo>
                    <a:pt x="3318" y="12700"/>
                  </a:lnTo>
                  <a:lnTo>
                    <a:pt x="3759" y="12959"/>
                  </a:lnTo>
                  <a:lnTo>
                    <a:pt x="4174" y="13167"/>
                  </a:lnTo>
                  <a:lnTo>
                    <a:pt x="4588" y="13348"/>
                  </a:lnTo>
                  <a:lnTo>
                    <a:pt x="4977" y="13478"/>
                  </a:lnTo>
                  <a:lnTo>
                    <a:pt x="5340" y="13581"/>
                  </a:lnTo>
                  <a:lnTo>
                    <a:pt x="5418" y="13607"/>
                  </a:lnTo>
                  <a:lnTo>
                    <a:pt x="5521" y="13581"/>
                  </a:lnTo>
                  <a:lnTo>
                    <a:pt x="5858" y="13478"/>
                  </a:lnTo>
                  <a:lnTo>
                    <a:pt x="6247" y="13348"/>
                  </a:lnTo>
                  <a:lnTo>
                    <a:pt x="6662" y="13167"/>
                  </a:lnTo>
                  <a:lnTo>
                    <a:pt x="7076" y="12959"/>
                  </a:lnTo>
                  <a:lnTo>
                    <a:pt x="7517" y="12700"/>
                  </a:lnTo>
                  <a:lnTo>
                    <a:pt x="7958" y="12415"/>
                  </a:lnTo>
                  <a:lnTo>
                    <a:pt x="8424" y="12104"/>
                  </a:lnTo>
                  <a:lnTo>
                    <a:pt x="8865" y="11715"/>
                  </a:lnTo>
                  <a:lnTo>
                    <a:pt x="9228" y="11327"/>
                  </a:lnTo>
                  <a:lnTo>
                    <a:pt x="9565" y="10964"/>
                  </a:lnTo>
                  <a:lnTo>
                    <a:pt x="9850" y="10575"/>
                  </a:lnTo>
                  <a:lnTo>
                    <a:pt x="10083" y="10212"/>
                  </a:lnTo>
                  <a:lnTo>
                    <a:pt x="10290" y="9849"/>
                  </a:lnTo>
                  <a:lnTo>
                    <a:pt x="10446" y="9512"/>
                  </a:lnTo>
                  <a:lnTo>
                    <a:pt x="10601" y="9201"/>
                  </a:lnTo>
                  <a:lnTo>
                    <a:pt x="10705" y="8890"/>
                  </a:lnTo>
                  <a:lnTo>
                    <a:pt x="10757" y="8709"/>
                  </a:lnTo>
                  <a:lnTo>
                    <a:pt x="10783" y="8527"/>
                  </a:lnTo>
                  <a:lnTo>
                    <a:pt x="10809" y="8320"/>
                  </a:lnTo>
                  <a:lnTo>
                    <a:pt x="10835" y="8139"/>
                  </a:lnTo>
                  <a:lnTo>
                    <a:pt x="10835" y="2955"/>
                  </a:lnTo>
                  <a:lnTo>
                    <a:pt x="10809" y="2825"/>
                  </a:lnTo>
                  <a:lnTo>
                    <a:pt x="10731" y="2696"/>
                  </a:lnTo>
                  <a:lnTo>
                    <a:pt x="10653" y="2618"/>
                  </a:lnTo>
                  <a:lnTo>
                    <a:pt x="10524" y="2566"/>
                  </a:lnTo>
                  <a:lnTo>
                    <a:pt x="9746" y="2333"/>
                  </a:lnTo>
                  <a:lnTo>
                    <a:pt x="8969" y="2074"/>
                  </a:lnTo>
                  <a:lnTo>
                    <a:pt x="8217" y="1737"/>
                  </a:lnTo>
                  <a:lnTo>
                    <a:pt x="7491" y="1374"/>
                  </a:lnTo>
                  <a:lnTo>
                    <a:pt x="6999" y="1089"/>
                  </a:lnTo>
                  <a:lnTo>
                    <a:pt x="6532" y="778"/>
                  </a:lnTo>
                  <a:lnTo>
                    <a:pt x="6066" y="441"/>
                  </a:lnTo>
                  <a:lnTo>
                    <a:pt x="5625" y="78"/>
                  </a:lnTo>
                  <a:lnTo>
                    <a:pt x="5521" y="26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5"/>
          <p:cNvGrpSpPr/>
          <p:nvPr/>
        </p:nvGrpSpPr>
        <p:grpSpPr>
          <a:xfrm>
            <a:off x="6460444" y="2009334"/>
            <a:ext cx="424393" cy="372550"/>
            <a:chOff x="6214900" y="1273225"/>
            <a:chExt cx="419900" cy="371325"/>
          </a:xfrm>
        </p:grpSpPr>
        <p:sp>
          <p:nvSpPr>
            <p:cNvPr id="695" name="Google Shape;695;p45"/>
            <p:cNvSpPr/>
            <p:nvPr/>
          </p:nvSpPr>
          <p:spPr>
            <a:xfrm>
              <a:off x="6214900" y="1273225"/>
              <a:ext cx="419900" cy="371325"/>
            </a:xfrm>
            <a:custGeom>
              <a:avLst/>
              <a:gdLst/>
              <a:ahLst/>
              <a:cxnLst/>
              <a:rect l="l" t="t" r="r" b="b"/>
              <a:pathLst>
                <a:path w="16796" h="14853" extrusionOk="0">
                  <a:moveTo>
                    <a:pt x="5754" y="649"/>
                  </a:moveTo>
                  <a:lnTo>
                    <a:pt x="6272" y="675"/>
                  </a:lnTo>
                  <a:lnTo>
                    <a:pt x="6791" y="753"/>
                  </a:lnTo>
                  <a:lnTo>
                    <a:pt x="7257" y="882"/>
                  </a:lnTo>
                  <a:lnTo>
                    <a:pt x="7724" y="1064"/>
                  </a:lnTo>
                  <a:lnTo>
                    <a:pt x="8190" y="1271"/>
                  </a:lnTo>
                  <a:lnTo>
                    <a:pt x="8605" y="1530"/>
                  </a:lnTo>
                  <a:lnTo>
                    <a:pt x="8994" y="1815"/>
                  </a:lnTo>
                  <a:lnTo>
                    <a:pt x="9357" y="2152"/>
                  </a:lnTo>
                  <a:lnTo>
                    <a:pt x="9693" y="2515"/>
                  </a:lnTo>
                  <a:lnTo>
                    <a:pt x="9979" y="2904"/>
                  </a:lnTo>
                  <a:lnTo>
                    <a:pt x="10238" y="3319"/>
                  </a:lnTo>
                  <a:lnTo>
                    <a:pt x="10445" y="3759"/>
                  </a:lnTo>
                  <a:lnTo>
                    <a:pt x="10627" y="4226"/>
                  </a:lnTo>
                  <a:lnTo>
                    <a:pt x="10756" y="4718"/>
                  </a:lnTo>
                  <a:lnTo>
                    <a:pt x="10808" y="5236"/>
                  </a:lnTo>
                  <a:lnTo>
                    <a:pt x="10860" y="5755"/>
                  </a:lnTo>
                  <a:lnTo>
                    <a:pt x="10808" y="6273"/>
                  </a:lnTo>
                  <a:lnTo>
                    <a:pt x="10756" y="6766"/>
                  </a:lnTo>
                  <a:lnTo>
                    <a:pt x="10627" y="7258"/>
                  </a:lnTo>
                  <a:lnTo>
                    <a:pt x="10445" y="7725"/>
                  </a:lnTo>
                  <a:lnTo>
                    <a:pt x="10238" y="8165"/>
                  </a:lnTo>
                  <a:lnTo>
                    <a:pt x="9979" y="8580"/>
                  </a:lnTo>
                  <a:lnTo>
                    <a:pt x="9693" y="8995"/>
                  </a:lnTo>
                  <a:lnTo>
                    <a:pt x="9357" y="9357"/>
                  </a:lnTo>
                  <a:lnTo>
                    <a:pt x="8994" y="9668"/>
                  </a:lnTo>
                  <a:lnTo>
                    <a:pt x="8605" y="9979"/>
                  </a:lnTo>
                  <a:lnTo>
                    <a:pt x="8190" y="10213"/>
                  </a:lnTo>
                  <a:lnTo>
                    <a:pt x="7724" y="10446"/>
                  </a:lnTo>
                  <a:lnTo>
                    <a:pt x="7257" y="10602"/>
                  </a:lnTo>
                  <a:lnTo>
                    <a:pt x="6791" y="10731"/>
                  </a:lnTo>
                  <a:lnTo>
                    <a:pt x="6272" y="10809"/>
                  </a:lnTo>
                  <a:lnTo>
                    <a:pt x="5754" y="10835"/>
                  </a:lnTo>
                  <a:lnTo>
                    <a:pt x="5236" y="10809"/>
                  </a:lnTo>
                  <a:lnTo>
                    <a:pt x="4743" y="10731"/>
                  </a:lnTo>
                  <a:lnTo>
                    <a:pt x="4251" y="10602"/>
                  </a:lnTo>
                  <a:lnTo>
                    <a:pt x="3784" y="10446"/>
                  </a:lnTo>
                  <a:lnTo>
                    <a:pt x="3343" y="10213"/>
                  </a:lnTo>
                  <a:lnTo>
                    <a:pt x="2903" y="9979"/>
                  </a:lnTo>
                  <a:lnTo>
                    <a:pt x="2514" y="9668"/>
                  </a:lnTo>
                  <a:lnTo>
                    <a:pt x="2151" y="9357"/>
                  </a:lnTo>
                  <a:lnTo>
                    <a:pt x="1840" y="8995"/>
                  </a:lnTo>
                  <a:lnTo>
                    <a:pt x="1529" y="8580"/>
                  </a:lnTo>
                  <a:lnTo>
                    <a:pt x="1270" y="8165"/>
                  </a:lnTo>
                  <a:lnTo>
                    <a:pt x="1063" y="7725"/>
                  </a:lnTo>
                  <a:lnTo>
                    <a:pt x="907" y="7258"/>
                  </a:lnTo>
                  <a:lnTo>
                    <a:pt x="778" y="6766"/>
                  </a:lnTo>
                  <a:lnTo>
                    <a:pt x="700" y="6273"/>
                  </a:lnTo>
                  <a:lnTo>
                    <a:pt x="674" y="5755"/>
                  </a:lnTo>
                  <a:lnTo>
                    <a:pt x="700" y="5236"/>
                  </a:lnTo>
                  <a:lnTo>
                    <a:pt x="778" y="4718"/>
                  </a:lnTo>
                  <a:lnTo>
                    <a:pt x="907" y="4226"/>
                  </a:lnTo>
                  <a:lnTo>
                    <a:pt x="1063" y="3759"/>
                  </a:lnTo>
                  <a:lnTo>
                    <a:pt x="1270" y="3319"/>
                  </a:lnTo>
                  <a:lnTo>
                    <a:pt x="1529" y="2904"/>
                  </a:lnTo>
                  <a:lnTo>
                    <a:pt x="1840" y="2515"/>
                  </a:lnTo>
                  <a:lnTo>
                    <a:pt x="2151" y="2152"/>
                  </a:lnTo>
                  <a:lnTo>
                    <a:pt x="2514" y="1815"/>
                  </a:lnTo>
                  <a:lnTo>
                    <a:pt x="2903" y="1530"/>
                  </a:lnTo>
                  <a:lnTo>
                    <a:pt x="3343" y="1271"/>
                  </a:lnTo>
                  <a:lnTo>
                    <a:pt x="3784" y="1064"/>
                  </a:lnTo>
                  <a:lnTo>
                    <a:pt x="4251" y="882"/>
                  </a:lnTo>
                  <a:lnTo>
                    <a:pt x="4743" y="753"/>
                  </a:lnTo>
                  <a:lnTo>
                    <a:pt x="5236" y="675"/>
                  </a:lnTo>
                  <a:lnTo>
                    <a:pt x="5754" y="649"/>
                  </a:lnTo>
                  <a:close/>
                  <a:moveTo>
                    <a:pt x="5754" y="1"/>
                  </a:moveTo>
                  <a:lnTo>
                    <a:pt x="5158" y="27"/>
                  </a:lnTo>
                  <a:lnTo>
                    <a:pt x="4588" y="131"/>
                  </a:lnTo>
                  <a:lnTo>
                    <a:pt x="4043" y="260"/>
                  </a:lnTo>
                  <a:lnTo>
                    <a:pt x="3525" y="468"/>
                  </a:lnTo>
                  <a:lnTo>
                    <a:pt x="3032" y="701"/>
                  </a:lnTo>
                  <a:lnTo>
                    <a:pt x="2540" y="986"/>
                  </a:lnTo>
                  <a:lnTo>
                    <a:pt x="2099" y="1323"/>
                  </a:lnTo>
                  <a:lnTo>
                    <a:pt x="1685" y="1686"/>
                  </a:lnTo>
                  <a:lnTo>
                    <a:pt x="1322" y="2100"/>
                  </a:lnTo>
                  <a:lnTo>
                    <a:pt x="985" y="2541"/>
                  </a:lnTo>
                  <a:lnTo>
                    <a:pt x="700" y="3007"/>
                  </a:lnTo>
                  <a:lnTo>
                    <a:pt x="467" y="3526"/>
                  </a:lnTo>
                  <a:lnTo>
                    <a:pt x="259" y="4044"/>
                  </a:lnTo>
                  <a:lnTo>
                    <a:pt x="130" y="4588"/>
                  </a:lnTo>
                  <a:lnTo>
                    <a:pt x="52" y="5159"/>
                  </a:lnTo>
                  <a:lnTo>
                    <a:pt x="0" y="5755"/>
                  </a:lnTo>
                  <a:lnTo>
                    <a:pt x="52" y="6325"/>
                  </a:lnTo>
                  <a:lnTo>
                    <a:pt x="130" y="6895"/>
                  </a:lnTo>
                  <a:lnTo>
                    <a:pt x="259" y="7465"/>
                  </a:lnTo>
                  <a:lnTo>
                    <a:pt x="467" y="7984"/>
                  </a:lnTo>
                  <a:lnTo>
                    <a:pt x="700" y="8476"/>
                  </a:lnTo>
                  <a:lnTo>
                    <a:pt x="985" y="8969"/>
                  </a:lnTo>
                  <a:lnTo>
                    <a:pt x="1322" y="9409"/>
                  </a:lnTo>
                  <a:lnTo>
                    <a:pt x="1685" y="9798"/>
                  </a:lnTo>
                  <a:lnTo>
                    <a:pt x="2099" y="10187"/>
                  </a:lnTo>
                  <a:lnTo>
                    <a:pt x="2540" y="10524"/>
                  </a:lnTo>
                  <a:lnTo>
                    <a:pt x="3032" y="10809"/>
                  </a:lnTo>
                  <a:lnTo>
                    <a:pt x="3525" y="11042"/>
                  </a:lnTo>
                  <a:lnTo>
                    <a:pt x="4043" y="11224"/>
                  </a:lnTo>
                  <a:lnTo>
                    <a:pt x="4588" y="11379"/>
                  </a:lnTo>
                  <a:lnTo>
                    <a:pt x="5158" y="11457"/>
                  </a:lnTo>
                  <a:lnTo>
                    <a:pt x="5754" y="11483"/>
                  </a:lnTo>
                  <a:lnTo>
                    <a:pt x="6169" y="11483"/>
                  </a:lnTo>
                  <a:lnTo>
                    <a:pt x="6583" y="11431"/>
                  </a:lnTo>
                  <a:lnTo>
                    <a:pt x="6998" y="11353"/>
                  </a:lnTo>
                  <a:lnTo>
                    <a:pt x="7387" y="11249"/>
                  </a:lnTo>
                  <a:lnTo>
                    <a:pt x="10652" y="14748"/>
                  </a:lnTo>
                  <a:lnTo>
                    <a:pt x="10756" y="14826"/>
                  </a:lnTo>
                  <a:lnTo>
                    <a:pt x="10886" y="14852"/>
                  </a:lnTo>
                  <a:lnTo>
                    <a:pt x="11015" y="14826"/>
                  </a:lnTo>
                  <a:lnTo>
                    <a:pt x="11119" y="14748"/>
                  </a:lnTo>
                  <a:lnTo>
                    <a:pt x="16691" y="8787"/>
                  </a:lnTo>
                  <a:lnTo>
                    <a:pt x="16769" y="8709"/>
                  </a:lnTo>
                  <a:lnTo>
                    <a:pt x="16795" y="8632"/>
                  </a:lnTo>
                  <a:lnTo>
                    <a:pt x="16795" y="8528"/>
                  </a:lnTo>
                  <a:lnTo>
                    <a:pt x="16769" y="8424"/>
                  </a:lnTo>
                  <a:lnTo>
                    <a:pt x="16717" y="8347"/>
                  </a:lnTo>
                  <a:lnTo>
                    <a:pt x="16640" y="8295"/>
                  </a:lnTo>
                  <a:lnTo>
                    <a:pt x="16562" y="8243"/>
                  </a:lnTo>
                  <a:lnTo>
                    <a:pt x="13607" y="8243"/>
                  </a:lnTo>
                  <a:lnTo>
                    <a:pt x="13607" y="5340"/>
                  </a:lnTo>
                  <a:lnTo>
                    <a:pt x="13581" y="5211"/>
                  </a:lnTo>
                  <a:lnTo>
                    <a:pt x="13503" y="5107"/>
                  </a:lnTo>
                  <a:lnTo>
                    <a:pt x="13400" y="5029"/>
                  </a:lnTo>
                  <a:lnTo>
                    <a:pt x="13270" y="5003"/>
                  </a:lnTo>
                  <a:lnTo>
                    <a:pt x="13141" y="5029"/>
                  </a:lnTo>
                  <a:lnTo>
                    <a:pt x="13037" y="5107"/>
                  </a:lnTo>
                  <a:lnTo>
                    <a:pt x="12985" y="5211"/>
                  </a:lnTo>
                  <a:lnTo>
                    <a:pt x="12959" y="5340"/>
                  </a:lnTo>
                  <a:lnTo>
                    <a:pt x="12959" y="8554"/>
                  </a:lnTo>
                  <a:lnTo>
                    <a:pt x="12985" y="8684"/>
                  </a:lnTo>
                  <a:lnTo>
                    <a:pt x="13037" y="8787"/>
                  </a:lnTo>
                  <a:lnTo>
                    <a:pt x="13141" y="8865"/>
                  </a:lnTo>
                  <a:lnTo>
                    <a:pt x="13270" y="8891"/>
                  </a:lnTo>
                  <a:lnTo>
                    <a:pt x="15707" y="8891"/>
                  </a:lnTo>
                  <a:lnTo>
                    <a:pt x="10886" y="14049"/>
                  </a:lnTo>
                  <a:lnTo>
                    <a:pt x="8061" y="11016"/>
                  </a:lnTo>
                  <a:lnTo>
                    <a:pt x="8423" y="10835"/>
                  </a:lnTo>
                  <a:lnTo>
                    <a:pt x="8786" y="10627"/>
                  </a:lnTo>
                  <a:lnTo>
                    <a:pt x="9123" y="10394"/>
                  </a:lnTo>
                  <a:lnTo>
                    <a:pt x="9460" y="10135"/>
                  </a:lnTo>
                  <a:lnTo>
                    <a:pt x="9745" y="9876"/>
                  </a:lnTo>
                  <a:lnTo>
                    <a:pt x="10030" y="9565"/>
                  </a:lnTo>
                  <a:lnTo>
                    <a:pt x="10290" y="9254"/>
                  </a:lnTo>
                  <a:lnTo>
                    <a:pt x="10549" y="8917"/>
                  </a:lnTo>
                  <a:lnTo>
                    <a:pt x="10756" y="8580"/>
                  </a:lnTo>
                  <a:lnTo>
                    <a:pt x="10938" y="8217"/>
                  </a:lnTo>
                  <a:lnTo>
                    <a:pt x="11119" y="7828"/>
                  </a:lnTo>
                  <a:lnTo>
                    <a:pt x="11249" y="7440"/>
                  </a:lnTo>
                  <a:lnTo>
                    <a:pt x="11352" y="7025"/>
                  </a:lnTo>
                  <a:lnTo>
                    <a:pt x="11430" y="6610"/>
                  </a:lnTo>
                  <a:lnTo>
                    <a:pt x="11482" y="6195"/>
                  </a:lnTo>
                  <a:lnTo>
                    <a:pt x="11508" y="5755"/>
                  </a:lnTo>
                  <a:lnTo>
                    <a:pt x="11482" y="5418"/>
                  </a:lnTo>
                  <a:lnTo>
                    <a:pt x="11456" y="5107"/>
                  </a:lnTo>
                  <a:lnTo>
                    <a:pt x="11430" y="4796"/>
                  </a:lnTo>
                  <a:lnTo>
                    <a:pt x="11352" y="4485"/>
                  </a:lnTo>
                  <a:lnTo>
                    <a:pt x="11275" y="4174"/>
                  </a:lnTo>
                  <a:lnTo>
                    <a:pt x="11197" y="3889"/>
                  </a:lnTo>
                  <a:lnTo>
                    <a:pt x="11093" y="3604"/>
                  </a:lnTo>
                  <a:lnTo>
                    <a:pt x="10963" y="3319"/>
                  </a:lnTo>
                  <a:lnTo>
                    <a:pt x="10834" y="3059"/>
                  </a:lnTo>
                  <a:lnTo>
                    <a:pt x="10678" y="2800"/>
                  </a:lnTo>
                  <a:lnTo>
                    <a:pt x="10523" y="2541"/>
                  </a:lnTo>
                  <a:lnTo>
                    <a:pt x="10341" y="2282"/>
                  </a:lnTo>
                  <a:lnTo>
                    <a:pt x="10160" y="2049"/>
                  </a:lnTo>
                  <a:lnTo>
                    <a:pt x="9953" y="1815"/>
                  </a:lnTo>
                  <a:lnTo>
                    <a:pt x="9745" y="1608"/>
                  </a:lnTo>
                  <a:lnTo>
                    <a:pt x="9512" y="1401"/>
                  </a:lnTo>
                  <a:lnTo>
                    <a:pt x="12959" y="1401"/>
                  </a:lnTo>
                  <a:lnTo>
                    <a:pt x="12959" y="2385"/>
                  </a:lnTo>
                  <a:lnTo>
                    <a:pt x="12985" y="2515"/>
                  </a:lnTo>
                  <a:lnTo>
                    <a:pt x="13037" y="2619"/>
                  </a:lnTo>
                  <a:lnTo>
                    <a:pt x="13141" y="2696"/>
                  </a:lnTo>
                  <a:lnTo>
                    <a:pt x="13270" y="2722"/>
                  </a:lnTo>
                  <a:lnTo>
                    <a:pt x="13400" y="2696"/>
                  </a:lnTo>
                  <a:lnTo>
                    <a:pt x="13503" y="2619"/>
                  </a:lnTo>
                  <a:lnTo>
                    <a:pt x="13581" y="2515"/>
                  </a:lnTo>
                  <a:lnTo>
                    <a:pt x="13607" y="2385"/>
                  </a:lnTo>
                  <a:lnTo>
                    <a:pt x="13607" y="1090"/>
                  </a:lnTo>
                  <a:lnTo>
                    <a:pt x="13581" y="960"/>
                  </a:lnTo>
                  <a:lnTo>
                    <a:pt x="13503" y="856"/>
                  </a:lnTo>
                  <a:lnTo>
                    <a:pt x="13400" y="779"/>
                  </a:lnTo>
                  <a:lnTo>
                    <a:pt x="13270" y="753"/>
                  </a:lnTo>
                  <a:lnTo>
                    <a:pt x="8579" y="753"/>
                  </a:lnTo>
                  <a:lnTo>
                    <a:pt x="8268" y="571"/>
                  </a:lnTo>
                  <a:lnTo>
                    <a:pt x="7931" y="442"/>
                  </a:lnTo>
                  <a:lnTo>
                    <a:pt x="7594" y="312"/>
                  </a:lnTo>
                  <a:lnTo>
                    <a:pt x="7257" y="208"/>
                  </a:lnTo>
                  <a:lnTo>
                    <a:pt x="6894" y="105"/>
                  </a:lnTo>
                  <a:lnTo>
                    <a:pt x="6506" y="53"/>
                  </a:lnTo>
                  <a:lnTo>
                    <a:pt x="6143" y="27"/>
                  </a:lnTo>
                  <a:lnTo>
                    <a:pt x="57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6538875" y="1361350"/>
              <a:ext cx="16225" cy="16875"/>
            </a:xfrm>
            <a:custGeom>
              <a:avLst/>
              <a:gdLst/>
              <a:ahLst/>
              <a:cxnLst/>
              <a:rect l="l" t="t" r="r" b="b"/>
              <a:pathLst>
                <a:path w="649" h="675" extrusionOk="0">
                  <a:moveTo>
                    <a:pt x="311" y="1"/>
                  </a:moveTo>
                  <a:lnTo>
                    <a:pt x="182" y="27"/>
                  </a:lnTo>
                  <a:lnTo>
                    <a:pt x="78" y="105"/>
                  </a:lnTo>
                  <a:lnTo>
                    <a:pt x="26" y="208"/>
                  </a:lnTo>
                  <a:lnTo>
                    <a:pt x="0" y="338"/>
                  </a:lnTo>
                  <a:lnTo>
                    <a:pt x="26" y="467"/>
                  </a:lnTo>
                  <a:lnTo>
                    <a:pt x="78" y="571"/>
                  </a:lnTo>
                  <a:lnTo>
                    <a:pt x="182" y="649"/>
                  </a:lnTo>
                  <a:lnTo>
                    <a:pt x="311" y="675"/>
                  </a:lnTo>
                  <a:lnTo>
                    <a:pt x="441" y="649"/>
                  </a:lnTo>
                  <a:lnTo>
                    <a:pt x="544" y="571"/>
                  </a:lnTo>
                  <a:lnTo>
                    <a:pt x="622" y="467"/>
                  </a:lnTo>
                  <a:lnTo>
                    <a:pt x="648" y="338"/>
                  </a:lnTo>
                  <a:lnTo>
                    <a:pt x="622" y="208"/>
                  </a:lnTo>
                  <a:lnTo>
                    <a:pt x="544" y="105"/>
                  </a:lnTo>
                  <a:lnTo>
                    <a:pt x="441" y="2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6247925" y="1306275"/>
              <a:ext cx="221625" cy="221625"/>
            </a:xfrm>
            <a:custGeom>
              <a:avLst/>
              <a:gdLst/>
              <a:ahLst/>
              <a:cxnLst/>
              <a:rect l="l" t="t" r="r" b="b"/>
              <a:pathLst>
                <a:path w="8865" h="8865" extrusionOk="0">
                  <a:moveTo>
                    <a:pt x="4433" y="649"/>
                  </a:moveTo>
                  <a:lnTo>
                    <a:pt x="4822" y="675"/>
                  </a:lnTo>
                  <a:lnTo>
                    <a:pt x="5185" y="727"/>
                  </a:lnTo>
                  <a:lnTo>
                    <a:pt x="5547" y="830"/>
                  </a:lnTo>
                  <a:lnTo>
                    <a:pt x="5910" y="960"/>
                  </a:lnTo>
                  <a:lnTo>
                    <a:pt x="6247" y="1115"/>
                  </a:lnTo>
                  <a:lnTo>
                    <a:pt x="6558" y="1297"/>
                  </a:lnTo>
                  <a:lnTo>
                    <a:pt x="6843" y="1504"/>
                  </a:lnTo>
                  <a:lnTo>
                    <a:pt x="7102" y="1763"/>
                  </a:lnTo>
                  <a:lnTo>
                    <a:pt x="7362" y="2022"/>
                  </a:lnTo>
                  <a:lnTo>
                    <a:pt x="7569" y="2308"/>
                  </a:lnTo>
                  <a:lnTo>
                    <a:pt x="7750" y="2619"/>
                  </a:lnTo>
                  <a:lnTo>
                    <a:pt x="7906" y="2955"/>
                  </a:lnTo>
                  <a:lnTo>
                    <a:pt x="8036" y="3292"/>
                  </a:lnTo>
                  <a:lnTo>
                    <a:pt x="8139" y="3655"/>
                  </a:lnTo>
                  <a:lnTo>
                    <a:pt x="8191" y="4044"/>
                  </a:lnTo>
                  <a:lnTo>
                    <a:pt x="8217" y="4433"/>
                  </a:lnTo>
                  <a:lnTo>
                    <a:pt x="8191" y="4822"/>
                  </a:lnTo>
                  <a:lnTo>
                    <a:pt x="8139" y="5184"/>
                  </a:lnTo>
                  <a:lnTo>
                    <a:pt x="8036" y="5547"/>
                  </a:lnTo>
                  <a:lnTo>
                    <a:pt x="7906" y="5884"/>
                  </a:lnTo>
                  <a:lnTo>
                    <a:pt x="7750" y="6221"/>
                  </a:lnTo>
                  <a:lnTo>
                    <a:pt x="7569" y="6532"/>
                  </a:lnTo>
                  <a:lnTo>
                    <a:pt x="7362" y="6817"/>
                  </a:lnTo>
                  <a:lnTo>
                    <a:pt x="7102" y="7102"/>
                  </a:lnTo>
                  <a:lnTo>
                    <a:pt x="6843" y="7336"/>
                  </a:lnTo>
                  <a:lnTo>
                    <a:pt x="6558" y="7569"/>
                  </a:lnTo>
                  <a:lnTo>
                    <a:pt x="6247" y="7750"/>
                  </a:lnTo>
                  <a:lnTo>
                    <a:pt x="5910" y="7906"/>
                  </a:lnTo>
                  <a:lnTo>
                    <a:pt x="5547" y="8035"/>
                  </a:lnTo>
                  <a:lnTo>
                    <a:pt x="5185" y="8139"/>
                  </a:lnTo>
                  <a:lnTo>
                    <a:pt x="4822" y="8191"/>
                  </a:lnTo>
                  <a:lnTo>
                    <a:pt x="4044" y="8191"/>
                  </a:lnTo>
                  <a:lnTo>
                    <a:pt x="3681" y="8139"/>
                  </a:lnTo>
                  <a:lnTo>
                    <a:pt x="3318" y="8035"/>
                  </a:lnTo>
                  <a:lnTo>
                    <a:pt x="2956" y="7906"/>
                  </a:lnTo>
                  <a:lnTo>
                    <a:pt x="2645" y="7750"/>
                  </a:lnTo>
                  <a:lnTo>
                    <a:pt x="2334" y="7569"/>
                  </a:lnTo>
                  <a:lnTo>
                    <a:pt x="2022" y="7336"/>
                  </a:lnTo>
                  <a:lnTo>
                    <a:pt x="1763" y="7102"/>
                  </a:lnTo>
                  <a:lnTo>
                    <a:pt x="1530" y="6817"/>
                  </a:lnTo>
                  <a:lnTo>
                    <a:pt x="1297" y="6532"/>
                  </a:lnTo>
                  <a:lnTo>
                    <a:pt x="1115" y="6221"/>
                  </a:lnTo>
                  <a:lnTo>
                    <a:pt x="960" y="5884"/>
                  </a:lnTo>
                  <a:lnTo>
                    <a:pt x="830" y="5547"/>
                  </a:lnTo>
                  <a:lnTo>
                    <a:pt x="727" y="5184"/>
                  </a:lnTo>
                  <a:lnTo>
                    <a:pt x="675" y="4822"/>
                  </a:lnTo>
                  <a:lnTo>
                    <a:pt x="649" y="4433"/>
                  </a:lnTo>
                  <a:lnTo>
                    <a:pt x="675" y="4044"/>
                  </a:lnTo>
                  <a:lnTo>
                    <a:pt x="727" y="3655"/>
                  </a:lnTo>
                  <a:lnTo>
                    <a:pt x="830" y="3292"/>
                  </a:lnTo>
                  <a:lnTo>
                    <a:pt x="960" y="2955"/>
                  </a:lnTo>
                  <a:lnTo>
                    <a:pt x="1115" y="2619"/>
                  </a:lnTo>
                  <a:lnTo>
                    <a:pt x="1297" y="2308"/>
                  </a:lnTo>
                  <a:lnTo>
                    <a:pt x="1530" y="2022"/>
                  </a:lnTo>
                  <a:lnTo>
                    <a:pt x="1763" y="1763"/>
                  </a:lnTo>
                  <a:lnTo>
                    <a:pt x="2022" y="1504"/>
                  </a:lnTo>
                  <a:lnTo>
                    <a:pt x="2334" y="1297"/>
                  </a:lnTo>
                  <a:lnTo>
                    <a:pt x="2645" y="1115"/>
                  </a:lnTo>
                  <a:lnTo>
                    <a:pt x="2956" y="960"/>
                  </a:lnTo>
                  <a:lnTo>
                    <a:pt x="3318" y="830"/>
                  </a:lnTo>
                  <a:lnTo>
                    <a:pt x="3681" y="727"/>
                  </a:lnTo>
                  <a:lnTo>
                    <a:pt x="4044" y="675"/>
                  </a:lnTo>
                  <a:lnTo>
                    <a:pt x="4433" y="649"/>
                  </a:lnTo>
                  <a:close/>
                  <a:moveTo>
                    <a:pt x="4433" y="1"/>
                  </a:moveTo>
                  <a:lnTo>
                    <a:pt x="3992" y="27"/>
                  </a:lnTo>
                  <a:lnTo>
                    <a:pt x="3552" y="79"/>
                  </a:lnTo>
                  <a:lnTo>
                    <a:pt x="3111" y="182"/>
                  </a:lnTo>
                  <a:lnTo>
                    <a:pt x="2722" y="338"/>
                  </a:lnTo>
                  <a:lnTo>
                    <a:pt x="2334" y="519"/>
                  </a:lnTo>
                  <a:lnTo>
                    <a:pt x="1971" y="752"/>
                  </a:lnTo>
                  <a:lnTo>
                    <a:pt x="1608" y="1012"/>
                  </a:lnTo>
                  <a:lnTo>
                    <a:pt x="1297" y="1297"/>
                  </a:lnTo>
                  <a:lnTo>
                    <a:pt x="1012" y="1608"/>
                  </a:lnTo>
                  <a:lnTo>
                    <a:pt x="752" y="1945"/>
                  </a:lnTo>
                  <a:lnTo>
                    <a:pt x="545" y="2308"/>
                  </a:lnTo>
                  <a:lnTo>
                    <a:pt x="364" y="2696"/>
                  </a:lnTo>
                  <a:lnTo>
                    <a:pt x="208" y="3111"/>
                  </a:lnTo>
                  <a:lnTo>
                    <a:pt x="105" y="3526"/>
                  </a:lnTo>
                  <a:lnTo>
                    <a:pt x="27" y="3966"/>
                  </a:lnTo>
                  <a:lnTo>
                    <a:pt x="1" y="4433"/>
                  </a:lnTo>
                  <a:lnTo>
                    <a:pt x="27" y="4873"/>
                  </a:lnTo>
                  <a:lnTo>
                    <a:pt x="105" y="5314"/>
                  </a:lnTo>
                  <a:lnTo>
                    <a:pt x="208" y="5755"/>
                  </a:lnTo>
                  <a:lnTo>
                    <a:pt x="364" y="6143"/>
                  </a:lnTo>
                  <a:lnTo>
                    <a:pt x="545" y="6532"/>
                  </a:lnTo>
                  <a:lnTo>
                    <a:pt x="752" y="6895"/>
                  </a:lnTo>
                  <a:lnTo>
                    <a:pt x="1012" y="7232"/>
                  </a:lnTo>
                  <a:lnTo>
                    <a:pt x="1297" y="7569"/>
                  </a:lnTo>
                  <a:lnTo>
                    <a:pt x="1608" y="7854"/>
                  </a:lnTo>
                  <a:lnTo>
                    <a:pt x="1971" y="8113"/>
                  </a:lnTo>
                  <a:lnTo>
                    <a:pt x="2334" y="8321"/>
                  </a:lnTo>
                  <a:lnTo>
                    <a:pt x="2722" y="8502"/>
                  </a:lnTo>
                  <a:lnTo>
                    <a:pt x="3111" y="8657"/>
                  </a:lnTo>
                  <a:lnTo>
                    <a:pt x="3552" y="8761"/>
                  </a:lnTo>
                  <a:lnTo>
                    <a:pt x="3992" y="8839"/>
                  </a:lnTo>
                  <a:lnTo>
                    <a:pt x="4433" y="8865"/>
                  </a:lnTo>
                  <a:lnTo>
                    <a:pt x="4899" y="8839"/>
                  </a:lnTo>
                  <a:lnTo>
                    <a:pt x="5340" y="8761"/>
                  </a:lnTo>
                  <a:lnTo>
                    <a:pt x="5755" y="8657"/>
                  </a:lnTo>
                  <a:lnTo>
                    <a:pt x="6169" y="8502"/>
                  </a:lnTo>
                  <a:lnTo>
                    <a:pt x="6558" y="8321"/>
                  </a:lnTo>
                  <a:lnTo>
                    <a:pt x="6921" y="8113"/>
                  </a:lnTo>
                  <a:lnTo>
                    <a:pt x="7258" y="7854"/>
                  </a:lnTo>
                  <a:lnTo>
                    <a:pt x="7569" y="7569"/>
                  </a:lnTo>
                  <a:lnTo>
                    <a:pt x="7854" y="7232"/>
                  </a:lnTo>
                  <a:lnTo>
                    <a:pt x="8113" y="6895"/>
                  </a:lnTo>
                  <a:lnTo>
                    <a:pt x="8321" y="6532"/>
                  </a:lnTo>
                  <a:lnTo>
                    <a:pt x="8528" y="6143"/>
                  </a:lnTo>
                  <a:lnTo>
                    <a:pt x="8658" y="5755"/>
                  </a:lnTo>
                  <a:lnTo>
                    <a:pt x="8787" y="5314"/>
                  </a:lnTo>
                  <a:lnTo>
                    <a:pt x="8839" y="4873"/>
                  </a:lnTo>
                  <a:lnTo>
                    <a:pt x="8865" y="4433"/>
                  </a:lnTo>
                  <a:lnTo>
                    <a:pt x="8839" y="3966"/>
                  </a:lnTo>
                  <a:lnTo>
                    <a:pt x="8787" y="3526"/>
                  </a:lnTo>
                  <a:lnTo>
                    <a:pt x="8658" y="3111"/>
                  </a:lnTo>
                  <a:lnTo>
                    <a:pt x="8528" y="2696"/>
                  </a:lnTo>
                  <a:lnTo>
                    <a:pt x="8321" y="2308"/>
                  </a:lnTo>
                  <a:lnTo>
                    <a:pt x="8113" y="1945"/>
                  </a:lnTo>
                  <a:lnTo>
                    <a:pt x="7854" y="1608"/>
                  </a:lnTo>
                  <a:lnTo>
                    <a:pt x="7569" y="1297"/>
                  </a:lnTo>
                  <a:lnTo>
                    <a:pt x="7258" y="1012"/>
                  </a:lnTo>
                  <a:lnTo>
                    <a:pt x="6921" y="752"/>
                  </a:lnTo>
                  <a:lnTo>
                    <a:pt x="6558" y="519"/>
                  </a:lnTo>
                  <a:lnTo>
                    <a:pt x="6169" y="338"/>
                  </a:lnTo>
                  <a:lnTo>
                    <a:pt x="5755" y="182"/>
                  </a:lnTo>
                  <a:lnTo>
                    <a:pt x="5340" y="79"/>
                  </a:lnTo>
                  <a:lnTo>
                    <a:pt x="4899" y="27"/>
                  </a:lnTo>
                  <a:lnTo>
                    <a:pt x="44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6296525" y="1354875"/>
              <a:ext cx="49275" cy="49275"/>
            </a:xfrm>
            <a:custGeom>
              <a:avLst/>
              <a:gdLst/>
              <a:ahLst/>
              <a:cxnLst/>
              <a:rect l="l" t="t" r="r" b="b"/>
              <a:pathLst>
                <a:path w="1971" h="1971" extrusionOk="0">
                  <a:moveTo>
                    <a:pt x="986" y="649"/>
                  </a:moveTo>
                  <a:lnTo>
                    <a:pt x="1115" y="675"/>
                  </a:lnTo>
                  <a:lnTo>
                    <a:pt x="1219" y="752"/>
                  </a:lnTo>
                  <a:lnTo>
                    <a:pt x="1297" y="856"/>
                  </a:lnTo>
                  <a:lnTo>
                    <a:pt x="1323" y="986"/>
                  </a:lnTo>
                  <a:lnTo>
                    <a:pt x="1297" y="1115"/>
                  </a:lnTo>
                  <a:lnTo>
                    <a:pt x="1219" y="1219"/>
                  </a:lnTo>
                  <a:lnTo>
                    <a:pt x="1115" y="1297"/>
                  </a:lnTo>
                  <a:lnTo>
                    <a:pt x="986" y="1322"/>
                  </a:lnTo>
                  <a:lnTo>
                    <a:pt x="856" y="1297"/>
                  </a:lnTo>
                  <a:lnTo>
                    <a:pt x="752" y="1219"/>
                  </a:lnTo>
                  <a:lnTo>
                    <a:pt x="675" y="1115"/>
                  </a:lnTo>
                  <a:lnTo>
                    <a:pt x="649" y="986"/>
                  </a:lnTo>
                  <a:lnTo>
                    <a:pt x="675" y="856"/>
                  </a:lnTo>
                  <a:lnTo>
                    <a:pt x="752" y="752"/>
                  </a:lnTo>
                  <a:lnTo>
                    <a:pt x="856" y="675"/>
                  </a:lnTo>
                  <a:lnTo>
                    <a:pt x="986" y="649"/>
                  </a:lnTo>
                  <a:close/>
                  <a:moveTo>
                    <a:pt x="986" y="1"/>
                  </a:moveTo>
                  <a:lnTo>
                    <a:pt x="804" y="27"/>
                  </a:lnTo>
                  <a:lnTo>
                    <a:pt x="623" y="78"/>
                  </a:lnTo>
                  <a:lnTo>
                    <a:pt x="441" y="156"/>
                  </a:lnTo>
                  <a:lnTo>
                    <a:pt x="286" y="286"/>
                  </a:lnTo>
                  <a:lnTo>
                    <a:pt x="156" y="441"/>
                  </a:lnTo>
                  <a:lnTo>
                    <a:pt x="78" y="597"/>
                  </a:lnTo>
                  <a:lnTo>
                    <a:pt x="27" y="778"/>
                  </a:lnTo>
                  <a:lnTo>
                    <a:pt x="1" y="986"/>
                  </a:lnTo>
                  <a:lnTo>
                    <a:pt x="27" y="1167"/>
                  </a:lnTo>
                  <a:lnTo>
                    <a:pt x="78" y="1374"/>
                  </a:lnTo>
                  <a:lnTo>
                    <a:pt x="156" y="1530"/>
                  </a:lnTo>
                  <a:lnTo>
                    <a:pt x="286" y="1685"/>
                  </a:lnTo>
                  <a:lnTo>
                    <a:pt x="441" y="1815"/>
                  </a:lnTo>
                  <a:lnTo>
                    <a:pt x="623" y="1893"/>
                  </a:lnTo>
                  <a:lnTo>
                    <a:pt x="804" y="1945"/>
                  </a:lnTo>
                  <a:lnTo>
                    <a:pt x="986" y="1970"/>
                  </a:lnTo>
                  <a:lnTo>
                    <a:pt x="1167" y="1945"/>
                  </a:lnTo>
                  <a:lnTo>
                    <a:pt x="1348" y="1893"/>
                  </a:lnTo>
                  <a:lnTo>
                    <a:pt x="1530" y="1815"/>
                  </a:lnTo>
                  <a:lnTo>
                    <a:pt x="1685" y="1685"/>
                  </a:lnTo>
                  <a:lnTo>
                    <a:pt x="1815" y="1530"/>
                  </a:lnTo>
                  <a:lnTo>
                    <a:pt x="1893" y="1374"/>
                  </a:lnTo>
                  <a:lnTo>
                    <a:pt x="1945" y="1167"/>
                  </a:lnTo>
                  <a:lnTo>
                    <a:pt x="1971" y="986"/>
                  </a:lnTo>
                  <a:lnTo>
                    <a:pt x="1945" y="778"/>
                  </a:lnTo>
                  <a:lnTo>
                    <a:pt x="1893" y="597"/>
                  </a:lnTo>
                  <a:lnTo>
                    <a:pt x="1815" y="441"/>
                  </a:lnTo>
                  <a:lnTo>
                    <a:pt x="1685" y="286"/>
                  </a:lnTo>
                  <a:lnTo>
                    <a:pt x="1530" y="156"/>
                  </a:lnTo>
                  <a:lnTo>
                    <a:pt x="1348" y="78"/>
                  </a:lnTo>
                  <a:lnTo>
                    <a:pt x="1167" y="27"/>
                  </a:lnTo>
                  <a:lnTo>
                    <a:pt x="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6371700" y="1430050"/>
              <a:ext cx="49275" cy="49250"/>
            </a:xfrm>
            <a:custGeom>
              <a:avLst/>
              <a:gdLst/>
              <a:ahLst/>
              <a:cxnLst/>
              <a:rect l="l" t="t" r="r" b="b"/>
              <a:pathLst>
                <a:path w="1971" h="1970" extrusionOk="0">
                  <a:moveTo>
                    <a:pt x="985" y="648"/>
                  </a:moveTo>
                  <a:lnTo>
                    <a:pt x="1115" y="674"/>
                  </a:lnTo>
                  <a:lnTo>
                    <a:pt x="1218" y="752"/>
                  </a:lnTo>
                  <a:lnTo>
                    <a:pt x="1296" y="855"/>
                  </a:lnTo>
                  <a:lnTo>
                    <a:pt x="1322" y="985"/>
                  </a:lnTo>
                  <a:lnTo>
                    <a:pt x="1296" y="1089"/>
                  </a:lnTo>
                  <a:lnTo>
                    <a:pt x="1218" y="1192"/>
                  </a:lnTo>
                  <a:lnTo>
                    <a:pt x="1115" y="1270"/>
                  </a:lnTo>
                  <a:lnTo>
                    <a:pt x="985" y="1296"/>
                  </a:lnTo>
                  <a:lnTo>
                    <a:pt x="856" y="1270"/>
                  </a:lnTo>
                  <a:lnTo>
                    <a:pt x="752" y="1192"/>
                  </a:lnTo>
                  <a:lnTo>
                    <a:pt x="674" y="1089"/>
                  </a:lnTo>
                  <a:lnTo>
                    <a:pt x="648" y="985"/>
                  </a:lnTo>
                  <a:lnTo>
                    <a:pt x="674" y="855"/>
                  </a:lnTo>
                  <a:lnTo>
                    <a:pt x="752" y="752"/>
                  </a:lnTo>
                  <a:lnTo>
                    <a:pt x="856" y="674"/>
                  </a:lnTo>
                  <a:lnTo>
                    <a:pt x="985" y="648"/>
                  </a:lnTo>
                  <a:close/>
                  <a:moveTo>
                    <a:pt x="804" y="0"/>
                  </a:moveTo>
                  <a:lnTo>
                    <a:pt x="622" y="52"/>
                  </a:lnTo>
                  <a:lnTo>
                    <a:pt x="441" y="156"/>
                  </a:lnTo>
                  <a:lnTo>
                    <a:pt x="285" y="285"/>
                  </a:lnTo>
                  <a:lnTo>
                    <a:pt x="182" y="415"/>
                  </a:lnTo>
                  <a:lnTo>
                    <a:pt x="78" y="596"/>
                  </a:lnTo>
                  <a:lnTo>
                    <a:pt x="26" y="778"/>
                  </a:lnTo>
                  <a:lnTo>
                    <a:pt x="0" y="985"/>
                  </a:lnTo>
                  <a:lnTo>
                    <a:pt x="26" y="1167"/>
                  </a:lnTo>
                  <a:lnTo>
                    <a:pt x="78" y="1348"/>
                  </a:lnTo>
                  <a:lnTo>
                    <a:pt x="182" y="1529"/>
                  </a:lnTo>
                  <a:lnTo>
                    <a:pt x="285" y="1659"/>
                  </a:lnTo>
                  <a:lnTo>
                    <a:pt x="441" y="1789"/>
                  </a:lnTo>
                  <a:lnTo>
                    <a:pt x="622" y="1892"/>
                  </a:lnTo>
                  <a:lnTo>
                    <a:pt x="804" y="1944"/>
                  </a:lnTo>
                  <a:lnTo>
                    <a:pt x="985" y="1970"/>
                  </a:lnTo>
                  <a:lnTo>
                    <a:pt x="1193" y="1944"/>
                  </a:lnTo>
                  <a:lnTo>
                    <a:pt x="1374" y="1892"/>
                  </a:lnTo>
                  <a:lnTo>
                    <a:pt x="1529" y="1789"/>
                  </a:lnTo>
                  <a:lnTo>
                    <a:pt x="1685" y="1659"/>
                  </a:lnTo>
                  <a:lnTo>
                    <a:pt x="1815" y="1529"/>
                  </a:lnTo>
                  <a:lnTo>
                    <a:pt x="1892" y="1348"/>
                  </a:lnTo>
                  <a:lnTo>
                    <a:pt x="1970" y="1167"/>
                  </a:lnTo>
                  <a:lnTo>
                    <a:pt x="1970" y="985"/>
                  </a:lnTo>
                  <a:lnTo>
                    <a:pt x="1970" y="778"/>
                  </a:lnTo>
                  <a:lnTo>
                    <a:pt x="1892" y="596"/>
                  </a:lnTo>
                  <a:lnTo>
                    <a:pt x="1815" y="415"/>
                  </a:lnTo>
                  <a:lnTo>
                    <a:pt x="1685" y="285"/>
                  </a:lnTo>
                  <a:lnTo>
                    <a:pt x="1529" y="156"/>
                  </a:lnTo>
                  <a:lnTo>
                    <a:pt x="1374" y="52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6306900" y="1365250"/>
              <a:ext cx="103700" cy="103700"/>
            </a:xfrm>
            <a:custGeom>
              <a:avLst/>
              <a:gdLst/>
              <a:ahLst/>
              <a:cxnLst/>
              <a:rect l="l" t="t" r="r" b="b"/>
              <a:pathLst>
                <a:path w="4148" h="4148" extrusionOk="0">
                  <a:moveTo>
                    <a:pt x="3836" y="0"/>
                  </a:moveTo>
                  <a:lnTo>
                    <a:pt x="3707" y="26"/>
                  </a:lnTo>
                  <a:lnTo>
                    <a:pt x="3603" y="104"/>
                  </a:lnTo>
                  <a:lnTo>
                    <a:pt x="104" y="3577"/>
                  </a:lnTo>
                  <a:lnTo>
                    <a:pt x="26" y="3681"/>
                  </a:lnTo>
                  <a:lnTo>
                    <a:pt x="0" y="3810"/>
                  </a:lnTo>
                  <a:lnTo>
                    <a:pt x="26" y="3940"/>
                  </a:lnTo>
                  <a:lnTo>
                    <a:pt x="104" y="4044"/>
                  </a:lnTo>
                  <a:lnTo>
                    <a:pt x="208" y="4121"/>
                  </a:lnTo>
                  <a:lnTo>
                    <a:pt x="337" y="4147"/>
                  </a:lnTo>
                  <a:lnTo>
                    <a:pt x="441" y="4121"/>
                  </a:lnTo>
                  <a:lnTo>
                    <a:pt x="545" y="4044"/>
                  </a:lnTo>
                  <a:lnTo>
                    <a:pt x="4070" y="571"/>
                  </a:lnTo>
                  <a:lnTo>
                    <a:pt x="4121" y="441"/>
                  </a:lnTo>
                  <a:lnTo>
                    <a:pt x="4147" y="337"/>
                  </a:lnTo>
                  <a:lnTo>
                    <a:pt x="4121" y="208"/>
                  </a:lnTo>
                  <a:lnTo>
                    <a:pt x="4070" y="104"/>
                  </a:lnTo>
                  <a:lnTo>
                    <a:pt x="3940" y="26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659;p45">
            <a:extLst>
              <a:ext uri="{FF2B5EF4-FFF2-40B4-BE49-F238E27FC236}">
                <a16:creationId xmlns:a16="http://schemas.microsoft.com/office/drawing/2014/main" id="{BF51B193-E8E2-5A44-BD71-87BE2FF84C26}"/>
              </a:ext>
            </a:extLst>
          </p:cNvPr>
          <p:cNvSpPr txBox="1">
            <a:spLocks/>
          </p:cNvSpPr>
          <p:nvPr/>
        </p:nvSpPr>
        <p:spPr>
          <a:xfrm>
            <a:off x="7540489" y="2843505"/>
            <a:ext cx="1435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cifico"/>
              <a:buNone/>
              <a:defRPr sz="2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acifico"/>
              <a:buNone/>
              <a:defRPr sz="1600" b="0" i="0" u="none" strike="noStrike" cap="non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pPr marL="0" indent="0"/>
            <a:r>
              <a:rPr lang="en-US" sz="1400" dirty="0"/>
              <a:t>Similarity</a:t>
            </a:r>
          </a:p>
        </p:txBody>
      </p:sp>
      <p:sp>
        <p:nvSpPr>
          <p:cNvPr id="47" name="Google Shape;660;p45">
            <a:extLst>
              <a:ext uri="{FF2B5EF4-FFF2-40B4-BE49-F238E27FC236}">
                <a16:creationId xmlns:a16="http://schemas.microsoft.com/office/drawing/2014/main" id="{2D1F23C0-67FD-3342-A71E-38866DC9BB96}"/>
              </a:ext>
            </a:extLst>
          </p:cNvPr>
          <p:cNvSpPr txBox="1">
            <a:spLocks/>
          </p:cNvSpPr>
          <p:nvPr/>
        </p:nvSpPr>
        <p:spPr>
          <a:xfrm>
            <a:off x="7435339" y="3200121"/>
            <a:ext cx="1645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/>
            <a:r>
              <a:rPr lang="en-US" sz="1100" i="1" dirty="0" err="1"/>
              <a:t>MinHash</a:t>
            </a:r>
            <a:endParaRPr lang="en-US" sz="1100" i="1" dirty="0"/>
          </a:p>
          <a:p>
            <a:pPr marL="0" indent="0"/>
            <a:r>
              <a:rPr lang="en-US" sz="1100" i="1" dirty="0" err="1"/>
              <a:t>SimHash</a:t>
            </a:r>
            <a:endParaRPr lang="en-US" sz="1100" i="1" dirty="0"/>
          </a:p>
        </p:txBody>
      </p:sp>
      <p:sp>
        <p:nvSpPr>
          <p:cNvPr id="48" name="Google Shape;669;p45">
            <a:extLst>
              <a:ext uri="{FF2B5EF4-FFF2-40B4-BE49-F238E27FC236}">
                <a16:creationId xmlns:a16="http://schemas.microsoft.com/office/drawing/2014/main" id="{54A15B5E-B5F5-E34D-8043-F63B5249DAD2}"/>
              </a:ext>
            </a:extLst>
          </p:cNvPr>
          <p:cNvSpPr/>
          <p:nvPr/>
        </p:nvSpPr>
        <p:spPr>
          <a:xfrm>
            <a:off x="7714231" y="1763449"/>
            <a:ext cx="954300" cy="9543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06;p43">
            <a:extLst>
              <a:ext uri="{FF2B5EF4-FFF2-40B4-BE49-F238E27FC236}">
                <a16:creationId xmlns:a16="http://schemas.microsoft.com/office/drawing/2014/main" id="{9D571EC6-E42A-B644-AA5F-1D4D63EB126A}"/>
              </a:ext>
            </a:extLst>
          </p:cNvPr>
          <p:cNvGrpSpPr/>
          <p:nvPr/>
        </p:nvGrpSpPr>
        <p:grpSpPr>
          <a:xfrm>
            <a:off x="8030668" y="2036322"/>
            <a:ext cx="321425" cy="419250"/>
            <a:chOff x="287350" y="1249275"/>
            <a:chExt cx="321425" cy="419250"/>
          </a:xfrm>
        </p:grpSpPr>
        <p:sp>
          <p:nvSpPr>
            <p:cNvPr id="63" name="Google Shape;607;p43">
              <a:extLst>
                <a:ext uri="{FF2B5EF4-FFF2-40B4-BE49-F238E27FC236}">
                  <a16:creationId xmlns:a16="http://schemas.microsoft.com/office/drawing/2014/main" id="{CE1E7A02-64F3-2549-914D-C07DCF4C8EA7}"/>
                </a:ext>
              </a:extLst>
            </p:cNvPr>
            <p:cNvSpPr/>
            <p:nvPr/>
          </p:nvSpPr>
          <p:spPr>
            <a:xfrm>
              <a:off x="287350" y="1249275"/>
              <a:ext cx="321425" cy="419250"/>
            </a:xfrm>
            <a:custGeom>
              <a:avLst/>
              <a:gdLst/>
              <a:ahLst/>
              <a:cxnLst/>
              <a:rect l="l" t="t" r="r" b="b"/>
              <a:pathLst>
                <a:path w="12857" h="16770" extrusionOk="0">
                  <a:moveTo>
                    <a:pt x="312" y="0"/>
                  </a:moveTo>
                  <a:lnTo>
                    <a:pt x="182" y="26"/>
                  </a:lnTo>
                  <a:lnTo>
                    <a:pt x="79" y="78"/>
                  </a:lnTo>
                  <a:lnTo>
                    <a:pt x="27" y="181"/>
                  </a:lnTo>
                  <a:lnTo>
                    <a:pt x="1" y="311"/>
                  </a:lnTo>
                  <a:lnTo>
                    <a:pt x="1" y="16432"/>
                  </a:lnTo>
                  <a:lnTo>
                    <a:pt x="27" y="16562"/>
                  </a:lnTo>
                  <a:lnTo>
                    <a:pt x="79" y="16665"/>
                  </a:lnTo>
                  <a:lnTo>
                    <a:pt x="182" y="16743"/>
                  </a:lnTo>
                  <a:lnTo>
                    <a:pt x="312" y="16769"/>
                  </a:lnTo>
                  <a:lnTo>
                    <a:pt x="12545" y="16769"/>
                  </a:lnTo>
                  <a:lnTo>
                    <a:pt x="12649" y="16743"/>
                  </a:lnTo>
                  <a:lnTo>
                    <a:pt x="12753" y="16665"/>
                  </a:lnTo>
                  <a:lnTo>
                    <a:pt x="12830" y="16562"/>
                  </a:lnTo>
                  <a:lnTo>
                    <a:pt x="12856" y="16432"/>
                  </a:lnTo>
                  <a:lnTo>
                    <a:pt x="12856" y="311"/>
                  </a:lnTo>
                  <a:lnTo>
                    <a:pt x="12830" y="181"/>
                  </a:lnTo>
                  <a:lnTo>
                    <a:pt x="12753" y="78"/>
                  </a:lnTo>
                  <a:lnTo>
                    <a:pt x="12649" y="26"/>
                  </a:lnTo>
                  <a:lnTo>
                    <a:pt x="12545" y="0"/>
                  </a:lnTo>
                  <a:lnTo>
                    <a:pt x="7906" y="0"/>
                  </a:lnTo>
                  <a:lnTo>
                    <a:pt x="7776" y="26"/>
                  </a:lnTo>
                  <a:lnTo>
                    <a:pt x="7673" y="78"/>
                  </a:lnTo>
                  <a:lnTo>
                    <a:pt x="7595" y="181"/>
                  </a:lnTo>
                  <a:lnTo>
                    <a:pt x="7569" y="311"/>
                  </a:lnTo>
                  <a:lnTo>
                    <a:pt x="7595" y="441"/>
                  </a:lnTo>
                  <a:lnTo>
                    <a:pt x="7673" y="544"/>
                  </a:lnTo>
                  <a:lnTo>
                    <a:pt x="7776" y="622"/>
                  </a:lnTo>
                  <a:lnTo>
                    <a:pt x="7906" y="648"/>
                  </a:lnTo>
                  <a:lnTo>
                    <a:pt x="12208" y="648"/>
                  </a:lnTo>
                  <a:lnTo>
                    <a:pt x="12208" y="16121"/>
                  </a:lnTo>
                  <a:lnTo>
                    <a:pt x="649" y="16121"/>
                  </a:lnTo>
                  <a:lnTo>
                    <a:pt x="649" y="648"/>
                  </a:lnTo>
                  <a:lnTo>
                    <a:pt x="4951" y="648"/>
                  </a:lnTo>
                  <a:lnTo>
                    <a:pt x="5081" y="622"/>
                  </a:lnTo>
                  <a:lnTo>
                    <a:pt x="5184" y="544"/>
                  </a:lnTo>
                  <a:lnTo>
                    <a:pt x="5262" y="441"/>
                  </a:lnTo>
                  <a:lnTo>
                    <a:pt x="5288" y="311"/>
                  </a:lnTo>
                  <a:lnTo>
                    <a:pt x="5262" y="181"/>
                  </a:lnTo>
                  <a:lnTo>
                    <a:pt x="5184" y="78"/>
                  </a:lnTo>
                  <a:lnTo>
                    <a:pt x="5081" y="26"/>
                  </a:lnTo>
                  <a:lnTo>
                    <a:pt x="4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08;p43">
              <a:extLst>
                <a:ext uri="{FF2B5EF4-FFF2-40B4-BE49-F238E27FC236}">
                  <a16:creationId xmlns:a16="http://schemas.microsoft.com/office/drawing/2014/main" id="{EEAF4A95-3194-5841-B38C-0551C166EFE7}"/>
                </a:ext>
              </a:extLst>
            </p:cNvPr>
            <p:cNvSpPr/>
            <p:nvPr/>
          </p:nvSpPr>
          <p:spPr>
            <a:xfrm>
              <a:off x="439625" y="1249275"/>
              <a:ext cx="16875" cy="16200"/>
            </a:xfrm>
            <a:custGeom>
              <a:avLst/>
              <a:gdLst/>
              <a:ahLst/>
              <a:cxnLst/>
              <a:rect l="l" t="t" r="r" b="b"/>
              <a:pathLst>
                <a:path w="675" h="648" extrusionOk="0">
                  <a:moveTo>
                    <a:pt x="338" y="0"/>
                  </a:moveTo>
                  <a:lnTo>
                    <a:pt x="208" y="26"/>
                  </a:lnTo>
                  <a:lnTo>
                    <a:pt x="104" y="78"/>
                  </a:lnTo>
                  <a:lnTo>
                    <a:pt x="27" y="181"/>
                  </a:lnTo>
                  <a:lnTo>
                    <a:pt x="1" y="311"/>
                  </a:lnTo>
                  <a:lnTo>
                    <a:pt x="27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8" y="648"/>
                  </a:lnTo>
                  <a:lnTo>
                    <a:pt x="467" y="622"/>
                  </a:lnTo>
                  <a:lnTo>
                    <a:pt x="571" y="544"/>
                  </a:lnTo>
                  <a:lnTo>
                    <a:pt x="649" y="441"/>
                  </a:lnTo>
                  <a:lnTo>
                    <a:pt x="674" y="311"/>
                  </a:lnTo>
                  <a:lnTo>
                    <a:pt x="649" y="181"/>
                  </a:lnTo>
                  <a:lnTo>
                    <a:pt x="571" y="78"/>
                  </a:lnTo>
                  <a:lnTo>
                    <a:pt x="467" y="26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09;p43">
              <a:extLst>
                <a:ext uri="{FF2B5EF4-FFF2-40B4-BE49-F238E27FC236}">
                  <a16:creationId xmlns:a16="http://schemas.microsoft.com/office/drawing/2014/main" id="{803BC5A3-BE67-6E4A-8973-5CBCA5F46E77}"/>
                </a:ext>
              </a:extLst>
            </p:cNvPr>
            <p:cNvSpPr/>
            <p:nvPr/>
          </p:nvSpPr>
          <p:spPr>
            <a:xfrm>
              <a:off x="499250" y="1471500"/>
              <a:ext cx="52500" cy="102425"/>
            </a:xfrm>
            <a:custGeom>
              <a:avLst/>
              <a:gdLst/>
              <a:ahLst/>
              <a:cxnLst/>
              <a:rect l="l" t="t" r="r" b="b"/>
              <a:pathLst>
                <a:path w="2100" h="4097" extrusionOk="0">
                  <a:moveTo>
                    <a:pt x="311" y="1"/>
                  </a:moveTo>
                  <a:lnTo>
                    <a:pt x="207" y="27"/>
                  </a:lnTo>
                  <a:lnTo>
                    <a:pt x="104" y="105"/>
                  </a:lnTo>
                  <a:lnTo>
                    <a:pt x="26" y="208"/>
                  </a:lnTo>
                  <a:lnTo>
                    <a:pt x="0" y="338"/>
                  </a:lnTo>
                  <a:lnTo>
                    <a:pt x="0" y="3759"/>
                  </a:lnTo>
                  <a:lnTo>
                    <a:pt x="26" y="3889"/>
                  </a:lnTo>
                  <a:lnTo>
                    <a:pt x="104" y="3992"/>
                  </a:lnTo>
                  <a:lnTo>
                    <a:pt x="207" y="4070"/>
                  </a:lnTo>
                  <a:lnTo>
                    <a:pt x="311" y="4096"/>
                  </a:lnTo>
                  <a:lnTo>
                    <a:pt x="1763" y="4096"/>
                  </a:lnTo>
                  <a:lnTo>
                    <a:pt x="1892" y="4070"/>
                  </a:lnTo>
                  <a:lnTo>
                    <a:pt x="1996" y="3992"/>
                  </a:lnTo>
                  <a:lnTo>
                    <a:pt x="2074" y="3889"/>
                  </a:lnTo>
                  <a:lnTo>
                    <a:pt x="2099" y="3759"/>
                  </a:lnTo>
                  <a:lnTo>
                    <a:pt x="2074" y="3629"/>
                  </a:lnTo>
                  <a:lnTo>
                    <a:pt x="1996" y="3526"/>
                  </a:lnTo>
                  <a:lnTo>
                    <a:pt x="1892" y="3474"/>
                  </a:lnTo>
                  <a:lnTo>
                    <a:pt x="1763" y="3448"/>
                  </a:lnTo>
                  <a:lnTo>
                    <a:pt x="648" y="3448"/>
                  </a:lnTo>
                  <a:lnTo>
                    <a:pt x="648" y="2385"/>
                  </a:lnTo>
                  <a:lnTo>
                    <a:pt x="1659" y="2385"/>
                  </a:lnTo>
                  <a:lnTo>
                    <a:pt x="1788" y="2360"/>
                  </a:lnTo>
                  <a:lnTo>
                    <a:pt x="1892" y="2282"/>
                  </a:lnTo>
                  <a:lnTo>
                    <a:pt x="1970" y="2178"/>
                  </a:lnTo>
                  <a:lnTo>
                    <a:pt x="1996" y="2048"/>
                  </a:lnTo>
                  <a:lnTo>
                    <a:pt x="1970" y="1919"/>
                  </a:lnTo>
                  <a:lnTo>
                    <a:pt x="1892" y="1815"/>
                  </a:lnTo>
                  <a:lnTo>
                    <a:pt x="1788" y="1763"/>
                  </a:lnTo>
                  <a:lnTo>
                    <a:pt x="1659" y="1737"/>
                  </a:lnTo>
                  <a:lnTo>
                    <a:pt x="648" y="1737"/>
                  </a:lnTo>
                  <a:lnTo>
                    <a:pt x="648" y="675"/>
                  </a:lnTo>
                  <a:lnTo>
                    <a:pt x="1763" y="675"/>
                  </a:lnTo>
                  <a:lnTo>
                    <a:pt x="1892" y="649"/>
                  </a:lnTo>
                  <a:lnTo>
                    <a:pt x="1996" y="571"/>
                  </a:lnTo>
                  <a:lnTo>
                    <a:pt x="2074" y="467"/>
                  </a:lnTo>
                  <a:lnTo>
                    <a:pt x="2099" y="338"/>
                  </a:lnTo>
                  <a:lnTo>
                    <a:pt x="2074" y="208"/>
                  </a:lnTo>
                  <a:lnTo>
                    <a:pt x="1996" y="105"/>
                  </a:lnTo>
                  <a:lnTo>
                    <a:pt x="1892" y="27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0;p43">
              <a:extLst>
                <a:ext uri="{FF2B5EF4-FFF2-40B4-BE49-F238E27FC236}">
                  <a16:creationId xmlns:a16="http://schemas.microsoft.com/office/drawing/2014/main" id="{7C04AAB3-8A9D-394B-813C-6366C917954F}"/>
                </a:ext>
              </a:extLst>
            </p:cNvPr>
            <p:cNvSpPr/>
            <p:nvPr/>
          </p:nvSpPr>
          <p:spPr>
            <a:xfrm>
              <a:off x="420825" y="1471500"/>
              <a:ext cx="52525" cy="102425"/>
            </a:xfrm>
            <a:custGeom>
              <a:avLst/>
              <a:gdLst/>
              <a:ahLst/>
              <a:cxnLst/>
              <a:rect l="l" t="t" r="r" b="b"/>
              <a:pathLst>
                <a:path w="2101" h="4097" extrusionOk="0">
                  <a:moveTo>
                    <a:pt x="338" y="1"/>
                  </a:moveTo>
                  <a:lnTo>
                    <a:pt x="208" y="27"/>
                  </a:lnTo>
                  <a:lnTo>
                    <a:pt x="105" y="105"/>
                  </a:lnTo>
                  <a:lnTo>
                    <a:pt x="27" y="208"/>
                  </a:lnTo>
                  <a:lnTo>
                    <a:pt x="1" y="338"/>
                  </a:lnTo>
                  <a:lnTo>
                    <a:pt x="1" y="3759"/>
                  </a:lnTo>
                  <a:lnTo>
                    <a:pt x="27" y="3889"/>
                  </a:lnTo>
                  <a:lnTo>
                    <a:pt x="105" y="3992"/>
                  </a:lnTo>
                  <a:lnTo>
                    <a:pt x="208" y="4070"/>
                  </a:lnTo>
                  <a:lnTo>
                    <a:pt x="338" y="4096"/>
                  </a:lnTo>
                  <a:lnTo>
                    <a:pt x="1789" y="4096"/>
                  </a:lnTo>
                  <a:lnTo>
                    <a:pt x="1919" y="4070"/>
                  </a:lnTo>
                  <a:lnTo>
                    <a:pt x="2023" y="3992"/>
                  </a:lnTo>
                  <a:lnTo>
                    <a:pt x="2074" y="3889"/>
                  </a:lnTo>
                  <a:lnTo>
                    <a:pt x="2100" y="3759"/>
                  </a:lnTo>
                  <a:lnTo>
                    <a:pt x="2074" y="3629"/>
                  </a:lnTo>
                  <a:lnTo>
                    <a:pt x="2023" y="3526"/>
                  </a:lnTo>
                  <a:lnTo>
                    <a:pt x="1919" y="3474"/>
                  </a:lnTo>
                  <a:lnTo>
                    <a:pt x="1789" y="3448"/>
                  </a:lnTo>
                  <a:lnTo>
                    <a:pt x="675" y="3448"/>
                  </a:lnTo>
                  <a:lnTo>
                    <a:pt x="675" y="2385"/>
                  </a:lnTo>
                  <a:lnTo>
                    <a:pt x="1686" y="2385"/>
                  </a:lnTo>
                  <a:lnTo>
                    <a:pt x="1815" y="2360"/>
                  </a:lnTo>
                  <a:lnTo>
                    <a:pt x="1919" y="2282"/>
                  </a:lnTo>
                  <a:lnTo>
                    <a:pt x="1971" y="2178"/>
                  </a:lnTo>
                  <a:lnTo>
                    <a:pt x="1997" y="2048"/>
                  </a:lnTo>
                  <a:lnTo>
                    <a:pt x="1971" y="1919"/>
                  </a:lnTo>
                  <a:lnTo>
                    <a:pt x="1919" y="1815"/>
                  </a:lnTo>
                  <a:lnTo>
                    <a:pt x="1815" y="1763"/>
                  </a:lnTo>
                  <a:lnTo>
                    <a:pt x="1686" y="1737"/>
                  </a:lnTo>
                  <a:lnTo>
                    <a:pt x="675" y="1737"/>
                  </a:lnTo>
                  <a:lnTo>
                    <a:pt x="675" y="675"/>
                  </a:lnTo>
                  <a:lnTo>
                    <a:pt x="1789" y="675"/>
                  </a:lnTo>
                  <a:lnTo>
                    <a:pt x="1919" y="649"/>
                  </a:lnTo>
                  <a:lnTo>
                    <a:pt x="2023" y="571"/>
                  </a:lnTo>
                  <a:lnTo>
                    <a:pt x="2074" y="467"/>
                  </a:lnTo>
                  <a:lnTo>
                    <a:pt x="2100" y="338"/>
                  </a:lnTo>
                  <a:lnTo>
                    <a:pt x="2074" y="208"/>
                  </a:lnTo>
                  <a:lnTo>
                    <a:pt x="2023" y="105"/>
                  </a:lnTo>
                  <a:lnTo>
                    <a:pt x="1919" y="27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1;p43">
              <a:extLst>
                <a:ext uri="{FF2B5EF4-FFF2-40B4-BE49-F238E27FC236}">
                  <a16:creationId xmlns:a16="http://schemas.microsoft.com/office/drawing/2014/main" id="{62920309-47CD-E342-AE8F-2FF431097DB5}"/>
                </a:ext>
              </a:extLst>
            </p:cNvPr>
            <p:cNvSpPr/>
            <p:nvPr/>
          </p:nvSpPr>
          <p:spPr>
            <a:xfrm>
              <a:off x="344375" y="1471500"/>
              <a:ext cx="51225" cy="102425"/>
            </a:xfrm>
            <a:custGeom>
              <a:avLst/>
              <a:gdLst/>
              <a:ahLst/>
              <a:cxnLst/>
              <a:rect l="l" t="t" r="r" b="b"/>
              <a:pathLst>
                <a:path w="2049" h="4097" extrusionOk="0">
                  <a:moveTo>
                    <a:pt x="312" y="1"/>
                  </a:moveTo>
                  <a:lnTo>
                    <a:pt x="208" y="27"/>
                  </a:lnTo>
                  <a:lnTo>
                    <a:pt x="104" y="105"/>
                  </a:lnTo>
                  <a:lnTo>
                    <a:pt x="27" y="208"/>
                  </a:lnTo>
                  <a:lnTo>
                    <a:pt x="1" y="338"/>
                  </a:lnTo>
                  <a:lnTo>
                    <a:pt x="1" y="3759"/>
                  </a:lnTo>
                  <a:lnTo>
                    <a:pt x="27" y="3889"/>
                  </a:lnTo>
                  <a:lnTo>
                    <a:pt x="104" y="3992"/>
                  </a:lnTo>
                  <a:lnTo>
                    <a:pt x="208" y="4070"/>
                  </a:lnTo>
                  <a:lnTo>
                    <a:pt x="312" y="4096"/>
                  </a:lnTo>
                  <a:lnTo>
                    <a:pt x="441" y="4070"/>
                  </a:lnTo>
                  <a:lnTo>
                    <a:pt x="545" y="3992"/>
                  </a:lnTo>
                  <a:lnTo>
                    <a:pt x="623" y="3889"/>
                  </a:lnTo>
                  <a:lnTo>
                    <a:pt x="649" y="3759"/>
                  </a:lnTo>
                  <a:lnTo>
                    <a:pt x="649" y="2334"/>
                  </a:lnTo>
                  <a:lnTo>
                    <a:pt x="1608" y="2334"/>
                  </a:lnTo>
                  <a:lnTo>
                    <a:pt x="1737" y="2308"/>
                  </a:lnTo>
                  <a:lnTo>
                    <a:pt x="1841" y="2256"/>
                  </a:lnTo>
                  <a:lnTo>
                    <a:pt x="1919" y="2152"/>
                  </a:lnTo>
                  <a:lnTo>
                    <a:pt x="1944" y="2023"/>
                  </a:lnTo>
                  <a:lnTo>
                    <a:pt x="1919" y="1893"/>
                  </a:lnTo>
                  <a:lnTo>
                    <a:pt x="1841" y="1789"/>
                  </a:lnTo>
                  <a:lnTo>
                    <a:pt x="1737" y="1712"/>
                  </a:lnTo>
                  <a:lnTo>
                    <a:pt x="1608" y="1686"/>
                  </a:lnTo>
                  <a:lnTo>
                    <a:pt x="649" y="1686"/>
                  </a:lnTo>
                  <a:lnTo>
                    <a:pt x="649" y="649"/>
                  </a:lnTo>
                  <a:lnTo>
                    <a:pt x="1711" y="649"/>
                  </a:lnTo>
                  <a:lnTo>
                    <a:pt x="1841" y="623"/>
                  </a:lnTo>
                  <a:lnTo>
                    <a:pt x="1944" y="571"/>
                  </a:lnTo>
                  <a:lnTo>
                    <a:pt x="2022" y="467"/>
                  </a:lnTo>
                  <a:lnTo>
                    <a:pt x="2048" y="338"/>
                  </a:lnTo>
                  <a:lnTo>
                    <a:pt x="2022" y="208"/>
                  </a:lnTo>
                  <a:lnTo>
                    <a:pt x="1944" y="105"/>
                  </a:lnTo>
                  <a:lnTo>
                    <a:pt x="1841" y="27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2;p43">
              <a:extLst>
                <a:ext uri="{FF2B5EF4-FFF2-40B4-BE49-F238E27FC236}">
                  <a16:creationId xmlns:a16="http://schemas.microsoft.com/office/drawing/2014/main" id="{802E3C35-D204-AB40-89E9-35929E9C1265}"/>
                </a:ext>
              </a:extLst>
            </p:cNvPr>
            <p:cNvSpPr/>
            <p:nvPr/>
          </p:nvSpPr>
          <p:spPr>
            <a:xfrm>
              <a:off x="345675" y="1343875"/>
              <a:ext cx="76475" cy="102400"/>
            </a:xfrm>
            <a:custGeom>
              <a:avLst/>
              <a:gdLst/>
              <a:ahLst/>
              <a:cxnLst/>
              <a:rect l="l" t="t" r="r" b="b"/>
              <a:pathLst>
                <a:path w="3059" h="4096" extrusionOk="0">
                  <a:moveTo>
                    <a:pt x="337" y="0"/>
                  </a:moveTo>
                  <a:lnTo>
                    <a:pt x="234" y="26"/>
                  </a:lnTo>
                  <a:lnTo>
                    <a:pt x="130" y="52"/>
                  </a:lnTo>
                  <a:lnTo>
                    <a:pt x="52" y="130"/>
                  </a:lnTo>
                  <a:lnTo>
                    <a:pt x="26" y="233"/>
                  </a:lnTo>
                  <a:lnTo>
                    <a:pt x="0" y="337"/>
                  </a:lnTo>
                  <a:lnTo>
                    <a:pt x="0" y="3758"/>
                  </a:lnTo>
                  <a:lnTo>
                    <a:pt x="26" y="3888"/>
                  </a:lnTo>
                  <a:lnTo>
                    <a:pt x="104" y="3991"/>
                  </a:lnTo>
                  <a:lnTo>
                    <a:pt x="208" y="4069"/>
                  </a:lnTo>
                  <a:lnTo>
                    <a:pt x="337" y="4095"/>
                  </a:lnTo>
                  <a:lnTo>
                    <a:pt x="467" y="4069"/>
                  </a:lnTo>
                  <a:lnTo>
                    <a:pt x="571" y="3991"/>
                  </a:lnTo>
                  <a:lnTo>
                    <a:pt x="622" y="3888"/>
                  </a:lnTo>
                  <a:lnTo>
                    <a:pt x="648" y="3758"/>
                  </a:lnTo>
                  <a:lnTo>
                    <a:pt x="648" y="1374"/>
                  </a:lnTo>
                  <a:lnTo>
                    <a:pt x="2385" y="3862"/>
                  </a:lnTo>
                  <a:lnTo>
                    <a:pt x="2463" y="3966"/>
                  </a:lnTo>
                  <a:lnTo>
                    <a:pt x="2566" y="4017"/>
                  </a:lnTo>
                  <a:lnTo>
                    <a:pt x="2696" y="4043"/>
                  </a:lnTo>
                  <a:lnTo>
                    <a:pt x="2800" y="4043"/>
                  </a:lnTo>
                  <a:lnTo>
                    <a:pt x="2903" y="3966"/>
                  </a:lnTo>
                  <a:lnTo>
                    <a:pt x="3007" y="3888"/>
                  </a:lnTo>
                  <a:lnTo>
                    <a:pt x="3059" y="3784"/>
                  </a:lnTo>
                  <a:lnTo>
                    <a:pt x="3059" y="3629"/>
                  </a:lnTo>
                  <a:lnTo>
                    <a:pt x="3033" y="311"/>
                  </a:lnTo>
                  <a:lnTo>
                    <a:pt x="3007" y="181"/>
                  </a:lnTo>
                  <a:lnTo>
                    <a:pt x="2929" y="78"/>
                  </a:lnTo>
                  <a:lnTo>
                    <a:pt x="2826" y="26"/>
                  </a:lnTo>
                  <a:lnTo>
                    <a:pt x="2696" y="0"/>
                  </a:lnTo>
                  <a:lnTo>
                    <a:pt x="2566" y="26"/>
                  </a:lnTo>
                  <a:lnTo>
                    <a:pt x="2463" y="104"/>
                  </a:lnTo>
                  <a:lnTo>
                    <a:pt x="2411" y="207"/>
                  </a:lnTo>
                  <a:lnTo>
                    <a:pt x="2385" y="311"/>
                  </a:lnTo>
                  <a:lnTo>
                    <a:pt x="2411" y="2747"/>
                  </a:lnTo>
                  <a:lnTo>
                    <a:pt x="597" y="130"/>
                  </a:lnTo>
                  <a:lnTo>
                    <a:pt x="519" y="78"/>
                  </a:lnTo>
                  <a:lnTo>
                    <a:pt x="441" y="2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3;p43">
              <a:extLst>
                <a:ext uri="{FF2B5EF4-FFF2-40B4-BE49-F238E27FC236}">
                  <a16:creationId xmlns:a16="http://schemas.microsoft.com/office/drawing/2014/main" id="{B0534CC3-ABF0-924F-A1C8-5814C4F1D351}"/>
                </a:ext>
              </a:extLst>
            </p:cNvPr>
            <p:cNvSpPr/>
            <p:nvPr/>
          </p:nvSpPr>
          <p:spPr>
            <a:xfrm>
              <a:off x="448050" y="1343875"/>
              <a:ext cx="102400" cy="102400"/>
            </a:xfrm>
            <a:custGeom>
              <a:avLst/>
              <a:gdLst/>
              <a:ahLst/>
              <a:cxnLst/>
              <a:rect l="l" t="t" r="r" b="b"/>
              <a:pathLst>
                <a:path w="4096" h="4096" extrusionOk="0">
                  <a:moveTo>
                    <a:pt x="2048" y="648"/>
                  </a:moveTo>
                  <a:lnTo>
                    <a:pt x="2333" y="674"/>
                  </a:lnTo>
                  <a:lnTo>
                    <a:pt x="2592" y="752"/>
                  </a:lnTo>
                  <a:lnTo>
                    <a:pt x="2826" y="881"/>
                  </a:lnTo>
                  <a:lnTo>
                    <a:pt x="3033" y="1063"/>
                  </a:lnTo>
                  <a:lnTo>
                    <a:pt x="3189" y="1270"/>
                  </a:lnTo>
                  <a:lnTo>
                    <a:pt x="3318" y="1503"/>
                  </a:lnTo>
                  <a:lnTo>
                    <a:pt x="3396" y="1762"/>
                  </a:lnTo>
                  <a:lnTo>
                    <a:pt x="3422" y="2048"/>
                  </a:lnTo>
                  <a:lnTo>
                    <a:pt x="3396" y="2333"/>
                  </a:lnTo>
                  <a:lnTo>
                    <a:pt x="3318" y="2592"/>
                  </a:lnTo>
                  <a:lnTo>
                    <a:pt x="3189" y="2825"/>
                  </a:lnTo>
                  <a:lnTo>
                    <a:pt x="3033" y="3032"/>
                  </a:lnTo>
                  <a:lnTo>
                    <a:pt x="2826" y="3188"/>
                  </a:lnTo>
                  <a:lnTo>
                    <a:pt x="2592" y="3318"/>
                  </a:lnTo>
                  <a:lnTo>
                    <a:pt x="2333" y="3395"/>
                  </a:lnTo>
                  <a:lnTo>
                    <a:pt x="2048" y="3421"/>
                  </a:lnTo>
                  <a:lnTo>
                    <a:pt x="1763" y="3395"/>
                  </a:lnTo>
                  <a:lnTo>
                    <a:pt x="1504" y="3318"/>
                  </a:lnTo>
                  <a:lnTo>
                    <a:pt x="1271" y="3188"/>
                  </a:lnTo>
                  <a:lnTo>
                    <a:pt x="1063" y="3032"/>
                  </a:lnTo>
                  <a:lnTo>
                    <a:pt x="882" y="2825"/>
                  </a:lnTo>
                  <a:lnTo>
                    <a:pt x="752" y="2592"/>
                  </a:lnTo>
                  <a:lnTo>
                    <a:pt x="674" y="2333"/>
                  </a:lnTo>
                  <a:lnTo>
                    <a:pt x="649" y="2048"/>
                  </a:lnTo>
                  <a:lnTo>
                    <a:pt x="674" y="1762"/>
                  </a:lnTo>
                  <a:lnTo>
                    <a:pt x="752" y="1503"/>
                  </a:lnTo>
                  <a:lnTo>
                    <a:pt x="882" y="1270"/>
                  </a:lnTo>
                  <a:lnTo>
                    <a:pt x="1063" y="1063"/>
                  </a:lnTo>
                  <a:lnTo>
                    <a:pt x="1271" y="881"/>
                  </a:lnTo>
                  <a:lnTo>
                    <a:pt x="1504" y="752"/>
                  </a:lnTo>
                  <a:lnTo>
                    <a:pt x="1763" y="674"/>
                  </a:lnTo>
                  <a:lnTo>
                    <a:pt x="2048" y="648"/>
                  </a:lnTo>
                  <a:close/>
                  <a:moveTo>
                    <a:pt x="1841" y="0"/>
                  </a:moveTo>
                  <a:lnTo>
                    <a:pt x="1633" y="26"/>
                  </a:lnTo>
                  <a:lnTo>
                    <a:pt x="1426" y="78"/>
                  </a:lnTo>
                  <a:lnTo>
                    <a:pt x="1245" y="156"/>
                  </a:lnTo>
                  <a:lnTo>
                    <a:pt x="1063" y="233"/>
                  </a:lnTo>
                  <a:lnTo>
                    <a:pt x="908" y="337"/>
                  </a:lnTo>
                  <a:lnTo>
                    <a:pt x="726" y="467"/>
                  </a:lnTo>
                  <a:lnTo>
                    <a:pt x="597" y="596"/>
                  </a:lnTo>
                  <a:lnTo>
                    <a:pt x="467" y="726"/>
                  </a:lnTo>
                  <a:lnTo>
                    <a:pt x="337" y="907"/>
                  </a:lnTo>
                  <a:lnTo>
                    <a:pt x="234" y="1063"/>
                  </a:lnTo>
                  <a:lnTo>
                    <a:pt x="156" y="1244"/>
                  </a:lnTo>
                  <a:lnTo>
                    <a:pt x="78" y="1426"/>
                  </a:lnTo>
                  <a:lnTo>
                    <a:pt x="26" y="1633"/>
                  </a:lnTo>
                  <a:lnTo>
                    <a:pt x="1" y="1840"/>
                  </a:lnTo>
                  <a:lnTo>
                    <a:pt x="1" y="2048"/>
                  </a:lnTo>
                  <a:lnTo>
                    <a:pt x="1" y="2255"/>
                  </a:lnTo>
                  <a:lnTo>
                    <a:pt x="26" y="2462"/>
                  </a:lnTo>
                  <a:lnTo>
                    <a:pt x="78" y="2644"/>
                  </a:lnTo>
                  <a:lnTo>
                    <a:pt x="156" y="2825"/>
                  </a:lnTo>
                  <a:lnTo>
                    <a:pt x="234" y="3007"/>
                  </a:lnTo>
                  <a:lnTo>
                    <a:pt x="337" y="3188"/>
                  </a:lnTo>
                  <a:lnTo>
                    <a:pt x="467" y="3344"/>
                  </a:lnTo>
                  <a:lnTo>
                    <a:pt x="597" y="3499"/>
                  </a:lnTo>
                  <a:lnTo>
                    <a:pt x="726" y="3629"/>
                  </a:lnTo>
                  <a:lnTo>
                    <a:pt x="908" y="3732"/>
                  </a:lnTo>
                  <a:lnTo>
                    <a:pt x="1063" y="3836"/>
                  </a:lnTo>
                  <a:lnTo>
                    <a:pt x="1245" y="3914"/>
                  </a:lnTo>
                  <a:lnTo>
                    <a:pt x="1426" y="3991"/>
                  </a:lnTo>
                  <a:lnTo>
                    <a:pt x="1633" y="4043"/>
                  </a:lnTo>
                  <a:lnTo>
                    <a:pt x="1841" y="4069"/>
                  </a:lnTo>
                  <a:lnTo>
                    <a:pt x="2048" y="4095"/>
                  </a:lnTo>
                  <a:lnTo>
                    <a:pt x="2255" y="4069"/>
                  </a:lnTo>
                  <a:lnTo>
                    <a:pt x="2463" y="4043"/>
                  </a:lnTo>
                  <a:lnTo>
                    <a:pt x="2644" y="3991"/>
                  </a:lnTo>
                  <a:lnTo>
                    <a:pt x="2826" y="3914"/>
                  </a:lnTo>
                  <a:lnTo>
                    <a:pt x="3007" y="3836"/>
                  </a:lnTo>
                  <a:lnTo>
                    <a:pt x="3189" y="3732"/>
                  </a:lnTo>
                  <a:lnTo>
                    <a:pt x="3344" y="3629"/>
                  </a:lnTo>
                  <a:lnTo>
                    <a:pt x="3500" y="3499"/>
                  </a:lnTo>
                  <a:lnTo>
                    <a:pt x="3629" y="3344"/>
                  </a:lnTo>
                  <a:lnTo>
                    <a:pt x="3733" y="3188"/>
                  </a:lnTo>
                  <a:lnTo>
                    <a:pt x="3836" y="3007"/>
                  </a:lnTo>
                  <a:lnTo>
                    <a:pt x="3914" y="2825"/>
                  </a:lnTo>
                  <a:lnTo>
                    <a:pt x="3992" y="2644"/>
                  </a:lnTo>
                  <a:lnTo>
                    <a:pt x="4044" y="2462"/>
                  </a:lnTo>
                  <a:lnTo>
                    <a:pt x="4070" y="2255"/>
                  </a:lnTo>
                  <a:lnTo>
                    <a:pt x="4096" y="2048"/>
                  </a:lnTo>
                  <a:lnTo>
                    <a:pt x="4070" y="1840"/>
                  </a:lnTo>
                  <a:lnTo>
                    <a:pt x="4044" y="1633"/>
                  </a:lnTo>
                  <a:lnTo>
                    <a:pt x="3992" y="1426"/>
                  </a:lnTo>
                  <a:lnTo>
                    <a:pt x="3914" y="1244"/>
                  </a:lnTo>
                  <a:lnTo>
                    <a:pt x="3836" y="1063"/>
                  </a:lnTo>
                  <a:lnTo>
                    <a:pt x="3733" y="907"/>
                  </a:lnTo>
                  <a:lnTo>
                    <a:pt x="3629" y="726"/>
                  </a:lnTo>
                  <a:lnTo>
                    <a:pt x="3500" y="596"/>
                  </a:lnTo>
                  <a:lnTo>
                    <a:pt x="3344" y="467"/>
                  </a:lnTo>
                  <a:lnTo>
                    <a:pt x="3189" y="337"/>
                  </a:lnTo>
                  <a:lnTo>
                    <a:pt x="3007" y="233"/>
                  </a:lnTo>
                  <a:lnTo>
                    <a:pt x="2826" y="156"/>
                  </a:lnTo>
                  <a:lnTo>
                    <a:pt x="2644" y="78"/>
                  </a:lnTo>
                  <a:lnTo>
                    <a:pt x="2463" y="26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4;p43">
              <a:extLst>
                <a:ext uri="{FF2B5EF4-FFF2-40B4-BE49-F238E27FC236}">
                  <a16:creationId xmlns:a16="http://schemas.microsoft.com/office/drawing/2014/main" id="{1301E826-2702-244E-AC76-90BC2A0DF563}"/>
                </a:ext>
              </a:extLst>
            </p:cNvPr>
            <p:cNvSpPr/>
            <p:nvPr/>
          </p:nvSpPr>
          <p:spPr>
            <a:xfrm>
              <a:off x="323650" y="1605000"/>
              <a:ext cx="244300" cy="16225"/>
            </a:xfrm>
            <a:custGeom>
              <a:avLst/>
              <a:gdLst/>
              <a:ahLst/>
              <a:cxnLst/>
              <a:rect l="l" t="t" r="r" b="b"/>
              <a:pathLst>
                <a:path w="9772" h="649" extrusionOk="0">
                  <a:moveTo>
                    <a:pt x="337" y="0"/>
                  </a:moveTo>
                  <a:lnTo>
                    <a:pt x="208" y="26"/>
                  </a:lnTo>
                  <a:lnTo>
                    <a:pt x="104" y="78"/>
                  </a:lnTo>
                  <a:lnTo>
                    <a:pt x="26" y="207"/>
                  </a:lnTo>
                  <a:lnTo>
                    <a:pt x="0" y="311"/>
                  </a:lnTo>
                  <a:lnTo>
                    <a:pt x="26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7" y="648"/>
                  </a:lnTo>
                  <a:lnTo>
                    <a:pt x="9460" y="648"/>
                  </a:lnTo>
                  <a:lnTo>
                    <a:pt x="9564" y="622"/>
                  </a:lnTo>
                  <a:lnTo>
                    <a:pt x="9668" y="544"/>
                  </a:lnTo>
                  <a:lnTo>
                    <a:pt x="9746" y="441"/>
                  </a:lnTo>
                  <a:lnTo>
                    <a:pt x="9771" y="311"/>
                  </a:lnTo>
                  <a:lnTo>
                    <a:pt x="9746" y="207"/>
                  </a:lnTo>
                  <a:lnTo>
                    <a:pt x="9668" y="78"/>
                  </a:lnTo>
                  <a:lnTo>
                    <a:pt x="9564" y="26"/>
                  </a:lnTo>
                  <a:lnTo>
                    <a:pt x="94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5;p43">
              <a:extLst>
                <a:ext uri="{FF2B5EF4-FFF2-40B4-BE49-F238E27FC236}">
                  <a16:creationId xmlns:a16="http://schemas.microsoft.com/office/drawing/2014/main" id="{61DB7631-8DF8-7C41-B0B1-F9858813FA1B}"/>
                </a:ext>
              </a:extLst>
            </p:cNvPr>
            <p:cNvSpPr/>
            <p:nvPr/>
          </p:nvSpPr>
          <p:spPr>
            <a:xfrm>
              <a:off x="323650" y="1296575"/>
              <a:ext cx="244300" cy="16200"/>
            </a:xfrm>
            <a:custGeom>
              <a:avLst/>
              <a:gdLst/>
              <a:ahLst/>
              <a:cxnLst/>
              <a:rect l="l" t="t" r="r" b="b"/>
              <a:pathLst>
                <a:path w="9772" h="648" extrusionOk="0">
                  <a:moveTo>
                    <a:pt x="337" y="0"/>
                  </a:moveTo>
                  <a:lnTo>
                    <a:pt x="208" y="26"/>
                  </a:lnTo>
                  <a:lnTo>
                    <a:pt x="104" y="78"/>
                  </a:lnTo>
                  <a:lnTo>
                    <a:pt x="26" y="181"/>
                  </a:lnTo>
                  <a:lnTo>
                    <a:pt x="0" y="311"/>
                  </a:lnTo>
                  <a:lnTo>
                    <a:pt x="26" y="441"/>
                  </a:lnTo>
                  <a:lnTo>
                    <a:pt x="104" y="544"/>
                  </a:lnTo>
                  <a:lnTo>
                    <a:pt x="208" y="622"/>
                  </a:lnTo>
                  <a:lnTo>
                    <a:pt x="337" y="648"/>
                  </a:lnTo>
                  <a:lnTo>
                    <a:pt x="9460" y="648"/>
                  </a:lnTo>
                  <a:lnTo>
                    <a:pt x="9564" y="622"/>
                  </a:lnTo>
                  <a:lnTo>
                    <a:pt x="9668" y="544"/>
                  </a:lnTo>
                  <a:lnTo>
                    <a:pt x="9746" y="441"/>
                  </a:lnTo>
                  <a:lnTo>
                    <a:pt x="9771" y="311"/>
                  </a:lnTo>
                  <a:lnTo>
                    <a:pt x="9746" y="181"/>
                  </a:lnTo>
                  <a:lnTo>
                    <a:pt x="9668" y="78"/>
                  </a:lnTo>
                  <a:lnTo>
                    <a:pt x="9564" y="26"/>
                  </a:lnTo>
                  <a:lnTo>
                    <a:pt x="94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3D8DC28-7BA4-F042-AC9A-148E16B0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862" y="1779048"/>
            <a:ext cx="4958138" cy="177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64;p45">
            <a:extLst>
              <a:ext uri="{FF2B5EF4-FFF2-40B4-BE49-F238E27FC236}">
                <a16:creationId xmlns:a16="http://schemas.microsoft.com/office/drawing/2014/main" id="{4AB01E99-4A76-1745-AFC6-1F879B38D4EB}"/>
              </a:ext>
            </a:extLst>
          </p:cNvPr>
          <p:cNvSpPr txBox="1">
            <a:spLocks/>
          </p:cNvSpPr>
          <p:nvPr/>
        </p:nvSpPr>
        <p:spPr>
          <a:xfrm>
            <a:off x="166447" y="1644789"/>
            <a:ext cx="3888718" cy="2349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Bloom filter is a bit array initialized to 0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Add an element: use k hash functions to get k index -&gt; set bits to 1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Query: check bits after hash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If any 0: </a:t>
            </a:r>
            <a:r>
              <a:rPr lang="en-US" sz="1400" i="1" dirty="0" err="1"/>
              <a:t>definately</a:t>
            </a:r>
            <a:r>
              <a:rPr lang="en-US" sz="1400" i="1" dirty="0"/>
              <a:t> not 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If all are 1, might be in</a:t>
            </a:r>
          </a:p>
        </p:txBody>
      </p:sp>
      <p:sp>
        <p:nvSpPr>
          <p:cNvPr id="5" name="Google Shape;705;p46">
            <a:extLst>
              <a:ext uri="{FF2B5EF4-FFF2-40B4-BE49-F238E27FC236}">
                <a16:creationId xmlns:a16="http://schemas.microsoft.com/office/drawing/2014/main" id="{B14BD930-2594-E54D-AB07-48351112370D}"/>
              </a:ext>
            </a:extLst>
          </p:cNvPr>
          <p:cNvSpPr/>
          <p:nvPr/>
        </p:nvSpPr>
        <p:spPr>
          <a:xfrm>
            <a:off x="1393510" y="1148289"/>
            <a:ext cx="6356979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12;p46">
            <a:extLst>
              <a:ext uri="{FF2B5EF4-FFF2-40B4-BE49-F238E27FC236}">
                <a16:creationId xmlns:a16="http://schemas.microsoft.com/office/drawing/2014/main" id="{5DD7458F-744D-384A-9F7A-E8D24468B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883" y="1187589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Membership – Bloom Filter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Membership – Bloom Filter</a:t>
            </a:r>
            <a:endParaRPr dirty="0"/>
          </a:p>
        </p:txBody>
      </p:sp>
      <p:sp>
        <p:nvSpPr>
          <p:cNvPr id="27" name="AutoShape 4" descr="Untitled">
            <a:extLst>
              <a:ext uri="{FF2B5EF4-FFF2-40B4-BE49-F238E27FC236}">
                <a16:creationId xmlns:a16="http://schemas.microsoft.com/office/drawing/2014/main" id="{A3A62CEE-1E01-EB4F-B135-E8B575264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033" y="2419349"/>
            <a:ext cx="3913367" cy="39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05" name="Google Shape;664;p45">
            <a:extLst>
              <a:ext uri="{FF2B5EF4-FFF2-40B4-BE49-F238E27FC236}">
                <a16:creationId xmlns:a16="http://schemas.microsoft.com/office/drawing/2014/main" id="{BB9D94A6-D9C0-B24C-9A58-E397A53203D8}"/>
              </a:ext>
            </a:extLst>
          </p:cNvPr>
          <p:cNvSpPr txBox="1">
            <a:spLocks/>
          </p:cNvSpPr>
          <p:nvPr/>
        </p:nvSpPr>
        <p:spPr>
          <a:xfrm>
            <a:off x="1939589" y="1523112"/>
            <a:ext cx="5264822" cy="27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Use to check whether an element is a member of a set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False-positive is possible but false-negative is impossible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Only can add elements, cannot remove.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Error rate increases when added more elements.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/>
              <a:t>Union and intersection with bitwise OR and AND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8"/>
          <p:cNvSpPr txBox="1">
            <a:spLocks noGrp="1"/>
          </p:cNvSpPr>
          <p:nvPr>
            <p:ph type="subTitle" idx="1"/>
          </p:nvPr>
        </p:nvSpPr>
        <p:spPr>
          <a:xfrm>
            <a:off x="1245382" y="1127154"/>
            <a:ext cx="5810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m: size of bit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n: estimated insertions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p: false-positive probability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k: optimum number of hash functions</a:t>
            </a:r>
            <a:endParaRPr sz="1800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DD25CC-CEC2-2746-B8BE-F5F0463E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8" y="550215"/>
            <a:ext cx="2488047" cy="11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320178-274E-9746-853B-8ACB6E9F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58" y="2067809"/>
            <a:ext cx="253745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91;p48">
            <a:extLst>
              <a:ext uri="{FF2B5EF4-FFF2-40B4-BE49-F238E27FC236}">
                <a16:creationId xmlns:a16="http://schemas.microsoft.com/office/drawing/2014/main" id="{CB0FFB71-2002-AB49-BDD5-D2A25E204A89}"/>
              </a:ext>
            </a:extLst>
          </p:cNvPr>
          <p:cNvSpPr txBox="1">
            <a:spLocks/>
          </p:cNvSpPr>
          <p:nvPr/>
        </p:nvSpPr>
        <p:spPr>
          <a:xfrm>
            <a:off x="1149781" y="3330546"/>
            <a:ext cx="5810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25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6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 algn="l"/>
            <a:r>
              <a:rPr lang="en-US" sz="1600" i="1" dirty="0"/>
              <a:t>Hash functions should be fast, good distribution &amp; collision resistance: </a:t>
            </a:r>
            <a:r>
              <a:rPr lang="en-US" sz="1600" b="1" i="1" dirty="0"/>
              <a:t>Murmur hash</a:t>
            </a:r>
            <a:r>
              <a:rPr lang="en-US" sz="1600" i="1" dirty="0"/>
              <a:t>, FNV hash series, Jenkins hashes.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ternative Data for Investments by Slidesgo">
  <a:themeElements>
    <a:clrScheme name="Simple Light">
      <a:dk1>
        <a:srgbClr val="282829"/>
      </a:dk1>
      <a:lt1>
        <a:srgbClr val="FFFFFF"/>
      </a:lt1>
      <a:dk2>
        <a:srgbClr val="3335D1"/>
      </a:dk2>
      <a:lt2>
        <a:srgbClr val="FF882F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FF8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1512</Words>
  <Application>Microsoft Macintosh PowerPoint</Application>
  <PresentationFormat>On-screen Show (16:9)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Saira</vt:lpstr>
      <vt:lpstr>Nunito Sans</vt:lpstr>
      <vt:lpstr>Dosis</vt:lpstr>
      <vt:lpstr>Montserrat Alternates ExtraBold</vt:lpstr>
      <vt:lpstr>Pacifico</vt:lpstr>
      <vt:lpstr>Arial</vt:lpstr>
      <vt:lpstr>Alef</vt:lpstr>
      <vt:lpstr>Alternative Data for Investments by Slidesgo</vt:lpstr>
      <vt:lpstr>Probabilistic Data Structures</vt:lpstr>
      <vt:lpstr>Agenda</vt:lpstr>
      <vt:lpstr>Real-world problems</vt:lpstr>
      <vt:lpstr>Simple approaches</vt:lpstr>
      <vt:lpstr>Problems with large data sets</vt:lpstr>
      <vt:lpstr>Probabilistic data structures</vt:lpstr>
      <vt:lpstr>Membership – Bloom Filter</vt:lpstr>
      <vt:lpstr>Membership – Bloom Filter</vt:lpstr>
      <vt:lpstr>PowerPoint Presentation</vt:lpstr>
      <vt:lpstr>Counting Bloom Filter</vt:lpstr>
      <vt:lpstr>Scalable Bloom Filter</vt:lpstr>
      <vt:lpstr>Stable Bloom Filter</vt:lpstr>
      <vt:lpstr>Layered Bloom Filter</vt:lpstr>
      <vt:lpstr>Inverse Bloom Filter</vt:lpstr>
      <vt:lpstr>Applications</vt:lpstr>
      <vt:lpstr>Other membership DS</vt:lpstr>
      <vt:lpstr>Cardinality - HyperLogLog</vt:lpstr>
      <vt:lpstr>Cardinality - HyperLogLog</vt:lpstr>
      <vt:lpstr>Cardinality - HyperLogLog</vt:lpstr>
      <vt:lpstr>Cardinality - HyperLogLog</vt:lpstr>
      <vt:lpstr>Cardinality - HyperLogLog</vt:lpstr>
      <vt:lpstr>Cardinality - HyperLogLog</vt:lpstr>
      <vt:lpstr>Cardinality - HyperLogLog</vt:lpstr>
      <vt:lpstr>Cardinality - HyperLogLog</vt:lpstr>
      <vt:lpstr>Cardinality - HyperLogLog</vt:lpstr>
      <vt:lpstr>Cardinality - HyperLogLog</vt:lpstr>
      <vt:lpstr>Frequency – Count Min Sketch</vt:lpstr>
      <vt:lpstr>Frequency – Count Min Sketch</vt:lpstr>
      <vt:lpstr>Demo</vt:lpstr>
      <vt:lpstr>Q &amp; 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Data for Investments</dc:title>
  <cp:lastModifiedBy>HO HOANG VINH</cp:lastModifiedBy>
  <cp:revision>2</cp:revision>
  <dcterms:modified xsi:type="dcterms:W3CDTF">2022-08-10T09:48:23Z</dcterms:modified>
</cp:coreProperties>
</file>