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2" r:id="rId2"/>
    <p:sldMasterId id="2147483714" r:id="rId3"/>
    <p:sldMasterId id="2147483744" r:id="rId4"/>
    <p:sldMasterId id="2147483780" r:id="rId5"/>
  </p:sldMasterIdLst>
  <p:notesMasterIdLst>
    <p:notesMasterId r:id="rId23"/>
  </p:notesMasterIdLst>
  <p:sldIdLst>
    <p:sldId id="256" r:id="rId6"/>
    <p:sldId id="257" r:id="rId7"/>
    <p:sldId id="258" r:id="rId8"/>
    <p:sldId id="260" r:id="rId9"/>
    <p:sldId id="259" r:id="rId10"/>
    <p:sldId id="262" r:id="rId11"/>
    <p:sldId id="266" r:id="rId12"/>
    <p:sldId id="268" r:id="rId13"/>
    <p:sldId id="271" r:id="rId14"/>
    <p:sldId id="273" r:id="rId15"/>
    <p:sldId id="278" r:id="rId16"/>
    <p:sldId id="287" r:id="rId17"/>
    <p:sldId id="274" r:id="rId18"/>
    <p:sldId id="290" r:id="rId19"/>
    <p:sldId id="280"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3978" autoAdjust="0"/>
  </p:normalViewPr>
  <p:slideViewPr>
    <p:cSldViewPr snapToGrid="0">
      <p:cViewPr varScale="1">
        <p:scale>
          <a:sx n="96" d="100"/>
          <a:sy n="96" d="100"/>
        </p:scale>
        <p:origin x="1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79937-9CD9-4023-899B-B7133BB1828F}"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3CA65-B0B0-4049-BBEA-66B3F420CD3D}" type="slidenum">
              <a:rPr lang="en-US" smtClean="0"/>
              <a:t>‹#›</a:t>
            </a:fld>
            <a:endParaRPr lang="en-US"/>
          </a:p>
        </p:txBody>
      </p:sp>
    </p:spTree>
    <p:extLst>
      <p:ext uri="{BB962C8B-B14F-4D97-AF65-F5344CB8AC3E}">
        <p14:creationId xmlns:p14="http://schemas.microsoft.com/office/powerpoint/2010/main" val="364696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Instagram"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Bitbucket" TargetMode="External"/><Relationship Id="rId5" Type="http://schemas.openxmlformats.org/officeDocument/2006/relationships/hyperlink" Target="https://en.wikipedia.org/wiki/The_Washington_Times" TargetMode="External"/><Relationship Id="rId4" Type="http://schemas.openxmlformats.org/officeDocument/2006/relationships/hyperlink" Target="https://en.wikipedia.org/wiki/Mozilla_Founda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Instagra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Bitbucket" TargetMode="External"/><Relationship Id="rId5" Type="http://schemas.openxmlformats.org/officeDocument/2006/relationships/hyperlink" Target="https://en.wikipedia.org/wiki/The_Washington_Times" TargetMode="External"/><Relationship Id="rId4" Type="http://schemas.openxmlformats.org/officeDocument/2006/relationships/hyperlink" Target="https://en.wikipedia.org/wiki/Mozilla_Found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i="1" u="sng" kern="1200">
                <a:solidFill>
                  <a:schemeClr val="tx1"/>
                </a:solidFill>
                <a:effectLst/>
                <a:latin typeface="+mn-lt"/>
                <a:ea typeface="+mn-ea"/>
                <a:cs typeface="+mn-cs"/>
              </a:rPr>
              <a:t>Lịch sử phát triển của Python.</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Python 1: bao gồm các bản phát hành 1.x. Giai đoạn này, kéo dài từ đầu đến cuối thập niên 1990. Từ năm 1990 đến 1995, Guido làm việc tại CWI (Centrum voor Wiskunde en Informatica - Trung tâm Toán-Tin học tại Amsterdam, Hà Lan). Vì vậy, các phiên bản Python đầu tiên đều do CWI phát hành. Phiên bản cuối cùng phát hành tại CWI là 1.2.</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Vào năm 1995, Guido chuyển sang CNRI (Corporation for National Research Initiatives) ở Reston, Virginia. Tại đây, ông phát hành một số phiên bản khác. Python 1.6 là phiên bản cuối cùng phát hành tại CNRI.</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Sau bản phát hành 1.6, Guido rời bỏ CNRI để làm việc với các lập trình viên chuyên viết phần mềm thương mại. Tại đây, ông có ý tưởng sử dụng Python với các phần mềm tuân theo chuẩn GPL. Sau đó, CNRI và FSF (Free Software Foundation - Tổ chức phần mềm tự do) đã cùng nhau hợp tác để làm bản quyền Python phù hợp với GPL. Cùng năm đó, Guido được nhận Giải thưởng FSF vì Sự phát triển Phần mềm tự do (Award for the Advancement of Free Software).</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Phiên bản 1.6.1 ra đời sau đó là phiên bản đầu tiên tuân theo bản quyền GPL. Tuy nhiên, bản này hoàn toàn giống bản 1.6, trừ một số sửa lỗi cần thiết.</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Python 2: vào năm 2000, Guido và nhóm phát triển Python dời đến BeOpen.com và thành lập BeOpen PythonLabs team. Phiên bản Python 2.0 được phát hành tại đây. Sau khi phát hành Python 2.0, Guido và các thành viên PythonLabs gia nhập Digital Creations.</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Python 2.1 ra đời kế thừa từ Python 1.6.1 và Python 2.0. Bản quyền của phiên bản này được đổi thành Python Software Foundation License. Từ thời điểm này trở đi, Python thuộc sở hữu của Python Software Foundation (PSF), một tổ chức phi lợi nhuận được thành lập theo mẫu Apache Software Foundation.</a:t>
            </a:r>
            <a:endParaRPr lang="en-US" sz="14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Python 3, còn gọi là Python 3000 hoặc Py3K: Dòng 3.x sẽ không hoàn toàn tương thích với dòng 2.x, tuy vậy có công cụ hỗ trợ chuyển đổi từ các phiên bản 2.x sang 3.x. Nguyên tắc chủ đạo để phát triển Python 3.x là "bỏ cách làm việc cũ nhằm hạn chế trùng lặp về mặt chức năng của Python". Trong PEP (Python Enhancement Proposal) có mô tả chi tiết các thay đổi trong Python ([2]). Trong đồ án này chúng em xin sử dụng Python 3x và cụ thể là Python version 3.7.0 .</a:t>
            </a:r>
            <a:endParaRPr lang="en-US" sz="14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3</a:t>
            </a:fld>
            <a:endParaRPr lang="en-US"/>
          </a:p>
        </p:txBody>
      </p:sp>
    </p:spTree>
    <p:extLst>
      <p:ext uri="{BB962C8B-B14F-4D97-AF65-F5344CB8AC3E}">
        <p14:creationId xmlns:p14="http://schemas.microsoft.com/office/powerpoint/2010/main" val="203151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12</a:t>
            </a:fld>
            <a:endParaRPr lang="en-US"/>
          </a:p>
        </p:txBody>
      </p:sp>
    </p:spTree>
    <p:extLst>
      <p:ext uri="{BB962C8B-B14F-4D97-AF65-F5344CB8AC3E}">
        <p14:creationId xmlns:p14="http://schemas.microsoft.com/office/powerpoint/2010/main" val="340145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13</a:t>
            </a:fld>
            <a:endParaRPr lang="en-US"/>
          </a:p>
        </p:txBody>
      </p:sp>
    </p:spTree>
    <p:extLst>
      <p:ext uri="{BB962C8B-B14F-4D97-AF65-F5344CB8AC3E}">
        <p14:creationId xmlns:p14="http://schemas.microsoft.com/office/powerpoint/2010/main" val="3133771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trang sử dụng :</a:t>
            </a:r>
            <a:br>
              <a:rPr lang="vi-VN"/>
            </a:br>
            <a:r>
              <a:rPr lang="vi-VN"/>
              <a:t>-  </a:t>
            </a:r>
            <a:r>
              <a:rPr lang="en-US" sz="1200" b="0" i="0" u="sng" kern="1200">
                <a:solidFill>
                  <a:schemeClr val="tx1"/>
                </a:solidFill>
                <a:effectLst/>
                <a:latin typeface="+mn-lt"/>
                <a:ea typeface="+mn-ea"/>
                <a:cs typeface="+mn-cs"/>
                <a:hlinkClick r:id="rId3"/>
              </a:rPr>
              <a:t>Instagram</a:t>
            </a:r>
            <a:r>
              <a:rPr lang="en-US" sz="1200" b="0" i="0" kern="1200">
                <a:solidFill>
                  <a:schemeClr val="tx1"/>
                </a:solidFill>
                <a:effectLst/>
                <a:latin typeface="+mn-lt"/>
                <a:ea typeface="+mn-ea"/>
                <a:cs typeface="+mn-cs"/>
              </a:rPr>
              <a:t> </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4"/>
              </a:rPr>
              <a:t>Mozilla</a:t>
            </a:r>
            <a:r>
              <a:rPr lang="en-US" sz="1200" b="0" i="0" kern="1200">
                <a:solidFill>
                  <a:schemeClr val="tx1"/>
                </a:solidFill>
                <a:effectLst/>
                <a:latin typeface="+mn-lt"/>
                <a:ea typeface="+mn-ea"/>
                <a:cs typeface="+mn-cs"/>
              </a:rPr>
              <a:t> </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a:t>
            </a:r>
            <a:r>
              <a:rPr lang="en-US" sz="1200" b="0" i="1" u="sng" kern="1200">
                <a:solidFill>
                  <a:schemeClr val="tx1"/>
                </a:solidFill>
                <a:effectLst/>
                <a:latin typeface="+mn-lt"/>
                <a:ea typeface="+mn-ea"/>
                <a:cs typeface="+mn-cs"/>
                <a:hlinkClick r:id="rId5"/>
              </a:rPr>
              <a:t>The Washington Times</a:t>
            </a:r>
            <a:endParaRPr lang="vi-VN" sz="1200" b="0" i="1" u="sng" kern="1200">
              <a:solidFill>
                <a:schemeClr val="tx1"/>
              </a:solidFill>
              <a:effectLst/>
              <a:latin typeface="+mn-lt"/>
              <a:ea typeface="+mn-ea"/>
              <a:cs typeface="+mn-cs"/>
            </a:endParaRPr>
          </a:p>
          <a:p>
            <a:r>
              <a:rPr lang="vi-VN" sz="1200" b="0" i="1" u="sng" kern="1200">
                <a:solidFill>
                  <a:schemeClr val="tx1"/>
                </a:solidFill>
                <a:effectLst/>
                <a:latin typeface="+mn-lt"/>
                <a:ea typeface="+mn-ea"/>
                <a:cs typeface="+mn-cs"/>
              </a:rPr>
              <a:t>- </a:t>
            </a:r>
            <a:r>
              <a:rPr lang="en-US" sz="1200" b="0" i="0" u="sng" kern="1200">
                <a:solidFill>
                  <a:schemeClr val="tx1"/>
                </a:solidFill>
                <a:effectLst/>
                <a:latin typeface="+mn-lt"/>
                <a:ea typeface="+mn-ea"/>
                <a:cs typeface="+mn-cs"/>
                <a:hlinkClick r:id="rId6"/>
              </a:rPr>
              <a:t>Bitbucket</a:t>
            </a:r>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15</a:t>
            </a:fld>
            <a:endParaRPr lang="en-US"/>
          </a:p>
        </p:txBody>
      </p:sp>
    </p:spTree>
    <p:extLst>
      <p:ext uri="{BB962C8B-B14F-4D97-AF65-F5344CB8AC3E}">
        <p14:creationId xmlns:p14="http://schemas.microsoft.com/office/powerpoint/2010/main" val="3898545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Hình</a:t>
            </a:r>
            <a:r>
              <a:rPr lang="en-US" baseline="0"/>
              <a:t> </a:t>
            </a:r>
          </a:p>
          <a:p>
            <a:pPr marL="171450" indent="-171450">
              <a:buFontTx/>
              <a:buChar char="-"/>
            </a:pPr>
            <a:r>
              <a:rPr lang="en-US" baseline="0"/>
              <a:t>Các website sử dụng python</a:t>
            </a:r>
          </a:p>
          <a:p>
            <a:pPr marL="171450" indent="-171450">
              <a:buFontTx/>
              <a:buChar char="-"/>
            </a:pPr>
            <a:r>
              <a:rPr lang="en-US" baseline="0"/>
              <a:t>Bảo mật</a:t>
            </a:r>
          </a:p>
          <a:p>
            <a:pPr marL="171450" indent="-171450">
              <a:buFontTx/>
              <a:buChar char="-"/>
            </a:pPr>
            <a:r>
              <a:rPr lang="en-US" baseline="0"/>
              <a:t>IOT internet of thing</a:t>
            </a:r>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16</a:t>
            </a:fld>
            <a:endParaRPr lang="en-US"/>
          </a:p>
        </p:txBody>
      </p:sp>
    </p:spTree>
    <p:extLst>
      <p:ext uri="{BB962C8B-B14F-4D97-AF65-F5344CB8AC3E}">
        <p14:creationId xmlns:p14="http://schemas.microsoft.com/office/powerpoint/2010/main" val="16559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4</a:t>
            </a:fld>
            <a:endParaRPr lang="en-US"/>
          </a:p>
        </p:txBody>
      </p:sp>
    </p:spTree>
    <p:extLst>
      <p:ext uri="{BB962C8B-B14F-4D97-AF65-F5344CB8AC3E}">
        <p14:creationId xmlns:p14="http://schemas.microsoft.com/office/powerpoint/2010/main" val="169672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Xong phần này sẽ mở ch</a:t>
            </a:r>
            <a:r>
              <a:rPr lang="vi-VN"/>
              <a:t>ư</a:t>
            </a:r>
            <a:r>
              <a:rPr lang="en-US"/>
              <a:t>ơng trình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FFFF00"/>
                </a:solidFill>
                <a:latin typeface="Times New Roman" panose="02020603050405020304" pitchFamily="18" charset="0"/>
                <a:ea typeface="Tahoma" panose="020B0604030504040204" pitchFamily="34" charset="0"/>
                <a:cs typeface="Times New Roman" panose="02020603050405020304" pitchFamily="18" charset="0"/>
              </a:rPr>
              <a:t>Complex</a:t>
            </a:r>
            <a:r>
              <a:rPr lang="en-US" sz="1200">
                <a:latin typeface="Times New Roman" panose="02020603050405020304" pitchFamily="18" charset="0"/>
                <a:ea typeface="Tahoma" panose="020B0604030504040204" pitchFamily="34" charset="0"/>
                <a:cs typeface="Times New Roman" panose="02020603050405020304" pitchFamily="18" charset="0"/>
              </a:rPr>
              <a:t> : kiểu số thực .</a:t>
            </a:r>
          </a:p>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5</a:t>
            </a:fld>
            <a:endParaRPr lang="en-US"/>
          </a:p>
        </p:txBody>
      </p:sp>
    </p:spTree>
    <p:extLst>
      <p:ext uri="{BB962C8B-B14F-4D97-AF65-F5344CB8AC3E}">
        <p14:creationId xmlns:p14="http://schemas.microsoft.com/office/powerpoint/2010/main" val="338367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solidFill>
                  <a:srgbClr val="FF0000"/>
                </a:solidFill>
              </a:rPr>
              <a:t>Các trang sử dụng :</a:t>
            </a:r>
            <a:endParaRPr lang="en-US">
              <a:solidFill>
                <a:srgbClr val="FF0000"/>
              </a:solidFill>
            </a:endParaRPr>
          </a:p>
          <a:p>
            <a:pPr marL="171450" indent="-171450">
              <a:buFontTx/>
              <a:buChar char="-"/>
            </a:pPr>
            <a:r>
              <a:rPr lang="en-US">
                <a:solidFill>
                  <a:srgbClr val="FF0000"/>
                </a:solidFill>
                <a:latin typeface="Tahoma" panose="020B0604030504040204" pitchFamily="34" charset="0"/>
                <a:ea typeface="Tahoma" panose="020B0604030504040204" pitchFamily="34" charset="0"/>
                <a:cs typeface="Tahoma" panose="020B0604030504040204" pitchFamily="34" charset="0"/>
              </a:rPr>
              <a:t>Ra đời</a:t>
            </a:r>
            <a:r>
              <a:rPr lang="en-US" baseline="0">
                <a:solidFill>
                  <a:srgbClr val="FF0000"/>
                </a:solidFill>
                <a:latin typeface="Tahoma" panose="020B0604030504040204" pitchFamily="34" charset="0"/>
                <a:ea typeface="Tahoma" panose="020B0604030504040204" pitchFamily="34" charset="0"/>
                <a:cs typeface="Tahoma" panose="020B0604030504040204" pitchFamily="34" charset="0"/>
              </a:rPr>
              <a:t> năm 2003 , hỗ trợ chuẩn MVC  </a:t>
            </a:r>
            <a:r>
              <a:rPr lang="en-US" baseline="0">
                <a:solidFill>
                  <a:srgbClr val="FF000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Nhìn hình</a:t>
            </a:r>
          </a:p>
          <a:p>
            <a:pPr marL="0" indent="0">
              <a:buFontTx/>
              <a:buNone/>
            </a:pPr>
            <a:endParaRPr lang="en-US" baseline="0">
              <a:solidFill>
                <a:srgbClr val="FF000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a:solidFill>
                  <a:srgbClr val="FF0000"/>
                </a:solidFill>
                <a:latin typeface="Tahoma" panose="020B0604030504040204" pitchFamily="34" charset="0"/>
                <a:ea typeface="Tahoma" panose="020B0604030504040204" pitchFamily="34" charset="0"/>
                <a:cs typeface="Tahoma" panose="020B0604030504040204" pitchFamily="34" charset="0"/>
              </a:rPr>
              <a:t>Django phát triển bởi Django Software Foundation .</a:t>
            </a:r>
          </a:p>
          <a:p>
            <a:pPr marL="0" indent="0">
              <a:buFontTx/>
              <a:buNone/>
            </a:pPr>
            <a:br>
              <a:rPr lang="vi-VN"/>
            </a:br>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6</a:t>
            </a:fld>
            <a:endParaRPr lang="en-US"/>
          </a:p>
        </p:txBody>
      </p:sp>
    </p:spTree>
    <p:extLst>
      <p:ext uri="{BB962C8B-B14F-4D97-AF65-F5344CB8AC3E}">
        <p14:creationId xmlns:p14="http://schemas.microsoft.com/office/powerpoint/2010/main" val="200800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a:t>Cài đặt Django</a:t>
            </a:r>
          </a:p>
          <a:p>
            <a:pPr marL="171450" indent="-171450">
              <a:buFontTx/>
              <a:buChar char="-"/>
            </a:pPr>
            <a:r>
              <a:rPr lang="en-US" baseline="0"/>
              <a:t>Máy đã cài sẵn python và sau đó tiến hành cài đặt Django</a:t>
            </a:r>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7</a:t>
            </a:fld>
            <a:endParaRPr lang="en-US"/>
          </a:p>
        </p:txBody>
      </p:sp>
    </p:spTree>
    <p:extLst>
      <p:ext uri="{BB962C8B-B14F-4D97-AF65-F5344CB8AC3E}">
        <p14:creationId xmlns:p14="http://schemas.microsoft.com/office/powerpoint/2010/main" val="114593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endParaRPr lang="vi-VN"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r>
              <a:rPr lang="vi-VN" sz="1200" b="1">
                <a:latin typeface="Tahoma" panose="020B0604030504040204" pitchFamily="34" charset="0"/>
                <a:ea typeface="Tahoma" panose="020B0604030504040204" pitchFamily="34" charset="0"/>
                <a:cs typeface="Tahoma" panose="020B0604030504040204" pitchFamily="34" charset="0"/>
              </a:rPr>
              <a:t>manage.py</a:t>
            </a:r>
            <a:r>
              <a:rPr lang="vi-VN" sz="1200">
                <a:latin typeface="Tahoma" panose="020B0604030504040204" pitchFamily="34" charset="0"/>
                <a:ea typeface="Tahoma" panose="020B0604030504040204" pitchFamily="34" charset="0"/>
                <a:cs typeface="Tahoma" panose="020B0604030504040204" pitchFamily="34" charset="0"/>
              </a:rPr>
              <a:t>: một CLI giúp bạn tương tác nhanh với Django</a:t>
            </a:r>
            <a:r>
              <a:rPr lang="en-US" sz="120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pPr>
            <a:endParaRPr lang="vi-VN"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r>
              <a:rPr lang="vi-VN" sz="1200" b="1">
                <a:latin typeface="Tahoma" panose="020B0604030504040204" pitchFamily="34" charset="0"/>
                <a:ea typeface="Tahoma" panose="020B0604030504040204" pitchFamily="34" charset="0"/>
                <a:cs typeface="Tahoma" panose="020B0604030504040204" pitchFamily="34" charset="0"/>
              </a:rPr>
              <a:t>Folder mysite </a:t>
            </a:r>
            <a:r>
              <a:rPr lang="vi-VN" sz="1200">
                <a:latin typeface="Tahoma" panose="020B0604030504040204" pitchFamily="34" charset="0"/>
                <a:ea typeface="Tahoma" panose="020B0604030504040204" pitchFamily="34" charset="0"/>
                <a:cs typeface="Tahoma" panose="020B0604030504040204" pitchFamily="34" charset="0"/>
              </a:rPr>
              <a:t>bên trong thực chất là một Python package, và tên của nó sẽ là tên package bạn dùng để import trong code.</a:t>
            </a:r>
            <a:br>
              <a:rPr lang="en-US" sz="1200">
                <a:latin typeface="Tahoma" panose="020B0604030504040204" pitchFamily="34" charset="0"/>
                <a:ea typeface="Tahoma" panose="020B0604030504040204" pitchFamily="34" charset="0"/>
                <a:cs typeface="Tahoma" panose="020B0604030504040204" pitchFamily="34" charset="0"/>
              </a:rPr>
            </a:br>
            <a:r>
              <a:rPr lang="vi-VN" sz="1200">
                <a:latin typeface="Tahoma" panose="020B0604030504040204" pitchFamily="34" charset="0"/>
                <a:ea typeface="Tahoma" panose="020B0604030504040204" pitchFamily="34" charset="0"/>
                <a:cs typeface="Tahoma" panose="020B0604030504040204" pitchFamily="34" charset="0"/>
              </a:rPr>
              <a:t>VD: import mysite.urls</a:t>
            </a:r>
            <a:r>
              <a:rPr lang="en-US" sz="120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pPr>
            <a:endParaRPr lang="vi-VN"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r>
              <a:rPr lang="vi-VN" sz="1200" b="1">
                <a:latin typeface="Tahoma" panose="020B0604030504040204" pitchFamily="34" charset="0"/>
                <a:ea typeface="Tahoma" panose="020B0604030504040204" pitchFamily="34" charset="0"/>
                <a:cs typeface="Tahoma" panose="020B0604030504040204" pitchFamily="34" charset="0"/>
              </a:rPr>
              <a:t>mysite/__init__.py</a:t>
            </a:r>
            <a:r>
              <a:rPr lang="vi-VN" sz="1200">
                <a:latin typeface="Tahoma" panose="020B0604030504040204" pitchFamily="34" charset="0"/>
                <a:ea typeface="Tahoma" panose="020B0604030504040204" pitchFamily="34" charset="0"/>
                <a:cs typeface="Tahoma" panose="020B0604030504040204" pitchFamily="34" charset="0"/>
              </a:rPr>
              <a:t>: File rỗng, có mục đích biến folder này thành một Python package</a:t>
            </a:r>
            <a:r>
              <a:rPr lang="en-US" sz="120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pPr>
            <a:endParaRPr lang="vi-VN"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r>
              <a:rPr lang="vi-VN" sz="1200" b="1">
                <a:latin typeface="Tahoma" panose="020B0604030504040204" pitchFamily="34" charset="0"/>
                <a:ea typeface="Tahoma" panose="020B0604030504040204" pitchFamily="34" charset="0"/>
                <a:cs typeface="Tahoma" panose="020B0604030504040204" pitchFamily="34" charset="0"/>
              </a:rPr>
              <a:t>mysite/settings.py</a:t>
            </a:r>
            <a:r>
              <a:rPr lang="vi-VN" sz="1200">
                <a:latin typeface="Tahoma" panose="020B0604030504040204" pitchFamily="34" charset="0"/>
                <a:ea typeface="Tahoma" panose="020B0604030504040204" pitchFamily="34" charset="0"/>
                <a:cs typeface="Tahoma" panose="020B0604030504040204" pitchFamily="34" charset="0"/>
              </a:rPr>
              <a:t>: Các settings của project ở trong này.</a:t>
            </a:r>
            <a:endParaRPr lang="en-US"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endParaRPr lang="vi-VN"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r>
              <a:rPr lang="vi-VN" sz="1200" b="1">
                <a:latin typeface="Tahoma" panose="020B0604030504040204" pitchFamily="34" charset="0"/>
                <a:ea typeface="Tahoma" panose="020B0604030504040204" pitchFamily="34" charset="0"/>
                <a:cs typeface="Tahoma" panose="020B0604030504040204" pitchFamily="34" charset="0"/>
              </a:rPr>
              <a:t>mysite/urls.py</a:t>
            </a:r>
            <a:r>
              <a:rPr lang="vi-VN" sz="1200">
                <a:latin typeface="Tahoma" panose="020B0604030504040204" pitchFamily="34" charset="0"/>
                <a:ea typeface="Tahoma" panose="020B0604030504040204" pitchFamily="34" charset="0"/>
                <a:cs typeface="Tahoma" panose="020B0604030504040204" pitchFamily="34" charset="0"/>
              </a:rPr>
              <a:t>: Định nghĩa các URL của trang web.</a:t>
            </a:r>
            <a:endParaRPr lang="en-US"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endParaRPr lang="vi-VN" sz="1200">
              <a:latin typeface="Tahoma" panose="020B0604030504040204" pitchFamily="34" charset="0"/>
              <a:ea typeface="Tahoma" panose="020B0604030504040204" pitchFamily="34" charset="0"/>
              <a:cs typeface="Tahoma" panose="020B0604030504040204" pitchFamily="34" charset="0"/>
            </a:endParaRPr>
          </a:p>
          <a:p>
            <a:pPr>
              <a:spcBef>
                <a:spcPts val="0"/>
              </a:spcBef>
              <a:spcAft>
                <a:spcPts val="0"/>
              </a:spcAft>
            </a:pPr>
            <a:r>
              <a:rPr lang="vi-VN" sz="1200" b="1">
                <a:latin typeface="Tahoma" panose="020B0604030504040204" pitchFamily="34" charset="0"/>
                <a:ea typeface="Tahoma" panose="020B0604030504040204" pitchFamily="34" charset="0"/>
                <a:cs typeface="Tahoma" panose="020B0604030504040204" pitchFamily="34" charset="0"/>
              </a:rPr>
              <a:t>mysite/wsgi.py</a:t>
            </a:r>
            <a:r>
              <a:rPr lang="vi-VN" sz="1200">
                <a:latin typeface="Tahoma" panose="020B0604030504040204" pitchFamily="34" charset="0"/>
                <a:ea typeface="Tahoma" panose="020B0604030504040204" pitchFamily="34" charset="0"/>
                <a:cs typeface="Tahoma" panose="020B0604030504040204" pitchFamily="34" charset="0"/>
              </a:rPr>
              <a:t>: Dùng khi deploy project của bạn.</a:t>
            </a:r>
            <a:endParaRPr lang="en-US" sz="1200">
              <a:latin typeface="Tahoma" panose="020B0604030504040204" pitchFamily="34" charset="0"/>
              <a:ea typeface="Tahoma" panose="020B0604030504040204" pitchFamily="34" charset="0"/>
              <a:cs typeface="Tahoma" panose="020B0604030504040204" pitchFamily="34" charset="0"/>
            </a:endParaRPr>
          </a:p>
          <a:p>
            <a:endParaRPr lang="en-US"/>
          </a:p>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8</a:t>
            </a:fld>
            <a:endParaRPr lang="en-US"/>
          </a:p>
        </p:txBody>
      </p:sp>
    </p:spTree>
    <p:extLst>
      <p:ext uri="{BB962C8B-B14F-4D97-AF65-F5344CB8AC3E}">
        <p14:creationId xmlns:p14="http://schemas.microsoft.com/office/powerpoint/2010/main" val="385106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9</a:t>
            </a:fld>
            <a:endParaRPr lang="en-US"/>
          </a:p>
        </p:txBody>
      </p:sp>
    </p:spTree>
    <p:extLst>
      <p:ext uri="{BB962C8B-B14F-4D97-AF65-F5344CB8AC3E}">
        <p14:creationId xmlns:p14="http://schemas.microsoft.com/office/powerpoint/2010/main" val="101140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10</a:t>
            </a:fld>
            <a:endParaRPr lang="en-US"/>
          </a:p>
        </p:txBody>
      </p:sp>
    </p:spTree>
    <p:extLst>
      <p:ext uri="{BB962C8B-B14F-4D97-AF65-F5344CB8AC3E}">
        <p14:creationId xmlns:p14="http://schemas.microsoft.com/office/powerpoint/2010/main" val="199709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trang sử dụng :</a:t>
            </a:r>
            <a:br>
              <a:rPr lang="vi-VN"/>
            </a:br>
            <a:r>
              <a:rPr lang="vi-VN"/>
              <a:t>-  </a:t>
            </a:r>
            <a:r>
              <a:rPr lang="en-US" sz="1200" b="0" i="0" u="sng" kern="1200">
                <a:solidFill>
                  <a:schemeClr val="tx1"/>
                </a:solidFill>
                <a:effectLst/>
                <a:latin typeface="+mn-lt"/>
                <a:ea typeface="+mn-ea"/>
                <a:cs typeface="+mn-cs"/>
                <a:hlinkClick r:id="rId3"/>
              </a:rPr>
              <a:t>Instagram</a:t>
            </a:r>
            <a:r>
              <a:rPr lang="en-US" sz="1200" b="0" i="0" kern="1200">
                <a:solidFill>
                  <a:schemeClr val="tx1"/>
                </a:solidFill>
                <a:effectLst/>
                <a:latin typeface="+mn-lt"/>
                <a:ea typeface="+mn-ea"/>
                <a:cs typeface="+mn-cs"/>
              </a:rPr>
              <a:t> </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4"/>
              </a:rPr>
              <a:t>Mozilla</a:t>
            </a:r>
            <a:r>
              <a:rPr lang="en-US" sz="1200" b="0" i="0" kern="1200">
                <a:solidFill>
                  <a:schemeClr val="tx1"/>
                </a:solidFill>
                <a:effectLst/>
                <a:latin typeface="+mn-lt"/>
                <a:ea typeface="+mn-ea"/>
                <a:cs typeface="+mn-cs"/>
              </a:rPr>
              <a:t> </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a:t>
            </a:r>
            <a:r>
              <a:rPr lang="en-US" sz="1200" b="0" i="1" u="sng" kern="1200">
                <a:solidFill>
                  <a:schemeClr val="tx1"/>
                </a:solidFill>
                <a:effectLst/>
                <a:latin typeface="+mn-lt"/>
                <a:ea typeface="+mn-ea"/>
                <a:cs typeface="+mn-cs"/>
                <a:hlinkClick r:id="rId5"/>
              </a:rPr>
              <a:t>The Washington Times</a:t>
            </a:r>
            <a:endParaRPr lang="vi-VN" sz="1200" b="0" i="1" u="sng" kern="1200">
              <a:solidFill>
                <a:schemeClr val="tx1"/>
              </a:solidFill>
              <a:effectLst/>
              <a:latin typeface="+mn-lt"/>
              <a:ea typeface="+mn-ea"/>
              <a:cs typeface="+mn-cs"/>
            </a:endParaRPr>
          </a:p>
          <a:p>
            <a:r>
              <a:rPr lang="vi-VN" sz="1200" b="0" i="1" u="sng" kern="1200">
                <a:solidFill>
                  <a:schemeClr val="tx1"/>
                </a:solidFill>
                <a:effectLst/>
                <a:latin typeface="+mn-lt"/>
                <a:ea typeface="+mn-ea"/>
                <a:cs typeface="+mn-cs"/>
              </a:rPr>
              <a:t>- </a:t>
            </a:r>
            <a:r>
              <a:rPr lang="en-US" sz="1200" b="0" i="0" u="sng" kern="1200">
                <a:solidFill>
                  <a:schemeClr val="tx1"/>
                </a:solidFill>
                <a:effectLst/>
                <a:latin typeface="+mn-lt"/>
                <a:ea typeface="+mn-ea"/>
                <a:cs typeface="+mn-cs"/>
                <a:hlinkClick r:id="rId6"/>
              </a:rPr>
              <a:t>Bitbucket</a:t>
            </a:r>
            <a:endParaRPr lang="en-US"/>
          </a:p>
        </p:txBody>
      </p:sp>
      <p:sp>
        <p:nvSpPr>
          <p:cNvPr id="4" name="Slide Number Placeholder 3"/>
          <p:cNvSpPr>
            <a:spLocks noGrp="1"/>
          </p:cNvSpPr>
          <p:nvPr>
            <p:ph type="sldNum" sz="quarter" idx="10"/>
          </p:nvPr>
        </p:nvSpPr>
        <p:spPr/>
        <p:txBody>
          <a:bodyPr/>
          <a:lstStyle/>
          <a:p>
            <a:fld id="{B223CA65-B0B0-4049-BBEA-66B3F420CD3D}" type="slidenum">
              <a:rPr lang="en-US" smtClean="0"/>
              <a:t>11</a:t>
            </a:fld>
            <a:endParaRPr lang="en-US"/>
          </a:p>
        </p:txBody>
      </p:sp>
    </p:spTree>
    <p:extLst>
      <p:ext uri="{BB962C8B-B14F-4D97-AF65-F5344CB8AC3E}">
        <p14:creationId xmlns:p14="http://schemas.microsoft.com/office/powerpoint/2010/main" val="150246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BFAC-216F-4B55-ABD0-3769BA5B9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06DF8-7975-4178-B545-69F7A04E3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AC7C97-9FFB-44B0-97D9-3C15528D4CA3}"/>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a:extLst>
              <a:ext uri="{FF2B5EF4-FFF2-40B4-BE49-F238E27FC236}">
                <a16:creationId xmlns:a16="http://schemas.microsoft.com/office/drawing/2014/main" id="{F331E3BD-9005-4431-9EDE-0548F53D4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C444A-C098-4E91-8477-E8D5298B856F}"/>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15430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7879-EF0E-4578-8FA5-2A6CA607EE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3D98C-340D-4AF4-9F19-7C933F3FFB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F69EB-BAE8-49CF-A74D-D4FD09EE97C4}"/>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a:extLst>
              <a:ext uri="{FF2B5EF4-FFF2-40B4-BE49-F238E27FC236}">
                <a16:creationId xmlns:a16="http://schemas.microsoft.com/office/drawing/2014/main" id="{F19AD8D4-B349-43BD-9355-8B02CCFC3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091BF-CB03-42EE-A28C-12706EDA53A7}"/>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16578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74320-F219-4F99-A198-A22ABE0D2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B0782E-3C6F-40F7-BB77-8981A36F79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908BC-E44E-40C5-B2D5-AF61A5578101}"/>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a:extLst>
              <a:ext uri="{FF2B5EF4-FFF2-40B4-BE49-F238E27FC236}">
                <a16:creationId xmlns:a16="http://schemas.microsoft.com/office/drawing/2014/main" id="{587C510E-8AE2-429E-AA08-2E41D0DC5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48461-DEAD-4EA9-806B-DF473C7C3E0A}"/>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77168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52543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04534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290068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113184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A2419-6B79-47BF-8C4E-CB069D1055ED}"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4393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A2419-6B79-47BF-8C4E-CB069D1055ED}"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929013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A2419-6B79-47BF-8C4E-CB069D1055ED}"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265999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16011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5961-88AD-44EF-AF37-692A63D87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2EEB5-895D-49F0-9884-E01506359F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AA614-93E5-4F49-B84C-4E019F20C380}"/>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a:extLst>
              <a:ext uri="{FF2B5EF4-FFF2-40B4-BE49-F238E27FC236}">
                <a16:creationId xmlns:a16="http://schemas.microsoft.com/office/drawing/2014/main" id="{7B3C565D-9D2E-4F46-A6C7-A29BA797E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32AAB-9FC8-4176-88E6-142807979561}"/>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074064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461478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898565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294384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772518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122558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159788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977318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A2419-6B79-47BF-8C4E-CB069D1055ED}"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73083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A2419-6B79-47BF-8C4E-CB069D1055ED}"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182163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A2419-6B79-47BF-8C4E-CB069D1055ED}"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08458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6DC6-14A7-497D-9EB6-EB417F177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9BA4AA-958E-4A8E-8F46-6CEB2A80B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2FEB6E-FF87-4728-8E00-2B7D5370712A}"/>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a:extLst>
              <a:ext uri="{FF2B5EF4-FFF2-40B4-BE49-F238E27FC236}">
                <a16:creationId xmlns:a16="http://schemas.microsoft.com/office/drawing/2014/main" id="{A914A1E9-523F-48B5-862F-286630F1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79001-F6B7-49CF-9589-7D215F4D3621}"/>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127604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373742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839674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69969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3145796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5541067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874376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8197458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988140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098395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10722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A99D-3625-4E22-B75B-D34B93C84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B742B-91AE-4031-8225-BAFF64EEC3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57D29-271A-401E-96B6-FE952B57F4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BA7EF-577C-4350-BA43-A03D9D345C62}"/>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a:extLst>
              <a:ext uri="{FF2B5EF4-FFF2-40B4-BE49-F238E27FC236}">
                <a16:creationId xmlns:a16="http://schemas.microsoft.com/office/drawing/2014/main" id="{025328A2-0392-493B-9569-685DDF686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337F1-FF6E-4EBC-84EA-12B2C3DB6EAE}"/>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173543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4257027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6168648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7561517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4794995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A2419-6B79-47BF-8C4E-CB069D1055ED}"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095499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7907806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9362994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901051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1976375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98933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9A13-F06B-40E1-8719-6987F2C672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98B64-7D51-40AE-BC5E-94282E336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0498BA-4595-40AB-9CBE-37E10E7315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F0B745-2BB8-4977-A85A-25FFBEBD0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F9FE4B-A9F4-4A72-A9F5-37F4D63E22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D20A9E-B2EC-4EFE-B363-1A8B0CF88633}"/>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8" name="Footer Placeholder 7">
            <a:extLst>
              <a:ext uri="{FF2B5EF4-FFF2-40B4-BE49-F238E27FC236}">
                <a16:creationId xmlns:a16="http://schemas.microsoft.com/office/drawing/2014/main" id="{19E906CF-6F70-4D1A-B991-4FC2415BBF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48EB4-EE1E-41E0-B2E2-B161494E85D1}"/>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4148278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5579718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2152621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699941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94264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7572725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1429960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2913829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F73B809-AF99-42C1-8D3C-F93979EC38D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1682874"/>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1171123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F73B809-AF99-42C1-8D3C-F93979EC38D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4370672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C2B9-8A4F-44A5-B5B0-D50D1F3A18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9BED5-191D-4663-9F40-36A1AAC4003B}"/>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4" name="Footer Placeholder 3">
            <a:extLst>
              <a:ext uri="{FF2B5EF4-FFF2-40B4-BE49-F238E27FC236}">
                <a16:creationId xmlns:a16="http://schemas.microsoft.com/office/drawing/2014/main" id="{D64B483B-A81D-4AC2-BE8F-9E70EBAAB6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2F151-7AA0-4A08-8A03-F44CD27045FE}"/>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7730779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41744009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A2419-6B79-47BF-8C4E-CB069D1055ED}"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7737219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A2419-6B79-47BF-8C4E-CB069D1055ED}"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483224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A2419-6B79-47BF-8C4E-CB069D1055ED}"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326237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F73B809-AF99-42C1-8D3C-F93979EC38D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1923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7A2419-6B79-47BF-8C4E-CB069D1055ED}" type="datetimeFigureOut">
              <a:rPr lang="en-US" smtClean="0"/>
              <a:t>11/29/2018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F73B809-AF99-42C1-8D3C-F93979EC38D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46477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0636682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419-6B79-47BF-8C4E-CB069D1055ED}"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70783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DE332-BA3E-4737-A549-C8F3E6BD8433}"/>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3" name="Footer Placeholder 2">
            <a:extLst>
              <a:ext uri="{FF2B5EF4-FFF2-40B4-BE49-F238E27FC236}">
                <a16:creationId xmlns:a16="http://schemas.microsoft.com/office/drawing/2014/main" id="{6363AF22-A296-4E6D-9489-61A146283C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CAFB3-59DD-4B76-997D-EA71963197B7}"/>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34878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84F4-494B-4B40-BFD0-F751E849C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2A1DB-0530-4A95-AB8B-DD23EB957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898FFF-00E2-4598-BAC3-F7E07AF03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E89DFB-10DD-4F39-B8BC-87736CFF14FC}"/>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a:extLst>
              <a:ext uri="{FF2B5EF4-FFF2-40B4-BE49-F238E27FC236}">
                <a16:creationId xmlns:a16="http://schemas.microsoft.com/office/drawing/2014/main" id="{6FAD087F-C7B7-4685-BEFE-EFF9DA5EF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BA399-8CB2-4D46-989A-9CB60F5530D9}"/>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230809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8832-D616-4A09-8ECD-41D7636BD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C5EC6-2EA0-4FB0-B1B8-3855516E2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888C6-C7A5-4019-B682-D73047CC5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B265F5-CD9F-4A3E-B480-AA6FBF31C9C1}"/>
              </a:ext>
            </a:extLst>
          </p:cNvPr>
          <p:cNvSpPr>
            <a:spLocks noGrp="1"/>
          </p:cNvSpPr>
          <p:nvPr>
            <p:ph type="dt" sz="half" idx="10"/>
          </p:nvPr>
        </p:nvSpPr>
        <p:spPr/>
        <p:txBody>
          <a:bodyPr/>
          <a:lstStyle/>
          <a:p>
            <a:fld id="{CF7A2419-6B79-47BF-8C4E-CB069D1055ED}" type="datetimeFigureOut">
              <a:rPr lang="en-US" smtClean="0"/>
              <a:t>11/29/2018</a:t>
            </a:fld>
            <a:endParaRPr lang="en-US"/>
          </a:p>
        </p:txBody>
      </p:sp>
      <p:sp>
        <p:nvSpPr>
          <p:cNvPr id="6" name="Footer Placeholder 5">
            <a:extLst>
              <a:ext uri="{FF2B5EF4-FFF2-40B4-BE49-F238E27FC236}">
                <a16:creationId xmlns:a16="http://schemas.microsoft.com/office/drawing/2014/main" id="{7C79E900-3783-4779-AFE3-62ED52AD2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601BD-0E5E-4B08-B815-9BC2D0B081A7}"/>
              </a:ext>
            </a:extLst>
          </p:cNvPr>
          <p:cNvSpPr>
            <a:spLocks noGrp="1"/>
          </p:cNvSpPr>
          <p:nvPr>
            <p:ph type="sldNum" sz="quarter" idx="12"/>
          </p:nvPr>
        </p:nvSpPr>
        <p:spPr/>
        <p:txBody>
          <a:bodyPr/>
          <a:lstStyle/>
          <a:p>
            <a:fld id="{CF73B809-AF99-42C1-8D3C-F93979EC38D9}" type="slidenum">
              <a:rPr lang="en-US" smtClean="0"/>
              <a:t>‹#›</a:t>
            </a:fld>
            <a:endParaRPr lang="en-US"/>
          </a:p>
        </p:txBody>
      </p:sp>
    </p:spTree>
    <p:extLst>
      <p:ext uri="{BB962C8B-B14F-4D97-AF65-F5344CB8AC3E}">
        <p14:creationId xmlns:p14="http://schemas.microsoft.com/office/powerpoint/2010/main" val="108906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21" Type="http://schemas.openxmlformats.org/officeDocument/2006/relationships/image" Target="../media/image7.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6.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5.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7DBEA-EDB2-4E96-A12C-3755B4F82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F7C07-BCC3-4D3D-8080-09C0A6E8A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25101-8B83-4D5D-9644-95FBC5E7F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A2419-6B79-47BF-8C4E-CB069D1055ED}" type="datetimeFigureOut">
              <a:rPr lang="en-US" smtClean="0"/>
              <a:t>11/29/2018</a:t>
            </a:fld>
            <a:endParaRPr lang="en-US"/>
          </a:p>
        </p:txBody>
      </p:sp>
      <p:sp>
        <p:nvSpPr>
          <p:cNvPr id="5" name="Footer Placeholder 4">
            <a:extLst>
              <a:ext uri="{FF2B5EF4-FFF2-40B4-BE49-F238E27FC236}">
                <a16:creationId xmlns:a16="http://schemas.microsoft.com/office/drawing/2014/main" id="{7A664966-F04D-48C4-8ED3-652609C36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6F8279-18ED-4C2C-80CE-B0F391211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3B809-AF99-42C1-8D3C-F93979EC38D9}" type="slidenum">
              <a:rPr lang="en-US" smtClean="0"/>
              <a:t>‹#›</a:t>
            </a:fld>
            <a:endParaRPr lang="en-US"/>
          </a:p>
        </p:txBody>
      </p:sp>
    </p:spTree>
    <p:extLst>
      <p:ext uri="{BB962C8B-B14F-4D97-AF65-F5344CB8AC3E}">
        <p14:creationId xmlns:p14="http://schemas.microsoft.com/office/powerpoint/2010/main" val="2567597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7A2419-6B79-47BF-8C4E-CB069D1055ED}" type="datetimeFigureOut">
              <a:rPr lang="en-US" smtClean="0"/>
              <a:t>11/29/2018</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73B809-AF99-42C1-8D3C-F93979EC38D9}"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74596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7A2419-6B79-47BF-8C4E-CB069D1055ED}" type="datetimeFigureOut">
              <a:rPr lang="en-US" smtClean="0"/>
              <a:t>11/29/2018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73B809-AF99-42C1-8D3C-F93979EC38D9}" type="slidenum">
              <a:rPr lang="en-US" smtClean="0"/>
              <a:t>‹#›</a:t>
            </a:fld>
            <a:endParaRPr lang="en-US"/>
          </a:p>
        </p:txBody>
      </p:sp>
    </p:spTree>
    <p:extLst>
      <p:ext uri="{BB962C8B-B14F-4D97-AF65-F5344CB8AC3E}">
        <p14:creationId xmlns:p14="http://schemas.microsoft.com/office/powerpoint/2010/main" val="247076064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7A2419-6B79-47BF-8C4E-CB069D1055ED}" type="datetimeFigureOut">
              <a:rPr lang="en-US" smtClean="0"/>
              <a:t>11/29/2018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73B809-AF99-42C1-8D3C-F93979EC38D9}" type="slidenum">
              <a:rPr lang="en-US" smtClean="0"/>
              <a:t>‹#›</a:t>
            </a:fld>
            <a:endParaRPr lang="en-US"/>
          </a:p>
        </p:txBody>
      </p:sp>
    </p:spTree>
    <p:extLst>
      <p:ext uri="{BB962C8B-B14F-4D97-AF65-F5344CB8AC3E}">
        <p14:creationId xmlns:p14="http://schemas.microsoft.com/office/powerpoint/2010/main" val="275515836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F7A2419-6B79-47BF-8C4E-CB069D1055ED}" type="datetimeFigureOut">
              <a:rPr lang="en-US" smtClean="0"/>
              <a:t>11/29/2018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F73B809-AF99-42C1-8D3C-F93979EC38D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37500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jpe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50CF3-BC6F-443B-A834-7D2DBACC8738}"/>
              </a:ext>
            </a:extLst>
          </p:cNvPr>
          <p:cNvSpPr>
            <a:spLocks noGrp="1"/>
          </p:cNvSpPr>
          <p:nvPr>
            <p:ph type="ctrTitle"/>
          </p:nvPr>
        </p:nvSpPr>
        <p:spPr>
          <a:xfrm>
            <a:off x="838206" y="4188478"/>
            <a:ext cx="6801321" cy="1737360"/>
          </a:xfrm>
        </p:spPr>
        <p:txBody>
          <a:bodyPr anchor="ctr">
            <a:normAutofit/>
          </a:bodyPr>
          <a:lstStyle/>
          <a:p>
            <a:pPr algn="r"/>
            <a:r>
              <a:rPr lang="en-US" sz="4200">
                <a:latin typeface="Tahoma" panose="020B0604030504040204" pitchFamily="34" charset="0"/>
                <a:ea typeface="Tahoma" panose="020B0604030504040204" pitchFamily="34" charset="0"/>
                <a:cs typeface="Tahoma" panose="020B0604030504040204" pitchFamily="34" charset="0"/>
              </a:rPr>
              <a:t>Báo cáo đồ án </a:t>
            </a:r>
            <a:br>
              <a:rPr lang="en-US" sz="4200">
                <a:latin typeface="Tahoma" panose="020B0604030504040204" pitchFamily="34" charset="0"/>
                <a:ea typeface="Tahoma" panose="020B0604030504040204" pitchFamily="34" charset="0"/>
                <a:cs typeface="Tahoma" panose="020B0604030504040204" pitchFamily="34" charset="0"/>
              </a:rPr>
            </a:br>
            <a:r>
              <a:rPr lang="en-US" sz="4200">
                <a:latin typeface="Tahoma" panose="020B0604030504040204" pitchFamily="34" charset="0"/>
                <a:ea typeface="Tahoma" panose="020B0604030504040204" pitchFamily="34" charset="0"/>
                <a:cs typeface="Tahoma" panose="020B0604030504040204" pitchFamily="34" charset="0"/>
              </a:rPr>
              <a:t>Tìm hiểu ngôn ngữ Python</a:t>
            </a:r>
          </a:p>
        </p:txBody>
      </p:sp>
      <p:sp>
        <p:nvSpPr>
          <p:cNvPr id="3" name="Subtitle 2">
            <a:extLst>
              <a:ext uri="{FF2B5EF4-FFF2-40B4-BE49-F238E27FC236}">
                <a16:creationId xmlns:a16="http://schemas.microsoft.com/office/drawing/2014/main" id="{D595E69D-3E31-4F67-9193-DF81CB4FF14F}"/>
              </a:ext>
            </a:extLst>
          </p:cNvPr>
          <p:cNvSpPr>
            <a:spLocks noGrp="1"/>
          </p:cNvSpPr>
          <p:nvPr>
            <p:ph type="subTitle" idx="1"/>
          </p:nvPr>
        </p:nvSpPr>
        <p:spPr>
          <a:xfrm>
            <a:off x="7961258" y="4485012"/>
            <a:ext cx="3258675" cy="1737360"/>
          </a:xfrm>
        </p:spPr>
        <p:txBody>
          <a:bodyPr anchor="ctr">
            <a:normAutofit/>
          </a:bodyPr>
          <a:lstStyle/>
          <a:p>
            <a:pPr algn="l"/>
            <a:r>
              <a:rPr lang="en-US" sz="2000">
                <a:latin typeface="Tahoma" panose="020B0604030504040204" pitchFamily="34" charset="0"/>
                <a:ea typeface="Tahoma" panose="020B0604030504040204" pitchFamily="34" charset="0"/>
                <a:cs typeface="Tahoma" panose="020B0604030504040204" pitchFamily="34" charset="0"/>
              </a:rPr>
              <a:t>GVHD :  Nguyễn Thị L</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ơng</a:t>
            </a:r>
          </a:p>
          <a:p>
            <a:pPr algn="l"/>
            <a:r>
              <a:rPr lang="en-US" sz="2000">
                <a:latin typeface="Tahoma" panose="020B0604030504040204" pitchFamily="34" charset="0"/>
                <a:ea typeface="Tahoma" panose="020B0604030504040204" pitchFamily="34" charset="0"/>
                <a:cs typeface="Tahoma" panose="020B0604030504040204" pitchFamily="34" charset="0"/>
              </a:rPr>
              <a:t>Thực hiện :</a:t>
            </a:r>
          </a:p>
          <a:p>
            <a:pPr algn="l"/>
            <a:r>
              <a:rPr lang="en-US" sz="2000">
                <a:latin typeface="Tahoma" panose="020B0604030504040204" pitchFamily="34" charset="0"/>
                <a:ea typeface="Tahoma" panose="020B0604030504040204" pitchFamily="34" charset="0"/>
                <a:cs typeface="Tahoma" panose="020B0604030504040204" pitchFamily="34" charset="0"/>
              </a:rPr>
              <a:t>- Nguyễn Văn V</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ơng </a:t>
            </a:r>
          </a:p>
          <a:p>
            <a:pPr algn="l"/>
            <a:r>
              <a:rPr lang="en-US" sz="2000">
                <a:latin typeface="Tahoma" panose="020B0604030504040204" pitchFamily="34" charset="0"/>
                <a:ea typeface="Tahoma" panose="020B0604030504040204" pitchFamily="34" charset="0"/>
                <a:cs typeface="Tahoma" panose="020B0604030504040204" pitchFamily="34" charset="0"/>
              </a:rPr>
              <a:t>- Ma Xuân Thoại</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Káº¿t quáº£ hÃ¬nh áº£nh cho python">
            <a:extLst>
              <a:ext uri="{FF2B5EF4-FFF2-40B4-BE49-F238E27FC236}">
                <a16:creationId xmlns:a16="http://schemas.microsoft.com/office/drawing/2014/main" id="{AB8A99E4-32E7-4450-8DBB-A5796219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1" y="2750917"/>
            <a:ext cx="5182499" cy="261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429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2084810" y="417880"/>
            <a:ext cx="9270126" cy="919602"/>
          </a:xfrm>
        </p:spPr>
        <p:txBody>
          <a:bodyPr anchor="t">
            <a:normAutofit lnSpcReduction="10000"/>
          </a:bodyPr>
          <a:lstStyle/>
          <a:p>
            <a:pPr marL="0" indent="0">
              <a:buNone/>
            </a:pPr>
            <a:r>
              <a:rPr lang="en-US" sz="1800">
                <a:latin typeface="Tahoma" panose="020B0604030504040204" pitchFamily="34" charset="0"/>
                <a:ea typeface="Tahoma" panose="020B0604030504040204" pitchFamily="34" charset="0"/>
                <a:cs typeface="Tahoma" panose="020B0604030504040204" pitchFamily="34" charset="0"/>
              </a:rPr>
              <a:t>- Sau khi khởi chạy server thành công , vào trình duyệt gõ vào thanh địa chỉ  : “localhost:số_port” mà bạn đã khởi tạo , nếu hiện như hình dưới là đã khởi tạo thành công.</a:t>
            </a:r>
          </a:p>
          <a:p>
            <a:pPr marL="0" indent="0">
              <a:buNone/>
            </a:pPr>
            <a:endParaRPr lang="en-US" sz="1800">
              <a:latin typeface="Tahoma" panose="020B0604030504040204" pitchFamily="34" charset="0"/>
              <a:ea typeface="Tahoma" panose="020B0604030504040204" pitchFamily="34" charset="0"/>
              <a:cs typeface="Tahoma" panose="020B0604030504040204" pitchFamily="34" charset="0"/>
            </a:endParaRPr>
          </a:p>
        </p:txBody>
      </p:sp>
      <p:pic>
        <p:nvPicPr>
          <p:cNvPr id="6" name="Image4"/>
          <p:cNvPicPr/>
          <p:nvPr/>
        </p:nvPicPr>
        <p:blipFill>
          <a:blip r:embed="rId4"/>
          <a:stretch>
            <a:fillRect/>
          </a:stretch>
        </p:blipFill>
        <p:spPr bwMode="auto">
          <a:xfrm>
            <a:off x="2854177" y="1204362"/>
            <a:ext cx="8036461" cy="473336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extBox 1">
            <a:extLst>
              <a:ext uri="{FF2B5EF4-FFF2-40B4-BE49-F238E27FC236}">
                <a16:creationId xmlns:a16="http://schemas.microsoft.com/office/drawing/2014/main" id="{4F54C092-F128-44EE-BF0A-4650942FC90A}"/>
              </a:ext>
            </a:extLst>
          </p:cNvPr>
          <p:cNvSpPr txBox="1"/>
          <p:nvPr/>
        </p:nvSpPr>
        <p:spPr>
          <a:xfrm>
            <a:off x="4858870" y="6110108"/>
            <a:ext cx="4320988" cy="369332"/>
          </a:xfrm>
          <a:prstGeom prst="rect">
            <a:avLst/>
          </a:prstGeom>
          <a:noFill/>
        </p:spPr>
        <p:txBody>
          <a:bodyPr wrap="square" rtlCol="0">
            <a:spAutoFit/>
          </a:bodyPr>
          <a:lstStyle/>
          <a:p>
            <a:r>
              <a:rPr lang="en-US" i="1" err="1">
                <a:solidFill>
                  <a:srgbClr val="FF0000"/>
                </a:solidFill>
                <a:latin typeface="Tahoma" panose="020B0604030504040204" pitchFamily="34" charset="0"/>
                <a:ea typeface="Tahoma" panose="020B0604030504040204" pitchFamily="34" charset="0"/>
                <a:cs typeface="Tahoma" panose="020B0604030504040204" pitchFamily="34" charset="0"/>
              </a:rPr>
              <a:t>Hình</a:t>
            </a:r>
            <a:r>
              <a:rPr lang="en-US" i="1">
                <a:solidFill>
                  <a:srgbClr val="FF0000"/>
                </a:solidFill>
                <a:latin typeface="Tahoma" panose="020B0604030504040204" pitchFamily="34" charset="0"/>
                <a:ea typeface="Tahoma" panose="020B0604030504040204" pitchFamily="34" charset="0"/>
                <a:cs typeface="Tahoma" panose="020B0604030504040204" pitchFamily="34" charset="0"/>
              </a:rPr>
              <a:t> 1 : </a:t>
            </a:r>
            <a:r>
              <a:rPr lang="en-US" i="1" err="1">
                <a:solidFill>
                  <a:srgbClr val="FF0000"/>
                </a:solidFill>
                <a:latin typeface="Tahoma" panose="020B0604030504040204" pitchFamily="34" charset="0"/>
                <a:ea typeface="Tahoma" panose="020B0604030504040204" pitchFamily="34" charset="0"/>
                <a:cs typeface="Tahoma" panose="020B0604030504040204" pitchFamily="34" charset="0"/>
              </a:rPr>
              <a:t>Khởi</a:t>
            </a:r>
            <a:r>
              <a:rPr lang="en-US" i="1">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i="1" err="1">
                <a:solidFill>
                  <a:srgbClr val="FF0000"/>
                </a:solidFill>
                <a:latin typeface="Tahoma" panose="020B0604030504040204" pitchFamily="34" charset="0"/>
                <a:ea typeface="Tahoma" panose="020B0604030504040204" pitchFamily="34" charset="0"/>
                <a:cs typeface="Tahoma" panose="020B0604030504040204" pitchFamily="34" charset="0"/>
              </a:rPr>
              <a:t>chạy</a:t>
            </a:r>
            <a:r>
              <a:rPr lang="en-US" i="1">
                <a:solidFill>
                  <a:srgbClr val="FF0000"/>
                </a:solidFill>
                <a:latin typeface="Tahoma" panose="020B0604030504040204" pitchFamily="34" charset="0"/>
                <a:ea typeface="Tahoma" panose="020B0604030504040204" pitchFamily="34" charset="0"/>
                <a:cs typeface="Tahoma" panose="020B0604030504040204" pitchFamily="34" charset="0"/>
              </a:rPr>
              <a:t> server </a:t>
            </a:r>
            <a:r>
              <a:rPr lang="en-US" i="1" err="1">
                <a:solidFill>
                  <a:srgbClr val="FF0000"/>
                </a:solidFill>
                <a:latin typeface="Tahoma" panose="020B0604030504040204" pitchFamily="34" charset="0"/>
                <a:ea typeface="Tahoma" panose="020B0604030504040204" pitchFamily="34" charset="0"/>
                <a:cs typeface="Tahoma" panose="020B0604030504040204" pitchFamily="34" charset="0"/>
              </a:rPr>
              <a:t>thành</a:t>
            </a:r>
            <a:r>
              <a:rPr lang="en-US" i="1">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i="1" err="1">
                <a:solidFill>
                  <a:srgbClr val="FF0000"/>
                </a:solidFill>
                <a:latin typeface="Tahoma" panose="020B0604030504040204" pitchFamily="34" charset="0"/>
                <a:ea typeface="Tahoma" panose="020B0604030504040204" pitchFamily="34" charset="0"/>
                <a:cs typeface="Tahoma" panose="020B0604030504040204" pitchFamily="34" charset="0"/>
              </a:rPr>
              <a:t>công</a:t>
            </a:r>
            <a:endParaRPr lang="en-US" i="1">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561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050" name="Picture 2" descr="Image result for application png">
            <a:extLst>
              <a:ext uri="{FF2B5EF4-FFF2-40B4-BE49-F238E27FC236}">
                <a16:creationId xmlns:a16="http://schemas.microsoft.com/office/drawing/2014/main" id="{A9776CDA-DAE9-4F77-B3BF-52480D9381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06" b="7457"/>
          <a:stretch/>
        </p:blipFill>
        <p:spPr bwMode="auto">
          <a:xfrm>
            <a:off x="6443608" y="2403906"/>
            <a:ext cx="5451627" cy="306654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880157" y="1281861"/>
            <a:ext cx="6687291" cy="5310637"/>
          </a:xfrm>
        </p:spPr>
        <p:txBody>
          <a:bodyPr>
            <a:noAutofit/>
          </a:bodyPr>
          <a:lstStyle/>
          <a:p>
            <a:pPr marL="457200" lvl="1" indent="0">
              <a:lnSpc>
                <a:spcPct val="90000"/>
              </a:lnSpc>
              <a:buNone/>
            </a:pPr>
            <a:r>
              <a:rPr lang="en-US" sz="2400" b="1">
                <a:latin typeface="Times New Roman" panose="02020603050405020304" pitchFamily="18" charset="0"/>
                <a:ea typeface="Tahoma" panose="020B0604030504040204" pitchFamily="34" charset="0"/>
                <a:cs typeface="Times New Roman" panose="02020603050405020304" pitchFamily="18" charset="0"/>
              </a:rPr>
              <a:t>d</a:t>
            </a:r>
            <a:r>
              <a:rPr lang="vi-VN" sz="2400" b="1">
                <a:latin typeface="Times New Roman" panose="02020603050405020304" pitchFamily="18" charset="0"/>
                <a:ea typeface="Tahoma" panose="020B0604030504040204" pitchFamily="34" charset="0"/>
                <a:cs typeface="Times New Roman" panose="02020603050405020304" pitchFamily="18" charset="0"/>
              </a:rPr>
              <a:t>.</a:t>
            </a:r>
            <a:r>
              <a:rPr lang="en-US" sz="2400" b="1">
                <a:latin typeface="Times New Roman" panose="02020603050405020304" pitchFamily="18" charset="0"/>
                <a:ea typeface="Tahoma" panose="020B0604030504040204" pitchFamily="34" charset="0"/>
                <a:cs typeface="Times New Roman" panose="02020603050405020304" pitchFamily="18" charset="0"/>
              </a:rPr>
              <a:t> S</a:t>
            </a:r>
            <a:r>
              <a:rPr lang="vi-VN" sz="2400" b="1">
                <a:latin typeface="Times New Roman" panose="02020603050405020304" pitchFamily="18" charset="0"/>
                <a:ea typeface="Tahoma" panose="020B0604030504040204" pitchFamily="34" charset="0"/>
                <a:cs typeface="Times New Roman" panose="02020603050405020304" pitchFamily="18" charset="0"/>
              </a:rPr>
              <a:t>ơ</a:t>
            </a:r>
            <a:r>
              <a:rPr lang="en-US" sz="2400" b="1">
                <a:latin typeface="Times New Roman" panose="02020603050405020304" pitchFamily="18" charset="0"/>
                <a:ea typeface="Tahoma" panose="020B0604030504040204" pitchFamily="34" charset="0"/>
                <a:cs typeface="Times New Roman" panose="02020603050405020304" pitchFamily="18" charset="0"/>
              </a:rPr>
              <a:t> l</a:t>
            </a:r>
            <a:r>
              <a:rPr lang="vi-VN" sz="2400" b="1">
                <a:latin typeface="Times New Roman" panose="02020603050405020304" pitchFamily="18" charset="0"/>
                <a:ea typeface="Tahoma" panose="020B0604030504040204" pitchFamily="34" charset="0"/>
                <a:cs typeface="Times New Roman" panose="02020603050405020304" pitchFamily="18" charset="0"/>
              </a:rPr>
              <a:t>ư</a:t>
            </a:r>
            <a:r>
              <a:rPr lang="en-US" sz="2400" b="1">
                <a:latin typeface="Times New Roman" panose="02020603050405020304" pitchFamily="18" charset="0"/>
                <a:ea typeface="Tahoma" panose="020B0604030504040204" pitchFamily="34" charset="0"/>
                <a:cs typeface="Times New Roman" panose="02020603050405020304" pitchFamily="18" charset="0"/>
              </a:rPr>
              <a:t>ợc về website học trực tuyến We-Learn .</a:t>
            </a:r>
          </a:p>
          <a:p>
            <a:pPr lvl="1">
              <a:lnSpc>
                <a:spcPct val="90000"/>
              </a:lnSpc>
              <a:buFontTx/>
              <a:buChar char="-"/>
            </a:pPr>
            <a:r>
              <a:rPr lang="en-US" sz="2000" b="1">
                <a:latin typeface="Times New Roman" panose="02020603050405020304" pitchFamily="18" charset="0"/>
                <a:ea typeface="Tahoma" panose="020B0604030504040204" pitchFamily="34" charset="0"/>
                <a:cs typeface="Times New Roman" panose="02020603050405020304" pitchFamily="18" charset="0"/>
              </a:rPr>
              <a:t>C</a:t>
            </a:r>
            <a:r>
              <a:rPr lang="vi-VN" sz="2000" b="1">
                <a:latin typeface="Times New Roman" panose="02020603050405020304" pitchFamily="18" charset="0"/>
                <a:ea typeface="Tahoma" panose="020B0604030504040204" pitchFamily="34" charset="0"/>
                <a:cs typeface="Times New Roman" panose="02020603050405020304" pitchFamily="18" charset="0"/>
              </a:rPr>
              <a:t>ơ</a:t>
            </a:r>
            <a:r>
              <a:rPr lang="en-US" sz="2000" b="1">
                <a:latin typeface="Times New Roman" panose="02020603050405020304" pitchFamily="18" charset="0"/>
                <a:ea typeface="Tahoma" panose="020B0604030504040204" pitchFamily="34" charset="0"/>
                <a:cs typeface="Times New Roman" panose="02020603050405020304" pitchFamily="18" charset="0"/>
              </a:rPr>
              <a:t> bản : </a:t>
            </a:r>
          </a:p>
          <a:p>
            <a:pPr lvl="2">
              <a:lnSpc>
                <a:spcPct val="90000"/>
              </a:lnSpc>
              <a:buFont typeface="Wingdings" panose="05000000000000000000" pitchFamily="2" charset="2"/>
              <a:buChar char="§"/>
            </a:pPr>
            <a:r>
              <a:rPr lang="en-US" sz="2000">
                <a:latin typeface="Times New Roman" panose="02020603050405020304" pitchFamily="18" charset="0"/>
                <a:ea typeface="Tahoma" panose="020B0604030504040204" pitchFamily="34" charset="0"/>
                <a:cs typeface="Times New Roman" panose="02020603050405020304" pitchFamily="18" charset="0"/>
              </a:rPr>
              <a:t>Giao diện thân thiện dễ sử dụng .</a:t>
            </a:r>
          </a:p>
          <a:p>
            <a:pPr lvl="2">
              <a:lnSpc>
                <a:spcPct val="90000"/>
              </a:lnSpc>
              <a:buFont typeface="Wingdings" panose="05000000000000000000" pitchFamily="2" charset="2"/>
              <a:buChar char="§"/>
            </a:pPr>
            <a:r>
              <a:rPr lang="en-US" sz="2000">
                <a:latin typeface="Times New Roman" panose="02020603050405020304" pitchFamily="18" charset="0"/>
                <a:ea typeface="Tahoma" panose="020B0604030504040204" pitchFamily="34" charset="0"/>
                <a:cs typeface="Times New Roman" panose="02020603050405020304" pitchFamily="18" charset="0"/>
              </a:rPr>
              <a:t>Học viên có thể bình luận trao đổi trên website .</a:t>
            </a:r>
          </a:p>
          <a:p>
            <a:pPr lvl="2">
              <a:lnSpc>
                <a:spcPct val="90000"/>
              </a:lnSpc>
              <a:buFont typeface="Wingdings" panose="05000000000000000000" pitchFamily="2" charset="2"/>
              <a:buChar char="§"/>
            </a:pPr>
            <a:r>
              <a:rPr lang="en-US" sz="2000">
                <a:latin typeface="Times New Roman" panose="02020603050405020304" pitchFamily="18" charset="0"/>
                <a:ea typeface="Tahoma" panose="020B0604030504040204" pitchFamily="34" charset="0"/>
                <a:cs typeface="Times New Roman" panose="02020603050405020304" pitchFamily="18" charset="0"/>
              </a:rPr>
              <a:t>Học viên có thể kết nối với quản trị viên .</a:t>
            </a:r>
          </a:p>
          <a:p>
            <a:pPr lvl="2">
              <a:lnSpc>
                <a:spcPct val="90000"/>
              </a:lnSpc>
              <a:buFont typeface="Wingdings" panose="05000000000000000000" pitchFamily="2" charset="2"/>
              <a:buChar char="§"/>
            </a:pPr>
            <a:r>
              <a:rPr lang="en-US" sz="2000">
                <a:latin typeface="Times New Roman" panose="02020603050405020304" pitchFamily="18" charset="0"/>
                <a:ea typeface="Tahoma" panose="020B0604030504040204" pitchFamily="34" charset="0"/>
                <a:cs typeface="Times New Roman" panose="02020603050405020304" pitchFamily="18" charset="0"/>
              </a:rPr>
              <a:t>Quản lý đ</a:t>
            </a:r>
            <a:r>
              <a:rPr lang="vi-VN" sz="2000">
                <a:latin typeface="Times New Roman" panose="02020603050405020304" pitchFamily="18" charset="0"/>
                <a:ea typeface="Tahoma" panose="020B0604030504040204" pitchFamily="34" charset="0"/>
                <a:cs typeface="Times New Roman" panose="02020603050405020304" pitchFamily="18" charset="0"/>
              </a:rPr>
              <a:t>ư</a:t>
            </a:r>
            <a:r>
              <a:rPr lang="en-US" sz="2000">
                <a:latin typeface="Times New Roman" panose="02020603050405020304" pitchFamily="18" charset="0"/>
                <a:ea typeface="Tahoma" panose="020B0604030504040204" pitchFamily="34" charset="0"/>
                <a:cs typeface="Times New Roman" panose="02020603050405020304" pitchFamily="18" charset="0"/>
              </a:rPr>
              <a:t>ợc các môn học , các danh mục , bài đăng , bình luận … trên website.</a:t>
            </a:r>
          </a:p>
          <a:p>
            <a:pPr lvl="1">
              <a:lnSpc>
                <a:spcPct val="90000"/>
              </a:lnSpc>
              <a:buFontTx/>
              <a:buChar char="-"/>
            </a:pPr>
            <a:r>
              <a:rPr lang="en-US" sz="2000" b="1">
                <a:latin typeface="Times New Roman" panose="02020603050405020304" pitchFamily="18" charset="0"/>
                <a:ea typeface="Tahoma" panose="020B0604030504040204" pitchFamily="34" charset="0"/>
                <a:cs typeface="Times New Roman" panose="02020603050405020304" pitchFamily="18" charset="0"/>
              </a:rPr>
              <a:t>Nâng cao :</a:t>
            </a:r>
          </a:p>
          <a:p>
            <a:pPr lvl="2">
              <a:lnSpc>
                <a:spcPct val="90000"/>
              </a:lnSpc>
              <a:buFont typeface="Wingdings" panose="05000000000000000000" pitchFamily="2" charset="2"/>
              <a:buChar char="§"/>
            </a:pPr>
            <a:r>
              <a:rPr lang="en-US" sz="200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Có nhiều ngôn ngữ lập trình , tăng sự đa dạng, phong phú  cho website .</a:t>
            </a:r>
          </a:p>
          <a:p>
            <a:pPr lvl="2">
              <a:lnSpc>
                <a:spcPct val="90000"/>
              </a:lnSpc>
              <a:buFont typeface="Wingdings" panose="05000000000000000000" pitchFamily="2" charset="2"/>
              <a:buChar char="§"/>
            </a:pPr>
            <a:r>
              <a:rPr lang="en-US" sz="200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Cung cấp cho quản trị viên công cụ quản lý mạnh mẽ cho quản trị viên.</a:t>
            </a:r>
          </a:p>
        </p:txBody>
      </p:sp>
    </p:spTree>
    <p:extLst>
      <p:ext uri="{BB962C8B-B14F-4D97-AF65-F5344CB8AC3E}">
        <p14:creationId xmlns:p14="http://schemas.microsoft.com/office/powerpoint/2010/main" val="305670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arn(inVertical)">
                                      <p:cBhvr>
                                        <p:cTn id="7" dur="500"/>
                                        <p:tgtEl>
                                          <p:spTgt spid="7">
                                            <p:txEl>
                                              <p:pRg st="1" end="1"/>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barn(inVertical)">
                                      <p:cBhvr>
                                        <p:cTn id="11" dur="1000"/>
                                        <p:tgtEl>
                                          <p:spTgt spid="7">
                                            <p:txEl>
                                              <p:pRg st="2" end="2"/>
                                            </p:txEl>
                                          </p:spTgt>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arn(inVertical)">
                                      <p:cBhvr>
                                        <p:cTn id="15" dur="1000"/>
                                        <p:tgtEl>
                                          <p:spTgt spid="7">
                                            <p:txEl>
                                              <p:pRg st="3" end="3"/>
                                            </p:txEl>
                                          </p:spTgt>
                                        </p:tgtEl>
                                      </p:cBhvr>
                                    </p:animEffect>
                                  </p:childTnLst>
                                </p:cTn>
                              </p:par>
                            </p:childTnLst>
                          </p:cTn>
                        </p:par>
                        <p:par>
                          <p:cTn id="16" fill="hold">
                            <p:stCondLst>
                              <p:cond delay="2500"/>
                            </p:stCondLst>
                            <p:childTnLst>
                              <p:par>
                                <p:cTn id="17" presetID="16" presetClass="entr" presetSubtype="21" fill="hold"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1000"/>
                                        <p:tgtEl>
                                          <p:spTgt spid="7">
                                            <p:txEl>
                                              <p:pRg st="4" end="4"/>
                                            </p:txEl>
                                          </p:spTgt>
                                        </p:tgtEl>
                                      </p:cBhvr>
                                    </p:animEffect>
                                  </p:childTnLst>
                                </p:cTn>
                              </p:par>
                            </p:childTnLst>
                          </p:cTn>
                        </p:par>
                        <p:par>
                          <p:cTn id="20" fill="hold">
                            <p:stCondLst>
                              <p:cond delay="3500"/>
                            </p:stCondLst>
                            <p:childTnLst>
                              <p:par>
                                <p:cTn id="21" presetID="16" presetClass="entr" presetSubtype="21" fill="hold"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arn(inVertical)">
                                      <p:cBhvr>
                                        <p:cTn id="23" dur="1000"/>
                                        <p:tgtEl>
                                          <p:spTgt spid="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arn(inVertical)">
                                      <p:cBhvr>
                                        <p:cTn id="28" dur="500"/>
                                        <p:tgtEl>
                                          <p:spTgt spid="7">
                                            <p:txEl>
                                              <p:pRg st="6" end="6"/>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barn(inVertical)">
                                      <p:cBhvr>
                                        <p:cTn id="32" dur="1000"/>
                                        <p:tgtEl>
                                          <p:spTgt spid="7">
                                            <p:txEl>
                                              <p:pRg st="7" end="7"/>
                                            </p:txEl>
                                          </p:spTgt>
                                        </p:tgtEl>
                                      </p:cBhvr>
                                    </p:animEffect>
                                  </p:childTnLst>
                                </p:cTn>
                              </p:par>
                            </p:childTnLst>
                          </p:cTn>
                        </p:par>
                        <p:par>
                          <p:cTn id="33" fill="hold">
                            <p:stCondLst>
                              <p:cond delay="1500"/>
                            </p:stCondLst>
                            <p:childTnLst>
                              <p:par>
                                <p:cTn id="34" presetID="16" presetClass="entr" presetSubtype="21" fill="hold" nodeType="after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barn(inVertical)">
                                      <p:cBhvr>
                                        <p:cTn id="36" dur="1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232" y="5714999"/>
            <a:ext cx="10018713" cy="633046"/>
          </a:xfrm>
        </p:spPr>
        <p:txBody>
          <a:bodyPr>
            <a:normAutofit/>
          </a:bodyPr>
          <a:lstStyle/>
          <a:p>
            <a:r>
              <a:rPr lang="en-US" sz="2000" i="1" err="1">
                <a:latin typeface="Tahoma" panose="020B0604030504040204" pitchFamily="34" charset="0"/>
                <a:ea typeface="Tahoma" panose="020B0604030504040204" pitchFamily="34" charset="0"/>
                <a:cs typeface="Tahoma" panose="020B0604030504040204" pitchFamily="34" charset="0"/>
              </a:rPr>
              <a:t>Hình</a:t>
            </a:r>
            <a:r>
              <a:rPr lang="en-US" sz="2000" i="1">
                <a:latin typeface="Tahoma" panose="020B0604030504040204" pitchFamily="34" charset="0"/>
                <a:ea typeface="Tahoma" panose="020B0604030504040204" pitchFamily="34" charset="0"/>
                <a:cs typeface="Tahoma" panose="020B0604030504040204" pitchFamily="34" charset="0"/>
              </a:rPr>
              <a:t> 2: </a:t>
            </a:r>
            <a:r>
              <a:rPr lang="en-US" sz="2000" i="1" err="1">
                <a:latin typeface="Tahoma" panose="020B0604030504040204" pitchFamily="34" charset="0"/>
                <a:ea typeface="Tahoma" panose="020B0604030504040204" pitchFamily="34" charset="0"/>
                <a:cs typeface="Tahoma" panose="020B0604030504040204" pitchFamily="34" charset="0"/>
              </a:rPr>
              <a:t>Sơ</a:t>
            </a:r>
            <a:r>
              <a:rPr lang="en-US" sz="2000" i="1">
                <a:latin typeface="Tahoma" panose="020B0604030504040204" pitchFamily="34" charset="0"/>
                <a:ea typeface="Tahoma" panose="020B0604030504040204" pitchFamily="34" charset="0"/>
                <a:cs typeface="Tahoma" panose="020B0604030504040204" pitchFamily="34" charset="0"/>
              </a:rPr>
              <a:t> đồ tổng quan Use case website We-Learn</a:t>
            </a:r>
          </a:p>
        </p:txBody>
      </p:sp>
      <p:sp>
        <p:nvSpPr>
          <p:cNvPr id="5" name="Content Placeholder 4">
            <a:extLst>
              <a:ext uri="{FF2B5EF4-FFF2-40B4-BE49-F238E27FC236}">
                <a16:creationId xmlns:a16="http://schemas.microsoft.com/office/drawing/2014/main" id="{449BD02B-D291-43A5-A4DF-ECCE45AE6B8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07DED3A-1F06-4A36-B879-00FA9C4692F8}"/>
              </a:ext>
            </a:extLst>
          </p:cNvPr>
          <p:cNvPicPr>
            <a:picLocks noChangeAspect="1"/>
          </p:cNvPicPr>
          <p:nvPr/>
        </p:nvPicPr>
        <p:blipFill>
          <a:blip r:embed="rId3"/>
          <a:stretch>
            <a:fillRect/>
          </a:stretch>
        </p:blipFill>
        <p:spPr>
          <a:xfrm>
            <a:off x="1572232" y="1066800"/>
            <a:ext cx="10171533" cy="4352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8246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lan png">
            <a:extLst>
              <a:ext uri="{FF2B5EF4-FFF2-40B4-BE49-F238E27FC236}">
                <a16:creationId xmlns:a16="http://schemas.microsoft.com/office/drawing/2014/main" id="{4FAFCF18-54DC-4E2D-A6CE-7E8A82231A3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33" r="11898"/>
          <a:stretch/>
        </p:blipFill>
        <p:spPr bwMode="auto">
          <a:xfrm>
            <a:off x="10508566" y="10"/>
            <a:ext cx="1683435" cy="1681061"/>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1298932" y="828938"/>
            <a:ext cx="5982257" cy="852133"/>
          </a:xfrm>
        </p:spPr>
        <p:txBody>
          <a:bodyPr>
            <a:noAutofit/>
          </a:bodyPr>
          <a:lstStyle/>
          <a:p>
            <a:pPr marL="457200" lvl="1" indent="0">
              <a:lnSpc>
                <a:spcPct val="90000"/>
              </a:lnSpc>
              <a:buNone/>
            </a:pPr>
            <a:r>
              <a:rPr lang="en-US" b="1">
                <a:latin typeface="Tahoma" panose="020B0604030504040204" pitchFamily="34" charset="0"/>
                <a:ea typeface="Tahoma" panose="020B0604030504040204" pitchFamily="34" charset="0"/>
                <a:cs typeface="Tahoma" panose="020B0604030504040204" pitchFamily="34" charset="0"/>
              </a:rPr>
              <a:t>c. Kế hoạch phát </a:t>
            </a:r>
            <a:r>
              <a:rPr lang="en-US" b="1" err="1">
                <a:latin typeface="Tahoma" panose="020B0604030504040204" pitchFamily="34" charset="0"/>
                <a:ea typeface="Tahoma" panose="020B0604030504040204" pitchFamily="34" charset="0"/>
                <a:cs typeface="Tahoma" panose="020B0604030504040204" pitchFamily="34" charset="0"/>
              </a:rPr>
              <a:t>triển</a:t>
            </a:r>
            <a:r>
              <a:rPr lang="vi-VN" b="1">
                <a:latin typeface="Tahoma" panose="020B0604030504040204" pitchFamily="34" charset="0"/>
                <a:ea typeface="Tahoma" panose="020B0604030504040204" pitchFamily="34" charset="0"/>
                <a:cs typeface="Tahoma" panose="020B0604030504040204" pitchFamily="34" charset="0"/>
              </a:rPr>
              <a:t>.</a:t>
            </a:r>
            <a:endParaRPr lang="en-US" b="1">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Content Placeholder 6">
            <a:extLst>
              <a:ext uri="{FF2B5EF4-FFF2-40B4-BE49-F238E27FC236}">
                <a16:creationId xmlns:a16="http://schemas.microsoft.com/office/drawing/2014/main" id="{50B2A711-B390-40EA-B160-B67779BA0DB3}"/>
              </a:ext>
            </a:extLst>
          </p:cNvPr>
          <p:cNvGraphicFramePr>
            <a:graphicFrameLocks/>
          </p:cNvGraphicFramePr>
          <p:nvPr>
            <p:extLst/>
          </p:nvPr>
        </p:nvGraphicFramePr>
        <p:xfrm>
          <a:off x="2114858" y="1571992"/>
          <a:ext cx="9476920" cy="4778021"/>
        </p:xfrm>
        <a:graphic>
          <a:graphicData uri="http://schemas.openxmlformats.org/drawingml/2006/table">
            <a:tbl>
              <a:tblPr firstRow="1" bandRow="1">
                <a:tableStyleId>{5C22544A-7EE6-4342-B048-85BDC9FD1C3A}</a:tableStyleId>
              </a:tblPr>
              <a:tblGrid>
                <a:gridCol w="271036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486281">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Thời</a:t>
                      </a:r>
                      <a:r>
                        <a:rPr lang="en-US" sz="2000" baseline="0">
                          <a:latin typeface="Tahoma" panose="020B0604030504040204" pitchFamily="34" charset="0"/>
                          <a:ea typeface="Tahoma" panose="020B0604030504040204" pitchFamily="34" charset="0"/>
                          <a:cs typeface="Tahoma" panose="020B0604030504040204" pitchFamily="34" charset="0"/>
                        </a:rPr>
                        <a:t> gian</a:t>
                      </a:r>
                      <a:endParaRPr lang="en-US" sz="20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Công</a:t>
                      </a:r>
                      <a:r>
                        <a:rPr lang="en-US" sz="2000" baseline="0">
                          <a:latin typeface="Tahoma" panose="020B0604030504040204" pitchFamily="34" charset="0"/>
                          <a:ea typeface="Tahoma" panose="020B0604030504040204" pitchFamily="34" charset="0"/>
                          <a:cs typeface="Tahoma" panose="020B0604030504040204" pitchFamily="34" charset="0"/>
                        </a:rPr>
                        <a:t> việc</a:t>
                      </a:r>
                      <a:endParaRPr lang="en-US" sz="20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821217">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5/7 -</a:t>
                      </a:r>
                      <a:r>
                        <a:rPr lang="en-US" sz="1900" baseline="0">
                          <a:latin typeface="Tahoma" panose="020B0604030504040204" pitchFamily="34" charset="0"/>
                          <a:ea typeface="Tahoma" panose="020B0604030504040204" pitchFamily="34" charset="0"/>
                          <a:cs typeface="Tahoma" panose="020B0604030504040204" pitchFamily="34" charset="0"/>
                        </a:rPr>
                        <a:t> </a:t>
                      </a:r>
                      <a:r>
                        <a:rPr lang="en-US" sz="1900">
                          <a:latin typeface="Tahoma" panose="020B0604030504040204" pitchFamily="34" charset="0"/>
                          <a:ea typeface="Tahoma" panose="020B0604030504040204" pitchFamily="34" charset="0"/>
                          <a:cs typeface="Tahoma" panose="020B0604030504040204" pitchFamily="34" charset="0"/>
                        </a:rPr>
                        <a:t>5/8/2018</a:t>
                      </a:r>
                    </a:p>
                  </a:txBody>
                  <a:tcPr/>
                </a:tc>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Tìm</a:t>
                      </a:r>
                      <a:r>
                        <a:rPr lang="en-US" sz="1900" baseline="0">
                          <a:latin typeface="Tahoma" panose="020B0604030504040204" pitchFamily="34" charset="0"/>
                          <a:ea typeface="Tahoma" panose="020B0604030504040204" pitchFamily="34" charset="0"/>
                          <a:cs typeface="Tahoma" panose="020B0604030504040204" pitchFamily="34" charset="0"/>
                        </a:rPr>
                        <a:t> hiểu cách cài đặt môi trường Python.</a:t>
                      </a:r>
                      <a:r>
                        <a:rPr lang="en-US" sz="1900">
                          <a:latin typeface="Tahoma" panose="020B0604030504040204" pitchFamily="34" charset="0"/>
                          <a:ea typeface="Tahoma" panose="020B0604030504040204" pitchFamily="34" charset="0"/>
                          <a:cs typeface="Tahoma" panose="020B0604030504040204" pitchFamily="34" charset="0"/>
                        </a:rPr>
                        <a:t> Tìm</a:t>
                      </a:r>
                      <a:r>
                        <a:rPr lang="en-US" sz="1900" baseline="0">
                          <a:latin typeface="Tahoma" panose="020B0604030504040204" pitchFamily="34" charset="0"/>
                          <a:ea typeface="Tahoma" panose="020B0604030504040204" pitchFamily="34" charset="0"/>
                          <a:cs typeface="Tahoma" panose="020B0604030504040204" pitchFamily="34" charset="0"/>
                        </a:rPr>
                        <a:t> hiểu về Python, cú pháp, cấu trúc, đặc điểm nổi bật của Python.</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486281">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15/8 – 8/9/2018</a:t>
                      </a:r>
                    </a:p>
                  </a:txBody>
                  <a:tcPr/>
                </a:tc>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Tổng</a:t>
                      </a:r>
                      <a:r>
                        <a:rPr lang="en-US" sz="1900" baseline="0">
                          <a:latin typeface="Tahoma" panose="020B0604030504040204" pitchFamily="34" charset="0"/>
                          <a:ea typeface="Tahoma" panose="020B0604030504040204" pitchFamily="34" charset="0"/>
                          <a:cs typeface="Tahoma" panose="020B0604030504040204" pitchFamily="34" charset="0"/>
                        </a:rPr>
                        <a:t> hợp và viết báo cáo. </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r h="486281">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17/9</a:t>
                      </a:r>
                      <a:r>
                        <a:rPr lang="en-US" sz="1900" baseline="0">
                          <a:latin typeface="Tahoma" panose="020B0604030504040204" pitchFamily="34" charset="0"/>
                          <a:ea typeface="Tahoma" panose="020B0604030504040204" pitchFamily="34" charset="0"/>
                          <a:cs typeface="Tahoma" panose="020B0604030504040204" pitchFamily="34" charset="0"/>
                        </a:rPr>
                        <a:t> – 26/9/2018</a:t>
                      </a:r>
                      <a:endParaRPr lang="en-US" sz="19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Tìm</a:t>
                      </a:r>
                      <a:r>
                        <a:rPr lang="en-US" sz="1900" baseline="0">
                          <a:latin typeface="Tahoma" panose="020B0604030504040204" pitchFamily="34" charset="0"/>
                          <a:ea typeface="Tahoma" panose="020B0604030504040204" pitchFamily="34" charset="0"/>
                          <a:cs typeface="Tahoma" panose="020B0604030504040204" pitchFamily="34" charset="0"/>
                        </a:rPr>
                        <a:t> hiểu về Framework Django của Python</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3"/>
                  </a:ext>
                </a:extLst>
              </a:tr>
              <a:tr h="640596">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28/9</a:t>
                      </a:r>
                      <a:r>
                        <a:rPr lang="en-US" sz="1900" baseline="0">
                          <a:latin typeface="Tahoma" panose="020B0604030504040204" pitchFamily="34" charset="0"/>
                          <a:ea typeface="Tahoma" panose="020B0604030504040204" pitchFamily="34" charset="0"/>
                          <a:cs typeface="Tahoma" panose="020B0604030504040204" pitchFamily="34" charset="0"/>
                        </a:rPr>
                        <a:t> – 4/10/2018</a:t>
                      </a:r>
                      <a:endParaRPr lang="en-US" sz="19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Phân</a:t>
                      </a:r>
                      <a:r>
                        <a:rPr lang="en-US" sz="1900" baseline="0">
                          <a:latin typeface="Tahoma" panose="020B0604030504040204" pitchFamily="34" charset="0"/>
                          <a:ea typeface="Tahoma" panose="020B0604030504040204" pitchFamily="34" charset="0"/>
                          <a:cs typeface="Tahoma" panose="020B0604030504040204" pitchFamily="34" charset="0"/>
                        </a:rPr>
                        <a:t> tích hệ thống website, database. Xây dựng template mẫu, database ban đầu. </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4"/>
                  </a:ext>
                </a:extLst>
              </a:tr>
              <a:tr h="640596">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7/10 -21/10/2018</a:t>
                      </a:r>
                    </a:p>
                  </a:txBody>
                  <a:tcPr/>
                </a:tc>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Xây</a:t>
                      </a:r>
                      <a:r>
                        <a:rPr lang="en-US" sz="1900" baseline="0">
                          <a:latin typeface="Tahoma" panose="020B0604030504040204" pitchFamily="34" charset="0"/>
                          <a:ea typeface="Tahoma" panose="020B0604030504040204" pitchFamily="34" charset="0"/>
                          <a:cs typeface="Tahoma" panose="020B0604030504040204" pitchFamily="34" charset="0"/>
                        </a:rPr>
                        <a:t> dựng website We-Learn bước đầu cơ bản các chức năng người dùng và admin</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5"/>
                  </a:ext>
                </a:extLst>
              </a:tr>
              <a:tr h="640596">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23/10- 26/10/2018</a:t>
                      </a:r>
                    </a:p>
                  </a:txBody>
                  <a:tcPr/>
                </a:tc>
                <a:tc>
                  <a:txBody>
                    <a:bodyPr/>
                    <a:lstStyle/>
                    <a:p>
                      <a:pPr algn="ctr"/>
                      <a:r>
                        <a:rPr lang="en-US" sz="1900" baseline="0">
                          <a:latin typeface="Tahoma" panose="020B0604030504040204" pitchFamily="34" charset="0"/>
                          <a:ea typeface="Tahoma" panose="020B0604030504040204" pitchFamily="34" charset="0"/>
                          <a:cs typeface="Tahoma" panose="020B0604030504040204" pitchFamily="34" charset="0"/>
                        </a:rPr>
                        <a:t>Tìm kiếm và fix lỗi. </a:t>
                      </a:r>
                      <a:r>
                        <a:rPr lang="en-US" sz="1900">
                          <a:latin typeface="Tahoma" panose="020B0604030504040204" pitchFamily="34" charset="0"/>
                          <a:ea typeface="Tahoma" panose="020B0604030504040204" pitchFamily="34" charset="0"/>
                          <a:cs typeface="Tahoma" panose="020B0604030504040204" pitchFamily="34" charset="0"/>
                        </a:rPr>
                        <a:t>Hoàn</a:t>
                      </a:r>
                      <a:r>
                        <a:rPr lang="en-US" sz="1900" baseline="0">
                          <a:latin typeface="Tahoma" panose="020B0604030504040204" pitchFamily="34" charset="0"/>
                          <a:ea typeface="Tahoma" panose="020B0604030504040204" pitchFamily="34" charset="0"/>
                          <a:cs typeface="Tahoma" panose="020B0604030504040204" pitchFamily="34" charset="0"/>
                        </a:rPr>
                        <a:t> thiện website và các chức năng còn thiếu. </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6"/>
                  </a:ext>
                </a:extLst>
              </a:tr>
              <a:tr h="486281">
                <a:tc>
                  <a:txBody>
                    <a:bodyPr/>
                    <a:lstStyle/>
                    <a:p>
                      <a:pPr algn="ctr"/>
                      <a:r>
                        <a:rPr lang="en-US" sz="1900">
                          <a:latin typeface="Tahoma" panose="020B0604030504040204" pitchFamily="34" charset="0"/>
                          <a:ea typeface="Tahoma" panose="020B0604030504040204" pitchFamily="34" charset="0"/>
                          <a:cs typeface="Tahoma" panose="020B0604030504040204" pitchFamily="34" charset="0"/>
                        </a:rPr>
                        <a:t>28/10</a:t>
                      </a:r>
                      <a:r>
                        <a:rPr lang="en-US" sz="1900" baseline="0">
                          <a:latin typeface="Tahoma" panose="020B0604030504040204" pitchFamily="34" charset="0"/>
                          <a:ea typeface="Tahoma" panose="020B0604030504040204" pitchFamily="34" charset="0"/>
                          <a:cs typeface="Tahoma" panose="020B0604030504040204" pitchFamily="34" charset="0"/>
                        </a:rPr>
                        <a:t> – 31/11/2018</a:t>
                      </a:r>
                      <a:endParaRPr lang="en-US" sz="19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900" b="0" i="0" kern="1200">
                          <a:solidFill>
                            <a:schemeClr val="dk1"/>
                          </a:solidFill>
                          <a:effectLst/>
                          <a:latin typeface="Tahoma" panose="020B0604030504040204" pitchFamily="34" charset="0"/>
                          <a:ea typeface="Tahoma" panose="020B0604030504040204" pitchFamily="34" charset="0"/>
                          <a:cs typeface="Tahoma" panose="020B0604030504040204" pitchFamily="34" charset="0"/>
                        </a:rPr>
                        <a:t>Tổng hợp , sửa lỗi , cải tiến và hoàn thiện sản phẩm</a:t>
                      </a:r>
                      <a:endParaRPr lang="en-US" sz="19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3301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852" y="1706418"/>
            <a:ext cx="10062296" cy="3124201"/>
          </a:xfrm>
        </p:spPr>
        <p:txBody>
          <a:bodyPr>
            <a:normAutofit/>
          </a:bodyPr>
          <a:lstStyle/>
          <a:p>
            <a:pPr marL="0" indent="0" algn="ctr">
              <a:buNone/>
            </a:pPr>
            <a:r>
              <a:rPr lang="en-US" sz="19900" b="1">
                <a:latin typeface="Tahoma" panose="020B0604030504040204" pitchFamily="34" charset="0"/>
                <a:ea typeface="Tahoma" panose="020B0604030504040204" pitchFamily="34" charset="0"/>
                <a:cs typeface="Tahoma" panose="020B0604030504040204" pitchFamily="34" charset="0"/>
              </a:rPr>
              <a:t>Demo</a:t>
            </a:r>
          </a:p>
        </p:txBody>
      </p:sp>
    </p:spTree>
    <p:extLst>
      <p:ext uri="{BB962C8B-B14F-4D97-AF65-F5344CB8AC3E}">
        <p14:creationId xmlns:p14="http://schemas.microsoft.com/office/powerpoint/2010/main" val="311021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lan png">
            <a:extLst>
              <a:ext uri="{FF2B5EF4-FFF2-40B4-BE49-F238E27FC236}">
                <a16:creationId xmlns:a16="http://schemas.microsoft.com/office/drawing/2014/main" id="{4FAFCF18-54DC-4E2D-A6CE-7E8A82231A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33" r="11898"/>
          <a:stretch/>
        </p:blipFill>
        <p:spPr bwMode="auto">
          <a:xfrm>
            <a:off x="7725102" y="752665"/>
            <a:ext cx="4466898" cy="4733736"/>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1074658" y="1120683"/>
            <a:ext cx="7202238" cy="4365718"/>
          </a:xfrm>
        </p:spPr>
        <p:txBody>
          <a:bodyPr>
            <a:noAutofit/>
          </a:bodyPr>
          <a:lstStyle/>
          <a:p>
            <a:pPr marL="457200" lvl="1" indent="0">
              <a:lnSpc>
                <a:spcPct val="90000"/>
              </a:lnSpc>
              <a:buNone/>
            </a:pPr>
            <a:r>
              <a:rPr lang="en-US" sz="2200" b="1">
                <a:latin typeface="Tahoma" panose="020B0604030504040204" pitchFamily="34" charset="0"/>
                <a:ea typeface="Tahoma" panose="020B0604030504040204" pitchFamily="34" charset="0"/>
                <a:cs typeface="Tahoma" panose="020B0604030504040204" pitchFamily="34" charset="0"/>
              </a:rPr>
              <a:t>e. </a:t>
            </a:r>
            <a:r>
              <a:rPr lang="vi-VN" sz="2200" b="1">
                <a:latin typeface="Tahoma" panose="020B0604030504040204" pitchFamily="34" charset="0"/>
                <a:ea typeface="Tahoma" panose="020B0604030504040204" pitchFamily="34" charset="0"/>
                <a:cs typeface="Tahoma" panose="020B0604030504040204" pitchFamily="34" charset="0"/>
              </a:rPr>
              <a:t>Hướng phát triển trong tương lai</a:t>
            </a:r>
            <a:endParaRPr lang="en-US" sz="2200" b="1">
              <a:latin typeface="Tahoma" panose="020B0604030504040204" pitchFamily="34" charset="0"/>
              <a:ea typeface="Tahoma" panose="020B0604030504040204" pitchFamily="34" charset="0"/>
              <a:cs typeface="Tahoma" panose="020B0604030504040204" pitchFamily="34" charset="0"/>
            </a:endParaRPr>
          </a:p>
          <a:p>
            <a:pPr lvl="2">
              <a:lnSpc>
                <a:spcPct val="150000"/>
              </a:lnSpc>
            </a:pPr>
            <a:r>
              <a:rPr lang="en-US" sz="2000">
                <a:latin typeface="Tahoma" panose="020B0604030504040204" pitchFamily="34" charset="0"/>
                <a:ea typeface="Tahoma" panose="020B0604030504040204" pitchFamily="34" charset="0"/>
                <a:cs typeface="Tahoma" panose="020B0604030504040204" pitchFamily="34" charset="0"/>
              </a:rPr>
              <a:t>Xây dựng hoàn thiện các chức năng cho Website</a:t>
            </a:r>
          </a:p>
          <a:p>
            <a:pPr lvl="2">
              <a:lnSpc>
                <a:spcPct val="150000"/>
              </a:lnSpc>
            </a:pPr>
            <a:r>
              <a:rPr lang="en-US" sz="2000">
                <a:latin typeface="Tahoma" panose="020B0604030504040204" pitchFamily="34" charset="0"/>
                <a:ea typeface="Tahoma" panose="020B0604030504040204" pitchFamily="34" charset="0"/>
                <a:cs typeface="Tahoma" panose="020B0604030504040204" pitchFamily="34" charset="0"/>
              </a:rPr>
              <a:t>Tạo ra một môi trường cho học sinh, sinh viên học tập và tìm hiểu nhiều hơn về CNTT.</a:t>
            </a:r>
          </a:p>
          <a:p>
            <a:pPr lvl="2">
              <a:lnSpc>
                <a:spcPct val="150000"/>
              </a:lnSpc>
            </a:pPr>
            <a:r>
              <a:rPr lang="en-US" sz="2000">
                <a:latin typeface="Tahoma" panose="020B0604030504040204" pitchFamily="34" charset="0"/>
                <a:ea typeface="Tahoma" panose="020B0604030504040204" pitchFamily="34" charset="0"/>
                <a:cs typeface="Tahoma" panose="020B0604030504040204" pitchFamily="34" charset="0"/>
              </a:rPr>
              <a:t>Xây dựng thêm các chức năng tương tác người dùng như : nhập email để nhận thông báo về bài viết mới nhất của Website, lưu bài viết đã đọc …</a:t>
            </a:r>
          </a:p>
          <a:p>
            <a:pPr lvl="2">
              <a:lnSpc>
                <a:spcPct val="150000"/>
              </a:lnSpc>
            </a:pPr>
            <a:r>
              <a:rPr lang="en-US" sz="2000">
                <a:latin typeface="Tahoma" panose="020B0604030504040204" pitchFamily="34" charset="0"/>
                <a:ea typeface="Tahoma" panose="020B0604030504040204" pitchFamily="34" charset="0"/>
                <a:cs typeface="Tahoma" panose="020B0604030504040204" pitchFamily="34" charset="0"/>
              </a:rPr>
              <a:t>Củng cố và hoàn thiện  và cải tiến website.</a:t>
            </a:r>
          </a:p>
        </p:txBody>
      </p:sp>
    </p:spTree>
    <p:extLst>
      <p:ext uri="{BB962C8B-B14F-4D97-AF65-F5344CB8AC3E}">
        <p14:creationId xmlns:p14="http://schemas.microsoft.com/office/powerpoint/2010/main" val="1535130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935" y="1380586"/>
            <a:ext cx="5558183" cy="4552791"/>
          </a:xfrm>
        </p:spPr>
        <p:txBody>
          <a:bodyPr>
            <a:noAutofit/>
          </a:bodyPr>
          <a:lstStyle/>
          <a:p>
            <a:pPr marL="0" indent="0">
              <a:lnSpc>
                <a:spcPct val="90000"/>
              </a:lnSpc>
              <a:buNone/>
            </a:pPr>
            <a:r>
              <a:rPr lang="en-US" sz="2100" b="1">
                <a:latin typeface="Tahoma" panose="020B0604030504040204" pitchFamily="34" charset="0"/>
                <a:ea typeface="Tahoma" panose="020B0604030504040204" pitchFamily="34" charset="0"/>
                <a:cs typeface="Tahoma" panose="020B0604030504040204" pitchFamily="34" charset="0"/>
              </a:rPr>
              <a:t>3. Kết luận chung</a:t>
            </a:r>
          </a:p>
          <a:p>
            <a:pPr>
              <a:lnSpc>
                <a:spcPct val="90000"/>
              </a:lnSpc>
            </a:pPr>
            <a:r>
              <a:rPr lang="en-US" sz="2000">
                <a:latin typeface="Tahoma" panose="020B0604030504040204" pitchFamily="34" charset="0"/>
                <a:ea typeface="Tahoma" panose="020B0604030504040204" pitchFamily="34" charset="0"/>
                <a:cs typeface="Tahoma" panose="020B0604030504040204" pitchFamily="34" charset="0"/>
              </a:rPr>
              <a:t>Python đã đ</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ợc ứng dụng trong nhiều lĩnh vực , đ</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ợc khẳng định qua các công ty nổi tiếng . </a:t>
            </a:r>
          </a:p>
          <a:p>
            <a:pPr>
              <a:lnSpc>
                <a:spcPct val="90000"/>
              </a:lnSpc>
            </a:pPr>
            <a:r>
              <a:rPr lang="en-US" sz="2000">
                <a:latin typeface="Tahoma" panose="020B0604030504040204" pitchFamily="34" charset="0"/>
                <a:ea typeface="Tahoma" panose="020B0604030504040204" pitchFamily="34" charset="0"/>
                <a:cs typeface="Tahoma" panose="020B0604030504040204" pitchFamily="34" charset="0"/>
              </a:rPr>
              <a:t>Là t</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ơng lai của IOT , đặc biệt là trí tuệ nhân tạo AI .</a:t>
            </a:r>
          </a:p>
          <a:p>
            <a:pPr>
              <a:lnSpc>
                <a:spcPct val="90000"/>
              </a:lnSpc>
            </a:pPr>
            <a:r>
              <a:rPr lang="en-US" sz="2000">
                <a:latin typeface="Tahoma" panose="020B0604030504040204" pitchFamily="34" charset="0"/>
                <a:ea typeface="Tahoma" panose="020B0604030504040204" pitchFamily="34" charset="0"/>
                <a:cs typeface="Tahoma" panose="020B0604030504040204" pitchFamily="34" charset="0"/>
              </a:rPr>
              <a:t>Các framework đa dạng và tăng c</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ờng bảo mật khi loại bỏ các lỗ hổng bảo mật nh</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 : </a:t>
            </a:r>
            <a:r>
              <a:rPr lang="vi-VN" sz="2000">
                <a:latin typeface="Tahoma" panose="020B0604030504040204" pitchFamily="34" charset="0"/>
                <a:ea typeface="Tahoma" panose="020B0604030504040204" pitchFamily="34" charset="0"/>
                <a:cs typeface="Tahoma" panose="020B0604030504040204" pitchFamily="34" charset="0"/>
              </a:rPr>
              <a:t>SQL injection, cross-site scripting</a:t>
            </a:r>
            <a:r>
              <a:rPr lang="en-US" sz="2000">
                <a:latin typeface="Tahoma" panose="020B0604030504040204" pitchFamily="34" charset="0"/>
                <a:ea typeface="Tahoma" panose="020B0604030504040204" pitchFamily="34" charset="0"/>
                <a:cs typeface="Tahoma" panose="020B0604030504040204" pitchFamily="34" charset="0"/>
              </a:rPr>
              <a:t>…</a:t>
            </a:r>
          </a:p>
          <a:p>
            <a:pPr>
              <a:lnSpc>
                <a:spcPct val="90000"/>
              </a:lnSpc>
            </a:pPr>
            <a:r>
              <a:rPr lang="en-US" sz="2000">
                <a:latin typeface="Tahoma" panose="020B0604030504040204" pitchFamily="34" charset="0"/>
                <a:ea typeface="Tahoma" panose="020B0604030504040204" pitchFamily="34" charset="0"/>
                <a:cs typeface="Tahoma" panose="020B0604030504040204" pitchFamily="34" charset="0"/>
              </a:rPr>
              <a:t>Các công ty, tổ chức và chính phủ đã sử dụng Django để xây dựng mọi thứ - từ hệ thống quản lý nội dung đến mạng xã hội đến nền tảng điện toán khoa học.</a:t>
            </a:r>
          </a:p>
          <a:p>
            <a:pPr>
              <a:lnSpc>
                <a:spcPct val="90000"/>
              </a:lnSpc>
            </a:pPr>
            <a:endParaRPr lang="en-US" sz="200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4"/>
          <a:stretch>
            <a:fillRect/>
          </a:stretch>
        </p:blipFill>
        <p:spPr>
          <a:xfrm>
            <a:off x="7498080" y="4641846"/>
            <a:ext cx="1445089" cy="970755"/>
          </a:xfrm>
          <a:prstGeom prst="rect">
            <a:avLst/>
          </a:prstGeom>
        </p:spPr>
      </p:pic>
      <p:pic>
        <p:nvPicPr>
          <p:cNvPr id="2052" name="Picture 4" descr="Káº¿t quáº£ hÃ¬nh áº£nh cho python goo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14809" y="4641846"/>
            <a:ext cx="1366221" cy="9707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áº¿t quáº£ hÃ¬nh áº£nh cho IOT pyth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671" y="4641845"/>
            <a:ext cx="1356939" cy="9377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7"/>
          <a:srcRect r="831"/>
          <a:stretch/>
        </p:blipFill>
        <p:spPr>
          <a:xfrm>
            <a:off x="7498080" y="1612704"/>
            <a:ext cx="4511530" cy="1355580"/>
          </a:xfrm>
          <a:prstGeom prst="rect">
            <a:avLst/>
          </a:prstGeom>
        </p:spPr>
      </p:pic>
      <p:pic>
        <p:nvPicPr>
          <p:cNvPr id="4" name="Picture 3">
            <a:extLst>
              <a:ext uri="{FF2B5EF4-FFF2-40B4-BE49-F238E27FC236}">
                <a16:creationId xmlns:a16="http://schemas.microsoft.com/office/drawing/2014/main" id="{8432E031-B58F-4ED5-98C8-D5105C65BDBE}"/>
              </a:ext>
            </a:extLst>
          </p:cNvPr>
          <p:cNvPicPr>
            <a:picLocks noChangeAspect="1"/>
          </p:cNvPicPr>
          <p:nvPr/>
        </p:nvPicPr>
        <p:blipFill>
          <a:blip r:embed="rId8"/>
          <a:stretch>
            <a:fillRect/>
          </a:stretch>
        </p:blipFill>
        <p:spPr>
          <a:xfrm>
            <a:off x="7494760" y="3262139"/>
            <a:ext cx="4514850" cy="1085850"/>
          </a:xfrm>
          <a:prstGeom prst="rect">
            <a:avLst/>
          </a:prstGeom>
        </p:spPr>
      </p:pic>
    </p:spTree>
    <p:extLst>
      <p:ext uri="{BB962C8B-B14F-4D97-AF65-F5344CB8AC3E}">
        <p14:creationId xmlns:p14="http://schemas.microsoft.com/office/powerpoint/2010/main" val="3432529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746509" cy="1152236"/>
          </a:xfrm>
        </p:spPr>
        <p:txBody>
          <a:bodyPr>
            <a:normAutofit fontScale="90000"/>
          </a:bodyPr>
          <a:lstStyle/>
          <a:p>
            <a:r>
              <a:rPr lang="en-US">
                <a:solidFill>
                  <a:srgbClr val="00B0F0"/>
                </a:solidFill>
                <a:latin typeface="Segoe UI Bold" panose="020B0802040204020203" pitchFamily="34" charset="0"/>
                <a:cs typeface="Segoe UI Bold" panose="020B0802040204020203" pitchFamily="34" charset="0"/>
              </a:rPr>
              <a:t>Cảm ơn thầy cô và các bạn đã lắng nghe !!!</a:t>
            </a:r>
          </a:p>
        </p:txBody>
      </p:sp>
      <p:pic>
        <p:nvPicPr>
          <p:cNvPr id="9" name="Content Placeholder 8" descr="A picture containing object&#10;&#10;Description generated with high confidence">
            <a:extLst>
              <a:ext uri="{FF2B5EF4-FFF2-40B4-BE49-F238E27FC236}">
                <a16:creationId xmlns:a16="http://schemas.microsoft.com/office/drawing/2014/main" id="{C2F3EB1D-E0C2-4EE0-85BF-85E3FC0F0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7" y="1985716"/>
            <a:ext cx="6770913" cy="4186484"/>
          </a:xfrm>
        </p:spPr>
      </p:pic>
    </p:spTree>
    <p:extLst>
      <p:ext uri="{BB962C8B-B14F-4D97-AF65-F5344CB8AC3E}">
        <p14:creationId xmlns:p14="http://schemas.microsoft.com/office/powerpoint/2010/main" val="656696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B6DDF5-B94E-45D0-B505-F219165B1CAB}"/>
              </a:ext>
            </a:extLst>
          </p:cNvPr>
          <p:cNvSpPr>
            <a:spLocks noGrp="1"/>
          </p:cNvSpPr>
          <p:nvPr>
            <p:ph type="title"/>
          </p:nvPr>
        </p:nvSpPr>
        <p:spPr>
          <a:xfrm>
            <a:off x="6094105" y="802955"/>
            <a:ext cx="4977976" cy="1454051"/>
          </a:xfrm>
        </p:spPr>
        <p:txBody>
          <a:bodyPr>
            <a:normAutofit/>
          </a:bodyPr>
          <a:lstStyle/>
          <a:p>
            <a:pPr>
              <a:lnSpc>
                <a:spcPct val="0"/>
              </a:lnSpc>
              <a:buFont typeface="+mj-lt"/>
              <a:buAutoNum type="romanUcPeriod"/>
            </a:pPr>
            <a:r>
              <a:rPr lang="en-US" b="1">
                <a:solidFill>
                  <a:srgbClr val="000000"/>
                </a:solidFill>
              </a:rPr>
              <a:t> </a:t>
            </a:r>
            <a:r>
              <a:rPr lang="en-US" b="1" err="1">
                <a:solidFill>
                  <a:srgbClr val="000000"/>
                </a:solidFill>
              </a:rPr>
              <a:t>Nội</a:t>
            </a:r>
            <a:r>
              <a:rPr lang="en-US" b="1">
                <a:solidFill>
                  <a:srgbClr val="000000"/>
                </a:solidFill>
              </a:rPr>
              <a:t> dung	</a:t>
            </a:r>
          </a:p>
        </p:txBody>
      </p:sp>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Káº¿t quáº£ hÃ¬nh áº£nh cho python">
            <a:extLst>
              <a:ext uri="{FF2B5EF4-FFF2-40B4-BE49-F238E27FC236}">
                <a16:creationId xmlns:a16="http://schemas.microsoft.com/office/drawing/2014/main" id="{7780504B-CDC4-4E82-AEE5-7E2F5C7C3571}"/>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5385" r="36366"/>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C32A68F-8F94-4A93-B6D9-D0ACC4922A27}"/>
              </a:ext>
            </a:extLst>
          </p:cNvPr>
          <p:cNvSpPr>
            <a:spLocks noGrp="1"/>
          </p:cNvSpPr>
          <p:nvPr>
            <p:ph idx="1"/>
          </p:nvPr>
        </p:nvSpPr>
        <p:spPr>
          <a:xfrm>
            <a:off x="6094502" y="2025748"/>
            <a:ext cx="5560686" cy="4501661"/>
          </a:xfrm>
        </p:spPr>
        <p:txBody>
          <a:bodyPr anchor="ctr">
            <a:noAutofit/>
          </a:bodyPr>
          <a:lstStyle/>
          <a:p>
            <a:pPr marL="342900" indent="-342900">
              <a:buFont typeface="+mj-lt"/>
              <a:buAutoNum type="arabicParenR"/>
            </a:pPr>
            <a:r>
              <a:rPr lang="en-US" sz="2000">
                <a:solidFill>
                  <a:srgbClr val="000000"/>
                </a:solidFill>
                <a:latin typeface="Tahoma" panose="020B0604030504040204" pitchFamily="34" charset="0"/>
                <a:ea typeface="Tahoma" panose="020B0604030504040204" pitchFamily="34" charset="0"/>
                <a:cs typeface="Tahoma" panose="020B0604030504040204" pitchFamily="34" charset="0"/>
              </a:rPr>
              <a:t>Tìm hiểu c</a:t>
            </a:r>
            <a:r>
              <a:rPr lang="vi-VN" sz="2000">
                <a:solidFill>
                  <a:srgbClr val="000000"/>
                </a:solidFill>
                <a:latin typeface="Tahoma" panose="020B0604030504040204" pitchFamily="34" charset="0"/>
                <a:ea typeface="Tahoma" panose="020B0604030504040204" pitchFamily="34" charset="0"/>
                <a:cs typeface="Tahoma" panose="020B0604030504040204" pitchFamily="34" charset="0"/>
              </a:rPr>
              <a:t>ơ</a:t>
            </a:r>
            <a:r>
              <a:rPr lang="en-US" sz="2000">
                <a:solidFill>
                  <a:srgbClr val="000000"/>
                </a:solidFill>
                <a:latin typeface="Tahoma" panose="020B0604030504040204" pitchFamily="34" charset="0"/>
                <a:ea typeface="Tahoma" panose="020B0604030504040204" pitchFamily="34" charset="0"/>
                <a:cs typeface="Tahoma" panose="020B0604030504040204" pitchFamily="34" charset="0"/>
              </a:rPr>
              <a:t> bản về ngôn ngữ Python</a:t>
            </a: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Tổng quan về Python . </a:t>
            </a: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Các nguyên lý c</a:t>
            </a:r>
            <a:r>
              <a:rPr lang="vi-VN" sz="1800">
                <a:solidFill>
                  <a:srgbClr val="000000"/>
                </a:solidFill>
                <a:latin typeface="Tahoma" panose="020B0604030504040204" pitchFamily="34" charset="0"/>
                <a:ea typeface="Tahoma" panose="020B0604030504040204" pitchFamily="34" charset="0"/>
                <a:cs typeface="Tahoma" panose="020B0604030504040204" pitchFamily="34" charset="0"/>
              </a:rPr>
              <a:t>ơ</a:t>
            </a: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 bản .</a:t>
            </a: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Các kiểu dữ liệu đặc tr</a:t>
            </a:r>
            <a:r>
              <a:rPr lang="vi-VN" sz="1800">
                <a:solidFill>
                  <a:srgbClr val="000000"/>
                </a:solidFill>
                <a:latin typeface="Tahoma" panose="020B0604030504040204" pitchFamily="34" charset="0"/>
                <a:ea typeface="Tahoma" panose="020B0604030504040204" pitchFamily="34" charset="0"/>
                <a:cs typeface="Tahoma" panose="020B0604030504040204" pitchFamily="34" charset="0"/>
              </a:rPr>
              <a:t>ư</a:t>
            </a: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ng của Python .</a:t>
            </a:r>
          </a:p>
          <a:p>
            <a:pPr marL="342900" indent="-342900">
              <a:buFont typeface="+mj-lt"/>
              <a:buAutoNum type="arabicParenR"/>
            </a:pPr>
            <a:r>
              <a:rPr lang="en-US" sz="2000">
                <a:solidFill>
                  <a:srgbClr val="000000"/>
                </a:solidFill>
                <a:latin typeface="Tahoma" panose="020B0604030504040204" pitchFamily="34" charset="0"/>
                <a:ea typeface="Tahoma" panose="020B0604030504040204" pitchFamily="34" charset="0"/>
                <a:cs typeface="Tahoma" panose="020B0604030504040204" pitchFamily="34" charset="0"/>
              </a:rPr>
              <a:t>Tìm hiểu c</a:t>
            </a:r>
            <a:r>
              <a:rPr lang="vi-VN" sz="2000">
                <a:solidFill>
                  <a:srgbClr val="000000"/>
                </a:solidFill>
                <a:latin typeface="Tahoma" panose="020B0604030504040204" pitchFamily="34" charset="0"/>
                <a:ea typeface="Tahoma" panose="020B0604030504040204" pitchFamily="34" charset="0"/>
                <a:cs typeface="Tahoma" panose="020B0604030504040204" pitchFamily="34" charset="0"/>
              </a:rPr>
              <a:t>ơ</a:t>
            </a:r>
            <a:r>
              <a:rPr lang="en-US" sz="2000">
                <a:solidFill>
                  <a:srgbClr val="000000"/>
                </a:solidFill>
                <a:latin typeface="Tahoma" panose="020B0604030504040204" pitchFamily="34" charset="0"/>
                <a:ea typeface="Tahoma" panose="020B0604030504040204" pitchFamily="34" charset="0"/>
                <a:cs typeface="Tahoma" panose="020B0604030504040204" pitchFamily="34" charset="0"/>
              </a:rPr>
              <a:t> bản về Django</a:t>
            </a: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Tổng quan về Django . </a:t>
            </a:r>
          </a:p>
          <a:p>
            <a:pPr marL="971550" lvl="1" indent="-514350">
              <a:buFont typeface="+mj-lt"/>
              <a:buAutoNum type="alphaLcParenR"/>
            </a:pPr>
            <a:r>
              <a:rPr lang="vi-VN" sz="1800">
                <a:solidFill>
                  <a:srgbClr val="000000"/>
                </a:solidFill>
                <a:latin typeface="Tahoma" panose="020B0604030504040204" pitchFamily="34" charset="0"/>
                <a:ea typeface="Tahoma" panose="020B0604030504040204" pitchFamily="34" charset="0"/>
                <a:cs typeface="Tahoma" panose="020B0604030504040204" pitchFamily="34" charset="0"/>
              </a:rPr>
              <a:t>Tìm hiểu cách sử dụng Django </a:t>
            </a: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vi-VN" sz="180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Kế hoạch phát triển . </a:t>
            </a:r>
          </a:p>
          <a:p>
            <a:pPr marL="971550" lvl="1" indent="-514350">
              <a:buFont typeface="+mj-lt"/>
              <a:buAutoNum type="alphaLcParenR"/>
            </a:pPr>
            <a:r>
              <a:rPr lang="vi-VN" sz="1800">
                <a:solidFill>
                  <a:srgbClr val="000000"/>
                </a:solidFill>
                <a:latin typeface="Tahoma" panose="020B0604030504040204" pitchFamily="34" charset="0"/>
                <a:ea typeface="Tahoma" panose="020B0604030504040204" pitchFamily="34" charset="0"/>
                <a:cs typeface="Tahoma" panose="020B0604030504040204" pitchFamily="34" charset="0"/>
              </a:rPr>
              <a:t>Sơ lược về website học trực tuyến We-Learn .</a:t>
            </a:r>
            <a:endParaRPr lang="en-US" sz="180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Hướng phát triển trong tương lai</a:t>
            </a:r>
          </a:p>
          <a:p>
            <a:pPr marL="971550" lvl="1" indent="-514350">
              <a:buFont typeface="+mj-lt"/>
              <a:buAutoNum type="alphaLcParenR"/>
            </a:pPr>
            <a:r>
              <a:rPr lang="en-US" sz="1800">
                <a:solidFill>
                  <a:srgbClr val="000000"/>
                </a:solidFill>
                <a:latin typeface="Tahoma" panose="020B0604030504040204" pitchFamily="34" charset="0"/>
                <a:ea typeface="Tahoma" panose="020B0604030504040204" pitchFamily="34" charset="0"/>
                <a:cs typeface="Tahoma" panose="020B0604030504040204" pitchFamily="34" charset="0"/>
              </a:rPr>
              <a:t>Kết luận .</a:t>
            </a:r>
          </a:p>
          <a:p>
            <a:pPr marL="514350" indent="-514350">
              <a:buFont typeface="+mj-lt"/>
              <a:buAutoNum type="arabicParenR"/>
            </a:pPr>
            <a:r>
              <a:rPr lang="en-US" sz="2000">
                <a:solidFill>
                  <a:srgbClr val="000000"/>
                </a:solidFill>
                <a:latin typeface="Tahoma" panose="020B0604030504040204" pitchFamily="34" charset="0"/>
                <a:ea typeface="Tahoma" panose="020B0604030504040204" pitchFamily="34" charset="0"/>
                <a:cs typeface="Tahoma" panose="020B0604030504040204" pitchFamily="34" charset="0"/>
              </a:rPr>
              <a:t>Kết luận chung</a:t>
            </a:r>
          </a:p>
          <a:p>
            <a:endParaRPr lang="en-US" sz="180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5321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0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10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10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10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10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10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10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10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10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1000"/>
                                        <p:tgtEl>
                                          <p:spTgt spid="3">
                                            <p:txEl>
                                              <p:pRg st="9" end="9"/>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1000"/>
                                        <p:tgtEl>
                                          <p:spTgt spid="3">
                                            <p:txEl>
                                              <p:pRg st="10" end="10"/>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0" dur="1000"/>
                                        <p:tgtEl>
                                          <p:spTgt spid="3">
                                            <p:txEl>
                                              <p:pRg st="11" end="11"/>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wheel(1)">
                                      <p:cBhvr>
                                        <p:cTn id="43" dur="1000"/>
                                        <p:tgtEl>
                                          <p:spTgt spid="2050"/>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heel(1)">
                                      <p:cBhvr>
                                        <p:cTn id="4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C1AA-6A7B-4A2D-A1AB-56BB4FFEADC6}"/>
              </a:ext>
            </a:extLst>
          </p:cNvPr>
          <p:cNvSpPr>
            <a:spLocks noGrp="1"/>
          </p:cNvSpPr>
          <p:nvPr>
            <p:ph type="title"/>
          </p:nvPr>
        </p:nvSpPr>
        <p:spPr>
          <a:xfrm>
            <a:off x="-586854" y="181671"/>
            <a:ext cx="11343295" cy="1049235"/>
          </a:xfrm>
        </p:spPr>
        <p:txBody>
          <a:bodyPr>
            <a:normAutofit/>
          </a:bodyPr>
          <a:lstStyle/>
          <a:p>
            <a:pPr marL="742950" indent="-742950">
              <a:buFont typeface="+mj-lt"/>
              <a:buAutoNum type="arabicParenR"/>
            </a:pPr>
            <a:r>
              <a:rPr lang="en-US" sz="3600" b="1">
                <a:latin typeface="Tahoma" panose="020B0604030504040204" pitchFamily="34" charset="0"/>
                <a:ea typeface="Tahoma" panose="020B0604030504040204" pitchFamily="34" charset="0"/>
                <a:cs typeface="Tahoma" panose="020B0604030504040204" pitchFamily="34" charset="0"/>
              </a:rPr>
              <a:t>Tìm hiểu c</a:t>
            </a:r>
            <a:r>
              <a:rPr lang="vi-VN" sz="3600" b="1">
                <a:latin typeface="Tahoma" panose="020B0604030504040204" pitchFamily="34" charset="0"/>
                <a:ea typeface="Tahoma" panose="020B0604030504040204" pitchFamily="34" charset="0"/>
                <a:cs typeface="Tahoma" panose="020B0604030504040204" pitchFamily="34" charset="0"/>
              </a:rPr>
              <a:t>ơ</a:t>
            </a:r>
            <a:r>
              <a:rPr lang="en-US" sz="3600" b="1">
                <a:latin typeface="Tahoma" panose="020B0604030504040204" pitchFamily="34" charset="0"/>
                <a:ea typeface="Tahoma" panose="020B0604030504040204" pitchFamily="34" charset="0"/>
                <a:cs typeface="Tahoma" panose="020B0604030504040204" pitchFamily="34" charset="0"/>
              </a:rPr>
              <a:t> bản về Python . </a:t>
            </a:r>
          </a:p>
        </p:txBody>
      </p:sp>
      <p:sp>
        <p:nvSpPr>
          <p:cNvPr id="3" name="Content Placeholder 2">
            <a:extLst>
              <a:ext uri="{FF2B5EF4-FFF2-40B4-BE49-F238E27FC236}">
                <a16:creationId xmlns:a16="http://schemas.microsoft.com/office/drawing/2014/main" id="{E76866AE-E47C-458C-BBCB-EFD09145FACF}"/>
              </a:ext>
            </a:extLst>
          </p:cNvPr>
          <p:cNvSpPr>
            <a:spLocks noGrp="1"/>
          </p:cNvSpPr>
          <p:nvPr>
            <p:ph idx="1"/>
          </p:nvPr>
        </p:nvSpPr>
        <p:spPr>
          <a:xfrm>
            <a:off x="1302026" y="1230906"/>
            <a:ext cx="5649488" cy="4842516"/>
          </a:xfrm>
        </p:spPr>
        <p:txBody>
          <a:bodyPr>
            <a:noAutofit/>
          </a:bodyPr>
          <a:lstStyle/>
          <a:p>
            <a:pPr marL="457200" indent="-457200">
              <a:lnSpc>
                <a:spcPct val="110000"/>
              </a:lnSpc>
              <a:buFont typeface="+mj-lt"/>
              <a:buAutoNum type="alphaLcParenR"/>
            </a:pPr>
            <a:r>
              <a:rPr lang="en-US" b="1" err="1">
                <a:latin typeface="Tahoma" panose="020B0604030504040204" pitchFamily="34" charset="0"/>
                <a:ea typeface="Tahoma" panose="020B0604030504040204" pitchFamily="34" charset="0"/>
                <a:cs typeface="Tahoma" panose="020B0604030504040204" pitchFamily="34" charset="0"/>
              </a:rPr>
              <a:t>Tổng</a:t>
            </a:r>
            <a:r>
              <a:rPr lang="en-US" b="1">
                <a:latin typeface="Tahoma" panose="020B0604030504040204" pitchFamily="34" charset="0"/>
                <a:ea typeface="Tahoma" panose="020B0604030504040204" pitchFamily="34" charset="0"/>
                <a:cs typeface="Tahoma" panose="020B0604030504040204" pitchFamily="34" charset="0"/>
              </a:rPr>
              <a:t> </a:t>
            </a:r>
            <a:r>
              <a:rPr lang="en-US" b="1" err="1">
                <a:latin typeface="Tahoma" panose="020B0604030504040204" pitchFamily="34" charset="0"/>
                <a:ea typeface="Tahoma" panose="020B0604030504040204" pitchFamily="34" charset="0"/>
                <a:cs typeface="Tahoma" panose="020B0604030504040204" pitchFamily="34" charset="0"/>
              </a:rPr>
              <a:t>quan</a:t>
            </a:r>
            <a:r>
              <a:rPr lang="en-US" b="1">
                <a:latin typeface="Tahoma" panose="020B0604030504040204" pitchFamily="34" charset="0"/>
                <a:ea typeface="Tahoma" panose="020B0604030504040204" pitchFamily="34" charset="0"/>
                <a:cs typeface="Tahoma" panose="020B0604030504040204" pitchFamily="34" charset="0"/>
              </a:rPr>
              <a:t> </a:t>
            </a:r>
            <a:r>
              <a:rPr lang="en-US" b="1" err="1">
                <a:latin typeface="Tahoma" panose="020B0604030504040204" pitchFamily="34" charset="0"/>
                <a:ea typeface="Tahoma" panose="020B0604030504040204" pitchFamily="34" charset="0"/>
                <a:cs typeface="Tahoma" panose="020B0604030504040204" pitchFamily="34" charset="0"/>
              </a:rPr>
              <a:t>về</a:t>
            </a:r>
            <a:r>
              <a:rPr lang="en-US" b="1">
                <a:latin typeface="Tahoma" panose="020B0604030504040204" pitchFamily="34" charset="0"/>
                <a:ea typeface="Tahoma" panose="020B0604030504040204" pitchFamily="34" charset="0"/>
                <a:cs typeface="Tahoma" panose="020B0604030504040204" pitchFamily="34" charset="0"/>
              </a:rPr>
              <a:t> Python </a:t>
            </a:r>
            <a:r>
              <a:rPr lang="en-US">
                <a:latin typeface="Tahoma" panose="020B0604030504040204" pitchFamily="34" charset="0"/>
                <a:ea typeface="Tahoma" panose="020B0604030504040204" pitchFamily="34" charset="0"/>
                <a:cs typeface="Tahoma" panose="020B0604030504040204" pitchFamily="34" charset="0"/>
              </a:rPr>
              <a:t>.</a:t>
            </a:r>
            <a:endParaRPr lang="en-US" b="1">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mj-lt"/>
              <a:buAutoNum type="alphaLcParenR"/>
            </a:pPr>
            <a:endParaRPr lang="en-US" sz="2000">
              <a:latin typeface="Tahoma" panose="020B0604030504040204" pitchFamily="34" charset="0"/>
              <a:ea typeface="Tahoma" panose="020B0604030504040204" pitchFamily="34" charset="0"/>
              <a:cs typeface="Tahoma" panose="020B0604030504040204" pitchFamily="34" charset="0"/>
            </a:endParaRPr>
          </a:p>
          <a:p>
            <a:pPr lvl="1" indent="0">
              <a:lnSpc>
                <a:spcPct val="100000"/>
              </a:lnSpc>
              <a:spcBef>
                <a:spcPts val="600"/>
              </a:spcBef>
            </a:pPr>
            <a:r>
              <a:rPr lang="vi-VN" sz="2000">
                <a:latin typeface="Tahoma" panose="020B0604030504040204" pitchFamily="34" charset="0"/>
                <a:ea typeface="Tahoma" panose="020B0604030504040204" pitchFamily="34" charset="0"/>
                <a:cs typeface="Tahoma" panose="020B0604030504040204" pitchFamily="34" charset="0"/>
              </a:rPr>
              <a:t>Là</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một</a:t>
            </a:r>
            <a:r>
              <a:rPr lang="vi-VN" sz="2000">
                <a:latin typeface="Tahoma" panose="020B0604030504040204" pitchFamily="34" charset="0"/>
                <a:ea typeface="Tahoma" panose="020B0604030504040204" pitchFamily="34" charset="0"/>
                <a:cs typeface="Tahoma" panose="020B0604030504040204" pitchFamily="34" charset="0"/>
              </a:rPr>
              <a:t> dự án mã </a:t>
            </a:r>
            <a:r>
              <a:rPr lang="en-US" sz="2000" err="1">
                <a:latin typeface="Tahoma" panose="020B0604030504040204" pitchFamily="34" charset="0"/>
                <a:ea typeface="Tahoma" panose="020B0604030504040204" pitchFamily="34" charset="0"/>
                <a:cs typeface="Tahoma" panose="020B0604030504040204" pitchFamily="34" charset="0"/>
              </a:rPr>
              <a:t>nguồn</a:t>
            </a:r>
            <a:r>
              <a:rPr lang="en-US" sz="2000">
                <a:latin typeface="Tahoma" panose="020B0604030504040204" pitchFamily="34" charset="0"/>
                <a:ea typeface="Tahoma" panose="020B0604030504040204" pitchFamily="34" charset="0"/>
                <a:cs typeface="Tahoma" panose="020B0604030504040204" pitchFamily="34" charset="0"/>
              </a:rPr>
              <a:t> </a:t>
            </a:r>
            <a:r>
              <a:rPr lang="vi-VN" sz="2000">
                <a:latin typeface="Tahoma" panose="020B0604030504040204" pitchFamily="34" charset="0"/>
                <a:ea typeface="Tahoma" panose="020B0604030504040204" pitchFamily="34" charset="0"/>
                <a:cs typeface="Tahoma" panose="020B0604030504040204" pitchFamily="34" charset="0"/>
              </a:rPr>
              <a:t>mở</a:t>
            </a:r>
            <a:r>
              <a:rPr lang="en-US" sz="2000">
                <a:latin typeface="Tahoma" panose="020B0604030504040204" pitchFamily="34" charset="0"/>
                <a:ea typeface="Tahoma" panose="020B0604030504040204" pitchFamily="34" charset="0"/>
                <a:cs typeface="Tahoma" panose="020B0604030504040204" pitchFamily="34" charset="0"/>
              </a:rPr>
              <a:t>.</a:t>
            </a:r>
          </a:p>
          <a:p>
            <a:pPr lvl="1" indent="0">
              <a:lnSpc>
                <a:spcPct val="100000"/>
              </a:lnSpc>
              <a:spcBef>
                <a:spcPts val="600"/>
              </a:spcBef>
            </a:pPr>
            <a:r>
              <a:rPr lang="en-US" sz="2000" err="1">
                <a:latin typeface="Tahoma" panose="020B0604030504040204" pitchFamily="34" charset="0"/>
                <a:ea typeface="Tahoma" panose="020B0604030504040204" pitchFamily="34" charset="0"/>
                <a:cs typeface="Tahoma" panose="020B0604030504040204" pitchFamily="34" charset="0"/>
              </a:rPr>
              <a:t>Quản</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lý</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và</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phát</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triển</a:t>
            </a:r>
            <a:r>
              <a:rPr lang="en-US" sz="2000">
                <a:latin typeface="Tahoma" panose="020B0604030504040204" pitchFamily="34" charset="0"/>
                <a:ea typeface="Tahoma" panose="020B0604030504040204" pitchFamily="34" charset="0"/>
                <a:cs typeface="Tahoma" panose="020B0604030504040204" pitchFamily="34" charset="0"/>
              </a:rPr>
              <a:t> : </a:t>
            </a:r>
            <a:r>
              <a:rPr lang="vi-VN" sz="2000">
                <a:latin typeface="Tahoma" panose="020B0604030504040204" pitchFamily="34" charset="0"/>
                <a:ea typeface="Tahoma" panose="020B0604030504040204" pitchFamily="34" charset="0"/>
                <a:cs typeface="Tahoma" panose="020B0604030504040204" pitchFamily="34" charset="0"/>
              </a:rPr>
              <a:t> Python Software Foundation</a:t>
            </a:r>
            <a:r>
              <a:rPr lang="en-US" sz="2000">
                <a:latin typeface="Tahoma" panose="020B0604030504040204" pitchFamily="34" charset="0"/>
                <a:ea typeface="Tahoma" panose="020B0604030504040204" pitchFamily="34" charset="0"/>
                <a:cs typeface="Tahoma" panose="020B0604030504040204" pitchFamily="34" charset="0"/>
              </a:rPr>
              <a:t> </a:t>
            </a:r>
            <a:r>
              <a:rPr lang="vi-VN" sz="2000">
                <a:latin typeface="Tahoma" panose="020B0604030504040204" pitchFamily="34" charset="0"/>
                <a:ea typeface="Tahoma" panose="020B0604030504040204" pitchFamily="34" charset="0"/>
                <a:cs typeface="Tahoma" panose="020B0604030504040204" pitchFamily="34" charset="0"/>
              </a:rPr>
              <a:t>.</a:t>
            </a:r>
          </a:p>
          <a:p>
            <a:pPr lvl="1" indent="0">
              <a:lnSpc>
                <a:spcPct val="100000"/>
              </a:lnSpc>
              <a:spcBef>
                <a:spcPts val="600"/>
              </a:spcBef>
            </a:pPr>
            <a:r>
              <a:rPr lang="en-US" sz="2000">
                <a:latin typeface="Tahoma" panose="020B0604030504040204" pitchFamily="34" charset="0"/>
                <a:ea typeface="Tahoma" panose="020B0604030504040204" pitchFamily="34" charset="0"/>
                <a:cs typeface="Tahoma" panose="020B0604030504040204" pitchFamily="34" charset="0"/>
              </a:rPr>
              <a:t>D</a:t>
            </a:r>
            <a:r>
              <a:rPr lang="vi-VN" sz="2000">
                <a:latin typeface="Tahoma" panose="020B0604030504040204" pitchFamily="34" charset="0"/>
                <a:ea typeface="Tahoma" panose="020B0604030504040204" pitchFamily="34" charset="0"/>
                <a:cs typeface="Tahoma" panose="020B0604030504040204" pitchFamily="34" charset="0"/>
              </a:rPr>
              <a:t>ễ đọc, dễ học và dễ n</a:t>
            </a:r>
            <a:r>
              <a:rPr lang="en-US" sz="2000">
                <a:latin typeface="Tahoma" panose="020B0604030504040204" pitchFamily="34" charset="0"/>
                <a:ea typeface="Tahoma" panose="020B0604030504040204" pitchFamily="34" charset="0"/>
                <a:cs typeface="Tahoma" panose="020B0604030504040204" pitchFamily="34" charset="0"/>
              </a:rPr>
              <a:t>hớ</a:t>
            </a:r>
            <a:r>
              <a:rPr lang="vi-VN" sz="2000">
                <a:latin typeface="Tahoma" panose="020B0604030504040204" pitchFamily="34" charset="0"/>
                <a:ea typeface="Tahoma" panose="020B0604030504040204" pitchFamily="34" charset="0"/>
                <a:cs typeface="Tahoma" panose="020B0604030504040204" pitchFamily="34" charset="0"/>
              </a:rPr>
              <a:t>.</a:t>
            </a:r>
          </a:p>
          <a:p>
            <a:pPr lvl="1" indent="0">
              <a:lnSpc>
                <a:spcPct val="100000"/>
              </a:lnSpc>
              <a:spcBef>
                <a:spcPts val="600"/>
              </a:spcBef>
            </a:pPr>
            <a:r>
              <a:rPr lang="vi-VN" sz="2000">
                <a:latin typeface="Tahoma" panose="020B0604030504040204" pitchFamily="34" charset="0"/>
                <a:ea typeface="Tahoma" panose="020B0604030504040204" pitchFamily="34" charset="0"/>
                <a:cs typeface="Tahoma" panose="020B0604030504040204" pitchFamily="34" charset="0"/>
              </a:rPr>
              <a:t>Hỗ trợ nhiều lĩnh vực : IOT , web , lib</a:t>
            </a:r>
            <a:endParaRPr lang="en-US" sz="2000">
              <a:latin typeface="Tahoma" panose="020B0604030504040204" pitchFamily="34" charset="0"/>
              <a:ea typeface="Tahoma" panose="020B0604030504040204" pitchFamily="34" charset="0"/>
              <a:cs typeface="Tahoma" panose="020B0604030504040204" pitchFamily="34" charset="0"/>
            </a:endParaRPr>
          </a:p>
          <a:p>
            <a:pPr lvl="1" indent="0">
              <a:lnSpc>
                <a:spcPct val="100000"/>
              </a:lnSpc>
              <a:spcBef>
                <a:spcPts val="600"/>
              </a:spcBef>
            </a:pPr>
            <a:r>
              <a:rPr lang="en-US" sz="2000" err="1">
                <a:latin typeface="Tahoma" panose="020B0604030504040204" pitchFamily="34" charset="0"/>
                <a:ea typeface="Tahoma" panose="020B0604030504040204" pitchFamily="34" charset="0"/>
                <a:cs typeface="Tahoma" panose="020B0604030504040204" pitchFamily="34" charset="0"/>
              </a:rPr>
              <a:t>Có</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một</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cộng</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đồng</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hỗ</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trợ</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lớn</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trên</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thế</a:t>
            </a:r>
            <a:r>
              <a:rPr lang="en-US" sz="200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giới</a:t>
            </a:r>
            <a:r>
              <a:rPr lang="en-US" sz="2000">
                <a:latin typeface="Tahoma" panose="020B0604030504040204" pitchFamily="34" charset="0"/>
                <a:ea typeface="Tahoma" panose="020B0604030504040204" pitchFamily="34" charset="0"/>
                <a:cs typeface="Tahoma" panose="020B0604030504040204" pitchFamily="34" charset="0"/>
              </a:rPr>
              <a:t> .</a:t>
            </a:r>
          </a:p>
          <a:p>
            <a:pPr lvl="1" indent="0">
              <a:lnSpc>
                <a:spcPct val="100000"/>
              </a:lnSpc>
              <a:spcBef>
                <a:spcPts val="600"/>
              </a:spcBef>
            </a:pPr>
            <a:r>
              <a:rPr lang="vi-VN" sz="2000">
                <a:latin typeface="Tahoma" panose="020B0604030504040204" pitchFamily="34" charset="0"/>
                <a:ea typeface="Tahoma" panose="020B0604030504040204" pitchFamily="34" charset="0"/>
                <a:cs typeface="Tahoma" panose="020B0604030504040204" pitchFamily="34" charset="0"/>
              </a:rPr>
              <a:t>Có một chỗ đứng lớn trong ngôn ngữ lập trình phổ biến trên thế giới</a:t>
            </a:r>
            <a:r>
              <a:rPr lang="en-US" sz="2000">
                <a:latin typeface="Tahoma" panose="020B0604030504040204" pitchFamily="34" charset="0"/>
                <a:ea typeface="Tahoma" panose="020B0604030504040204" pitchFamily="34" charset="0"/>
                <a:cs typeface="Tahoma" panose="020B0604030504040204" pitchFamily="34" charset="0"/>
              </a:rPr>
              <a:t> .</a:t>
            </a:r>
          </a:p>
          <a:p>
            <a:pPr>
              <a:lnSpc>
                <a:spcPct val="110000"/>
              </a:lnSpc>
            </a:pP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10" name="Picture 2" descr="https://drive.google.com/uc?id=0B203s9OfQJZcb3JWUHdDeHlubVE">
            <a:extLst>
              <a:ext uri="{FF2B5EF4-FFF2-40B4-BE49-F238E27FC236}">
                <a16:creationId xmlns:a16="http://schemas.microsoft.com/office/drawing/2014/main" id="{242B8D07-04B3-4407-B203-124FF5720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130423"/>
            <a:ext cx="5138382" cy="458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70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par>
                          <p:cTn id="24" fill="hold">
                            <p:stCondLst>
                              <p:cond delay="3000"/>
                            </p:stCondLst>
                            <p:childTnLst>
                              <p:par>
                                <p:cTn id="25" presetID="16" presetClass="entr" presetSubtype="21"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par>
                          <p:cTn id="28" fill="hold">
                            <p:stCondLst>
                              <p:cond delay="3500"/>
                            </p:stCondLst>
                            <p:childTnLst>
                              <p:par>
                                <p:cTn id="29" presetID="16" presetClass="entr" presetSubtype="21"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Effect transition="in" filter="fade">
                                      <p:cBhvr>
                                        <p:cTn id="3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975483" y="526222"/>
            <a:ext cx="5877268" cy="5321422"/>
          </a:xfrm>
        </p:spPr>
        <p:txBody>
          <a:bodyPr>
            <a:noAutofit/>
          </a:bodyPr>
          <a:lstStyle/>
          <a:p>
            <a:pPr marL="0" indent="0">
              <a:buNone/>
            </a:pPr>
            <a:r>
              <a:rPr lang="en-US" b="1">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b) </a:t>
            </a:r>
            <a:r>
              <a:rPr lang="en-US" err="1">
                <a:latin typeface="Times New Roman" panose="02020603050405020304" pitchFamily="18" charset="0"/>
                <a:ea typeface="Tahoma" panose="020B0604030504040204" pitchFamily="34" charset="0"/>
                <a:cs typeface="Times New Roman" panose="02020603050405020304" pitchFamily="18" charset="0"/>
              </a:rPr>
              <a:t>Các</a:t>
            </a:r>
            <a:r>
              <a:rPr lang="en-US">
                <a:latin typeface="Times New Roman" panose="02020603050405020304" pitchFamily="18" charset="0"/>
                <a:ea typeface="Tahoma" panose="020B0604030504040204" pitchFamily="34" charset="0"/>
                <a:cs typeface="Times New Roman" panose="02020603050405020304" pitchFamily="18" charset="0"/>
              </a:rPr>
              <a:t> </a:t>
            </a:r>
            <a:r>
              <a:rPr lang="en-US" err="1">
                <a:latin typeface="Times New Roman" panose="02020603050405020304" pitchFamily="18" charset="0"/>
                <a:ea typeface="Tahoma" panose="020B0604030504040204" pitchFamily="34" charset="0"/>
                <a:cs typeface="Times New Roman" panose="02020603050405020304" pitchFamily="18" charset="0"/>
              </a:rPr>
              <a:t>nguyên</a:t>
            </a:r>
            <a:r>
              <a:rPr lang="en-US">
                <a:latin typeface="Times New Roman" panose="02020603050405020304" pitchFamily="18" charset="0"/>
                <a:ea typeface="Tahoma" panose="020B0604030504040204" pitchFamily="34" charset="0"/>
                <a:cs typeface="Times New Roman" panose="02020603050405020304" pitchFamily="18" charset="0"/>
              </a:rPr>
              <a:t> </a:t>
            </a:r>
            <a:r>
              <a:rPr lang="en-US" err="1">
                <a:latin typeface="Times New Roman" panose="02020603050405020304" pitchFamily="18" charset="0"/>
                <a:ea typeface="Tahoma" panose="020B0604030504040204" pitchFamily="34" charset="0"/>
                <a:cs typeface="Times New Roman" panose="02020603050405020304" pitchFamily="18" charset="0"/>
              </a:rPr>
              <a:t>lý</a:t>
            </a:r>
            <a:r>
              <a:rPr lang="en-US">
                <a:latin typeface="Times New Roman" panose="02020603050405020304" pitchFamily="18" charset="0"/>
                <a:ea typeface="Tahoma" panose="020B0604030504040204" pitchFamily="34" charset="0"/>
                <a:cs typeface="Times New Roman" panose="02020603050405020304" pitchFamily="18" charset="0"/>
              </a:rPr>
              <a:t> c</a:t>
            </a:r>
            <a:r>
              <a:rPr lang="vi-VN">
                <a:latin typeface="Times New Roman" panose="02020603050405020304" pitchFamily="18" charset="0"/>
                <a:ea typeface="Tahoma" panose="020B0604030504040204" pitchFamily="34" charset="0"/>
                <a:cs typeface="Times New Roman" panose="02020603050405020304" pitchFamily="18" charset="0"/>
              </a:rPr>
              <a:t>ơ</a:t>
            </a:r>
            <a:r>
              <a:rPr lang="en-US">
                <a:latin typeface="Times New Roman" panose="02020603050405020304" pitchFamily="18" charset="0"/>
                <a:ea typeface="Tahoma" panose="020B0604030504040204" pitchFamily="34" charset="0"/>
                <a:cs typeface="Times New Roman" panose="02020603050405020304" pitchFamily="18" charset="0"/>
              </a:rPr>
              <a:t> </a:t>
            </a:r>
            <a:r>
              <a:rPr lang="en-US" err="1">
                <a:latin typeface="Times New Roman" panose="02020603050405020304" pitchFamily="18" charset="0"/>
                <a:ea typeface="Tahoma" panose="020B0604030504040204" pitchFamily="34" charset="0"/>
                <a:cs typeface="Times New Roman" panose="02020603050405020304" pitchFamily="18" charset="0"/>
              </a:rPr>
              <a:t>bản</a:t>
            </a:r>
            <a:r>
              <a:rPr lang="en-US">
                <a:latin typeface="Times New Roman" panose="02020603050405020304" pitchFamily="18" charset="0"/>
                <a:ea typeface="Tahoma" panose="020B0604030504040204" pitchFamily="34" charset="0"/>
                <a:cs typeface="Times New Roman" panose="02020603050405020304" pitchFamily="18" charset="0"/>
              </a:rPr>
              <a:t>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Khối</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lệnh</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err="1">
                <a:latin typeface="Times New Roman" panose="02020603050405020304" pitchFamily="18" charset="0"/>
                <a:ea typeface="Tahoma" panose="020B0604030504040204" pitchFamily="34" charset="0"/>
                <a:cs typeface="Times New Roman" panose="02020603050405020304" pitchFamily="18" charset="0"/>
              </a:rPr>
              <a:t>dùng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thụt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đầu</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dòng</a:t>
            </a:r>
            <a:r>
              <a:rPr lang="en-US" sz="2000">
                <a:latin typeface="Times New Roman" panose="02020603050405020304" pitchFamily="18" charset="0"/>
                <a:ea typeface="Tahoma" panose="020B0604030504040204" pitchFamily="34" charset="0"/>
                <a:cs typeface="Times New Roman" panose="02020603050405020304" pitchFamily="18" charset="0"/>
              </a:rPr>
              <a:t>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Không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có</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dấu</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a:t>
            </a:r>
            <a:r>
              <a:rPr lang="en-US" sz="2000">
                <a:latin typeface="Times New Roman" panose="02020603050405020304" pitchFamily="18" charset="0"/>
                <a:ea typeface="Tahoma" panose="020B0604030504040204" pitchFamily="34" charset="0"/>
                <a:cs typeface="Times New Roman" panose="02020603050405020304" pitchFamily="18" charset="0"/>
              </a:rPr>
              <a:t> ”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Khai</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báo</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hàm</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def</a:t>
            </a:r>
            <a:r>
              <a:rPr lang="en-US" sz="2000">
                <a:latin typeface="Times New Roman" panose="02020603050405020304" pitchFamily="18" charset="0"/>
                <a:ea typeface="Tahoma" panose="020B0604030504040204" pitchFamily="34" charset="0"/>
                <a:cs typeface="Times New Roman" panose="02020603050405020304" pitchFamily="18" charset="0"/>
              </a:rPr>
              <a:t> .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Khai</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báo</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th</a:t>
            </a:r>
            <a:r>
              <a:rPr lang="vi-VN" sz="2000">
                <a:latin typeface="Times New Roman" panose="02020603050405020304" pitchFamily="18" charset="0"/>
                <a:ea typeface="Tahoma" panose="020B0604030504040204" pitchFamily="34" charset="0"/>
                <a:cs typeface="Times New Roman" panose="02020603050405020304" pitchFamily="18" charset="0"/>
              </a:rPr>
              <a:t>ư</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viện</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class</a:t>
            </a:r>
            <a:r>
              <a:rPr lang="en-US" sz="2000">
                <a:latin typeface="Times New Roman" panose="02020603050405020304" pitchFamily="18" charset="0"/>
                <a:ea typeface="Tahoma" panose="020B0604030504040204" pitchFamily="34" charset="0"/>
                <a:cs typeface="Times New Roman" panose="02020603050405020304" pitchFamily="18" charset="0"/>
              </a:rPr>
              <a:t>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Nhúng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th</a:t>
            </a:r>
            <a:r>
              <a:rPr lang="vi-VN" sz="2000">
                <a:latin typeface="Times New Roman" panose="02020603050405020304" pitchFamily="18" charset="0"/>
                <a:ea typeface="Tahoma" panose="020B0604030504040204" pitchFamily="34" charset="0"/>
                <a:cs typeface="Times New Roman" panose="02020603050405020304" pitchFamily="18" charset="0"/>
              </a:rPr>
              <a:t>ư</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viện</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from</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a:solidFill>
                  <a:srgbClr val="00B0F0"/>
                </a:solidFill>
                <a:latin typeface="Times New Roman" panose="02020603050405020304" pitchFamily="18" charset="0"/>
                <a:ea typeface="Tahoma" panose="020B0604030504040204" pitchFamily="34" charset="0"/>
                <a:cs typeface="Times New Roman" panose="02020603050405020304" pitchFamily="18" charset="0"/>
              </a:rPr>
              <a:t>A</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import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a:solidFill>
                  <a:srgbClr val="00B0F0"/>
                </a:solidFill>
                <a:latin typeface="Times New Roman" panose="02020603050405020304" pitchFamily="18" charset="0"/>
                <a:ea typeface="Tahoma" panose="020B0604030504040204" pitchFamily="34" charset="0"/>
                <a:cs typeface="Times New Roman" panose="02020603050405020304" pitchFamily="18" charset="0"/>
              </a:rPr>
              <a:t>B</a:t>
            </a:r>
            <a:r>
              <a:rPr lang="en-US" sz="2000">
                <a:latin typeface="Times New Roman" panose="02020603050405020304" pitchFamily="18" charset="0"/>
                <a:ea typeface="Tahoma" panose="020B0604030504040204" pitchFamily="34" charset="0"/>
                <a:cs typeface="Times New Roman" panose="02020603050405020304" pitchFamily="18" charset="0"/>
              </a:rPr>
              <a:t>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Cấu</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trúc</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lặp</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và</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rẽ</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nhánh</a:t>
            </a:r>
            <a:r>
              <a:rPr lang="en-US" sz="2000">
                <a:latin typeface="Times New Roman" panose="02020603050405020304" pitchFamily="18" charset="0"/>
                <a:ea typeface="Tahoma" panose="020B0604030504040204" pitchFamily="34" charset="0"/>
                <a:cs typeface="Times New Roman" panose="02020603050405020304" pitchFamily="18" charset="0"/>
              </a:rPr>
              <a:t> : </a:t>
            </a:r>
          </a:p>
          <a:p>
            <a:pPr lvl="2"/>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If – else / </a:t>
            </a:r>
            <a:r>
              <a:rPr lang="en-US" sz="2000" err="1">
                <a:solidFill>
                  <a:srgbClr val="FFFF00"/>
                </a:solidFill>
                <a:latin typeface="Times New Roman" panose="02020603050405020304" pitchFamily="18" charset="0"/>
                <a:ea typeface="Tahoma" panose="020B0604030504040204" pitchFamily="34" charset="0"/>
                <a:cs typeface="Times New Roman" panose="02020603050405020304" pitchFamily="18" charset="0"/>
              </a:rPr>
              <a:t>elif</a:t>
            </a: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 </a:t>
            </a:r>
            <a:r>
              <a:rPr lang="en-US" sz="200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sz="2000" strike="sngStrike">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switch-case</a:t>
            </a:r>
            <a:r>
              <a:rPr lang="en-US" sz="200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 .</a:t>
            </a:r>
            <a:endParaRPr lang="en-US" sz="2000">
              <a:latin typeface="Times New Roman" panose="02020603050405020304" pitchFamily="18" charset="0"/>
              <a:ea typeface="Tahoma" panose="020B0604030504040204" pitchFamily="34" charset="0"/>
              <a:cs typeface="Times New Roman" panose="02020603050405020304" pitchFamily="18" charset="0"/>
            </a:endParaRPr>
          </a:p>
          <a:p>
            <a:pPr lvl="2"/>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While</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strike="sngStrike">
                <a:latin typeface="Times New Roman" panose="02020603050405020304" pitchFamily="18" charset="0"/>
                <a:ea typeface="Tahoma" panose="020B0604030504040204" pitchFamily="34" charset="0"/>
                <a:cs typeface="Times New Roman" panose="02020603050405020304" pitchFamily="18" charset="0"/>
              </a:rPr>
              <a:t>do-while</a:t>
            </a:r>
            <a:r>
              <a:rPr lang="en-US" sz="2000">
                <a:latin typeface="Times New Roman" panose="02020603050405020304" pitchFamily="18" charset="0"/>
                <a:ea typeface="Tahoma" panose="020B0604030504040204" pitchFamily="34" charset="0"/>
                <a:cs typeface="Times New Roman" panose="02020603050405020304" pitchFamily="18" charset="0"/>
              </a:rPr>
              <a:t> ) .</a:t>
            </a:r>
          </a:p>
          <a:p>
            <a:pPr lvl="2"/>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For</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err="1">
                <a:latin typeface="Times New Roman" panose="02020603050405020304" pitchFamily="18" charset="0"/>
                <a:ea typeface="Tahoma" panose="020B0604030504040204" pitchFamily="34" charset="0"/>
                <a:cs typeface="Times New Roman" panose="02020603050405020304" pitchFamily="18" charset="0"/>
              </a:rPr>
              <a:t>giống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các</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ngôn</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ngữ</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khác</a:t>
            </a:r>
            <a:r>
              <a:rPr lang="en-US" sz="2000">
                <a:latin typeface="Times New Roman" panose="02020603050405020304" pitchFamily="18" charset="0"/>
                <a:ea typeface="Tahoma" panose="020B0604030504040204" pitchFamily="34" charset="0"/>
                <a:cs typeface="Times New Roman" panose="02020603050405020304" pitchFamily="18" charset="0"/>
              </a:rPr>
              <a:t> ) .</a:t>
            </a:r>
          </a:p>
          <a:p>
            <a:pPr lvl="1"/>
            <a:r>
              <a:rPr lang="en-US" sz="2000" err="1">
                <a:latin typeface="Times New Roman" panose="02020603050405020304" pitchFamily="18" charset="0"/>
                <a:ea typeface="Tahoma" panose="020B0604030504040204" pitchFamily="34" charset="0"/>
                <a:cs typeface="Times New Roman" panose="02020603050405020304" pitchFamily="18" charset="0"/>
              </a:rPr>
              <a:t>Ưu</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tiên</a:t>
            </a:r>
            <a:r>
              <a:rPr lang="en-US" sz="2000">
                <a:latin typeface="Times New Roman" panose="02020603050405020304" pitchFamily="18" charset="0"/>
                <a:ea typeface="Tahoma" panose="020B0604030504040204" pitchFamily="34" charset="0"/>
                <a:cs typeface="Times New Roman" panose="02020603050405020304" pitchFamily="18" charset="0"/>
              </a:rPr>
              <a:t> dung code </a:t>
            </a:r>
            <a:r>
              <a:rPr lang="en-US" sz="2000" err="1">
                <a:latin typeface="Times New Roman" panose="02020603050405020304" pitchFamily="18" charset="0"/>
                <a:ea typeface="Tahoma" panose="020B0604030504040204" pitchFamily="34" charset="0"/>
                <a:cs typeface="Times New Roman" panose="02020603050405020304" pitchFamily="18" charset="0"/>
              </a:rPr>
              <a:t>ngắn</a:t>
            </a:r>
            <a:r>
              <a:rPr lang="en-US" sz="2000">
                <a:latin typeface="Times New Roman" panose="02020603050405020304" pitchFamily="18" charset="0"/>
                <a:ea typeface="Tahoma" panose="020B0604030504040204" pitchFamily="34" charset="0"/>
                <a:cs typeface="Times New Roman" panose="02020603050405020304" pitchFamily="18" charset="0"/>
              </a:rPr>
              <a:t> :</a:t>
            </a:r>
          </a:p>
          <a:p>
            <a:pPr lvl="2"/>
            <a:r>
              <a:rPr lang="en-US" sz="2000" err="1">
                <a:latin typeface="Times New Roman" panose="02020603050405020304" pitchFamily="18" charset="0"/>
                <a:ea typeface="Tahoma" panose="020B0604030504040204" pitchFamily="34" charset="0"/>
                <a:cs typeface="Times New Roman" panose="02020603050405020304" pitchFamily="18" charset="0"/>
              </a:rPr>
              <a:t>Hoán</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vị</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err="1">
                <a:latin typeface="Times New Roman" panose="02020603050405020304" pitchFamily="18" charset="0"/>
                <a:ea typeface="Tahoma" panose="020B0604030504040204" pitchFamily="34" charset="0"/>
                <a:cs typeface="Times New Roman" panose="02020603050405020304" pitchFamily="18" charset="0"/>
              </a:rPr>
              <a:t>a,b</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en-US" sz="2000" err="1">
                <a:latin typeface="Times New Roman" panose="02020603050405020304" pitchFamily="18" charset="0"/>
                <a:ea typeface="Tahoma" panose="020B0604030504040204" pitchFamily="34" charset="0"/>
                <a:cs typeface="Times New Roman" panose="02020603050405020304" pitchFamily="18" charset="0"/>
              </a:rPr>
              <a:t>b,a</a:t>
            </a:r>
            <a:endParaRPr lang="en-US" sz="2000">
              <a:latin typeface="Times New Roman" panose="02020603050405020304" pitchFamily="18" charset="0"/>
              <a:ea typeface="Tahoma" panose="020B0604030504040204" pitchFamily="34" charset="0"/>
              <a:cs typeface="Times New Roman" panose="02020603050405020304" pitchFamily="18" charset="0"/>
            </a:endParaRPr>
          </a:p>
          <a:p>
            <a:pPr lvl="1"/>
            <a:endParaRPr lang="en-US" sz="200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5" name="Group 14">
            <a:extLst>
              <a:ext uri="{FF2B5EF4-FFF2-40B4-BE49-F238E27FC236}">
                <a16:creationId xmlns:a16="http://schemas.microsoft.com/office/drawing/2014/main" id="{097CFC80-8121-4243-BFD0-642490F92B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6" name="Rectangle 15">
              <a:extLst>
                <a:ext uri="{FF2B5EF4-FFF2-40B4-BE49-F238E27FC236}">
                  <a16:creationId xmlns:a16="http://schemas.microsoft.com/office/drawing/2014/main" id="{42C3D639-C457-4754-BDAE-F5B8DE4C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BA94A6-A03D-4BFB-BC52-2AA0D41F4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629AB01D-910E-4C98-BB02-6AB448EFD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3869" y="976036"/>
            <a:ext cx="3122837" cy="4138331"/>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A25130-AAE5-475B-AF3A-2D8113583371}"/>
              </a:ext>
            </a:extLst>
          </p:cNvPr>
          <p:cNvPicPr>
            <a:picLocks noChangeAspect="1"/>
          </p:cNvPicPr>
          <p:nvPr/>
        </p:nvPicPr>
        <p:blipFill>
          <a:blip r:embed="rId4"/>
          <a:stretch>
            <a:fillRect/>
          </a:stretch>
        </p:blipFill>
        <p:spPr>
          <a:xfrm>
            <a:off x="8116373" y="1357286"/>
            <a:ext cx="2799103" cy="1368904"/>
          </a:xfrm>
          <a:prstGeom prst="rect">
            <a:avLst/>
          </a:prstGeom>
        </p:spPr>
      </p:pic>
      <p:pic>
        <p:nvPicPr>
          <p:cNvPr id="10" name="Picture 9">
            <a:extLst>
              <a:ext uri="{FF2B5EF4-FFF2-40B4-BE49-F238E27FC236}">
                <a16:creationId xmlns:a16="http://schemas.microsoft.com/office/drawing/2014/main" id="{E2E3E5CA-F63A-4741-A2E8-0FD67241A3D6}"/>
              </a:ext>
            </a:extLst>
          </p:cNvPr>
          <p:cNvPicPr>
            <a:picLocks noChangeAspect="1"/>
          </p:cNvPicPr>
          <p:nvPr/>
        </p:nvPicPr>
        <p:blipFill>
          <a:blip r:embed="rId5"/>
          <a:stretch>
            <a:fillRect/>
          </a:stretch>
        </p:blipFill>
        <p:spPr>
          <a:xfrm>
            <a:off x="8116373" y="3412479"/>
            <a:ext cx="2799103" cy="1289283"/>
          </a:xfrm>
          <a:prstGeom prst="rect">
            <a:avLst/>
          </a:prstGeom>
        </p:spPr>
      </p:pic>
    </p:spTree>
    <p:extLst>
      <p:ext uri="{BB962C8B-B14F-4D97-AF65-F5344CB8AC3E}">
        <p14:creationId xmlns:p14="http://schemas.microsoft.com/office/powerpoint/2010/main" val="367665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1000"/>
                                        <p:tgtEl>
                                          <p:spTgt spid="7">
                                            <p:txEl>
                                              <p:pRg st="1" end="1"/>
                                            </p:txEl>
                                          </p:spTgt>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circle(in)">
                                      <p:cBhvr>
                                        <p:cTn id="11" dur="1000"/>
                                        <p:tgtEl>
                                          <p:spTgt spid="7">
                                            <p:txEl>
                                              <p:pRg st="2" end="2"/>
                                            </p:txEl>
                                          </p:spTgt>
                                        </p:tgtEl>
                                      </p:cBhvr>
                                    </p:animEffect>
                                  </p:childTnLst>
                                </p:cTn>
                              </p:par>
                            </p:childTnLst>
                          </p:cTn>
                        </p:par>
                        <p:par>
                          <p:cTn id="12" fill="hold">
                            <p:stCondLst>
                              <p:cond delay="2000"/>
                            </p:stCondLst>
                            <p:childTnLst>
                              <p:par>
                                <p:cTn id="13" presetID="6" presetClass="entr" presetSubtype="16" fill="hold"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1000"/>
                                        <p:tgtEl>
                                          <p:spTgt spid="7">
                                            <p:txEl>
                                              <p:pRg st="3" end="3"/>
                                            </p:txEl>
                                          </p:spTgt>
                                        </p:tgtEl>
                                      </p:cBhvr>
                                    </p:animEffect>
                                  </p:childTnLst>
                                </p:cTn>
                              </p:par>
                            </p:childTnLst>
                          </p:cTn>
                        </p:par>
                        <p:par>
                          <p:cTn id="16" fill="hold">
                            <p:stCondLst>
                              <p:cond delay="3000"/>
                            </p:stCondLst>
                            <p:childTnLst>
                              <p:par>
                                <p:cTn id="17" presetID="6" presetClass="entr" presetSubtype="16" fill="hold"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ircle(in)">
                                      <p:cBhvr>
                                        <p:cTn id="19" dur="1000"/>
                                        <p:tgtEl>
                                          <p:spTgt spid="7">
                                            <p:txEl>
                                              <p:pRg st="4" end="4"/>
                                            </p:txEl>
                                          </p:spTgt>
                                        </p:tgtEl>
                                      </p:cBhvr>
                                    </p:animEffect>
                                  </p:childTnLst>
                                </p:cTn>
                              </p:par>
                            </p:childTnLst>
                          </p:cTn>
                        </p:par>
                        <p:par>
                          <p:cTn id="20" fill="hold">
                            <p:stCondLst>
                              <p:cond delay="4000"/>
                            </p:stCondLst>
                            <p:childTnLst>
                              <p:par>
                                <p:cTn id="21" presetID="6" presetClass="entr" presetSubtype="16" fill="hold"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circle(in)">
                                      <p:cBhvr>
                                        <p:cTn id="23" dur="1000"/>
                                        <p:tgtEl>
                                          <p:spTgt spid="7">
                                            <p:txEl>
                                              <p:pRg st="5" end="5"/>
                                            </p:txEl>
                                          </p:spTgt>
                                        </p:tgtEl>
                                      </p:cBhvr>
                                    </p:animEffect>
                                  </p:childTnLst>
                                </p:cTn>
                              </p:par>
                            </p:childTnLst>
                          </p:cTn>
                        </p:par>
                        <p:par>
                          <p:cTn id="24" fill="hold">
                            <p:stCondLst>
                              <p:cond delay="5000"/>
                            </p:stCondLst>
                            <p:childTnLst>
                              <p:par>
                                <p:cTn id="25" presetID="6" presetClass="entr" presetSubtype="16" fill="hold"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ircle(in)">
                                      <p:cBhvr>
                                        <p:cTn id="27" dur="1000"/>
                                        <p:tgtEl>
                                          <p:spTgt spid="7">
                                            <p:txEl>
                                              <p:pRg st="6" end="6"/>
                                            </p:txEl>
                                          </p:spTgt>
                                        </p:tgtEl>
                                      </p:cBhvr>
                                    </p:animEffect>
                                  </p:childTnLst>
                                </p:cTn>
                              </p:par>
                            </p:childTnLst>
                          </p:cTn>
                        </p:par>
                        <p:par>
                          <p:cTn id="28" fill="hold">
                            <p:stCondLst>
                              <p:cond delay="6000"/>
                            </p:stCondLst>
                            <p:childTnLst>
                              <p:par>
                                <p:cTn id="29" presetID="6" presetClass="entr" presetSubtype="16" fill="hold"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circle(in)">
                                      <p:cBhvr>
                                        <p:cTn id="31" dur="1000"/>
                                        <p:tgtEl>
                                          <p:spTgt spid="7">
                                            <p:txEl>
                                              <p:pRg st="7" end="7"/>
                                            </p:txEl>
                                          </p:spTgt>
                                        </p:tgtEl>
                                      </p:cBhvr>
                                    </p:animEffect>
                                  </p:childTnLst>
                                </p:cTn>
                              </p:par>
                            </p:childTnLst>
                          </p:cTn>
                        </p:par>
                        <p:par>
                          <p:cTn id="32" fill="hold">
                            <p:stCondLst>
                              <p:cond delay="7000"/>
                            </p:stCondLst>
                            <p:childTnLst>
                              <p:par>
                                <p:cTn id="33" presetID="6" presetClass="entr" presetSubtype="16" fill="hold"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circle(in)">
                                      <p:cBhvr>
                                        <p:cTn id="35" dur="1000"/>
                                        <p:tgtEl>
                                          <p:spTgt spid="7">
                                            <p:txEl>
                                              <p:pRg st="8" end="8"/>
                                            </p:txEl>
                                          </p:spTgt>
                                        </p:tgtEl>
                                      </p:cBhvr>
                                    </p:animEffect>
                                  </p:childTnLst>
                                </p:cTn>
                              </p:par>
                            </p:childTnLst>
                          </p:cTn>
                        </p:par>
                        <p:par>
                          <p:cTn id="36" fill="hold">
                            <p:stCondLst>
                              <p:cond delay="8000"/>
                            </p:stCondLst>
                            <p:childTnLst>
                              <p:par>
                                <p:cTn id="37" presetID="6" presetClass="entr" presetSubtype="16" fill="hold" nodeType="after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circle(in)">
                                      <p:cBhvr>
                                        <p:cTn id="39" dur="1000"/>
                                        <p:tgtEl>
                                          <p:spTgt spid="7">
                                            <p:txEl>
                                              <p:pRg st="9" end="9"/>
                                            </p:txEl>
                                          </p:spTgt>
                                        </p:tgtEl>
                                      </p:cBhvr>
                                    </p:animEffect>
                                  </p:childTnLst>
                                </p:cTn>
                              </p:par>
                            </p:childTnLst>
                          </p:cTn>
                        </p:par>
                        <p:par>
                          <p:cTn id="40" fill="hold">
                            <p:stCondLst>
                              <p:cond delay="9000"/>
                            </p:stCondLst>
                            <p:childTnLst>
                              <p:par>
                                <p:cTn id="41" presetID="6" presetClass="entr" presetSubtype="16" fill="hold" nodeType="after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circle(in)">
                                      <p:cBhvr>
                                        <p:cTn id="43" dur="1000"/>
                                        <p:tgtEl>
                                          <p:spTgt spid="7">
                                            <p:txEl>
                                              <p:pRg st="10" end="10"/>
                                            </p:txEl>
                                          </p:spTgt>
                                        </p:tgtEl>
                                      </p:cBhvr>
                                    </p:animEffect>
                                  </p:childTnLst>
                                </p:cTn>
                              </p:par>
                            </p:childTnLst>
                          </p:cTn>
                        </p:par>
                        <p:par>
                          <p:cTn id="44" fill="hold">
                            <p:stCondLst>
                              <p:cond delay="10000"/>
                            </p:stCondLst>
                            <p:childTnLst>
                              <p:par>
                                <p:cTn id="45" presetID="6" presetClass="entr" presetSubtype="16" fill="hold" nodeType="after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circle(in)">
                                      <p:cBhvr>
                                        <p:cTn id="47" dur="10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732061" y="984994"/>
            <a:ext cx="7423872" cy="4888011"/>
          </a:xfrm>
        </p:spPr>
        <p:txBody>
          <a:bodyPr>
            <a:noAutofit/>
          </a:bodyPr>
          <a:lstStyle/>
          <a:p>
            <a:pPr marL="0" indent="0">
              <a:lnSpc>
                <a:spcPct val="150000"/>
              </a:lnSpc>
              <a:buNone/>
            </a:pPr>
            <a:r>
              <a:rPr lang="en-US" b="1">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c)</a:t>
            </a:r>
            <a:r>
              <a:rPr lang="en-US" b="1">
                <a:latin typeface="Times New Roman" panose="02020603050405020304" pitchFamily="18" charset="0"/>
                <a:ea typeface="Tahoma" panose="020B0604030504040204" pitchFamily="34" charset="0"/>
                <a:cs typeface="Times New Roman" panose="02020603050405020304" pitchFamily="18" charset="0"/>
              </a:rPr>
              <a:t> </a:t>
            </a:r>
            <a:r>
              <a:rPr lang="vi-VN">
                <a:latin typeface="Times New Roman" panose="02020603050405020304" pitchFamily="18" charset="0"/>
                <a:ea typeface="Tahoma" panose="020B0604030504040204" pitchFamily="34" charset="0"/>
                <a:cs typeface="Times New Roman" panose="02020603050405020304" pitchFamily="18" charset="0"/>
              </a:rPr>
              <a:t>Các kiểu dữ liệu đặc trưng của </a:t>
            </a:r>
            <a:r>
              <a:rPr lang="en-US">
                <a:latin typeface="Times New Roman" panose="02020603050405020304" pitchFamily="18" charset="0"/>
                <a:ea typeface="Tahoma" panose="020B0604030504040204" pitchFamily="34" charset="0"/>
                <a:cs typeface="Times New Roman" panose="02020603050405020304" pitchFamily="18" charset="0"/>
              </a:rPr>
              <a:t>P</a:t>
            </a:r>
            <a:r>
              <a:rPr lang="vi-VN">
                <a:latin typeface="Times New Roman" panose="02020603050405020304" pitchFamily="18" charset="0"/>
                <a:ea typeface="Tahoma" panose="020B0604030504040204" pitchFamily="34" charset="0"/>
                <a:cs typeface="Times New Roman" panose="02020603050405020304" pitchFamily="18" charset="0"/>
              </a:rPr>
              <a:t>ython .</a:t>
            </a:r>
            <a:endParaRPr lang="en-US">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Int</a:t>
            </a:r>
            <a:r>
              <a:rPr lang="en-US" sz="2000">
                <a:latin typeface="Times New Roman" panose="02020603050405020304" pitchFamily="18" charset="0"/>
                <a:ea typeface="Tahoma" panose="020B0604030504040204" pitchFamily="34" charset="0"/>
                <a:cs typeface="Times New Roman" panose="02020603050405020304" pitchFamily="18" charset="0"/>
              </a:rPr>
              <a:t> : vô hạn , chỉ  bị giới hạn bởi bộ nhớ máy tính .</a:t>
            </a:r>
          </a:p>
          <a:p>
            <a:pPr lvl="1">
              <a:lnSpc>
                <a:spcPct val="150000"/>
              </a:lnSpc>
            </a:pPr>
            <a:r>
              <a:rPr lang="en-US" sz="2000">
                <a:solidFill>
                  <a:srgbClr val="FFFF00"/>
                </a:solidFill>
                <a:latin typeface="Times New Roman" panose="02020603050405020304" pitchFamily="18" charset="0"/>
                <a:ea typeface="Tahoma" panose="020B0604030504040204" pitchFamily="34" charset="0"/>
                <a:cs typeface="Times New Roman" panose="02020603050405020304" pitchFamily="18" charset="0"/>
              </a:rPr>
              <a:t>List</a:t>
            </a:r>
            <a:r>
              <a:rPr lang="en-US" sz="2000">
                <a:latin typeface="Times New Roman" panose="02020603050405020304" pitchFamily="18" charset="0"/>
                <a:ea typeface="Tahoma" panose="020B0604030504040204" pitchFamily="34" charset="0"/>
                <a:cs typeface="Times New Roman" panose="02020603050405020304" pitchFamily="18" charset="0"/>
              </a:rPr>
              <a:t> : kiểu danh sách , các phần tử trong danh sách không nhất thiết phải cùng kiểu dữ </a:t>
            </a:r>
            <a:r>
              <a:rPr lang="en-US" sz="2000" err="1">
                <a:latin typeface="Times New Roman" panose="02020603050405020304" pitchFamily="18" charset="0"/>
                <a:ea typeface="Tahoma" panose="020B0604030504040204" pitchFamily="34" charset="0"/>
                <a:cs typeface="Times New Roman" panose="02020603050405020304" pitchFamily="18" charset="0"/>
              </a:rPr>
              <a:t>liệu</a:t>
            </a:r>
            <a:r>
              <a:rPr lang="en-US" sz="2000">
                <a:latin typeface="Times New Roman" panose="02020603050405020304" pitchFamily="18" charset="0"/>
                <a:ea typeface="Tahoma" panose="020B0604030504040204" pitchFamily="34" charset="0"/>
                <a:cs typeface="Times New Roman" panose="02020603050405020304" pitchFamily="18" charset="0"/>
              </a:rPr>
              <a:t> .</a:t>
            </a:r>
          </a:p>
          <a:p>
            <a:pPr lvl="2">
              <a:lnSpc>
                <a:spcPct val="150000"/>
              </a:lnSpc>
            </a:pPr>
            <a:r>
              <a:rPr lang="en-US" sz="1800">
                <a:solidFill>
                  <a:srgbClr val="FFFF00"/>
                </a:solidFill>
                <a:latin typeface="Times New Roman" panose="02020603050405020304" pitchFamily="18" charset="0"/>
                <a:ea typeface="Tahoma" panose="020B0604030504040204" pitchFamily="34" charset="0"/>
                <a:cs typeface="Times New Roman" panose="02020603050405020304" pitchFamily="18" charset="0"/>
              </a:rPr>
              <a:t>Set</a:t>
            </a:r>
            <a:r>
              <a:rPr lang="en-US" sz="1800">
                <a:latin typeface="Times New Roman" panose="02020603050405020304" pitchFamily="18" charset="0"/>
                <a:ea typeface="Tahoma" panose="020B0604030504040204" pitchFamily="34" charset="0"/>
                <a:cs typeface="Times New Roman" panose="02020603050405020304" pitchFamily="18" charset="0"/>
              </a:rPr>
              <a:t> : </a:t>
            </a:r>
            <a:r>
              <a:rPr lang="en-US" sz="1800" err="1">
                <a:latin typeface="Times New Roman" panose="02020603050405020304" pitchFamily="18" charset="0"/>
                <a:ea typeface="Tahoma" panose="020B0604030504040204" pitchFamily="34" charset="0"/>
                <a:cs typeface="Times New Roman" panose="02020603050405020304" pitchFamily="18" charset="0"/>
              </a:rPr>
              <a:t>giống</a:t>
            </a:r>
            <a:r>
              <a:rPr lang="en-US" sz="1800">
                <a:latin typeface="Times New Roman" panose="02020603050405020304" pitchFamily="18" charset="0"/>
                <a:ea typeface="Tahoma" panose="020B0604030504040204" pitchFamily="34" charset="0"/>
                <a:cs typeface="Times New Roman" panose="02020603050405020304" pitchFamily="18" charset="0"/>
              </a:rPr>
              <a:t> List </a:t>
            </a:r>
            <a:r>
              <a:rPr lang="en-US" sz="1800" err="1">
                <a:latin typeface="Times New Roman" panose="02020603050405020304" pitchFamily="18" charset="0"/>
                <a:ea typeface="Tahoma" panose="020B0604030504040204" pitchFamily="34" charset="0"/>
                <a:cs typeface="Times New Roman" panose="02020603050405020304" pitchFamily="18" charset="0"/>
              </a:rPr>
              <a:t>nh</a:t>
            </a:r>
            <a:r>
              <a:rPr lang="vi-VN" sz="1800">
                <a:latin typeface="Times New Roman" panose="02020603050405020304" pitchFamily="18" charset="0"/>
                <a:ea typeface="Tahoma" panose="020B0604030504040204" pitchFamily="34" charset="0"/>
                <a:cs typeface="Times New Roman" panose="02020603050405020304" pitchFamily="18" charset="0"/>
              </a:rPr>
              <a:t>ư</a:t>
            </a:r>
            <a:r>
              <a:rPr lang="en-US" sz="1800">
                <a:latin typeface="Times New Roman" panose="02020603050405020304" pitchFamily="18" charset="0"/>
                <a:ea typeface="Tahoma" panose="020B0604030504040204" pitchFamily="34" charset="0"/>
                <a:cs typeface="Times New Roman" panose="02020603050405020304" pitchFamily="18" charset="0"/>
              </a:rPr>
              <a:t>ng </a:t>
            </a:r>
            <a:r>
              <a:rPr lang="en-US" sz="1800" err="1">
                <a:latin typeface="Times New Roman" panose="02020603050405020304" pitchFamily="18" charset="0"/>
                <a:ea typeface="Tahoma" panose="020B0604030504040204" pitchFamily="34" charset="0"/>
                <a:cs typeface="Times New Roman" panose="02020603050405020304" pitchFamily="18" charset="0"/>
              </a:rPr>
              <a:t>mỗi</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phần</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tử</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chỉ</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xuất</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hiện</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một</a:t>
            </a:r>
            <a:r>
              <a:rPr lang="en-US" sz="1800">
                <a:latin typeface="Times New Roman" panose="02020603050405020304" pitchFamily="18" charset="0"/>
                <a:ea typeface="Tahoma" panose="020B0604030504040204" pitchFamily="34" charset="0"/>
                <a:cs typeface="Times New Roman" panose="02020603050405020304" pitchFamily="18" charset="0"/>
              </a:rPr>
              <a:t> </a:t>
            </a:r>
            <a:r>
              <a:rPr lang="en-US" sz="1800" err="1">
                <a:latin typeface="Times New Roman" panose="02020603050405020304" pitchFamily="18" charset="0"/>
                <a:ea typeface="Tahoma" panose="020B0604030504040204" pitchFamily="34" charset="0"/>
                <a:cs typeface="Times New Roman" panose="02020603050405020304" pitchFamily="18" charset="0"/>
              </a:rPr>
              <a:t>lần</a:t>
            </a:r>
            <a:r>
              <a:rPr lang="en-US" sz="1800">
                <a:latin typeface="Times New Roman" panose="02020603050405020304" pitchFamily="18" charset="0"/>
                <a:ea typeface="Tahoma" panose="020B0604030504040204" pitchFamily="34" charset="0"/>
                <a:cs typeface="Times New Roman" panose="02020603050405020304" pitchFamily="18" charset="0"/>
              </a:rPr>
              <a:t>.</a:t>
            </a:r>
          </a:p>
          <a:p>
            <a:pPr lvl="2">
              <a:lnSpc>
                <a:spcPct val="150000"/>
              </a:lnSpc>
            </a:pPr>
            <a:r>
              <a:rPr lang="en-US" sz="1800">
                <a:solidFill>
                  <a:srgbClr val="FFFF00"/>
                </a:solidFill>
                <a:latin typeface="Times New Roman" panose="02020603050405020304" pitchFamily="18" charset="0"/>
                <a:ea typeface="Tahoma" panose="020B0604030504040204" pitchFamily="34" charset="0"/>
                <a:cs typeface="Times New Roman" panose="02020603050405020304" pitchFamily="18" charset="0"/>
              </a:rPr>
              <a:t>Tuple</a:t>
            </a:r>
            <a:r>
              <a:rPr lang="en-US" sz="1800">
                <a:latin typeface="Times New Roman" panose="02020603050405020304" pitchFamily="18" charset="0"/>
                <a:ea typeface="Tahoma" panose="020B0604030504040204" pitchFamily="34" charset="0"/>
                <a:cs typeface="Times New Roman" panose="02020603050405020304" pitchFamily="18" charset="0"/>
              </a:rPr>
              <a:t> : giống List nh</a:t>
            </a:r>
            <a:r>
              <a:rPr lang="vi-VN" sz="1800">
                <a:latin typeface="Times New Roman" panose="02020603050405020304" pitchFamily="18" charset="0"/>
                <a:ea typeface="Tahoma" panose="020B0604030504040204" pitchFamily="34" charset="0"/>
                <a:cs typeface="Times New Roman" panose="02020603050405020304" pitchFamily="18" charset="0"/>
              </a:rPr>
              <a:t>ư</a:t>
            </a:r>
            <a:r>
              <a:rPr lang="en-US" sz="1800">
                <a:latin typeface="Times New Roman" panose="02020603050405020304" pitchFamily="18" charset="0"/>
                <a:ea typeface="Tahoma" panose="020B0604030504040204" pitchFamily="34" charset="0"/>
                <a:cs typeface="Times New Roman" panose="02020603050405020304" pitchFamily="18" charset="0"/>
              </a:rPr>
              <a:t>ng không được thay đổi giá trị của danh sách.</a:t>
            </a:r>
          </a:p>
          <a:p>
            <a:pPr lvl="1">
              <a:lnSpc>
                <a:spcPct val="150000"/>
              </a:lnSpc>
            </a:pPr>
            <a:r>
              <a:rPr lang="en-US" sz="2000" err="1">
                <a:solidFill>
                  <a:srgbClr val="FFFF00"/>
                </a:solidFill>
                <a:latin typeface="Times New Roman" panose="02020603050405020304" pitchFamily="18" charset="0"/>
                <a:ea typeface="Tahoma" panose="020B0604030504040204" pitchFamily="34" charset="0"/>
                <a:cs typeface="Times New Roman" panose="02020603050405020304" pitchFamily="18" charset="0"/>
              </a:rPr>
              <a:t>Dict</a:t>
            </a:r>
            <a:r>
              <a:rPr lang="en-US" sz="2000">
                <a:latin typeface="Times New Roman" panose="02020603050405020304" pitchFamily="18" charset="0"/>
                <a:ea typeface="Tahoma" panose="020B0604030504040204" pitchFamily="34" charset="0"/>
                <a:cs typeface="Times New Roman" panose="02020603050405020304" pitchFamily="18" charset="0"/>
              </a:rPr>
              <a:t> : </a:t>
            </a:r>
            <a:r>
              <a:rPr lang="vi-VN" sz="2000">
                <a:latin typeface="Times New Roman" panose="02020603050405020304" pitchFamily="18" charset="0"/>
                <a:ea typeface="Tahoma" panose="020B0604030504040204" pitchFamily="34" charset="0"/>
                <a:cs typeface="Times New Roman" panose="02020603050405020304" pitchFamily="18" charset="0"/>
              </a:rPr>
              <a:t>là một cặp các dữ liệu được gắn theo kiểu {</a:t>
            </a:r>
            <a:r>
              <a:rPr lang="en-US" sz="2000">
                <a:latin typeface="Times New Roman" panose="02020603050405020304" pitchFamily="18" charset="0"/>
                <a:ea typeface="Tahoma" panose="020B0604030504040204" pitchFamily="34" charset="0"/>
                <a:cs typeface="Times New Roman" panose="02020603050405020304" pitchFamily="18" charset="0"/>
              </a:rPr>
              <a:t> key </a:t>
            </a:r>
            <a:r>
              <a:rPr lang="vi-VN" sz="2000">
                <a:latin typeface="Times New Roman" panose="02020603050405020304" pitchFamily="18" charset="0"/>
                <a:ea typeface="Tahoma" panose="020B0604030504040204" pitchFamily="34" charset="0"/>
                <a:cs typeface="Times New Roman" panose="02020603050405020304" pitchFamily="18" charset="0"/>
              </a:rPr>
              <a:t>: </a:t>
            </a:r>
            <a:r>
              <a:rPr lang="en-US" sz="2000">
                <a:latin typeface="Times New Roman" panose="02020603050405020304" pitchFamily="18" charset="0"/>
                <a:ea typeface="Tahoma" panose="020B0604030504040204" pitchFamily="34" charset="0"/>
                <a:cs typeface="Times New Roman" panose="02020603050405020304" pitchFamily="18" charset="0"/>
              </a:rPr>
              <a:t>value </a:t>
            </a:r>
            <a:r>
              <a:rPr lang="vi-VN" sz="2000">
                <a:latin typeface="Times New Roman" panose="02020603050405020304" pitchFamily="18" charset="0"/>
                <a:ea typeface="Tahoma" panose="020B0604030504040204" pitchFamily="34" charset="0"/>
                <a:cs typeface="Times New Roman" panose="02020603050405020304" pitchFamily="18" charset="0"/>
              </a:rPr>
              <a:t>}</a:t>
            </a:r>
            <a:r>
              <a:rPr lang="en-US" sz="2000">
                <a:latin typeface="Times New Roman" panose="02020603050405020304" pitchFamily="18" charset="0"/>
                <a:ea typeface="Tahoma" panose="020B0604030504040204" pitchFamily="34" charset="0"/>
                <a:cs typeface="Times New Roman" panose="02020603050405020304" pitchFamily="18" charset="0"/>
              </a:rPr>
              <a:t>.</a:t>
            </a:r>
          </a:p>
        </p:txBody>
      </p:sp>
      <p:pic>
        <p:nvPicPr>
          <p:cNvPr id="2" name="Picture 4" descr="Image result for kid coding">
            <a:extLst>
              <a:ext uri="{FF2B5EF4-FFF2-40B4-BE49-F238E27FC236}">
                <a16:creationId xmlns:a16="http://schemas.microsoft.com/office/drawing/2014/main" id="{A704419D-31BF-4C83-B76C-3A69B0EA9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5933" y="1447600"/>
            <a:ext cx="3731992" cy="294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074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C1AA-6A7B-4A2D-A1AB-56BB4FFEADC6}"/>
              </a:ext>
            </a:extLst>
          </p:cNvPr>
          <p:cNvSpPr>
            <a:spLocks noGrp="1"/>
          </p:cNvSpPr>
          <p:nvPr>
            <p:ph type="title"/>
          </p:nvPr>
        </p:nvSpPr>
        <p:spPr>
          <a:xfrm>
            <a:off x="-696035" y="685800"/>
            <a:ext cx="12199060" cy="1185333"/>
          </a:xfrm>
        </p:spPr>
        <p:txBody>
          <a:bodyPr>
            <a:normAutofit/>
          </a:bodyPr>
          <a:lstStyle/>
          <a:p>
            <a:r>
              <a:rPr lang="en-US" b="1">
                <a:latin typeface="Tahoma" panose="020B0604030504040204" pitchFamily="34" charset="0"/>
                <a:ea typeface="Tahoma" panose="020B0604030504040204" pitchFamily="34" charset="0"/>
                <a:cs typeface="Tahoma" panose="020B0604030504040204" pitchFamily="34" charset="0"/>
              </a:rPr>
              <a:t>2) </a:t>
            </a:r>
            <a:r>
              <a:rPr lang="vi-VN" b="1">
                <a:latin typeface="Tahoma" panose="020B0604030504040204" pitchFamily="34" charset="0"/>
                <a:ea typeface="Tahoma" panose="020B0604030504040204" pitchFamily="34" charset="0"/>
                <a:cs typeface="Tahoma" panose="020B0604030504040204" pitchFamily="34" charset="0"/>
              </a:rPr>
              <a:t>Tìm hiểu cơ bản về Django</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1832737" y="1219200"/>
            <a:ext cx="6647875" cy="5498123"/>
          </a:xfrm>
        </p:spPr>
        <p:txBody>
          <a:bodyPr>
            <a:noAutofit/>
          </a:bodyPr>
          <a:lstStyle/>
          <a:p>
            <a:pPr marL="0" indent="0">
              <a:lnSpc>
                <a:spcPct val="90000"/>
              </a:lnSpc>
              <a:buNone/>
            </a:pPr>
            <a:r>
              <a:rPr lang="en-US" sz="2000" b="1">
                <a:latin typeface="Tahoma" panose="020B0604030504040204" pitchFamily="34" charset="0"/>
                <a:ea typeface="Tahoma" panose="020B0604030504040204" pitchFamily="34" charset="0"/>
                <a:cs typeface="Tahoma" panose="020B0604030504040204" pitchFamily="34" charset="0"/>
              </a:rPr>
              <a:t>a)</a:t>
            </a:r>
            <a:r>
              <a:rPr lang="vi-VN" sz="2000" b="1">
                <a:latin typeface="Tahoma" panose="020B0604030504040204" pitchFamily="34" charset="0"/>
                <a:ea typeface="Tahoma" panose="020B0604030504040204" pitchFamily="34" charset="0"/>
                <a:cs typeface="Tahoma" panose="020B0604030504040204" pitchFamily="34" charset="0"/>
              </a:rPr>
              <a:t> </a:t>
            </a:r>
            <a:r>
              <a:rPr lang="en-US" sz="2000" b="1">
                <a:latin typeface="Tahoma" panose="020B0604030504040204" pitchFamily="34" charset="0"/>
                <a:ea typeface="Tahoma" panose="020B0604030504040204" pitchFamily="34" charset="0"/>
                <a:cs typeface="Tahoma" panose="020B0604030504040204" pitchFamily="34" charset="0"/>
              </a:rPr>
              <a:t>Tổng quan về Django</a:t>
            </a:r>
            <a:r>
              <a:rPr lang="vi-VN" sz="2000" b="1">
                <a:latin typeface="Tahoma" panose="020B0604030504040204" pitchFamily="34" charset="0"/>
                <a:ea typeface="Tahoma" panose="020B0604030504040204" pitchFamily="34" charset="0"/>
                <a:cs typeface="Tahoma" panose="020B0604030504040204" pitchFamily="34" charset="0"/>
              </a:rPr>
              <a:t>.</a:t>
            </a:r>
            <a:endParaRPr lang="en-US" sz="2000" b="1">
              <a:latin typeface="Tahoma" panose="020B0604030504040204" pitchFamily="34" charset="0"/>
              <a:ea typeface="Tahoma" panose="020B0604030504040204" pitchFamily="34" charset="0"/>
              <a:cs typeface="Tahoma" panose="020B0604030504040204" pitchFamily="34" charset="0"/>
            </a:endParaRPr>
          </a:p>
          <a:p>
            <a:pPr lvl="1">
              <a:lnSpc>
                <a:spcPct val="150000"/>
              </a:lnSpc>
            </a:pPr>
            <a:r>
              <a:rPr lang="en-US">
                <a:latin typeface="Tahoma" panose="020B0604030504040204" pitchFamily="34" charset="0"/>
                <a:ea typeface="Tahoma" panose="020B0604030504040204" pitchFamily="34" charset="0"/>
                <a:cs typeface="Tahoma" panose="020B0604030504040204" pitchFamily="34" charset="0"/>
              </a:rPr>
              <a:t>Là một framework dựa trên Python .</a:t>
            </a:r>
          </a:p>
          <a:p>
            <a:pPr lvl="1">
              <a:lnSpc>
                <a:spcPct val="150000"/>
              </a:lnSpc>
            </a:pPr>
            <a:r>
              <a:rPr lang="en-US">
                <a:latin typeface="Tahoma" panose="020B0604030504040204" pitchFamily="34" charset="0"/>
                <a:ea typeface="Tahoma" panose="020B0604030504040204" pitchFamily="34" charset="0"/>
                <a:cs typeface="Tahoma" panose="020B0604030504040204" pitchFamily="34" charset="0"/>
              </a:rPr>
              <a:t>Loại bỏ các lỗi bảo mật : </a:t>
            </a:r>
            <a:r>
              <a:rPr lang="vi-VN">
                <a:latin typeface="Tahoma" panose="020B0604030504040204" pitchFamily="34" charset="0"/>
                <a:ea typeface="Tahoma" panose="020B0604030504040204" pitchFamily="34" charset="0"/>
                <a:cs typeface="Tahoma" panose="020B0604030504040204" pitchFamily="34" charset="0"/>
              </a:rPr>
              <a:t>SQL Injection, cross-site scripting, cross-site request forgery </a:t>
            </a:r>
            <a:r>
              <a:rPr lang="en-US">
                <a:latin typeface="Tahoma" panose="020B0604030504040204" pitchFamily="34" charset="0"/>
                <a:ea typeface="Tahoma" panose="020B0604030504040204" pitchFamily="34" charset="0"/>
                <a:cs typeface="Tahoma" panose="020B0604030504040204" pitchFamily="34" charset="0"/>
              </a:rPr>
              <a:t>…</a:t>
            </a:r>
          </a:p>
          <a:p>
            <a:pPr lvl="1">
              <a:lnSpc>
                <a:spcPct val="150000"/>
              </a:lnSpc>
            </a:pPr>
            <a:r>
              <a:rPr lang="en-US">
                <a:latin typeface="Tahoma" panose="020B0604030504040204" pitchFamily="34" charset="0"/>
                <a:ea typeface="Tahoma" panose="020B0604030504040204" pitchFamily="34" charset="0"/>
                <a:cs typeface="Tahoma" panose="020B0604030504040204" pitchFamily="34" charset="0"/>
              </a:rPr>
              <a:t>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ợc dùng để xây dựng CMS, hoặc website thương mại điện tử, mạng xã hội…</a:t>
            </a:r>
          </a:p>
          <a:p>
            <a:pPr lvl="1">
              <a:lnSpc>
                <a:spcPct val="150000"/>
              </a:lnSpc>
            </a:pPr>
            <a:r>
              <a:rPr lang="vi-VN">
                <a:latin typeface="Tahoma" panose="020B0604030504040204" pitchFamily="34" charset="0"/>
                <a:ea typeface="Tahoma" panose="020B0604030504040204" pitchFamily="34" charset="0"/>
                <a:cs typeface="Tahoma" panose="020B0604030504040204" pitchFamily="34" charset="0"/>
              </a:rPr>
              <a:t>Tự động tạo SQL tables và Admin Interface. </a:t>
            </a:r>
          </a:p>
        </p:txBody>
      </p:sp>
      <p:pic>
        <p:nvPicPr>
          <p:cNvPr id="1028" name="Picture 4" descr="Káº¿t quáº£ hÃ¬nh áº£nh cho python">
            <a:extLst>
              <a:ext uri="{FF2B5EF4-FFF2-40B4-BE49-F238E27FC236}">
                <a16:creationId xmlns:a16="http://schemas.microsoft.com/office/drawing/2014/main" id="{9728506E-8EEB-4415-8E11-409EBF98FA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3260" y="1819836"/>
            <a:ext cx="2717116" cy="1372143"/>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15EDFB-9349-4BCC-A4F3-EF219387DF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3260" y="3409001"/>
            <a:ext cx="2717116" cy="7342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2050" name="Picture 2" descr="Káº¿t quáº£ hÃ¬nh áº£nh cho 2003"/>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633260" y="4360309"/>
            <a:ext cx="2717116" cy="770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 name="Picture 2"/>
          <p:cNvPicPr>
            <a:picLocks noChangeAspect="1"/>
          </p:cNvPicPr>
          <p:nvPr/>
        </p:nvPicPr>
        <p:blipFill>
          <a:blip r:embed="rId7">
            <a:grayscl/>
          </a:blip>
          <a:stretch>
            <a:fillRect/>
          </a:stretch>
        </p:blipFill>
        <p:spPr>
          <a:xfrm>
            <a:off x="8633260" y="5347351"/>
            <a:ext cx="2717116" cy="742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701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ircle(in)">
                                      <p:cBhvr>
                                        <p:cTn id="7" dur="2000"/>
                                        <p:tgtEl>
                                          <p:spTgt spid="1028"/>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circle(in)">
                                      <p:cBhvr>
                                        <p:cTn id="13" dur="2000"/>
                                        <p:tgtEl>
                                          <p:spTgt spid="2050"/>
                                        </p:tgtEl>
                                      </p:cBhvr>
                                    </p:animEffect>
                                  </p:childTnLst>
                                </p:cTn>
                              </p:par>
                              <p:par>
                                <p:cTn id="14" presetID="6"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2846606" y="704264"/>
            <a:ext cx="8249024" cy="1179127"/>
          </a:xfrm>
        </p:spPr>
        <p:txBody>
          <a:bodyPr>
            <a:normAutofit/>
          </a:bodyPr>
          <a:lstStyle/>
          <a:p>
            <a:pPr marL="0" indent="0">
              <a:buNone/>
            </a:pPr>
            <a:r>
              <a:rPr lang="en-US" sz="1800" b="1">
                <a:latin typeface="Tahoma" panose="020B0604030504040204" pitchFamily="34" charset="0"/>
                <a:ea typeface="Tahoma" panose="020B0604030504040204" pitchFamily="34" charset="0"/>
                <a:cs typeface="Tahoma" panose="020B0604030504040204" pitchFamily="34" charset="0"/>
              </a:rPr>
              <a:t> b) </a:t>
            </a:r>
            <a:r>
              <a:rPr lang="vi-VN" sz="1800" b="1">
                <a:latin typeface="Tahoma" panose="020B0604030504040204" pitchFamily="34" charset="0"/>
                <a:ea typeface="Tahoma" panose="020B0604030504040204" pitchFamily="34" charset="0"/>
                <a:cs typeface="Tahoma" panose="020B0604030504040204" pitchFamily="34" charset="0"/>
              </a:rPr>
              <a:t>Tìm hiểu cách sử dụng Django .</a:t>
            </a:r>
            <a:endParaRPr lang="en-US" sz="1800" b="1">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800">
                <a:latin typeface="Tahoma" panose="020B0604030504040204" pitchFamily="34" charset="0"/>
                <a:ea typeface="Tahoma" panose="020B0604030504040204" pitchFamily="34" charset="0"/>
                <a:cs typeface="Tahoma" panose="020B0604030504040204" pitchFamily="34" charset="0"/>
              </a:rPr>
              <a:t>	</a:t>
            </a:r>
            <a:r>
              <a:rPr lang="en-US" sz="1800" b="1">
                <a:latin typeface="Tahoma" panose="020B0604030504040204" pitchFamily="34" charset="0"/>
                <a:ea typeface="Tahoma" panose="020B0604030504040204" pitchFamily="34" charset="0"/>
                <a:cs typeface="Tahoma" panose="020B0604030504040204" pitchFamily="34" charset="0"/>
              </a:rPr>
              <a:t>Cài đặt Django :</a:t>
            </a:r>
          </a:p>
        </p:txBody>
      </p:sp>
      <p:sp>
        <p:nvSpPr>
          <p:cNvPr id="9" name="Rectangle 2">
            <a:extLst>
              <a:ext uri="{FF2B5EF4-FFF2-40B4-BE49-F238E27FC236}">
                <a16:creationId xmlns:a16="http://schemas.microsoft.com/office/drawing/2014/main" id="{92A7F072-383B-41E2-ADA7-762D3DE53B41}"/>
              </a:ext>
            </a:extLst>
          </p:cNvPr>
          <p:cNvSpPr>
            <a:spLocks noChangeArrowheads="1"/>
          </p:cNvSpPr>
          <p:nvPr/>
        </p:nvSpPr>
        <p:spPr bwMode="auto">
          <a:xfrm>
            <a:off x="3794391" y="1883391"/>
            <a:ext cx="6003234" cy="400110"/>
          </a:xfrm>
          <a:prstGeom prst="rect">
            <a:avLst/>
          </a:prstGeom>
          <a:solidFill>
            <a:schemeClr val="accent1">
              <a:lumMod val="60000"/>
              <a:lumOff val="40000"/>
            </a:schemeClr>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anchor="ctr" anchorCtr="0" compatLnSpc="1">
            <a:prstTxWarp prst="textNoShape">
              <a:avLst/>
            </a:prstTxWarp>
            <a:spAutoFit/>
          </a:bodyPr>
          <a:lstStyle/>
          <a:p>
            <a:pPr lvl="2"/>
            <a:r>
              <a:rPr lang="en-US" sz="2000" b="1" u="sng" dirty="0">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Code : python install </a:t>
            </a:r>
            <a:r>
              <a:rPr lang="en-US" sz="2000" b="1" u="sng" dirty="0" err="1">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django</a:t>
            </a:r>
            <a:r>
              <a:rPr lang="en-US" sz="2000" b="1" u="sng" dirty="0">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 </a:t>
            </a:r>
          </a:p>
        </p:txBody>
      </p:sp>
      <p:pic>
        <p:nvPicPr>
          <p:cNvPr id="2" name="Picture 1">
            <a:extLst>
              <a:ext uri="{FF2B5EF4-FFF2-40B4-BE49-F238E27FC236}">
                <a16:creationId xmlns:a16="http://schemas.microsoft.com/office/drawing/2014/main" id="{3666622F-E53B-48EC-9031-767077F8EEB3}"/>
              </a:ext>
            </a:extLst>
          </p:cNvPr>
          <p:cNvPicPr>
            <a:picLocks noChangeAspect="1"/>
          </p:cNvPicPr>
          <p:nvPr/>
        </p:nvPicPr>
        <p:blipFill>
          <a:blip r:embed="rId4"/>
          <a:stretch>
            <a:fillRect/>
          </a:stretch>
        </p:blipFill>
        <p:spPr>
          <a:xfrm>
            <a:off x="3405108" y="2419936"/>
            <a:ext cx="6781800" cy="3733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1571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1497210" y="1647555"/>
            <a:ext cx="4498577" cy="2220687"/>
          </a:xfrm>
        </p:spPr>
        <p:txBody>
          <a:bodyPr>
            <a:noAutofit/>
          </a:bodyPr>
          <a:lstStyle/>
          <a:p>
            <a:pPr marL="0" indent="0">
              <a:lnSpc>
                <a:spcPct val="90000"/>
              </a:lnSpc>
              <a:buNone/>
            </a:pPr>
            <a:r>
              <a:rPr lang="en-US" sz="1800" b="1" dirty="0">
                <a:latin typeface="Tahoma" panose="020B0604030504040204" pitchFamily="34" charset="0"/>
                <a:ea typeface="Tahoma" panose="020B0604030504040204" pitchFamily="34" charset="0"/>
                <a:cs typeface="Tahoma" panose="020B0604030504040204" pitchFamily="34" charset="0"/>
              </a:rPr>
              <a:t>b)</a:t>
            </a:r>
            <a:r>
              <a:rPr lang="vi-VN" sz="1800" b="1" dirty="0">
                <a:latin typeface="Tahoma" panose="020B0604030504040204" pitchFamily="34" charset="0"/>
                <a:ea typeface="Tahoma" panose="020B0604030504040204" pitchFamily="34" charset="0"/>
                <a:cs typeface="Tahoma" panose="020B0604030504040204" pitchFamily="34" charset="0"/>
              </a:rPr>
              <a:t> Tìm hiểu cách sử dụng Django .</a:t>
            </a:r>
            <a:endParaRPr lang="en-US" sz="1800" b="1" dirty="0">
              <a:latin typeface="Tahoma" panose="020B0604030504040204" pitchFamily="34" charset="0"/>
              <a:ea typeface="Tahoma" panose="020B0604030504040204" pitchFamily="34" charset="0"/>
              <a:cs typeface="Tahoma" panose="020B0604030504040204" pitchFamily="34" charset="0"/>
            </a:endParaRPr>
          </a:p>
          <a:p>
            <a:pPr marL="457200" lvl="1" indent="0">
              <a:lnSpc>
                <a:spcPct val="90000"/>
              </a:lnSpc>
              <a:buNone/>
            </a:pP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Tạo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án</a:t>
            </a:r>
            <a:r>
              <a:rPr lang="en-US" sz="1800" dirty="0">
                <a:latin typeface="Tahoma" panose="020B0604030504040204" pitchFamily="34" charset="0"/>
                <a:ea typeface="Tahoma" panose="020B0604030504040204" pitchFamily="34" charset="0"/>
                <a:cs typeface="Tahoma" panose="020B0604030504040204" pitchFamily="34" charset="0"/>
              </a:rPr>
              <a:t> web Django</a:t>
            </a:r>
          </a:p>
          <a:p>
            <a:pPr marL="457200" lvl="1" indent="0">
              <a:lnSpc>
                <a:spcPct val="90000"/>
              </a:lnSpc>
              <a:buNone/>
            </a:pP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Để</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tạo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một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án</a:t>
            </a:r>
            <a:r>
              <a:rPr lang="en-US" sz="1800" dirty="0">
                <a:latin typeface="Tahoma" panose="020B0604030504040204" pitchFamily="34" charset="0"/>
                <a:ea typeface="Tahoma" panose="020B0604030504040204" pitchFamily="34" charset="0"/>
                <a:cs typeface="Tahoma" panose="020B0604030504040204" pitchFamily="34" charset="0"/>
              </a:rPr>
              <a:t> web Django , </a:t>
            </a:r>
            <a:r>
              <a:rPr lang="en-US" sz="1800" dirty="0" err="1">
                <a:latin typeface="Tahoma" panose="020B0604030504040204" pitchFamily="34" charset="0"/>
                <a:ea typeface="Tahoma" panose="020B0604030504040204" pitchFamily="34" charset="0"/>
                <a:cs typeface="Tahoma" panose="020B0604030504040204" pitchFamily="34" charset="0"/>
              </a:rPr>
              <a:t>đầu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tiên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bạn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cần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vào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thư</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mục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chứa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án</a:t>
            </a:r>
            <a:r>
              <a:rPr lang="en-US" sz="1800" dirty="0">
                <a:latin typeface="Tahoma" panose="020B0604030504040204" pitchFamily="34" charset="0"/>
                <a:ea typeface="Tahoma" panose="020B0604030504040204" pitchFamily="34" charset="0"/>
                <a:cs typeface="Tahoma" panose="020B0604030504040204" pitchFamily="34" charset="0"/>
              </a:rPr>
              <a:t> Django , </a:t>
            </a:r>
            <a:r>
              <a:rPr lang="en-US" sz="1800" dirty="0" err="1">
                <a:latin typeface="Tahoma" panose="020B0604030504040204" pitchFamily="34" charset="0"/>
                <a:ea typeface="Tahoma" panose="020B0604030504040204" pitchFamily="34" charset="0"/>
                <a:cs typeface="Tahoma" panose="020B0604030504040204" pitchFamily="34" charset="0"/>
              </a:rPr>
              <a:t>chuột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phải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vào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vùng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trống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trong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thư</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mục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rồi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chọn</a:t>
            </a:r>
            <a:r>
              <a:rPr lang="en-US" sz="1800" dirty="0">
                <a:latin typeface="Tahoma" panose="020B0604030504040204" pitchFamily="34" charset="0"/>
                <a:ea typeface="Tahoma" panose="020B0604030504040204" pitchFamily="34" charset="0"/>
                <a:cs typeface="Tahoma" panose="020B0604030504040204" pitchFamily="34" charset="0"/>
              </a:rPr>
              <a:t> Terminal , </a:t>
            </a:r>
            <a:r>
              <a:rPr lang="en-US" sz="1800" dirty="0" err="1">
                <a:latin typeface="Tahoma" panose="020B0604030504040204" pitchFamily="34" charset="0"/>
                <a:ea typeface="Tahoma" panose="020B0604030504040204" pitchFamily="34" charset="0"/>
                <a:cs typeface="Tahoma" panose="020B0604030504040204" pitchFamily="34" charset="0"/>
              </a:rPr>
              <a:t>khi</a:t>
            </a:r>
            <a:r>
              <a:rPr lang="en-US" sz="1800" dirty="0">
                <a:latin typeface="Tahoma" panose="020B0604030504040204" pitchFamily="34" charset="0"/>
                <a:ea typeface="Tahoma" panose="020B0604030504040204" pitchFamily="34" charset="0"/>
                <a:cs typeface="Tahoma" panose="020B0604030504040204" pitchFamily="34" charset="0"/>
              </a:rPr>
              <a:t> terminal </a:t>
            </a:r>
            <a:r>
              <a:rPr lang="en-US" sz="1800" dirty="0" err="1">
                <a:latin typeface="Tahoma" panose="020B0604030504040204" pitchFamily="34" charset="0"/>
                <a:ea typeface="Tahoma" panose="020B0604030504040204" pitchFamily="34" charset="0"/>
                <a:cs typeface="Tahoma" panose="020B0604030504040204" pitchFamily="34" charset="0"/>
              </a:rPr>
              <a:t>hiện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lên</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hãy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nhập</a:t>
            </a:r>
            <a:r>
              <a:rPr lang="en-US" sz="1800" dirty="0">
                <a:latin typeface="Tahoma" panose="020B0604030504040204" pitchFamily="34" charset="0"/>
                <a:ea typeface="Tahoma" panose="020B0604030504040204" pitchFamily="34" charset="0"/>
                <a:cs typeface="Tahoma" panose="020B0604030504040204" pitchFamily="34" charset="0"/>
              </a:rPr>
              <a:t> code </a:t>
            </a:r>
            <a:r>
              <a:rPr lang="en-US" sz="1800" dirty="0" err="1">
                <a:latin typeface="Tahoma" panose="020B0604030504040204" pitchFamily="34" charset="0"/>
                <a:ea typeface="Tahoma" panose="020B0604030504040204" pitchFamily="34" charset="0"/>
                <a:cs typeface="Tahoma" panose="020B0604030504040204" pitchFamily="34" charset="0"/>
              </a:rPr>
              <a:t>sau</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quá</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trình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tạo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django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cũng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hoàn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toàn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động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diễn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ra</a:t>
            </a:r>
            <a:r>
              <a:rPr lang="en-US" sz="1800" dirty="0">
                <a:latin typeface="Tahoma" panose="020B0604030504040204" pitchFamily="34" charset="0"/>
                <a:ea typeface="Tahoma" panose="020B0604030504040204" pitchFamily="34" charset="0"/>
                <a:cs typeface="Tahoma" panose="020B0604030504040204" pitchFamily="34" charset="0"/>
              </a:rPr>
              <a:t> .</a:t>
            </a:r>
          </a:p>
        </p:txBody>
      </p:sp>
      <p:pic>
        <p:nvPicPr>
          <p:cNvPr id="8" name="Picture 7">
            <a:extLst>
              <a:ext uri="{FF2B5EF4-FFF2-40B4-BE49-F238E27FC236}">
                <a16:creationId xmlns:a16="http://schemas.microsoft.com/office/drawing/2014/main" id="{B4A843CA-FF65-4E2C-B79B-C40BE2136EBF}"/>
              </a:ext>
            </a:extLst>
          </p:cNvPr>
          <p:cNvPicPr>
            <a:picLocks noChangeAspect="1"/>
          </p:cNvPicPr>
          <p:nvPr/>
        </p:nvPicPr>
        <p:blipFill>
          <a:blip r:embed="rId4"/>
          <a:stretch>
            <a:fillRect/>
          </a:stretch>
        </p:blipFill>
        <p:spPr>
          <a:xfrm>
            <a:off x="6887763" y="4637417"/>
            <a:ext cx="904875" cy="1171575"/>
          </a:xfrm>
          <a:prstGeom prst="rect">
            <a:avLst/>
          </a:prstGeom>
        </p:spPr>
      </p:pic>
      <p:pic>
        <p:nvPicPr>
          <p:cNvPr id="9" name="Picture 8">
            <a:extLst>
              <a:ext uri="{FF2B5EF4-FFF2-40B4-BE49-F238E27FC236}">
                <a16:creationId xmlns:a16="http://schemas.microsoft.com/office/drawing/2014/main" id="{C436B9CC-1CF1-42A0-9530-F31787A67B6B}"/>
              </a:ext>
            </a:extLst>
          </p:cNvPr>
          <p:cNvPicPr>
            <a:picLocks noChangeAspect="1"/>
          </p:cNvPicPr>
          <p:nvPr/>
        </p:nvPicPr>
        <p:blipFill>
          <a:blip r:embed="rId5"/>
          <a:stretch>
            <a:fillRect/>
          </a:stretch>
        </p:blipFill>
        <p:spPr>
          <a:xfrm>
            <a:off x="6887763" y="2886075"/>
            <a:ext cx="904875" cy="1085850"/>
          </a:xfrm>
          <a:prstGeom prst="rect">
            <a:avLst/>
          </a:prstGeom>
        </p:spPr>
      </p:pic>
      <p:pic>
        <p:nvPicPr>
          <p:cNvPr id="10" name="Picture 9">
            <a:extLst>
              <a:ext uri="{FF2B5EF4-FFF2-40B4-BE49-F238E27FC236}">
                <a16:creationId xmlns:a16="http://schemas.microsoft.com/office/drawing/2014/main" id="{B5DD8054-63E1-4825-AE09-6E70D64FEFDF}"/>
              </a:ext>
            </a:extLst>
          </p:cNvPr>
          <p:cNvPicPr>
            <a:picLocks noChangeAspect="1"/>
          </p:cNvPicPr>
          <p:nvPr/>
        </p:nvPicPr>
        <p:blipFill>
          <a:blip r:embed="rId6"/>
          <a:stretch>
            <a:fillRect/>
          </a:stretch>
        </p:blipFill>
        <p:spPr>
          <a:xfrm>
            <a:off x="9913471" y="1913537"/>
            <a:ext cx="904875" cy="4505325"/>
          </a:xfrm>
          <a:prstGeom prst="rect">
            <a:avLst/>
          </a:prstGeom>
        </p:spPr>
      </p:pic>
      <p:cxnSp>
        <p:nvCxnSpPr>
          <p:cNvPr id="23" name="Straight Arrow Connector 22">
            <a:extLst>
              <a:ext uri="{FF2B5EF4-FFF2-40B4-BE49-F238E27FC236}">
                <a16:creationId xmlns:a16="http://schemas.microsoft.com/office/drawing/2014/main" id="{80A2D6FD-561E-4380-8177-12BDEBAF707E}"/>
              </a:ext>
            </a:extLst>
          </p:cNvPr>
          <p:cNvCxnSpPr>
            <a:cxnSpLocks/>
          </p:cNvCxnSpPr>
          <p:nvPr/>
        </p:nvCxnSpPr>
        <p:spPr>
          <a:xfrm flipV="1">
            <a:off x="7783286" y="2346036"/>
            <a:ext cx="2130184" cy="82372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BB3404B7-9A1E-4169-AE1A-6B21DD526AC8}"/>
              </a:ext>
            </a:extLst>
          </p:cNvPr>
          <p:cNvCxnSpPr>
            <a:cxnSpLocks/>
          </p:cNvCxnSpPr>
          <p:nvPr/>
        </p:nvCxnSpPr>
        <p:spPr>
          <a:xfrm>
            <a:off x="7783286" y="3438237"/>
            <a:ext cx="2130185"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845B63D3-7598-436D-AF92-21106E710CE8}"/>
              </a:ext>
            </a:extLst>
          </p:cNvPr>
          <p:cNvCxnSpPr>
            <a:cxnSpLocks/>
          </p:cNvCxnSpPr>
          <p:nvPr/>
        </p:nvCxnSpPr>
        <p:spPr>
          <a:xfrm>
            <a:off x="7792638" y="3703449"/>
            <a:ext cx="2120833" cy="95167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AE0AF85C-F079-4265-A46D-5B3FCE8EAD84}"/>
              </a:ext>
            </a:extLst>
          </p:cNvPr>
          <p:cNvCxnSpPr/>
          <p:nvPr/>
        </p:nvCxnSpPr>
        <p:spPr>
          <a:xfrm>
            <a:off x="7783286" y="3971925"/>
            <a:ext cx="2130184" cy="1688647"/>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93DF5B1E-F5AB-4CF7-8C1A-BCD6B572E7CA}"/>
              </a:ext>
            </a:extLst>
          </p:cNvPr>
          <p:cNvCxnSpPr>
            <a:stCxn id="9" idx="2"/>
            <a:endCxn id="8" idx="0"/>
          </p:cNvCxnSpPr>
          <p:nvPr/>
        </p:nvCxnSpPr>
        <p:spPr>
          <a:xfrm>
            <a:off x="7340201" y="3971925"/>
            <a:ext cx="0" cy="6654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Rectangle 39">
            <a:extLst>
              <a:ext uri="{FF2B5EF4-FFF2-40B4-BE49-F238E27FC236}">
                <a16:creationId xmlns:a16="http://schemas.microsoft.com/office/drawing/2014/main" id="{DB8CB291-2313-4D61-9508-B1E5C6116CA6}"/>
              </a:ext>
            </a:extLst>
          </p:cNvPr>
          <p:cNvSpPr/>
          <p:nvPr/>
        </p:nvSpPr>
        <p:spPr>
          <a:xfrm>
            <a:off x="5982889" y="1136073"/>
            <a:ext cx="5488676" cy="538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BCE6ED2-E5C7-4391-B50A-B3749EAF16EC}"/>
              </a:ext>
            </a:extLst>
          </p:cNvPr>
          <p:cNvSpPr txBox="1"/>
          <p:nvPr/>
        </p:nvSpPr>
        <p:spPr>
          <a:xfrm>
            <a:off x="8233562" y="1269751"/>
            <a:ext cx="1266693" cy="369332"/>
          </a:xfrm>
          <a:prstGeom prst="rect">
            <a:avLst/>
          </a:prstGeom>
          <a:noFill/>
        </p:spPr>
        <p:txBody>
          <a:bodyPr wrap="none" rtlCol="0">
            <a:spAutoFit/>
          </a:bodyPr>
          <a:lstStyle/>
          <a:p>
            <a:r>
              <a:rPr lang="en-US">
                <a:solidFill>
                  <a:schemeClr val="accent6">
                    <a:lumMod val="50000"/>
                  </a:schemeClr>
                </a:solidFill>
                <a:highlight>
                  <a:srgbClr val="C0C0C0"/>
                </a:highlight>
              </a:rPr>
              <a:t>Name_App</a:t>
            </a:r>
            <a:endParaRPr lang="en-US"/>
          </a:p>
        </p:txBody>
      </p:sp>
      <p:sp>
        <p:nvSpPr>
          <p:cNvPr id="14" name="Rectangle 2">
            <a:extLst>
              <a:ext uri="{FF2B5EF4-FFF2-40B4-BE49-F238E27FC236}">
                <a16:creationId xmlns:a16="http://schemas.microsoft.com/office/drawing/2014/main" id="{BFAEB4A7-EB8E-4E95-B392-AE5E1033ED81}"/>
              </a:ext>
            </a:extLst>
          </p:cNvPr>
          <p:cNvSpPr>
            <a:spLocks noChangeArrowheads="1"/>
          </p:cNvSpPr>
          <p:nvPr/>
        </p:nvSpPr>
        <p:spPr bwMode="auto">
          <a:xfrm>
            <a:off x="2128691" y="4564114"/>
            <a:ext cx="3705105" cy="646331"/>
          </a:xfrm>
          <a:prstGeom prst="rect">
            <a:avLst/>
          </a:prstGeom>
          <a:solidFill>
            <a:schemeClr val="accent1">
              <a:lumMod val="60000"/>
              <a:lumOff val="40000"/>
            </a:schemeClr>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anchor="ctr" anchorCtr="0" compatLnSpc="1">
            <a:prstTxWarp prst="textNoShape">
              <a:avLst/>
            </a:prstTxWarp>
            <a:spAutoFit/>
          </a:bodyPr>
          <a:lstStyle/>
          <a:p>
            <a:pPr algn="ctr"/>
            <a:r>
              <a:rPr lang="en-US" b="1" dirty="0">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Code : Django-admin </a:t>
            </a:r>
            <a:r>
              <a:rPr lang="en-US" b="1" dirty="0" err="1">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startproject</a:t>
            </a:r>
            <a:r>
              <a:rPr lang="en-US" b="1" dirty="0">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 </a:t>
            </a:r>
            <a:r>
              <a:rPr lang="en-US" b="1" dirty="0" err="1">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rPr>
              <a:t>Name_App</a:t>
            </a:r>
            <a:endParaRPr lang="en-US" b="1" dirty="0">
              <a:solidFill>
                <a:srgbClr val="FF0000"/>
              </a:solidFill>
              <a:highlight>
                <a:srgbClr val="C0C0C0"/>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78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A69CE4-B7BD-442B-AA64-5A6DE61499AD}"/>
              </a:ext>
            </a:extLst>
          </p:cNvPr>
          <p:cNvSpPr>
            <a:spLocks noGrp="1"/>
          </p:cNvSpPr>
          <p:nvPr>
            <p:ph idx="1"/>
          </p:nvPr>
        </p:nvSpPr>
        <p:spPr>
          <a:xfrm>
            <a:off x="1495067" y="975986"/>
            <a:ext cx="4103690" cy="4065135"/>
          </a:xfrm>
        </p:spPr>
        <p:txBody>
          <a:bodyPr anchor="t">
            <a:noAutofit/>
          </a:bodyPr>
          <a:lstStyle/>
          <a:p>
            <a:pPr marL="0" indent="0">
              <a:lnSpc>
                <a:spcPct val="90000"/>
              </a:lnSpc>
              <a:buNone/>
            </a:pPr>
            <a:r>
              <a:rPr lang="en-US" sz="1800" b="1" dirty="0" err="1">
                <a:latin typeface="Tahoma" panose="020B0604030504040204" pitchFamily="34" charset="0"/>
                <a:ea typeface="Tahoma" panose="020B0604030504040204" pitchFamily="34" charset="0"/>
                <a:cs typeface="Tahoma" panose="020B0604030504040204" pitchFamily="34" charset="0"/>
              </a:rPr>
              <a:t>Sử</a:t>
            </a:r>
            <a:r>
              <a:rPr lang="en-US" sz="1800" b="1" dirty="0">
                <a:latin typeface="Tahoma" panose="020B0604030504040204" pitchFamily="34" charset="0"/>
                <a:ea typeface="Tahoma" panose="020B0604030504040204" pitchFamily="34" charset="0"/>
                <a:cs typeface="Tahoma" panose="020B0604030504040204" pitchFamily="34" charset="0"/>
              </a:rPr>
              <a:t> </a:t>
            </a:r>
            <a:r>
              <a:rPr lang="vi-VN" sz="1800" b="1" dirty="0">
                <a:latin typeface="Tahoma" panose="020B0604030504040204" pitchFamily="34" charset="0"/>
                <a:ea typeface="Tahoma" panose="020B0604030504040204" pitchFamily="34" charset="0"/>
                <a:cs typeface="Tahoma" panose="020B0604030504040204" pitchFamily="34" charset="0"/>
              </a:rPr>
              <a:t>dụng Django </a:t>
            </a:r>
            <a:r>
              <a:rPr lang="en-US" sz="1800" b="1" dirty="0">
                <a:latin typeface="Tahoma" panose="020B0604030504040204" pitchFamily="34" charset="0"/>
                <a:ea typeface="Tahoma" panose="020B0604030504040204" pitchFamily="34" charset="0"/>
                <a:cs typeface="Tahoma" panose="020B0604030504040204" pitchFamily="34" charset="0"/>
              </a:rPr>
              <a:t>:</a:t>
            </a:r>
          </a:p>
          <a:p>
            <a:pPr marL="0" indent="0">
              <a:lnSpc>
                <a:spcPct val="90000"/>
              </a:lnSpc>
              <a:buNone/>
            </a:pP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Khởi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chạy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django</a:t>
            </a:r>
            <a:endParaRPr lang="en-US" sz="1800" dirty="0">
              <a:latin typeface="Tahoma" panose="020B0604030504040204" pitchFamily="34" charset="0"/>
              <a:ea typeface="Tahoma" panose="020B0604030504040204" pitchFamily="34" charset="0"/>
              <a:cs typeface="Tahoma" panose="020B0604030504040204" pitchFamily="34" charset="0"/>
            </a:endParaRPr>
          </a:p>
          <a:p>
            <a:pPr lvl="1">
              <a:lnSpc>
                <a:spcPct val="90000"/>
              </a:lnSpc>
              <a:buFont typeface="Courier New" panose="02070309020205020404" pitchFamily="49" charset="0"/>
              <a:buChar char="o"/>
            </a:pPr>
            <a:r>
              <a:rPr lang="en-US" sz="1800" dirty="0" err="1">
                <a:latin typeface="Tahoma" panose="020B0604030504040204" pitchFamily="34" charset="0"/>
                <a:ea typeface="Tahoma" panose="020B0604030504040204" pitchFamily="34" charset="0"/>
                <a:cs typeface="Tahoma" panose="020B0604030504040204" pitchFamily="34" charset="0"/>
              </a:rPr>
              <a:t>Sử</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dụng</a:t>
            </a:r>
            <a:r>
              <a:rPr lang="en-US" sz="1800" dirty="0">
                <a:latin typeface="Tahoma" panose="020B0604030504040204" pitchFamily="34" charset="0"/>
                <a:ea typeface="Tahoma" panose="020B0604030504040204" pitchFamily="34" charset="0"/>
                <a:cs typeface="Tahoma" panose="020B0604030504040204" pitchFamily="34" charset="0"/>
              </a:rPr>
              <a:t> visual code + terminal ,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làm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như</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sau</a:t>
            </a:r>
            <a:r>
              <a:rPr lang="en-US" sz="1800" dirty="0">
                <a:latin typeface="Tahoma" panose="020B0604030504040204" pitchFamily="34" charset="0"/>
                <a:ea typeface="Tahoma" panose="020B0604030504040204" pitchFamily="34" charset="0"/>
                <a:cs typeface="Tahoma" panose="020B0604030504040204" pitchFamily="34" charset="0"/>
              </a:rPr>
              <a:t> .</a:t>
            </a:r>
          </a:p>
          <a:p>
            <a:pPr lvl="1">
              <a:lnSpc>
                <a:spcPct val="90000"/>
              </a:lnSpc>
              <a:buFont typeface="Courier New" panose="02070309020205020404" pitchFamily="49" charset="0"/>
              <a:buChar char="o"/>
            </a:pPr>
            <a:r>
              <a:rPr lang="en-US" sz="1800" dirty="0" err="1">
                <a:latin typeface="Tahoma" panose="020B0604030504040204" pitchFamily="34" charset="0"/>
                <a:ea typeface="Tahoma" panose="020B0604030504040204" pitchFamily="34" charset="0"/>
                <a:cs typeface="Tahoma" panose="020B0604030504040204" pitchFamily="34" charset="0"/>
              </a:rPr>
              <a:t>Đầu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tiên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mở</a:t>
            </a:r>
            <a:r>
              <a:rPr lang="en-US" sz="1800" dirty="0">
                <a:latin typeface="Tahoma" panose="020B0604030504040204" pitchFamily="34" charset="0"/>
                <a:ea typeface="Tahoma" panose="020B0604030504040204" pitchFamily="34" charset="0"/>
                <a:cs typeface="Tahoma" panose="020B0604030504040204" pitchFamily="34" charset="0"/>
              </a:rPr>
              <a:t> visual code ( VC ) </a:t>
            </a:r>
            <a:r>
              <a:rPr lang="en-US" sz="1800" dirty="0" err="1">
                <a:latin typeface="Tahoma" panose="020B0604030504040204" pitchFamily="34" charset="0"/>
                <a:ea typeface="Tahoma" panose="020B0604030504040204" pitchFamily="34" charset="0"/>
                <a:cs typeface="Tahoma" panose="020B0604030504040204" pitchFamily="34" charset="0"/>
              </a:rPr>
              <a:t>lên</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nhấn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tổ</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hợp</a:t>
            </a:r>
            <a:r>
              <a:rPr lang="en-US" sz="1800" dirty="0">
                <a:latin typeface="Tahoma" panose="020B0604030504040204" pitchFamily="34" charset="0"/>
                <a:ea typeface="Tahoma" panose="020B0604030504040204" pitchFamily="34" charset="0"/>
                <a:cs typeface="Tahoma" panose="020B0604030504040204" pitchFamily="34" charset="0"/>
              </a:rPr>
              <a:t> ctrl +O </a:t>
            </a:r>
            <a:r>
              <a:rPr lang="en-US" sz="1800" dirty="0" err="1">
                <a:latin typeface="Tahoma" panose="020B0604030504040204" pitchFamily="34" charset="0"/>
                <a:ea typeface="Tahoma" panose="020B0604030504040204" pitchFamily="34" charset="0"/>
                <a:cs typeface="Tahoma" panose="020B0604030504040204" pitchFamily="34" charset="0"/>
              </a:rPr>
              <a:t>để</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chọn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thư</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mục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mà</a:t>
            </a:r>
            <a:r>
              <a:rPr lang="en-US" sz="1800" dirty="0">
                <a:latin typeface="Tahoma" panose="020B0604030504040204" pitchFamily="34" charset="0"/>
                <a:ea typeface="Tahoma" panose="020B0604030504040204" pitchFamily="34" charset="0"/>
                <a:cs typeface="Tahoma" panose="020B0604030504040204" pitchFamily="34" charset="0"/>
              </a:rPr>
              <a:t> ta </a:t>
            </a:r>
            <a:r>
              <a:rPr lang="en-US" sz="1800" dirty="0" err="1">
                <a:latin typeface="Tahoma" panose="020B0604030504040204" pitchFamily="34" charset="0"/>
                <a:ea typeface="Tahoma" panose="020B0604030504040204" pitchFamily="34" charset="0"/>
                <a:cs typeface="Tahoma" panose="020B0604030504040204" pitchFamily="34" charset="0"/>
              </a:rPr>
              <a:t>vừa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tạo</a:t>
            </a:r>
            <a:r>
              <a:rPr lang="en-US" sz="1800" dirty="0">
                <a:latin typeface="Tahoma" panose="020B0604030504040204" pitchFamily="34" charset="0"/>
                <a:ea typeface="Tahoma" panose="020B0604030504040204" pitchFamily="34" charset="0"/>
                <a:cs typeface="Tahoma" panose="020B0604030504040204" pitchFamily="34" charset="0"/>
              </a:rPr>
              <a:t> ở </a:t>
            </a:r>
            <a:r>
              <a:rPr lang="en-US" sz="1800" dirty="0" err="1">
                <a:latin typeface="Tahoma" panose="020B0604030504040204" pitchFamily="34" charset="0"/>
                <a:ea typeface="Tahoma" panose="020B0604030504040204" pitchFamily="34" charset="0"/>
                <a:cs typeface="Tahoma" panose="020B0604030504040204" pitchFamily="34" charset="0"/>
              </a:rPr>
              <a:t>bước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trên</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sau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đó</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mở</a:t>
            </a:r>
            <a:r>
              <a:rPr lang="en-US" sz="1800" dirty="0">
                <a:latin typeface="Tahoma" panose="020B0604030504040204" pitchFamily="34" charset="0"/>
                <a:ea typeface="Tahoma" panose="020B0604030504040204" pitchFamily="34" charset="0"/>
                <a:cs typeface="Tahoma" panose="020B0604030504040204" pitchFamily="34" charset="0"/>
              </a:rPr>
              <a:t> terminal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VC </a:t>
            </a:r>
            <a:r>
              <a:rPr lang="en-US" sz="1800" dirty="0" err="1">
                <a:latin typeface="Tahoma" panose="020B0604030504040204" pitchFamily="34" charset="0"/>
                <a:ea typeface="Tahoma" panose="020B0604030504040204" pitchFamily="34" charset="0"/>
                <a:cs typeface="Tahoma" panose="020B0604030504040204" pitchFamily="34" charset="0"/>
              </a:rPr>
              <a:t>lên</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gõ</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đoạn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lệnh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sau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để</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khởi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tạo</a:t>
            </a:r>
            <a:r>
              <a:rPr lang="en-US" sz="1800" dirty="0">
                <a:latin typeface="Tahoma" panose="020B0604030504040204" pitchFamily="34" charset="0"/>
                <a:ea typeface="Tahoma" panose="020B0604030504040204" pitchFamily="34" charset="0"/>
                <a:cs typeface="Tahoma" panose="020B0604030504040204" pitchFamily="34" charset="0"/>
              </a:rPr>
              <a:t> server :</a:t>
            </a:r>
          </a:p>
          <a:p>
            <a:pPr marL="0" indent="0">
              <a:lnSpc>
                <a:spcPct val="90000"/>
              </a:lnSpc>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3" descr="A screenshot of a cell phone&#10;&#10;Description generated with very high confidence">
            <a:extLst>
              <a:ext uri="{FF2B5EF4-FFF2-40B4-BE49-F238E27FC236}">
                <a16:creationId xmlns:a16="http://schemas.microsoft.com/office/drawing/2014/main" id="{66125CA2-566E-4824-9731-196FD5AA9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410" y="975986"/>
            <a:ext cx="6260970" cy="4496346"/>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723568B0-9528-44D8-BE97-F38E6BCBF6EF}"/>
              </a:ext>
            </a:extLst>
          </p:cNvPr>
          <p:cNvSpPr>
            <a:spLocks noChangeArrowheads="1"/>
          </p:cNvSpPr>
          <p:nvPr/>
        </p:nvSpPr>
        <p:spPr bwMode="auto">
          <a:xfrm>
            <a:off x="1669720" y="4095852"/>
            <a:ext cx="3929037" cy="646331"/>
          </a:xfrm>
          <a:prstGeom prst="rect">
            <a:avLst/>
          </a:prstGeom>
          <a:solidFill>
            <a:schemeClr val="accent1">
              <a:lumMod val="60000"/>
              <a:lumOff val="40000"/>
            </a:schemeClr>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Code : python3  manage.py </a:t>
            </a:r>
            <a:r>
              <a:rPr kumimoji="0" lang="en-US" altLang="en-US" b="1" i="0" u="none" strike="noStrike" cap="none" normalizeH="0" baseline="0" dirty="0" err="1">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runserver</a:t>
            </a:r>
            <a:r>
              <a:rPr kumimoji="0" lang="en-US" altLang="en-US"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1" i="0" u="none" strike="noStrike" cap="none" normalizeH="0" baseline="0" dirty="0" err="1">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số_port</a:t>
            </a:r>
            <a:endParaRPr kumimoji="0" lang="en-US" altLang="en-US" b="0"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5010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1748</Words>
  <Application>Microsoft Office PowerPoint</Application>
  <PresentationFormat>Widescreen</PresentationFormat>
  <Paragraphs>155</Paragraphs>
  <Slides>17</Slides>
  <Notes>13</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17</vt:i4>
      </vt:variant>
    </vt:vector>
  </HeadingPairs>
  <TitlesOfParts>
    <vt:vector size="35" baseType="lpstr">
      <vt:lpstr>Arial</vt:lpstr>
      <vt:lpstr>Calibri</vt:lpstr>
      <vt:lpstr>Calibri Light</vt:lpstr>
      <vt:lpstr>Century Gothic</vt:lpstr>
      <vt:lpstr>Corbel</vt:lpstr>
      <vt:lpstr>Courier New</vt:lpstr>
      <vt:lpstr>Franklin Gothic Book</vt:lpstr>
      <vt:lpstr>Rockwell</vt:lpstr>
      <vt:lpstr>Segoe UI Bold</vt:lpstr>
      <vt:lpstr>Tahoma</vt:lpstr>
      <vt:lpstr>Times New Roman</vt:lpstr>
      <vt:lpstr>Wingdings</vt:lpstr>
      <vt:lpstr>Wingdings 3</vt:lpstr>
      <vt:lpstr>Office Theme</vt:lpstr>
      <vt:lpstr>Gallery</vt:lpstr>
      <vt:lpstr>Parallax</vt:lpstr>
      <vt:lpstr>Ion</vt:lpstr>
      <vt:lpstr>Crop</vt:lpstr>
      <vt:lpstr>Báo cáo đồ án  Tìm hiểu ngôn ngữ Python</vt:lpstr>
      <vt:lpstr> Nội dung </vt:lpstr>
      <vt:lpstr>Tìm hiểu cơ bản về Python . </vt:lpstr>
      <vt:lpstr>PowerPoint Presentation</vt:lpstr>
      <vt:lpstr>PowerPoint Presentation</vt:lpstr>
      <vt:lpstr>2) Tìm hiểu cơ bản về Django</vt:lpstr>
      <vt:lpstr>PowerPoint Presentation</vt:lpstr>
      <vt:lpstr>PowerPoint Presentation</vt:lpstr>
      <vt:lpstr>PowerPoint Presentation</vt:lpstr>
      <vt:lpstr>PowerPoint Presentation</vt:lpstr>
      <vt:lpstr>PowerPoint Presentation</vt:lpstr>
      <vt:lpstr>Hình 2: Sơ đồ tổng quan Use case website We-Learn</vt:lpstr>
      <vt:lpstr>PowerPoint Presentation</vt:lpstr>
      <vt:lpstr>PowerPoint Presentation</vt:lpstr>
      <vt:lpstr>PowerPoint Presentation</vt:lpstr>
      <vt:lpstr>PowerPoint Presentation</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Tìm hiểu ngôn ngữ python</dc:title>
  <dc:creator>suport free</dc:creator>
  <cp:lastModifiedBy>MR QuangChat</cp:lastModifiedBy>
  <cp:revision>214</cp:revision>
  <dcterms:created xsi:type="dcterms:W3CDTF">2018-09-09T07:33:23Z</dcterms:created>
  <dcterms:modified xsi:type="dcterms:W3CDTF">2018-11-29T03:15:44Z</dcterms:modified>
</cp:coreProperties>
</file>