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Lato" panose="020F0502020204030203" pitchFamily="34" charset="0"/>
      <p:regular r:id="rId52"/>
      <p:bold r:id="rId53"/>
      <p:italic r:id="rId54"/>
      <p:boldItalic r:id="rId55"/>
    </p:embeddedFont>
    <p:embeddedFont>
      <p:font typeface="Lora" pitchFamily="2" charset="0"/>
      <p:regular r:id="rId56"/>
      <p:bold r:id="rId57"/>
      <p:italic r:id="rId58"/>
      <p:boldItalic r:id="rId59"/>
    </p:embeddedFont>
    <p:embeddedFont>
      <p:font typeface="Raleway" pitchFamily="2" charset="-93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ccd57e54c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ccd57e54c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ccd57e54c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ccd57e54c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19d3044b6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19d3044b6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ccd57e54c_3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ccd57e54c_3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ccd46269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ccd46269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19d3044b6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19d3044b6_0_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83b99d8c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83b99d8c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83b99d8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f83b99d8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ccd46269d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ccd46269d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83b99d8c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f83b99d8c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ccd46269d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ccd46269d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83b99d8c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f83b99d8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83b99d8c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83b99d8c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83b99d8c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83b99d8c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83b99d8c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f83b99d8c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83b99d8c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f83b99d8c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357905b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f357905b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83b99d8c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83b99d8c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f83b99d8c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f83b99d8c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83b99d8c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f83b99d8c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f83b99d8c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f83b99d8c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206b61f89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206b61f89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f206b61f8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f206b61f8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19d3044b6_0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19d3044b6_0_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ccd57e54c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fccd57e54c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fccd57e54c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fccd57e54c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ccd57e54c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fccd57e54c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fccd57e54c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fccd57e54c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fccd46269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fccd46269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fccd46269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fccd46269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fccd57e54c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fccd57e54c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fccd57e54c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fccd57e54c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ccd57e54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ccd57e54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ccd57e54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fccd57e54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fccd57e54c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fccd57e54c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ccd57e54c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fccd57e54c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fccd57e54c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fccd57e54c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fccd57e54c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fccd57e54c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f19d3044b6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f19d3044b6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ccd57e54c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ccd57e54c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ccd57e54c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ccd57e54c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206b61f8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206b61f8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70f8774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70f8774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ccd57e54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ccd57e54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k6z4wnGMF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ocs.google.com/spreadsheets/d/1BEO9w8cIVbdnQDulpm6StBSYIO4n-fPTrV67prAoXz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jp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89075" y="1290300"/>
            <a:ext cx="7688100" cy="11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100"/>
              <a:t>Giải rubik 2x2</a:t>
            </a:r>
            <a:endParaRPr sz="61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0" y="2678750"/>
            <a:ext cx="4185600" cy="20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>
                <a:latin typeface="Lora"/>
                <a:ea typeface="Lora"/>
                <a:cs typeface="Lora"/>
                <a:sym typeface="Lora"/>
              </a:rPr>
              <a:t>Lê Viết Hòa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>
                <a:latin typeface="Lora"/>
                <a:ea typeface="Lora"/>
                <a:cs typeface="Lora"/>
                <a:sym typeface="Lora"/>
              </a:rPr>
              <a:t>Trần Hoàng Công Toại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>
                <a:latin typeface="Lora"/>
                <a:ea typeface="Lora"/>
                <a:cs typeface="Lora"/>
                <a:sym typeface="Lora"/>
              </a:rPr>
              <a:t>Trịnh Nguyên Bảo Tuấn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>
                <a:latin typeface="Lora"/>
                <a:ea typeface="Lora"/>
                <a:cs typeface="Lora"/>
                <a:sym typeface="Lora"/>
              </a:rPr>
              <a:t>Nguyễn Thái Linh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>
                <a:latin typeface="Lora"/>
                <a:ea typeface="Lora"/>
                <a:cs typeface="Lora"/>
                <a:sym typeface="Lora"/>
              </a:rPr>
              <a:t>Nguyễn Văn Vinh Quang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>
                <a:solidFill>
                  <a:srgbClr val="CC4125"/>
                </a:solidFill>
                <a:latin typeface="Lora"/>
                <a:ea typeface="Lora"/>
                <a:cs typeface="Lora"/>
                <a:sym typeface="Lora"/>
              </a:rPr>
              <a:t>GVHD: Trần Ngọc Bảo Duy</a:t>
            </a:r>
            <a:endParaRPr b="1">
              <a:solidFill>
                <a:srgbClr val="CC4125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689075" y="678150"/>
            <a:ext cx="5682600" cy="7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200" b="1">
                <a:latin typeface="Arial"/>
                <a:ea typeface="Arial"/>
                <a:cs typeface="Arial"/>
                <a:sym typeface="Arial"/>
              </a:rPr>
              <a:t>Đồ án tổng hợp - hướng trí tuệ nhân tạo</a:t>
            </a:r>
            <a:endParaRPr sz="22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850" y="1529975"/>
            <a:ext cx="2783050" cy="27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727950" y="2137200"/>
            <a:ext cx="76881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/>
              <a:t>Bằng các giải thuật tìm kiếm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727650" y="551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Định nghĩa trạng thái</a:t>
            </a:r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1"/>
          </p:nvPr>
        </p:nvSpPr>
        <p:spPr>
          <a:xfrm>
            <a:off x="459050" y="1540550"/>
            <a:ext cx="3918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800" b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Đối với hướng xoay :</a:t>
            </a:r>
            <a:endParaRPr sz="1800" b="1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0250" y="2075550"/>
            <a:ext cx="524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Tại một vị trí, mỗi cube sẽ có 3 hướng xoay khả dĩ </a:t>
            </a:r>
            <a:endParaRPr sz="18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/>
          <p:nvPr/>
        </p:nvSpPr>
        <p:spPr>
          <a:xfrm rot="-5400000">
            <a:off x="366100" y="2168700"/>
            <a:ext cx="419450" cy="233550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760250" y="4167350"/>
            <a:ext cx="540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760250" y="3561238"/>
            <a:ext cx="607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>
                <a:latin typeface="Lato"/>
                <a:ea typeface="Lato"/>
                <a:cs typeface="Lato"/>
                <a:sym typeface="Lato"/>
              </a:rPr>
              <a:t>orie = [0,0,0,0,0,0,0,0]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760250" y="4040038"/>
            <a:ext cx="607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>
                <a:latin typeface="Lato"/>
                <a:ea typeface="Lato"/>
                <a:cs typeface="Lato"/>
                <a:sym typeface="Lato"/>
              </a:rPr>
              <a:t>orie= [1,2,0,0,1,1,1,0]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6" y="3433927"/>
            <a:ext cx="3982006" cy="113363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760251" y="2641313"/>
            <a:ext cx="4656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Quy ước hướng phụ thuộc theo hướng ban đầu và chiều quay kim đồng hồ (như hình bên)</a:t>
            </a:r>
            <a:endParaRPr sz="18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/>
          <p:nvPr/>
        </p:nvSpPr>
        <p:spPr>
          <a:xfrm rot="-5400000">
            <a:off x="366100" y="2830825"/>
            <a:ext cx="419450" cy="233550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727650" y="551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Định nghĩa trạng thái</a:t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760250" y="4167350"/>
            <a:ext cx="540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888825" y="3559088"/>
            <a:ext cx="607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>
                <a:latin typeface="Lato"/>
                <a:ea typeface="Lato"/>
                <a:cs typeface="Lato"/>
                <a:sym typeface="Lato"/>
              </a:rPr>
              <a:t>cube = [3,0,2,7,4,5,1,6]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888825" y="4136600"/>
            <a:ext cx="607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>
                <a:latin typeface="Lato"/>
                <a:ea typeface="Lato"/>
                <a:cs typeface="Lato"/>
                <a:sym typeface="Lato"/>
              </a:rPr>
              <a:t>orie  = [0,0,1,2,0,0,2,1]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3200" y="3203125"/>
            <a:ext cx="1954824" cy="15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3200" y="1426553"/>
            <a:ext cx="1954825" cy="15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/>
        </p:nvSpPr>
        <p:spPr>
          <a:xfrm>
            <a:off x="888825" y="2398025"/>
            <a:ext cx="607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>
                <a:latin typeface="Lato"/>
                <a:ea typeface="Lato"/>
                <a:cs typeface="Lato"/>
                <a:sym typeface="Lato"/>
              </a:rPr>
              <a:t>orie = [0,0,0,0,0,0,0,0]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888825" y="1739050"/>
            <a:ext cx="607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>
                <a:latin typeface="Lato"/>
                <a:ea typeface="Lato"/>
                <a:cs typeface="Lato"/>
                <a:sym typeface="Lato"/>
              </a:rPr>
              <a:t>cube = [0,1,2,3,4,5,6,7]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727650" y="551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Các bước xoay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24"/>
          <p:cNvGrpSpPr/>
          <p:nvPr/>
        </p:nvGrpSpPr>
        <p:grpSpPr>
          <a:xfrm>
            <a:off x="1630777" y="1674118"/>
            <a:ext cx="5827258" cy="1127835"/>
            <a:chOff x="2925402" y="2571459"/>
            <a:chExt cx="5827258" cy="1127835"/>
          </a:xfrm>
        </p:grpSpPr>
        <p:pic>
          <p:nvPicPr>
            <p:cNvPr id="213" name="Google Shape;213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63307" y="2824514"/>
              <a:ext cx="902032" cy="8432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24"/>
            <p:cNvSpPr/>
            <p:nvPr/>
          </p:nvSpPr>
          <p:spPr>
            <a:xfrm>
              <a:off x="5762021" y="3292896"/>
              <a:ext cx="104700" cy="2784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 w="25400" cap="flat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4"/>
            <p:cNvSpPr txBox="1"/>
            <p:nvPr/>
          </p:nvSpPr>
          <p:spPr>
            <a:xfrm>
              <a:off x="5657245" y="2571459"/>
              <a:ext cx="314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6" name="Google Shape;216;p24"/>
            <p:cNvGrpSpPr/>
            <p:nvPr/>
          </p:nvGrpSpPr>
          <p:grpSpPr>
            <a:xfrm>
              <a:off x="7850628" y="2856015"/>
              <a:ext cx="902032" cy="843279"/>
              <a:chOff x="6591941" y="2000639"/>
              <a:chExt cx="902032" cy="843279"/>
            </a:xfrm>
          </p:grpSpPr>
          <p:pic>
            <p:nvPicPr>
              <p:cNvPr id="217" name="Google Shape;217;p2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591941" y="2000639"/>
                <a:ext cx="902032" cy="84327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8" name="Google Shape;218;p24"/>
              <p:cNvSpPr/>
              <p:nvPr/>
            </p:nvSpPr>
            <p:spPr>
              <a:xfrm rot="6754021">
                <a:off x="6958138" y="2150494"/>
                <a:ext cx="100062" cy="269377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 w="25400" cap="flat" cmpd="sng">
                <a:solidFill>
                  <a:srgbClr val="7878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9" name="Google Shape;219;p24"/>
            <p:cNvSpPr txBox="1"/>
            <p:nvPr/>
          </p:nvSpPr>
          <p:spPr>
            <a:xfrm>
              <a:off x="8226137" y="2606530"/>
              <a:ext cx="293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0" name="Google Shape;220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25402" y="2816892"/>
              <a:ext cx="824204" cy="84327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1" name="Google Shape;221;p24"/>
            <p:cNvGrpSpPr/>
            <p:nvPr/>
          </p:nvGrpSpPr>
          <p:grpSpPr>
            <a:xfrm>
              <a:off x="3050811" y="2575944"/>
              <a:ext cx="390291" cy="959629"/>
              <a:chOff x="1759096" y="1756291"/>
              <a:chExt cx="390291" cy="959629"/>
            </a:xfrm>
          </p:grpSpPr>
          <p:sp>
            <p:nvSpPr>
              <p:cNvPr id="222" name="Google Shape;222;p24"/>
              <p:cNvSpPr/>
              <p:nvPr/>
            </p:nvSpPr>
            <p:spPr>
              <a:xfrm rot="6409504">
                <a:off x="1855105" y="2486293"/>
                <a:ext cx="104681" cy="278355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 w="25400" cap="flat" cmpd="sng">
                <a:solidFill>
                  <a:srgbClr val="7878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D5C8A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24"/>
              <p:cNvSpPr txBox="1"/>
              <p:nvPr/>
            </p:nvSpPr>
            <p:spPr>
              <a:xfrm>
                <a:off x="1834987" y="1756291"/>
                <a:ext cx="3144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"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4" name="Google Shape;224;p24"/>
          <p:cNvGrpSpPr/>
          <p:nvPr/>
        </p:nvGrpSpPr>
        <p:grpSpPr>
          <a:xfrm>
            <a:off x="1544625" y="3332799"/>
            <a:ext cx="5999575" cy="1176746"/>
            <a:chOff x="4013804" y="4239199"/>
            <a:chExt cx="5999575" cy="1176746"/>
          </a:xfrm>
        </p:grpSpPr>
        <p:pic>
          <p:nvPicPr>
            <p:cNvPr id="225" name="Google Shape;225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251483" y="4572666"/>
              <a:ext cx="761896" cy="8432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4"/>
            <p:cNvSpPr/>
            <p:nvPr/>
          </p:nvSpPr>
          <p:spPr>
            <a:xfrm rot="-4101486">
              <a:off x="9641398" y="4643295"/>
              <a:ext cx="100053" cy="269185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 w="25400" cap="flat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4"/>
            <p:cNvSpPr txBox="1"/>
            <p:nvPr/>
          </p:nvSpPr>
          <p:spPr>
            <a:xfrm>
              <a:off x="9473758" y="4319409"/>
              <a:ext cx="304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8" name="Google Shape;228;p2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013804" y="4536944"/>
              <a:ext cx="876376" cy="8432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4"/>
            <p:cNvSpPr/>
            <p:nvPr/>
          </p:nvSpPr>
          <p:spPr>
            <a:xfrm rot="-4449785">
              <a:off x="4277624" y="4873258"/>
              <a:ext cx="108831" cy="27073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 w="25400" cap="flat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"/>
            <p:cNvSpPr txBox="1"/>
            <p:nvPr/>
          </p:nvSpPr>
          <p:spPr>
            <a:xfrm>
              <a:off x="4299192" y="4239199"/>
              <a:ext cx="314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1" name="Google Shape;231;p2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41089" y="4536947"/>
              <a:ext cx="851296" cy="843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24"/>
            <p:cNvSpPr/>
            <p:nvPr/>
          </p:nvSpPr>
          <p:spPr>
            <a:xfrm rot="10800000">
              <a:off x="6677606" y="4903318"/>
              <a:ext cx="104700" cy="2784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 w="25400" cap="flat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4"/>
            <p:cNvSpPr txBox="1"/>
            <p:nvPr/>
          </p:nvSpPr>
          <p:spPr>
            <a:xfrm>
              <a:off x="6847521" y="4257320"/>
              <a:ext cx="332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727650" y="551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Các bước xoay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25"/>
          <p:cNvGrpSpPr/>
          <p:nvPr/>
        </p:nvGrpSpPr>
        <p:grpSpPr>
          <a:xfrm>
            <a:off x="1567593" y="1747336"/>
            <a:ext cx="6130838" cy="2805268"/>
            <a:chOff x="3791543" y="2537811"/>
            <a:chExt cx="6130838" cy="2805268"/>
          </a:xfrm>
        </p:grpSpPr>
        <p:grpSp>
          <p:nvGrpSpPr>
            <p:cNvPr id="240" name="Google Shape;240;p25"/>
            <p:cNvGrpSpPr/>
            <p:nvPr/>
          </p:nvGrpSpPr>
          <p:grpSpPr>
            <a:xfrm>
              <a:off x="3791543" y="4206523"/>
              <a:ext cx="876376" cy="1133855"/>
              <a:chOff x="1469253" y="3426716"/>
              <a:chExt cx="876376" cy="1133855"/>
            </a:xfrm>
          </p:grpSpPr>
          <p:pic>
            <p:nvPicPr>
              <p:cNvPr id="241" name="Google Shape;241;p2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469253" y="3717292"/>
                <a:ext cx="876376" cy="84327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2" name="Google Shape;242;p25"/>
              <p:cNvSpPr/>
              <p:nvPr/>
            </p:nvSpPr>
            <p:spPr>
              <a:xfrm rot="6409504">
                <a:off x="1715804" y="4035033"/>
                <a:ext cx="104681" cy="278355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 w="25400" cap="flat" cmpd="sng">
                <a:solidFill>
                  <a:srgbClr val="7878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D5C8A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5"/>
              <p:cNvSpPr txBox="1"/>
              <p:nvPr/>
            </p:nvSpPr>
            <p:spPr>
              <a:xfrm>
                <a:off x="1720698" y="3426716"/>
                <a:ext cx="348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"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U'</a:t>
                </a:r>
                <a:endPara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4" name="Google Shape;244;p25"/>
            <p:cNvGrpSpPr/>
            <p:nvPr/>
          </p:nvGrpSpPr>
          <p:grpSpPr>
            <a:xfrm>
              <a:off x="3815325" y="2537811"/>
              <a:ext cx="824204" cy="1118663"/>
              <a:chOff x="2731562" y="1693750"/>
              <a:chExt cx="824204" cy="1118663"/>
            </a:xfrm>
          </p:grpSpPr>
          <p:pic>
            <p:nvPicPr>
              <p:cNvPr id="245" name="Google Shape;245;p25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731562" y="1969135"/>
                <a:ext cx="824204" cy="8432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6" name="Google Shape;246;p25"/>
              <p:cNvSpPr/>
              <p:nvPr/>
            </p:nvSpPr>
            <p:spPr>
              <a:xfrm rot="-4449785">
                <a:off x="2952249" y="2491077"/>
                <a:ext cx="108831" cy="270738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 w="25400" cap="flat" cmpd="sng">
                <a:solidFill>
                  <a:srgbClr val="7878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D5C8A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5"/>
              <p:cNvSpPr txBox="1"/>
              <p:nvPr/>
            </p:nvSpPr>
            <p:spPr>
              <a:xfrm>
                <a:off x="2997640" y="1693750"/>
                <a:ext cx="348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"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D'</a:t>
                </a:r>
                <a:endPara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25"/>
            <p:cNvGrpSpPr/>
            <p:nvPr/>
          </p:nvGrpSpPr>
          <p:grpSpPr>
            <a:xfrm>
              <a:off x="6333137" y="2560376"/>
              <a:ext cx="902032" cy="1096099"/>
              <a:chOff x="5249374" y="1716315"/>
              <a:chExt cx="902032" cy="1096099"/>
            </a:xfrm>
          </p:grpSpPr>
          <p:pic>
            <p:nvPicPr>
              <p:cNvPr id="249" name="Google Shape;249;p25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5249374" y="1969137"/>
                <a:ext cx="902032" cy="8432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0" name="Google Shape;250;p25"/>
              <p:cNvSpPr/>
              <p:nvPr/>
            </p:nvSpPr>
            <p:spPr>
              <a:xfrm rot="10800000">
                <a:off x="5647992" y="2422178"/>
                <a:ext cx="104700" cy="2784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 w="25400" cap="flat" cmpd="sng">
                <a:solidFill>
                  <a:srgbClr val="7878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D5C8A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5"/>
              <p:cNvSpPr txBox="1"/>
              <p:nvPr/>
            </p:nvSpPr>
            <p:spPr>
              <a:xfrm>
                <a:off x="5583810" y="1716315"/>
                <a:ext cx="348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"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R'</a:t>
                </a:r>
                <a:endPara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2" name="Google Shape;252;p25"/>
            <p:cNvGrpSpPr/>
            <p:nvPr/>
          </p:nvGrpSpPr>
          <p:grpSpPr>
            <a:xfrm>
              <a:off x="6426910" y="4206513"/>
              <a:ext cx="851296" cy="1133864"/>
              <a:chOff x="4104620" y="3426706"/>
              <a:chExt cx="851296" cy="1133864"/>
            </a:xfrm>
          </p:grpSpPr>
          <p:pic>
            <p:nvPicPr>
              <p:cNvPr id="253" name="Google Shape;253;p25"/>
              <p:cNvPicPr preferRelativeResize="0"/>
              <p:nvPr/>
            </p:nvPicPr>
            <p:blipFill rotWithShape="1">
              <a:blip r:embed="rId6">
                <a:alphaModFix/>
              </a:blip>
              <a:srcRect l="6650" r="-6650"/>
              <a:stretch/>
            </p:blipFill>
            <p:spPr>
              <a:xfrm>
                <a:off x="4104620" y="3717294"/>
                <a:ext cx="851296" cy="8432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4" name="Google Shape;254;p25"/>
              <p:cNvSpPr/>
              <p:nvPr/>
            </p:nvSpPr>
            <p:spPr>
              <a:xfrm>
                <a:off x="4182736" y="4083767"/>
                <a:ext cx="104700" cy="2784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 w="25400" cap="flat" cmpd="sng">
                <a:solidFill>
                  <a:srgbClr val="7878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D5C8A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5"/>
              <p:cNvSpPr txBox="1"/>
              <p:nvPr/>
            </p:nvSpPr>
            <p:spPr>
              <a:xfrm>
                <a:off x="4287447" y="3426706"/>
                <a:ext cx="3834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"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L'</a:t>
                </a:r>
                <a:endPara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256;p25"/>
            <p:cNvGrpSpPr/>
            <p:nvPr/>
          </p:nvGrpSpPr>
          <p:grpSpPr>
            <a:xfrm>
              <a:off x="9020348" y="2578777"/>
              <a:ext cx="902032" cy="1109201"/>
              <a:chOff x="7936585" y="1734716"/>
              <a:chExt cx="902032" cy="1109201"/>
            </a:xfrm>
          </p:grpSpPr>
          <p:pic>
            <p:nvPicPr>
              <p:cNvPr id="257" name="Google Shape;257;p25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936585" y="2000638"/>
                <a:ext cx="902032" cy="84327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8" name="Google Shape;258;p25"/>
              <p:cNvSpPr/>
              <p:nvPr/>
            </p:nvSpPr>
            <p:spPr>
              <a:xfrm rot="-4101486">
                <a:off x="8295082" y="2157239"/>
                <a:ext cx="100053" cy="269185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 w="25400" cap="flat" cmpd="sng">
                <a:solidFill>
                  <a:srgbClr val="7878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D5C8A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5"/>
              <p:cNvSpPr txBox="1"/>
              <p:nvPr/>
            </p:nvSpPr>
            <p:spPr>
              <a:xfrm>
                <a:off x="8289187" y="1734716"/>
                <a:ext cx="327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"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F'</a:t>
                </a:r>
                <a:endPara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0" name="Google Shape;260;p25"/>
            <p:cNvGrpSpPr/>
            <p:nvPr/>
          </p:nvGrpSpPr>
          <p:grpSpPr>
            <a:xfrm>
              <a:off x="9153213" y="4206523"/>
              <a:ext cx="766779" cy="1136556"/>
              <a:chOff x="6830923" y="3426716"/>
              <a:chExt cx="766779" cy="1136556"/>
            </a:xfrm>
          </p:grpSpPr>
          <p:grpSp>
            <p:nvGrpSpPr>
              <p:cNvPr id="261" name="Google Shape;261;p25"/>
              <p:cNvGrpSpPr/>
              <p:nvPr/>
            </p:nvGrpSpPr>
            <p:grpSpPr>
              <a:xfrm>
                <a:off x="6830923" y="3714588"/>
                <a:ext cx="766779" cy="848684"/>
                <a:chOff x="6830923" y="3714588"/>
                <a:chExt cx="766779" cy="848684"/>
              </a:xfrm>
            </p:grpSpPr>
            <p:pic>
              <p:nvPicPr>
                <p:cNvPr id="262" name="Google Shape;262;p25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6830923" y="3714588"/>
                  <a:ext cx="766779" cy="84868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63" name="Google Shape;263;p25"/>
                <p:cNvSpPr/>
                <p:nvPr/>
              </p:nvSpPr>
              <p:spPr>
                <a:xfrm rot="6629556">
                  <a:off x="7195395" y="3789726"/>
                  <a:ext cx="95119" cy="264853"/>
                </a:xfrm>
                <a:prstGeom prst="upArrow">
                  <a:avLst>
                    <a:gd name="adj1" fmla="val 50000"/>
                    <a:gd name="adj2" fmla="val 50000"/>
                  </a:avLst>
                </a:prstGeom>
                <a:solidFill>
                  <a:srgbClr val="A5A5A5"/>
                </a:solidFill>
                <a:ln w="25400" cap="flat" cmpd="sng">
                  <a:solidFill>
                    <a:srgbClr val="78787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D5C8AE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4" name="Google Shape;264;p25"/>
              <p:cNvSpPr txBox="1"/>
              <p:nvPr/>
            </p:nvSpPr>
            <p:spPr>
              <a:xfrm>
                <a:off x="7044970" y="3426716"/>
                <a:ext cx="3387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"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B'</a:t>
                </a:r>
                <a:endPara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>
            <a:spLocks noGrp="1"/>
          </p:cNvSpPr>
          <p:nvPr>
            <p:ph type="title"/>
          </p:nvPr>
        </p:nvSpPr>
        <p:spPr>
          <a:xfrm>
            <a:off x="727650" y="551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Các bước xoay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0" name="Google Shape;2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025" y="1664825"/>
            <a:ext cx="1808550" cy="156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9029" y="1633962"/>
            <a:ext cx="2118946" cy="16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/>
          <p:nvPr/>
        </p:nvSpPr>
        <p:spPr>
          <a:xfrm>
            <a:off x="3755025" y="2256675"/>
            <a:ext cx="1257600" cy="3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6"/>
          <p:cNvSpPr txBox="1"/>
          <p:nvPr/>
        </p:nvSpPr>
        <p:spPr>
          <a:xfrm>
            <a:off x="833550" y="4122850"/>
            <a:ext cx="263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Lato"/>
                <a:ea typeface="Lato"/>
                <a:cs typeface="Lato"/>
                <a:sym typeface="Lato"/>
              </a:rPr>
              <a:t>orie   = [0,0,0,0,0,0,0,0]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833550" y="3627775"/>
            <a:ext cx="460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Lato"/>
                <a:ea typeface="Lato"/>
                <a:cs typeface="Lato"/>
                <a:sym typeface="Lato"/>
              </a:rPr>
              <a:t>cube = [0,1,2,3,4,5,6,7]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26"/>
          <p:cNvSpPr txBox="1"/>
          <p:nvPr/>
        </p:nvSpPr>
        <p:spPr>
          <a:xfrm>
            <a:off x="5686525" y="4122850"/>
            <a:ext cx="263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Lato"/>
                <a:ea typeface="Lato"/>
                <a:cs typeface="Lato"/>
                <a:sym typeface="Lato"/>
              </a:rPr>
              <a:t>orie   = [0,0,0,0,0,0,0,0]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26"/>
          <p:cNvSpPr txBox="1"/>
          <p:nvPr/>
        </p:nvSpPr>
        <p:spPr>
          <a:xfrm>
            <a:off x="5686525" y="3627775"/>
            <a:ext cx="460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Lato"/>
                <a:ea typeface="Lato"/>
                <a:cs typeface="Lato"/>
                <a:sym typeface="Lato"/>
              </a:rPr>
              <a:t>cube = [3,0,1,2,4,5,6,7]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1925400" y="1737175"/>
            <a:ext cx="40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2425975" y="1856475"/>
            <a:ext cx="40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26"/>
          <p:cNvSpPr txBox="1"/>
          <p:nvPr/>
        </p:nvSpPr>
        <p:spPr>
          <a:xfrm>
            <a:off x="2096175" y="1984750"/>
            <a:ext cx="40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1629750" y="1888625"/>
            <a:ext cx="40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7140950" y="1785100"/>
            <a:ext cx="40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6796825" y="1928500"/>
            <a:ext cx="40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6266950" y="1817250"/>
            <a:ext cx="40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6596175" y="1664825"/>
            <a:ext cx="40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>
            <a:spLocks noGrp="1"/>
          </p:cNvSpPr>
          <p:nvPr>
            <p:ph type="title"/>
          </p:nvPr>
        </p:nvSpPr>
        <p:spPr>
          <a:xfrm>
            <a:off x="727650" y="551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Trạng thái khởi tạo và trạng thái đích</a:t>
            </a:r>
            <a:endParaRPr/>
          </a:p>
        </p:txBody>
      </p:sp>
      <p:sp>
        <p:nvSpPr>
          <p:cNvPr id="290" name="Google Shape;290;p27"/>
          <p:cNvSpPr txBox="1">
            <a:spLocks noGrp="1"/>
          </p:cNvSpPr>
          <p:nvPr>
            <p:ph type="body" idx="1"/>
          </p:nvPr>
        </p:nvSpPr>
        <p:spPr>
          <a:xfrm>
            <a:off x="561925" y="1619675"/>
            <a:ext cx="7240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800" b="1" u="sng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Trạng thái khởi tạo:</a:t>
            </a:r>
            <a:r>
              <a:rPr lang="vi" sz="1800" b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vi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Rubik được xáo trộn bằng các bước xoay ngẫu nhiên. Tạo nên 2 mảng cube và orie tương ứng.</a:t>
            </a:r>
            <a:endParaRPr sz="1800" b="1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1" name="Google Shape;291;p27"/>
          <p:cNvSpPr txBox="1">
            <a:spLocks noGrp="1"/>
          </p:cNvSpPr>
          <p:nvPr>
            <p:ph type="body" idx="1"/>
          </p:nvPr>
        </p:nvSpPr>
        <p:spPr>
          <a:xfrm>
            <a:off x="561925" y="2571750"/>
            <a:ext cx="7240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800" b="1" u="sng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Trạng thái đích:</a:t>
            </a:r>
            <a:r>
              <a:rPr lang="vi" sz="1800" b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vi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Rubik được đưa về trạng thái ban đầu. Tức là:</a:t>
            </a:r>
            <a:endParaRPr sz="1800" b="1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2754325" y="3696900"/>
            <a:ext cx="277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orie   = [0,0,0,0,0,0,0,0]</a:t>
            </a: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2754325" y="3201825"/>
            <a:ext cx="607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cube = [0,1,2,3,4,5,6,7]</a:t>
            </a: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>
            <a:spLocks noGrp="1"/>
          </p:cNvSpPr>
          <p:nvPr>
            <p:ph type="title"/>
          </p:nvPr>
        </p:nvSpPr>
        <p:spPr>
          <a:xfrm>
            <a:off x="2522100" y="2304150"/>
            <a:ext cx="4099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0000"/>
                </a:solidFill>
              </a:rPr>
              <a:t>GIẢI THUẬT</a:t>
            </a:r>
            <a:endParaRPr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>
            <a:spLocks noGrp="1"/>
          </p:cNvSpPr>
          <p:nvPr>
            <p:ph type="title"/>
          </p:nvPr>
        </p:nvSpPr>
        <p:spPr>
          <a:xfrm>
            <a:off x="810550" y="6120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 STAR</a:t>
            </a:r>
            <a:endParaRPr/>
          </a:p>
        </p:txBody>
      </p:sp>
      <p:sp>
        <p:nvSpPr>
          <p:cNvPr id="304" name="Google Shape;304;p29"/>
          <p:cNvSpPr txBox="1">
            <a:spLocks noGrp="1"/>
          </p:cNvSpPr>
          <p:nvPr>
            <p:ph type="body" idx="1"/>
          </p:nvPr>
        </p:nvSpPr>
        <p:spPr>
          <a:xfrm>
            <a:off x="727650" y="17429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Star là thuật toán tìm kiếm dựa trên hàm đánh giá heuristic. 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Star có tính “đầy đủ” và tính “tối ưu”.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2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f(n) = g(n) + h(n)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>
            <a:spLocks noGrp="1"/>
          </p:cNvSpPr>
          <p:nvPr>
            <p:ph type="body" idx="1"/>
          </p:nvPr>
        </p:nvSpPr>
        <p:spPr>
          <a:xfrm>
            <a:off x="729450" y="17585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g(n) = Độ dài đường đi từ trạng thái khởi đầu đến trạng thái hiện tại          </a:t>
            </a: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h(n) = (Tổng số vị trí không đúng của cube</a:t>
            </a:r>
            <a:r>
              <a:rPr lang="vi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	Tổng số vị trí góc không đúng) / 8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>
              <a:solidFill>
                <a:schemeClr val="dk2"/>
              </a:solidFill>
            </a:endParaRPr>
          </a:p>
        </p:txBody>
      </p:sp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729450" y="565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4800">
                <a:latin typeface="Calibri"/>
                <a:ea typeface="Calibri"/>
                <a:cs typeface="Calibri"/>
                <a:sym typeface="Calibri"/>
              </a:rPr>
              <a:t>Heuristic function 1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>
            <a:spLocks noGrp="1"/>
          </p:cNvSpPr>
          <p:nvPr>
            <p:ph type="title"/>
          </p:nvPr>
        </p:nvSpPr>
        <p:spPr>
          <a:xfrm>
            <a:off x="729450" y="565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4800">
                <a:latin typeface="Calibri"/>
                <a:ea typeface="Calibri"/>
                <a:cs typeface="Calibri"/>
                <a:sym typeface="Calibri"/>
              </a:rPr>
              <a:t>Heuristic function 1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1"/>
          <p:cNvSpPr txBox="1"/>
          <p:nvPr/>
        </p:nvSpPr>
        <p:spPr>
          <a:xfrm>
            <a:off x="430620" y="1941104"/>
            <a:ext cx="84747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 i="0" u="none" strike="noStrike" cap="none">
                <a:latin typeface="Calibri"/>
                <a:ea typeface="Calibri"/>
                <a:cs typeface="Calibri"/>
                <a:sym typeface="Calibri"/>
              </a:rPr>
              <a:t>Trạng thái đích: </a:t>
            </a:r>
            <a:endParaRPr sz="2000" b="1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>
                <a:latin typeface="Calibri"/>
                <a:ea typeface="Calibri"/>
                <a:cs typeface="Calibri"/>
                <a:sym typeface="Calibri"/>
              </a:rPr>
              <a:t>cube = [0,1,2,3,4,5,6,7]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>
                <a:latin typeface="Calibri"/>
                <a:ea typeface="Calibri"/>
                <a:cs typeface="Calibri"/>
                <a:sym typeface="Calibri"/>
              </a:rPr>
              <a:t>orie  = [0,0,0,0,0,0,0,0]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 i="0" u="none" strike="noStrike" cap="none">
                <a:latin typeface="Calibri"/>
                <a:ea typeface="Calibri"/>
                <a:cs typeface="Calibri"/>
                <a:sym typeface="Calibri"/>
              </a:rPr>
              <a:t>h(n) = 0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 i="0" u="none" strike="noStrike" cap="none">
                <a:latin typeface="Calibri"/>
                <a:ea typeface="Calibri"/>
                <a:cs typeface="Calibri"/>
                <a:sym typeface="Calibri"/>
              </a:rPr>
              <a:t>Trạng thái bất kỳ: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>
                <a:latin typeface="Calibri"/>
                <a:ea typeface="Calibri"/>
                <a:cs typeface="Calibri"/>
                <a:sym typeface="Calibri"/>
              </a:rPr>
              <a:t>cube </a:t>
            </a:r>
            <a:r>
              <a:rPr lang="vi" sz="2000" b="1" i="0" u="none" strike="noStrike" cap="none">
                <a:latin typeface="Calibri"/>
                <a:ea typeface="Calibri"/>
                <a:cs typeface="Calibri"/>
                <a:sym typeface="Calibri"/>
              </a:rPr>
              <a:t>= [1,2,4,3,5,7,6,0]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>
                <a:latin typeface="Calibri"/>
                <a:ea typeface="Calibri"/>
                <a:cs typeface="Calibri"/>
                <a:sym typeface="Calibri"/>
              </a:rPr>
              <a:t>orie</a:t>
            </a:r>
            <a:r>
              <a:rPr lang="vi" sz="2000" b="1" i="0" u="none" strike="noStrike" cap="none">
                <a:latin typeface="Calibri"/>
                <a:ea typeface="Calibri"/>
                <a:cs typeface="Calibri"/>
                <a:sym typeface="Calibri"/>
              </a:rPr>
              <a:t>  = [0,1,2,1,2,0,0,2]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 i="0" u="none" strike="noStrike" cap="none">
                <a:latin typeface="Calibri"/>
                <a:ea typeface="Calibri"/>
                <a:cs typeface="Calibri"/>
                <a:sym typeface="Calibri"/>
              </a:rPr>
              <a:t>h(n) = (6 + 5) / </a:t>
            </a:r>
            <a:r>
              <a:rPr lang="vi" sz="2000" b="1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vi" sz="2000" b="1" i="0" u="none" strike="noStrike" cap="none"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vi" sz="2000" b="1">
                <a:latin typeface="Calibri"/>
                <a:ea typeface="Calibri"/>
                <a:cs typeface="Calibri"/>
                <a:sym typeface="Calibri"/>
              </a:rPr>
              <a:t>1.375</a:t>
            </a:r>
            <a:r>
              <a:rPr lang="vi" sz="2000" b="1" i="0" u="none" strike="noStrike" cap="none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1379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Link video: </a:t>
            </a:r>
            <a:r>
              <a:rPr lang="vi" u="sng">
                <a:solidFill>
                  <a:schemeClr val="hlink"/>
                </a:solidFill>
                <a:hlinkClick r:id="rId3"/>
              </a:rPr>
              <a:t>https://youtu.be/yk6z4wnGMFE</a:t>
            </a:r>
            <a:endParaRPr b="0"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5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3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Link bảng thống kê kết quả: </a:t>
            </a:r>
            <a:r>
              <a:rPr lang="vi" sz="2300" b="1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docs.google.com/spreadsheets/d/1BEO9w8cIVbdnQDulpm6StBSYIO4n-fPTrV67prAoXzg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727650" y="551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Magic rubik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/>
          <p:nvPr/>
        </p:nvSpPr>
        <p:spPr>
          <a:xfrm>
            <a:off x="2097344" y="487656"/>
            <a:ext cx="53199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vi" sz="4300" b="1" i="0" u="none" strike="noStrike" cap="none">
                <a:latin typeface="Calibri"/>
                <a:ea typeface="Calibri"/>
                <a:cs typeface="Calibri"/>
                <a:sym typeface="Calibri"/>
              </a:rPr>
              <a:t>Heuristic function 2</a:t>
            </a:r>
            <a:endParaRPr sz="430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976" y="1474513"/>
            <a:ext cx="2513909" cy="2006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4712" y="1474514"/>
            <a:ext cx="2549285" cy="203638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2"/>
          <p:cNvSpPr txBox="1"/>
          <p:nvPr/>
        </p:nvSpPr>
        <p:spPr>
          <a:xfrm>
            <a:off x="766086" y="3589049"/>
            <a:ext cx="295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vi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= [0,1,2,3,4,5,6,7]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= [0,0,0,0,0,0,0,0]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2"/>
          <p:cNvSpPr txBox="1"/>
          <p:nvPr/>
        </p:nvSpPr>
        <p:spPr>
          <a:xfrm>
            <a:off x="6041850" y="3589062"/>
            <a:ext cx="283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vi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= [3,0,2,7,4,5,1,6]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= [0,0,1,2,0,0,2,1]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3349588" y="1474512"/>
            <a:ext cx="295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 F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2"/>
          <p:cNvSpPr/>
          <p:nvPr/>
        </p:nvSpPr>
        <p:spPr>
          <a:xfrm>
            <a:off x="3700235" y="1825371"/>
            <a:ext cx="2256900" cy="23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2"/>
          <p:cNvSpPr txBox="1"/>
          <p:nvPr/>
        </p:nvSpPr>
        <p:spPr>
          <a:xfrm>
            <a:off x="3634346" y="2009218"/>
            <a:ext cx="11745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0: U’</a:t>
            </a:r>
            <a:endParaRPr sz="20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1: D R’</a:t>
            </a:r>
            <a:endParaRPr sz="20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2: U’ R’</a:t>
            </a:r>
            <a:endParaRPr sz="20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3: U’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2"/>
          <p:cNvSpPr txBox="1"/>
          <p:nvPr/>
        </p:nvSpPr>
        <p:spPr>
          <a:xfrm>
            <a:off x="4858762" y="2009218"/>
            <a:ext cx="11745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4: </a:t>
            </a:r>
            <a:r>
              <a:rPr lang="vi" sz="2000" b="1" i="0" u="none" strike="noStrike" cap="none">
                <a:solidFill>
                  <a:srgbClr val="E9454B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endParaRPr sz="2000">
              <a:solidFill>
                <a:srgbClr val="E9454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5: </a:t>
            </a:r>
            <a:r>
              <a:rPr lang="vi" sz="2000" b="1" i="0" u="none" strike="noStrike" cap="none">
                <a:solidFill>
                  <a:srgbClr val="E9454B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endParaRPr sz="2000">
              <a:solidFill>
                <a:srgbClr val="E9454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6: F’</a:t>
            </a:r>
            <a:endParaRPr sz="20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7: F’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330" name="Google Shape;330;p32"/>
          <p:cNvSpPr txBox="1"/>
          <p:nvPr/>
        </p:nvSpPr>
        <p:spPr>
          <a:xfrm>
            <a:off x="1017705" y="4467351"/>
            <a:ext cx="773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vi" sz="2000" b="1" i="0" u="none" strike="noStrike" cap="none" baseline="-2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(n)=(1 + 2 + 2 + 1 + 1 + 1) / 4 = 2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vi" sz="2000" b="1" baseline="-2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vi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(n)= (Tổng (chi phí ngắn nhất 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                  của từng cube để đi đến vị trí đúng</a:t>
            </a: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	       )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     ) / 4</a:t>
            </a: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>
              <a:solidFill>
                <a:schemeClr val="dk2"/>
              </a:solidFill>
            </a:endParaRPr>
          </a:p>
        </p:txBody>
      </p:sp>
      <p:sp>
        <p:nvSpPr>
          <p:cNvPr id="336" name="Google Shape;336;p33"/>
          <p:cNvSpPr txBox="1"/>
          <p:nvPr/>
        </p:nvSpPr>
        <p:spPr>
          <a:xfrm>
            <a:off x="2097344" y="487656"/>
            <a:ext cx="53199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vi" sz="4300" b="1" i="0" u="none" strike="noStrike" cap="none">
                <a:latin typeface="Calibri"/>
                <a:ea typeface="Calibri"/>
                <a:cs typeface="Calibri"/>
                <a:sym typeface="Calibri"/>
              </a:rPr>
              <a:t>Heuristic function 2</a:t>
            </a:r>
            <a:endParaRPr sz="430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/>
          <p:nvPr/>
        </p:nvSpPr>
        <p:spPr>
          <a:xfrm>
            <a:off x="2097344" y="487656"/>
            <a:ext cx="53199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vi" sz="4300" b="1" i="0" u="none" strike="noStrike" cap="none">
                <a:latin typeface="Calibri"/>
                <a:ea typeface="Calibri"/>
                <a:cs typeface="Calibri"/>
                <a:sym typeface="Calibri"/>
              </a:rPr>
              <a:t>Heuristic function </a:t>
            </a:r>
            <a:r>
              <a:rPr lang="vi" sz="4300" b="1">
                <a:latin typeface="Calibri"/>
                <a:ea typeface="Calibri"/>
                <a:cs typeface="Calibri"/>
                <a:sym typeface="Calibri"/>
              </a:rPr>
              <a:t>3</a:t>
            </a:r>
            <a:endParaRPr sz="430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4"/>
          <p:cNvSpPr txBox="1"/>
          <p:nvPr/>
        </p:nvSpPr>
        <p:spPr>
          <a:xfrm>
            <a:off x="715575" y="1909950"/>
            <a:ext cx="83907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vi" sz="2000" b="1" i="0" u="none" strike="noStrike" cap="none" baseline="-2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(n)= (Tổng (chi phí ngắn nhất </a:t>
            </a:r>
            <a:endParaRPr sz="20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                của từng </a:t>
            </a:r>
            <a:r>
              <a:rPr lang="vi" sz="2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cặp </a:t>
            </a: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cube để đi đến vị trí đúng</a:t>
            </a:r>
            <a:endParaRPr sz="2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	       )</a:t>
            </a:r>
            <a:endParaRPr sz="20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    ) / </a:t>
            </a:r>
            <a:r>
              <a:rPr lang="vi" sz="2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 b="1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4"/>
          <p:cNvSpPr txBox="1"/>
          <p:nvPr/>
        </p:nvSpPr>
        <p:spPr>
          <a:xfrm>
            <a:off x="1333286" y="4136468"/>
            <a:ext cx="6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Chọn cặp hai cubes như thế nào?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715564" y="4145925"/>
            <a:ext cx="559800" cy="38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/>
        </p:nvSpPr>
        <p:spPr>
          <a:xfrm>
            <a:off x="2917159" y="2203826"/>
            <a:ext cx="58272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 i="0" u="none" strike="noStrike" cap="none">
                <a:latin typeface="Calibri"/>
                <a:ea typeface="Calibri"/>
                <a:cs typeface="Calibri"/>
                <a:sym typeface="Calibri"/>
              </a:rPr>
              <a:t>- Chọn cặp kề nhau: (0, 1), (2, 3)…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 i="0" u="none" strike="noStrike" cap="none">
                <a:latin typeface="Calibri"/>
                <a:ea typeface="Calibri"/>
                <a:cs typeface="Calibri"/>
                <a:sym typeface="Calibri"/>
              </a:rPr>
              <a:t>- Chọn theo trục: 3 cách</a:t>
            </a:r>
            <a:endParaRPr sz="2000" b="1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 i="0" u="none" strike="noStrike" cap="none">
                <a:latin typeface="Calibri"/>
                <a:ea typeface="Calibri"/>
                <a:cs typeface="Calibri"/>
                <a:sym typeface="Calibri"/>
              </a:rPr>
              <a:t>- Một bước xoay tương ứng mỗi cặp trong 2 cặp xoay 1 bước</a:t>
            </a:r>
            <a:endParaRPr sz="200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251" y="2152531"/>
            <a:ext cx="2513909" cy="200619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5"/>
          <p:cNvSpPr txBox="1"/>
          <p:nvPr/>
        </p:nvSpPr>
        <p:spPr>
          <a:xfrm>
            <a:off x="2097344" y="487656"/>
            <a:ext cx="53199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vi" sz="4300" b="1" i="0" u="none" strike="noStrike" cap="none">
                <a:latin typeface="Calibri"/>
                <a:ea typeface="Calibri"/>
                <a:cs typeface="Calibri"/>
                <a:sym typeface="Calibri"/>
              </a:rPr>
              <a:t>Heuristic function </a:t>
            </a:r>
            <a:r>
              <a:rPr lang="vi" sz="4300" b="1">
                <a:latin typeface="Calibri"/>
                <a:ea typeface="Calibri"/>
                <a:cs typeface="Calibri"/>
                <a:sym typeface="Calibri"/>
              </a:rPr>
              <a:t>3</a:t>
            </a:r>
            <a:endParaRPr sz="430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"/>
          <p:cNvSpPr txBox="1"/>
          <p:nvPr/>
        </p:nvSpPr>
        <p:spPr>
          <a:xfrm>
            <a:off x="1064708" y="1755902"/>
            <a:ext cx="70146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vi" sz="2000" b="1" i="0" u="none" strike="noStrike" cap="none" baseline="-2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(n)= ((Tổng (chi phí ngắn nhất </a:t>
            </a:r>
            <a:endParaRPr sz="20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                  của từng cặp cube </a:t>
            </a:r>
            <a:r>
              <a:rPr lang="vi" sz="2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kề nhau</a:t>
            </a:r>
            <a:r>
              <a:rPr lang="vi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để đi đến vị trí đúng</a:t>
            </a:r>
            <a:endParaRPr sz="2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	         )</a:t>
            </a:r>
            <a:endParaRPr sz="2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      ) </a:t>
            </a:r>
            <a:r>
              <a:rPr lang="vi" sz="2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theo 3 cách chọn</a:t>
            </a:r>
            <a:endParaRPr sz="2000" b="1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vi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) / </a:t>
            </a:r>
            <a:r>
              <a:rPr lang="vi" sz="2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000" b="1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6"/>
          <p:cNvSpPr txBox="1"/>
          <p:nvPr/>
        </p:nvSpPr>
        <p:spPr>
          <a:xfrm>
            <a:off x="1812743" y="4130584"/>
            <a:ext cx="6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Sử dụng pattern database</a:t>
            </a:r>
            <a:r>
              <a:rPr lang="vi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lưu trữ trước các chi phí con</a:t>
            </a:r>
            <a:endParaRPr sz="2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6"/>
          <p:cNvSpPr/>
          <p:nvPr/>
        </p:nvSpPr>
        <p:spPr>
          <a:xfrm>
            <a:off x="1252945" y="4140016"/>
            <a:ext cx="559800" cy="38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6"/>
          <p:cNvSpPr txBox="1"/>
          <p:nvPr/>
        </p:nvSpPr>
        <p:spPr>
          <a:xfrm>
            <a:off x="2097344" y="487656"/>
            <a:ext cx="53199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vi" sz="4300" b="1" i="0" u="none" strike="noStrike" cap="none">
                <a:latin typeface="Calibri"/>
                <a:ea typeface="Calibri"/>
                <a:cs typeface="Calibri"/>
                <a:sym typeface="Calibri"/>
              </a:rPr>
              <a:t>Heuristic function </a:t>
            </a:r>
            <a:r>
              <a:rPr lang="vi" sz="4300" b="1">
                <a:latin typeface="Calibri"/>
                <a:ea typeface="Calibri"/>
                <a:cs typeface="Calibri"/>
                <a:sym typeface="Calibri"/>
              </a:rPr>
              <a:t>3</a:t>
            </a:r>
            <a:endParaRPr sz="430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 txBox="1">
            <a:spLocks noGrp="1"/>
          </p:cNvSpPr>
          <p:nvPr>
            <p:ph type="title"/>
          </p:nvPr>
        </p:nvSpPr>
        <p:spPr>
          <a:xfrm>
            <a:off x="2522100" y="2304150"/>
            <a:ext cx="4099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0000"/>
                </a:solidFill>
              </a:rPr>
              <a:t>CẢI TIẾN</a:t>
            </a:r>
            <a:endParaRPr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/>
          <p:nvPr/>
        </p:nvSpPr>
        <p:spPr>
          <a:xfrm>
            <a:off x="330000" y="1673425"/>
            <a:ext cx="84840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 i="0" u="none" strike="noStrike" cap="none">
                <a:latin typeface="Calibri"/>
                <a:ea typeface="Calibri"/>
                <a:cs typeface="Calibri"/>
                <a:sym typeface="Calibri"/>
              </a:rPr>
              <a:t>Ý tưởng: chọn 1 cube cố định</a:t>
            </a:r>
            <a:endParaRPr sz="2000" b="1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 i="0" u="none" strike="noStrike" cap="none">
                <a:latin typeface="Calibri"/>
                <a:ea typeface="Calibri"/>
                <a:cs typeface="Calibri"/>
                <a:sym typeface="Calibri"/>
              </a:rPr>
              <a:t>Thực hiện: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 i="0" u="none" strike="noStrike" cap="none">
                <a:latin typeface="Calibri"/>
                <a:ea typeface="Calibri"/>
                <a:cs typeface="Calibri"/>
                <a:sym typeface="Calibri"/>
              </a:rPr>
              <a:t>+ Chuyển trạng thái khởi đầu sang trạng thái chuẩn</a:t>
            </a:r>
            <a:endParaRPr sz="2000" b="1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vi" sz="2000" b="1" i="0" u="none" strike="noStrike" cap="none">
                <a:latin typeface="Calibri"/>
                <a:ea typeface="Calibri"/>
                <a:cs typeface="Calibri"/>
                <a:sym typeface="Calibri"/>
              </a:rPr>
              <a:t>+ Giải rubik khi đã chuyển</a:t>
            </a:r>
            <a:endParaRPr sz="200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8"/>
          <p:cNvSpPr txBox="1"/>
          <p:nvPr/>
        </p:nvSpPr>
        <p:spPr>
          <a:xfrm>
            <a:off x="2097344" y="487656"/>
            <a:ext cx="53199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vi" sz="4300" b="1">
                <a:latin typeface="Calibri"/>
                <a:ea typeface="Calibri"/>
                <a:cs typeface="Calibri"/>
                <a:sym typeface="Calibri"/>
              </a:rPr>
              <a:t>Cải tiến</a:t>
            </a:r>
            <a:endParaRPr sz="430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 txBox="1"/>
          <p:nvPr/>
        </p:nvSpPr>
        <p:spPr>
          <a:xfrm>
            <a:off x="2097344" y="487656"/>
            <a:ext cx="53199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vi" sz="4300" b="1">
                <a:latin typeface="Calibri"/>
                <a:ea typeface="Calibri"/>
                <a:cs typeface="Calibri"/>
                <a:sym typeface="Calibri"/>
              </a:rPr>
              <a:t>Cải tiến</a:t>
            </a:r>
            <a:endParaRPr sz="430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9"/>
          <p:cNvSpPr/>
          <p:nvPr/>
        </p:nvSpPr>
        <p:spPr>
          <a:xfrm>
            <a:off x="5318849" y="2663413"/>
            <a:ext cx="1186800" cy="48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EE599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vi"/>
              <a:t>x’ = </a:t>
            </a:r>
            <a:r>
              <a:rPr lang="vi" sz="1400" b="0" i="0" u="none" strike="noStrike" cap="none">
                <a:latin typeface="Arial"/>
                <a:ea typeface="Arial"/>
                <a:cs typeface="Arial"/>
                <a:sym typeface="Arial"/>
              </a:rPr>
              <a:t>F’ + B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876" y="1943939"/>
            <a:ext cx="2075497" cy="1950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5268" y="1930185"/>
            <a:ext cx="2075497" cy="1950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65873" y="1976089"/>
            <a:ext cx="2079999" cy="19509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Google Shape;380;p39"/>
          <p:cNvCxnSpPr/>
          <p:nvPr/>
        </p:nvCxnSpPr>
        <p:spPr>
          <a:xfrm rot="10800000" flipH="1">
            <a:off x="5408700" y="2973050"/>
            <a:ext cx="1719900" cy="908100"/>
          </a:xfrm>
          <a:prstGeom prst="straightConnector1">
            <a:avLst/>
          </a:prstGeom>
          <a:noFill/>
          <a:ln w="38100" cap="flat" cmpd="sng">
            <a:solidFill>
              <a:srgbClr val="D5A6B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1" name="Google Shape;381;p39"/>
          <p:cNvSpPr txBox="1"/>
          <p:nvPr/>
        </p:nvSpPr>
        <p:spPr>
          <a:xfrm>
            <a:off x="5408700" y="3431675"/>
            <a:ext cx="39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 txBox="1"/>
          <p:nvPr/>
        </p:nvSpPr>
        <p:spPr>
          <a:xfrm>
            <a:off x="2097344" y="487656"/>
            <a:ext cx="53199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vi" sz="4300" b="1">
                <a:latin typeface="Calibri"/>
                <a:ea typeface="Calibri"/>
                <a:cs typeface="Calibri"/>
                <a:sym typeface="Calibri"/>
              </a:rPr>
              <a:t>Cải tiến</a:t>
            </a:r>
            <a:endParaRPr sz="430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345" y="1961862"/>
            <a:ext cx="2445793" cy="229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51632" y="1968572"/>
            <a:ext cx="2445793" cy="229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87470" y="1961862"/>
            <a:ext cx="2445793" cy="2294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>
            <a:spLocks noGrp="1"/>
          </p:cNvSpPr>
          <p:nvPr>
            <p:ph type="title"/>
          </p:nvPr>
        </p:nvSpPr>
        <p:spPr>
          <a:xfrm>
            <a:off x="2522100" y="2304150"/>
            <a:ext cx="4099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0000"/>
                </a:solidFill>
              </a:rPr>
              <a:t>THỐNG KÊ</a:t>
            </a:r>
            <a:endParaRPr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 idx="4294967295"/>
          </p:nvPr>
        </p:nvSpPr>
        <p:spPr>
          <a:xfrm>
            <a:off x="727650" y="551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Magic rubik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rot="-5400000">
            <a:off x="603338" y="2090588"/>
            <a:ext cx="580600" cy="431875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1205125" y="1906325"/>
            <a:ext cx="1697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 b="1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  <a:t>Giới thiệu </a:t>
            </a:r>
            <a:br>
              <a:rPr lang="vi" sz="2000" b="1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vi" sz="2000" b="1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  <a:t>đề tài</a:t>
            </a:r>
            <a:endParaRPr sz="2000" b="1">
              <a:solidFill>
                <a:srgbClr val="FF99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6" name="Google Shape;106;p15"/>
          <p:cNvSpPr/>
          <p:nvPr/>
        </p:nvSpPr>
        <p:spPr>
          <a:xfrm rot="-5400000">
            <a:off x="3039363" y="2090588"/>
            <a:ext cx="580600" cy="431875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3617688" y="1906325"/>
            <a:ext cx="1908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 b="1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  <a:t>Mô tả </a:t>
            </a:r>
            <a:br>
              <a:rPr lang="vi" sz="2000" b="1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vi" sz="2000" b="1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  <a:t>bài toán</a:t>
            </a:r>
            <a:endParaRPr sz="2000" b="1">
              <a:solidFill>
                <a:srgbClr val="FF99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8" name="Google Shape;108;p15"/>
          <p:cNvSpPr/>
          <p:nvPr/>
        </p:nvSpPr>
        <p:spPr>
          <a:xfrm rot="-5400000">
            <a:off x="5907113" y="3397438"/>
            <a:ext cx="580600" cy="431875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6557700" y="1906325"/>
            <a:ext cx="1646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 b="1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  <a:t>Giải thuật &amp; Heuristic</a:t>
            </a:r>
            <a:endParaRPr sz="2000" b="1">
              <a:solidFill>
                <a:srgbClr val="FF99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0" name="Google Shape;110;p15"/>
          <p:cNvSpPr/>
          <p:nvPr/>
        </p:nvSpPr>
        <p:spPr>
          <a:xfrm rot="-5400000">
            <a:off x="5858313" y="2090588"/>
            <a:ext cx="580600" cy="431875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6557700" y="3213175"/>
            <a:ext cx="1908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 b="1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  <a:t>Hiện thực GUI</a:t>
            </a:r>
            <a:endParaRPr sz="2000" b="1">
              <a:solidFill>
                <a:srgbClr val="FF99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2" name="Google Shape;112;p15"/>
          <p:cNvSpPr/>
          <p:nvPr/>
        </p:nvSpPr>
        <p:spPr>
          <a:xfrm rot="-5400000">
            <a:off x="3039363" y="3397438"/>
            <a:ext cx="580600" cy="431875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3617700" y="3213175"/>
            <a:ext cx="1908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 b="1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  <a:t>Thống kê </a:t>
            </a:r>
            <a:br>
              <a:rPr lang="vi" sz="2000" b="1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vi" sz="2000" b="1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  <a:t>kết quả</a:t>
            </a:r>
            <a:endParaRPr sz="2000" b="1">
              <a:solidFill>
                <a:srgbClr val="FF99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4" name="Google Shape;114;p15"/>
          <p:cNvSpPr/>
          <p:nvPr/>
        </p:nvSpPr>
        <p:spPr>
          <a:xfrm rot="-5400000">
            <a:off x="675588" y="3397438"/>
            <a:ext cx="580600" cy="431875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253925" y="3323075"/>
            <a:ext cx="1908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 b="1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  <a:t>Cải tiến</a:t>
            </a:r>
            <a:endParaRPr sz="2000" b="1">
              <a:solidFill>
                <a:srgbClr val="FF99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2"/>
          <p:cNvSpPr txBox="1"/>
          <p:nvPr/>
        </p:nvSpPr>
        <p:spPr>
          <a:xfrm>
            <a:off x="296550" y="821225"/>
            <a:ext cx="85509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Thống kê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2"/>
          <p:cNvSpPr txBox="1"/>
          <p:nvPr/>
        </p:nvSpPr>
        <p:spPr>
          <a:xfrm>
            <a:off x="296550" y="1771675"/>
            <a:ext cx="8756700" cy="28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152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vi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Sử dụng hàm random xoay ngẫu nhiên rubik 5, 10 và 20 </a:t>
            </a:r>
            <a:r>
              <a:rPr lang="vi" sz="2800">
                <a:latin typeface="Calibri"/>
                <a:ea typeface="Calibri"/>
                <a:cs typeface="Calibri"/>
                <a:sym typeface="Calibri"/>
              </a:rPr>
              <a:t>bước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vi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Trình bày 2 phép so sánh: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Giải thuật BFS và giải thuật A* với 3 hàm heuristic h1, h2, h3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Giải thuật A* với 3 hàm heuristic h1, h2, h3 trước và sau khi cải tiến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Timeout cho mỗi testcase là 5 phút. </a:t>
            </a:r>
            <a:r>
              <a:rPr lang="vi" sz="2800">
                <a:latin typeface="Calibri"/>
                <a:ea typeface="Calibri"/>
                <a:cs typeface="Calibri"/>
                <a:sym typeface="Calibri"/>
              </a:rPr>
              <a:t>Tính</a:t>
            </a:r>
            <a:r>
              <a:rPr lang="vi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trung bình thông số th</a:t>
            </a:r>
            <a:r>
              <a:rPr lang="vi" sz="2800">
                <a:latin typeface="Calibri"/>
                <a:ea typeface="Calibri"/>
                <a:cs typeface="Calibri"/>
                <a:sym typeface="Calibri"/>
              </a:rPr>
              <a:t>ời gian để so sánh độ hiệu quả.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6250" y="1247775"/>
            <a:ext cx="5971500" cy="38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3"/>
          <p:cNvSpPr txBox="1"/>
          <p:nvPr/>
        </p:nvSpPr>
        <p:spPr>
          <a:xfrm>
            <a:off x="236700" y="423700"/>
            <a:ext cx="86706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 sánh giữa các giải thuật đã cải tiến và BFS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4100" y="1228125"/>
            <a:ext cx="5875800" cy="38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4"/>
          <p:cNvSpPr txBox="1"/>
          <p:nvPr/>
        </p:nvSpPr>
        <p:spPr>
          <a:xfrm>
            <a:off x="236700" y="423700"/>
            <a:ext cx="86706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 sánh giữa các giải thuật đã cải tiến và BFS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5"/>
          <p:cNvSpPr txBox="1"/>
          <p:nvPr/>
        </p:nvSpPr>
        <p:spPr>
          <a:xfrm>
            <a:off x="275250" y="510050"/>
            <a:ext cx="87492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 sánh các giải thuật A* trước và sau khi cải tiến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8" name="Google Shape;41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3700" y="1270625"/>
            <a:ext cx="6360000" cy="36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"/>
          <p:cNvSpPr txBox="1"/>
          <p:nvPr/>
        </p:nvSpPr>
        <p:spPr>
          <a:xfrm>
            <a:off x="275250" y="510050"/>
            <a:ext cx="87492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 sánh các giải thuật A* trước và sau khi cải tiến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100" y="1062975"/>
            <a:ext cx="7909800" cy="36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7"/>
          <p:cNvSpPr txBox="1"/>
          <p:nvPr/>
        </p:nvSpPr>
        <p:spPr>
          <a:xfrm>
            <a:off x="255438" y="492750"/>
            <a:ext cx="8633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Thống kê trung bình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0" name="Google Shape;430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7900" y="1853850"/>
            <a:ext cx="7351800" cy="27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Random 5 bước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Random 10 bước</a:t>
            </a:r>
            <a:endParaRPr/>
          </a:p>
        </p:txBody>
      </p:sp>
      <p:pic>
        <p:nvPicPr>
          <p:cNvPr id="437" name="Google Shape;43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3624" y="1945075"/>
            <a:ext cx="7176750" cy="27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8"/>
          <p:cNvSpPr txBox="1"/>
          <p:nvPr/>
        </p:nvSpPr>
        <p:spPr>
          <a:xfrm>
            <a:off x="255438" y="492750"/>
            <a:ext cx="8633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Thống kê trung bình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9"/>
          <p:cNvSpPr txBox="1">
            <a:spLocks noGrp="1"/>
          </p:cNvSpPr>
          <p:nvPr>
            <p:ph type="title"/>
          </p:nvPr>
        </p:nvSpPr>
        <p:spPr>
          <a:xfrm>
            <a:off x="727638" y="1443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Random 20 bước</a:t>
            </a:r>
            <a:endParaRPr/>
          </a:p>
        </p:txBody>
      </p:sp>
      <p:pic>
        <p:nvPicPr>
          <p:cNvPr id="444" name="Google Shape;44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423" y="1999800"/>
            <a:ext cx="7275150" cy="26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9"/>
          <p:cNvSpPr txBox="1"/>
          <p:nvPr/>
        </p:nvSpPr>
        <p:spPr>
          <a:xfrm>
            <a:off x="255438" y="492750"/>
            <a:ext cx="8633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Thống kê trung bình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0"/>
          <p:cNvSpPr txBox="1"/>
          <p:nvPr/>
        </p:nvSpPr>
        <p:spPr>
          <a:xfrm>
            <a:off x="137325" y="587824"/>
            <a:ext cx="87786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Thống kê trung bình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50"/>
          <p:cNvSpPr txBox="1"/>
          <p:nvPr/>
        </p:nvSpPr>
        <p:spPr>
          <a:xfrm>
            <a:off x="137325" y="1800006"/>
            <a:ext cx="8778600" cy="29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vi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Giải thuật A*+h3 đã được cải tiến có hiệu quả nhất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vi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Tiếp theo đó lần lượt là các giải thuật A*+h2 đã được cải tiến và </a:t>
            </a:r>
            <a:r>
              <a:rPr lang="vi" sz="2800">
                <a:latin typeface="Times New Roman"/>
                <a:ea typeface="Times New Roman"/>
                <a:cs typeface="Times New Roman"/>
                <a:sym typeface="Times New Roman"/>
              </a:rPr>
              <a:t>A*+</a:t>
            </a:r>
            <a:r>
              <a:rPr lang="vi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h1 đã được cải tiến. 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vi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Tất cả các giải thuật đã cải tiến có hiệu quả hơn giải thuật chưa được cải tiến và BFS.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1"/>
          <p:cNvSpPr txBox="1">
            <a:spLocks noGrp="1"/>
          </p:cNvSpPr>
          <p:nvPr>
            <p:ph type="title"/>
          </p:nvPr>
        </p:nvSpPr>
        <p:spPr>
          <a:xfrm>
            <a:off x="2522100" y="2304150"/>
            <a:ext cx="4099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0000"/>
                </a:solidFill>
              </a:rPr>
              <a:t>HIỆN THỰC GUI</a:t>
            </a:r>
            <a:endParaRPr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/>
        </p:nvSpPr>
        <p:spPr>
          <a:xfrm>
            <a:off x="727650" y="2634300"/>
            <a:ext cx="251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200" b="1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  <a:t>Giới thiệu đề tài</a:t>
            </a:r>
            <a:endParaRPr sz="2200" b="1">
              <a:solidFill>
                <a:srgbClr val="FF99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 idx="4294967295"/>
          </p:nvPr>
        </p:nvSpPr>
        <p:spPr>
          <a:xfrm>
            <a:off x="727650" y="551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Magic rubik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2"/>
          <p:cNvSpPr txBox="1">
            <a:spLocks noGrp="1"/>
          </p:cNvSpPr>
          <p:nvPr>
            <p:ph type="title"/>
          </p:nvPr>
        </p:nvSpPr>
        <p:spPr>
          <a:xfrm>
            <a:off x="17060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MÔ TẢ</a:t>
            </a:r>
            <a:endParaRPr/>
          </a:p>
        </p:txBody>
      </p:sp>
      <p:sp>
        <p:nvSpPr>
          <p:cNvPr id="462" name="Google Shape;462;p52"/>
          <p:cNvSpPr txBox="1">
            <a:spLocks noGrp="1"/>
          </p:cNvSpPr>
          <p:nvPr>
            <p:ph type="title"/>
          </p:nvPr>
        </p:nvSpPr>
        <p:spPr>
          <a:xfrm>
            <a:off x="2945700" y="622425"/>
            <a:ext cx="3252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00"/>
                </a:solidFill>
              </a:rPr>
              <a:t>Ngôn Ngữ &amp; Hỗ trợ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463" name="Google Shape;463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09756" y="2397304"/>
            <a:ext cx="1506932" cy="1070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312" y="2437408"/>
            <a:ext cx="1400960" cy="1093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80782" y="3599258"/>
            <a:ext cx="1582436" cy="1235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85275" y="2339800"/>
            <a:ext cx="2573452" cy="1130283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2"/>
          <p:cNvSpPr txBox="1">
            <a:spLocks noGrp="1"/>
          </p:cNvSpPr>
          <p:nvPr>
            <p:ph type="title"/>
          </p:nvPr>
        </p:nvSpPr>
        <p:spPr>
          <a:xfrm>
            <a:off x="447225" y="1529925"/>
            <a:ext cx="1653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140"/>
              <a:t>Language</a:t>
            </a:r>
            <a:endParaRPr sz="2140"/>
          </a:p>
        </p:txBody>
      </p:sp>
      <p:sp>
        <p:nvSpPr>
          <p:cNvPr id="468" name="Google Shape;468;p52"/>
          <p:cNvSpPr txBox="1">
            <a:spLocks noGrp="1"/>
          </p:cNvSpPr>
          <p:nvPr>
            <p:ph type="title"/>
          </p:nvPr>
        </p:nvSpPr>
        <p:spPr>
          <a:xfrm>
            <a:off x="3745350" y="1481113"/>
            <a:ext cx="1653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140"/>
              <a:t>Package</a:t>
            </a:r>
            <a:endParaRPr sz="2140"/>
          </a:p>
        </p:txBody>
      </p:sp>
      <p:sp>
        <p:nvSpPr>
          <p:cNvPr id="469" name="Google Shape;469;p52"/>
          <p:cNvSpPr txBox="1">
            <a:spLocks noGrp="1"/>
          </p:cNvSpPr>
          <p:nvPr>
            <p:ph type="title"/>
          </p:nvPr>
        </p:nvSpPr>
        <p:spPr>
          <a:xfrm>
            <a:off x="6963400" y="1481113"/>
            <a:ext cx="1653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140"/>
              <a:t>App</a:t>
            </a:r>
            <a:endParaRPr sz="214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3"/>
          <p:cNvSpPr txBox="1">
            <a:spLocks noGrp="1"/>
          </p:cNvSpPr>
          <p:nvPr>
            <p:ph type="title"/>
          </p:nvPr>
        </p:nvSpPr>
        <p:spPr>
          <a:xfrm>
            <a:off x="17060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MÔ TẢ</a:t>
            </a:r>
            <a:endParaRPr/>
          </a:p>
        </p:txBody>
      </p:sp>
      <p:sp>
        <p:nvSpPr>
          <p:cNvPr id="475" name="Google Shape;475;p53"/>
          <p:cNvSpPr txBox="1">
            <a:spLocks noGrp="1"/>
          </p:cNvSpPr>
          <p:nvPr>
            <p:ph type="title"/>
          </p:nvPr>
        </p:nvSpPr>
        <p:spPr>
          <a:xfrm>
            <a:off x="2945700" y="622425"/>
            <a:ext cx="3252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00"/>
                </a:solidFill>
              </a:rPr>
              <a:t>Mô Tả Hiện Thực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6" name="Google Shape;476;p53"/>
          <p:cNvSpPr txBox="1">
            <a:spLocks noGrp="1"/>
          </p:cNvSpPr>
          <p:nvPr>
            <p:ph type="title"/>
          </p:nvPr>
        </p:nvSpPr>
        <p:spPr>
          <a:xfrm>
            <a:off x="362375" y="1357050"/>
            <a:ext cx="1653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140">
                <a:solidFill>
                  <a:srgbClr val="FF0000"/>
                </a:solidFill>
              </a:rPr>
              <a:t>Phần 1</a:t>
            </a:r>
            <a:endParaRPr sz="2140">
              <a:solidFill>
                <a:srgbClr val="FF0000"/>
              </a:solidFill>
            </a:endParaRPr>
          </a:p>
        </p:txBody>
      </p:sp>
      <p:pic>
        <p:nvPicPr>
          <p:cNvPr id="477" name="Google Shape;477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8975" y="1567300"/>
            <a:ext cx="6221827" cy="333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4"/>
          <p:cNvSpPr txBox="1">
            <a:spLocks noGrp="1"/>
          </p:cNvSpPr>
          <p:nvPr>
            <p:ph type="title"/>
          </p:nvPr>
        </p:nvSpPr>
        <p:spPr>
          <a:xfrm>
            <a:off x="17060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MÔ TẢ</a:t>
            </a:r>
            <a:endParaRPr/>
          </a:p>
        </p:txBody>
      </p:sp>
      <p:sp>
        <p:nvSpPr>
          <p:cNvPr id="483" name="Google Shape;483;p54"/>
          <p:cNvSpPr txBox="1">
            <a:spLocks noGrp="1"/>
          </p:cNvSpPr>
          <p:nvPr>
            <p:ph type="title"/>
          </p:nvPr>
        </p:nvSpPr>
        <p:spPr>
          <a:xfrm>
            <a:off x="2945700" y="622425"/>
            <a:ext cx="3252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00"/>
                </a:solidFill>
              </a:rPr>
              <a:t>Mô Tả Hiện Thực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84" name="Google Shape;484;p54"/>
          <p:cNvSpPr txBox="1">
            <a:spLocks noGrp="1"/>
          </p:cNvSpPr>
          <p:nvPr>
            <p:ph type="title"/>
          </p:nvPr>
        </p:nvSpPr>
        <p:spPr>
          <a:xfrm>
            <a:off x="362375" y="1357050"/>
            <a:ext cx="1653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140">
                <a:solidFill>
                  <a:srgbClr val="FF0000"/>
                </a:solidFill>
              </a:rPr>
              <a:t>Phần 2</a:t>
            </a:r>
            <a:endParaRPr sz="2140">
              <a:solidFill>
                <a:srgbClr val="FF0000"/>
              </a:solidFill>
            </a:endParaRPr>
          </a:p>
        </p:txBody>
      </p:sp>
      <p:sp>
        <p:nvSpPr>
          <p:cNvPr id="485" name="Google Shape;485;p54"/>
          <p:cNvSpPr txBox="1">
            <a:spLocks noGrp="1"/>
          </p:cNvSpPr>
          <p:nvPr>
            <p:ph type="title"/>
          </p:nvPr>
        </p:nvSpPr>
        <p:spPr>
          <a:xfrm>
            <a:off x="793000" y="2048750"/>
            <a:ext cx="768870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/>
              <a:t>Phần chính của GUI được thực hiện trong file </a:t>
            </a:r>
            <a:r>
              <a:rPr lang="vi" sz="2000">
                <a:solidFill>
                  <a:srgbClr val="F6B26B"/>
                </a:solidFill>
              </a:rPr>
              <a:t>layout.py</a:t>
            </a:r>
            <a:endParaRPr sz="2000">
              <a:solidFill>
                <a:srgbClr val="F6B26B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vi" sz="2000"/>
              <a:t>Class </a:t>
            </a:r>
            <a:r>
              <a:rPr lang="vi" sz="2000" i="1">
                <a:solidFill>
                  <a:srgbClr val="CC4125"/>
                </a:solidFill>
              </a:rPr>
              <a:t>RubikCube</a:t>
            </a:r>
            <a:endParaRPr sz="2000" b="0">
              <a:solidFill>
                <a:srgbClr val="CC4125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vi" sz="2000"/>
              <a:t>Class </a:t>
            </a:r>
            <a:r>
              <a:rPr lang="vi" sz="2000" i="1">
                <a:solidFill>
                  <a:srgbClr val="CC4125"/>
                </a:solidFill>
              </a:rPr>
              <a:t>my3Dcanvas</a:t>
            </a:r>
            <a:endParaRPr sz="2000" b="0">
              <a:solidFill>
                <a:srgbClr val="CC4125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vi" sz="2000"/>
              <a:t>Class </a:t>
            </a:r>
            <a:r>
              <a:rPr lang="vi" sz="2000" i="1">
                <a:solidFill>
                  <a:srgbClr val="CC4125"/>
                </a:solidFill>
              </a:rPr>
              <a:t>my2Dcanvas</a:t>
            </a:r>
            <a:endParaRPr sz="2000" b="0">
              <a:solidFill>
                <a:srgbClr val="CC4125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vi" sz="2000"/>
              <a:t>Class </a:t>
            </a:r>
            <a:r>
              <a:rPr lang="vi" sz="2000" i="1">
                <a:solidFill>
                  <a:srgbClr val="CC4125"/>
                </a:solidFill>
              </a:rPr>
              <a:t>Ui_MainWindow</a:t>
            </a:r>
            <a:endParaRPr sz="2000">
              <a:solidFill>
                <a:srgbClr val="CC4125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vi" sz="2000"/>
              <a:t>Run file </a:t>
            </a:r>
            <a:r>
              <a:rPr lang="vi" sz="2000">
                <a:solidFill>
                  <a:srgbClr val="F6B26B"/>
                </a:solidFill>
              </a:rPr>
              <a:t>app.py</a:t>
            </a:r>
            <a:r>
              <a:rPr lang="vi" sz="2000"/>
              <a:t> để hiển thị GUI</a:t>
            </a:r>
            <a:endParaRPr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5"/>
          <p:cNvSpPr txBox="1">
            <a:spLocks noGrp="1"/>
          </p:cNvSpPr>
          <p:nvPr>
            <p:ph type="title"/>
          </p:nvPr>
        </p:nvSpPr>
        <p:spPr>
          <a:xfrm>
            <a:off x="17060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MÔ TẢ</a:t>
            </a:r>
            <a:endParaRPr/>
          </a:p>
        </p:txBody>
      </p:sp>
      <p:sp>
        <p:nvSpPr>
          <p:cNvPr id="491" name="Google Shape;491;p55"/>
          <p:cNvSpPr txBox="1"/>
          <p:nvPr/>
        </p:nvSpPr>
        <p:spPr>
          <a:xfrm>
            <a:off x="763387" y="1156138"/>
            <a:ext cx="8580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8000" b="1">
                <a:solidFill>
                  <a:srgbClr val="E9454B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pic>
        <p:nvPicPr>
          <p:cNvPr id="492" name="Google Shape;492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3220" y="682150"/>
            <a:ext cx="6282317" cy="4285876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5"/>
          <p:cNvSpPr txBox="1"/>
          <p:nvPr/>
        </p:nvSpPr>
        <p:spPr>
          <a:xfrm>
            <a:off x="763387" y="2163285"/>
            <a:ext cx="8580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8000" b="1">
                <a:solidFill>
                  <a:srgbClr val="E9454B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</p:txBody>
      </p:sp>
      <p:sp>
        <p:nvSpPr>
          <p:cNvPr id="494" name="Google Shape;494;p55"/>
          <p:cNvSpPr txBox="1"/>
          <p:nvPr/>
        </p:nvSpPr>
        <p:spPr>
          <a:xfrm>
            <a:off x="763387" y="3170432"/>
            <a:ext cx="8580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8000" b="1">
                <a:solidFill>
                  <a:srgbClr val="E9454B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"/>
          <p:cNvSpPr txBox="1">
            <a:spLocks noGrp="1"/>
          </p:cNvSpPr>
          <p:nvPr>
            <p:ph type="title"/>
          </p:nvPr>
        </p:nvSpPr>
        <p:spPr>
          <a:xfrm>
            <a:off x="2522100" y="2304150"/>
            <a:ext cx="4099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0000"/>
                </a:solidFill>
              </a:rPr>
              <a:t>DEMO</a:t>
            </a:r>
            <a:endParaRPr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7"/>
          <p:cNvSpPr txBox="1">
            <a:spLocks noGrp="1"/>
          </p:cNvSpPr>
          <p:nvPr>
            <p:ph type="title"/>
          </p:nvPr>
        </p:nvSpPr>
        <p:spPr>
          <a:xfrm>
            <a:off x="727650" y="551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SOKOBAN</a:t>
            </a:r>
            <a:endParaRPr/>
          </a:p>
        </p:txBody>
      </p:sp>
      <p:sp>
        <p:nvSpPr>
          <p:cNvPr id="505" name="Google Shape;505;p5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06" name="Google Shape;50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727650" y="551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Giới thiệu đề tài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5239" y="1688638"/>
            <a:ext cx="2351114" cy="244984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542425" y="1956150"/>
            <a:ext cx="5323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Được phát minh bởi giáo sư kiến trúc, điêu khắc người Hungary, Ernő Rubik</a:t>
            </a:r>
            <a:r>
              <a:rPr lang="vi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với phiên bản đầu tiên là khối 3x3</a:t>
            </a:r>
            <a:endParaRPr sz="18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42425" y="3082950"/>
            <a:ext cx="4986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" sz="1800" b="1" i="0" u="none" strike="noStrike" cap="none">
                <a:latin typeface="Calibri"/>
                <a:ea typeface="Calibri"/>
                <a:cs typeface="Calibri"/>
                <a:sym typeface="Calibri"/>
              </a:rPr>
              <a:t>Bài toán bắt đầu bằng cách xáo trộn các màu bằng các bước xoay và chỉ được giải quyết khi mỗi mặt của khối có màu đồng nhất</a:t>
            </a:r>
            <a:endParaRPr sz="180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 rot="-5400000">
            <a:off x="215925" y="2147175"/>
            <a:ext cx="419450" cy="233550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/>
          <p:nvPr/>
        </p:nvSpPr>
        <p:spPr>
          <a:xfrm rot="-5400000">
            <a:off x="215925" y="3404763"/>
            <a:ext cx="419450" cy="233550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727650" y="551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Giới thiệu đề tài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542425" y="1956150"/>
            <a:ext cx="5323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Khối rubik 2x2 là một biến thể của phiên bản đầu tiên. Mỗi mặt của nó có 4 ô vuông thay vì 9 ô như 3x3 </a:t>
            </a:r>
            <a:endParaRPr sz="18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542425" y="2922200"/>
            <a:ext cx="4986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Số hoán vị:</a:t>
            </a:r>
            <a:endParaRPr sz="18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8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8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/>
          <p:nvPr/>
        </p:nvSpPr>
        <p:spPr>
          <a:xfrm rot="-5400000">
            <a:off x="215925" y="2147175"/>
            <a:ext cx="419450" cy="233550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 rot="-5400000">
            <a:off x="215925" y="2982413"/>
            <a:ext cx="419450" cy="233550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822" y="3417250"/>
            <a:ext cx="1695201" cy="6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0025" y="1370325"/>
            <a:ext cx="1532325" cy="1547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20025" y="3000673"/>
            <a:ext cx="1532325" cy="1547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727650" y="2634300"/>
            <a:ext cx="251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200" b="1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  <a:t>Mô tả bài toán</a:t>
            </a:r>
            <a:endParaRPr sz="2200" b="1">
              <a:solidFill>
                <a:srgbClr val="FF99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 idx="4294967295"/>
          </p:nvPr>
        </p:nvSpPr>
        <p:spPr>
          <a:xfrm>
            <a:off x="727650" y="551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Magic rubik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 rot="-5400000">
            <a:off x="3614775" y="1780475"/>
            <a:ext cx="419450" cy="233550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/>
          <p:nvPr/>
        </p:nvSpPr>
        <p:spPr>
          <a:xfrm rot="-5400000">
            <a:off x="3614775" y="2454975"/>
            <a:ext cx="419450" cy="233550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9"/>
          <p:cNvSpPr/>
          <p:nvPr/>
        </p:nvSpPr>
        <p:spPr>
          <a:xfrm rot="-5400000">
            <a:off x="3614775" y="3129475"/>
            <a:ext cx="419450" cy="233550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/>
          <p:nvPr/>
        </p:nvSpPr>
        <p:spPr>
          <a:xfrm rot="-5400000">
            <a:off x="3614775" y="3803975"/>
            <a:ext cx="419450" cy="233550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4015650" y="1674050"/>
            <a:ext cx="3197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700">
                <a:latin typeface="Lora"/>
                <a:ea typeface="Lora"/>
                <a:cs typeface="Lora"/>
                <a:sym typeface="Lora"/>
              </a:rPr>
              <a:t>TRẠNG THÁI</a:t>
            </a:r>
            <a:endParaRPr sz="17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4015650" y="2348550"/>
            <a:ext cx="3197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700">
                <a:latin typeface="Lora"/>
                <a:ea typeface="Lora"/>
                <a:cs typeface="Lora"/>
                <a:sym typeface="Lora"/>
              </a:rPr>
              <a:t>TRẠNG THÁI KHỞI ĐẦU</a:t>
            </a:r>
            <a:endParaRPr sz="17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4068900" y="3023050"/>
            <a:ext cx="3197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700">
                <a:latin typeface="Lora"/>
                <a:ea typeface="Lora"/>
                <a:cs typeface="Lora"/>
                <a:sym typeface="Lora"/>
              </a:rPr>
              <a:t>TRẠNG THÁI ĐÍCH</a:t>
            </a:r>
            <a:endParaRPr sz="17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4068900" y="3697550"/>
            <a:ext cx="3197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700">
                <a:latin typeface="Lora"/>
                <a:ea typeface="Lora"/>
                <a:cs typeface="Lora"/>
                <a:sym typeface="Lora"/>
              </a:rPr>
              <a:t>BƯỚC CHUYỂN HỢP LỆ</a:t>
            </a:r>
            <a:endParaRPr sz="17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727650" y="551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Định nghĩa trạng thái</a:t>
            </a:r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459050" y="1470725"/>
            <a:ext cx="3918300" cy="8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800" b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Có 2 cách xác định trạng thái một khối rubik 2x2:</a:t>
            </a:r>
            <a:endParaRPr sz="1800" b="1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3274" y="3208925"/>
            <a:ext cx="1866075" cy="14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/>
        </p:nvSpPr>
        <p:spPr>
          <a:xfrm>
            <a:off x="761388" y="2325688"/>
            <a:ext cx="4310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Xác định theo màu của mỗi mặt của khối rubik. Như vậy trạng thái sẽ có dạng ma trận 6x4.</a:t>
            </a:r>
            <a:endParaRPr sz="18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/>
          <p:nvPr/>
        </p:nvSpPr>
        <p:spPr>
          <a:xfrm rot="-5400000">
            <a:off x="366100" y="2670613"/>
            <a:ext cx="419450" cy="233550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761388" y="3491825"/>
            <a:ext cx="4310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Xác định theo các khối cube nhỏ (góc) của rubik. Mỗi cube ta cần lưu vị trí và hướng xoay hiện tại của nó. </a:t>
            </a:r>
            <a:endParaRPr sz="18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/>
          <p:nvPr/>
        </p:nvSpPr>
        <p:spPr>
          <a:xfrm rot="-5400000">
            <a:off x="366100" y="3836750"/>
            <a:ext cx="419450" cy="233550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275" y="1942988"/>
            <a:ext cx="1675025" cy="1257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727650" y="551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Định nghĩa trạng thái</a:t>
            </a:r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body" idx="1"/>
          </p:nvPr>
        </p:nvSpPr>
        <p:spPr>
          <a:xfrm>
            <a:off x="459050" y="1540550"/>
            <a:ext cx="3918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800" b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Đối với vị trí :</a:t>
            </a:r>
            <a:endParaRPr sz="1800" b="1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0300" y="1658425"/>
            <a:ext cx="3476899" cy="27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/>
        </p:nvSpPr>
        <p:spPr>
          <a:xfrm>
            <a:off x="761388" y="2132725"/>
            <a:ext cx="4310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Định danh mỗi cube bằng vị trí của nó ở trạng thái đích sau đó lưu vào mảng.</a:t>
            </a:r>
            <a:endParaRPr sz="18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/>
          <p:nvPr/>
        </p:nvSpPr>
        <p:spPr>
          <a:xfrm rot="-5400000">
            <a:off x="366100" y="2323750"/>
            <a:ext cx="419450" cy="233550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853725" y="3209750"/>
            <a:ext cx="607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>
                <a:latin typeface="Lato"/>
                <a:ea typeface="Lato"/>
                <a:cs typeface="Lato"/>
                <a:sym typeface="Lato"/>
              </a:rPr>
              <a:t>cube = [0,1,2,3,4,5,6,7]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853725" y="3688550"/>
            <a:ext cx="607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>
                <a:latin typeface="Lato"/>
                <a:ea typeface="Lato"/>
                <a:cs typeface="Lato"/>
                <a:sym typeface="Lato"/>
              </a:rPr>
              <a:t>cube = [6,2,1,4,5,0,7,3]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1237</Words>
  <Application>Microsoft Office PowerPoint</Application>
  <PresentationFormat>On-screen Show (16:9)</PresentationFormat>
  <Paragraphs>199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Raleway</vt:lpstr>
      <vt:lpstr>Lato</vt:lpstr>
      <vt:lpstr>Calibri</vt:lpstr>
      <vt:lpstr>Lora</vt:lpstr>
      <vt:lpstr>Arial</vt:lpstr>
      <vt:lpstr>Times New Roman</vt:lpstr>
      <vt:lpstr>Streamline</vt:lpstr>
      <vt:lpstr>Giải rubik 2x2</vt:lpstr>
      <vt:lpstr>Link video: https://youtu.be/yk6z4wnGMFE</vt:lpstr>
      <vt:lpstr>Magic rubik</vt:lpstr>
      <vt:lpstr>Magic rubik</vt:lpstr>
      <vt:lpstr>Giới thiệu đề tài</vt:lpstr>
      <vt:lpstr>Giới thiệu đề tài</vt:lpstr>
      <vt:lpstr>Magic rubik</vt:lpstr>
      <vt:lpstr>Định nghĩa trạng thái</vt:lpstr>
      <vt:lpstr>Định nghĩa trạng thái</vt:lpstr>
      <vt:lpstr>Định nghĩa trạng thái</vt:lpstr>
      <vt:lpstr>Định nghĩa trạng thái</vt:lpstr>
      <vt:lpstr>Các bước xoay </vt:lpstr>
      <vt:lpstr>Các bước xoay </vt:lpstr>
      <vt:lpstr>Các bước xoay </vt:lpstr>
      <vt:lpstr>Trạng thái khởi tạo và trạng thái đích</vt:lpstr>
      <vt:lpstr>GIẢI THUẬT</vt:lpstr>
      <vt:lpstr>A STAR</vt:lpstr>
      <vt:lpstr>Heuristic function 1 </vt:lpstr>
      <vt:lpstr>Heuristic function 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CẢI TIẾN</vt:lpstr>
      <vt:lpstr>PowerPoint Presentation</vt:lpstr>
      <vt:lpstr>PowerPoint Presentation</vt:lpstr>
      <vt:lpstr>PowerPoint Presentation</vt:lpstr>
      <vt:lpstr>THỐNG KÊ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5 bước</vt:lpstr>
      <vt:lpstr>Random 10 bước</vt:lpstr>
      <vt:lpstr>Random 20 bước</vt:lpstr>
      <vt:lpstr>PowerPoint Presentation</vt:lpstr>
      <vt:lpstr>HIỆN THỰC GUI</vt:lpstr>
      <vt:lpstr>MÔ TẢ</vt:lpstr>
      <vt:lpstr>MÔ TẢ</vt:lpstr>
      <vt:lpstr>MÔ TẢ</vt:lpstr>
      <vt:lpstr>MÔ TẢ</vt:lpstr>
      <vt:lpstr>DEMO</vt:lpstr>
      <vt:lpstr>SOKOBAN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Giải rubik 2x2</dc:title>
  <cp:lastModifiedBy>Hoa Viet</cp:lastModifiedBy>
  <cp:revision>1</cp:revision>
  <dcterms:modified xsi:type="dcterms:W3CDTF">2021-10-31T04:22:33Z</dcterms:modified>
</cp:coreProperties>
</file>