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F60B-73BC-1945-A8AA-945F5472F348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A3F7A-97BA-994C-AC20-6FF9BB55E0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6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A3F7A-97BA-994C-AC20-6FF9BB55E0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7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1231-2496-0F44-9BA6-46216F8868AE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434A-1089-AA4E-925F-F62EAB78DA00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7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EE4D-B53A-ED46-95A2-F5122AC0FD5D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04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805-EF38-E34F-AB11-6A20BCBE1DDE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0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681-C912-754F-BE5B-5D62DC574D26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22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F13D-5C9C-0B4B-84FB-54570502106E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4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1946-041D-B64A-854E-BBC3FAA31CED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2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6AE-2073-B248-82D9-722DDACDEC01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1F17-E97E-8647-971C-6DF2BE5A2386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9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E109-ED1F-9342-BFC8-61BF3A5A8CEF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1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486-5B36-F74E-BBA0-85B512239600}" type="datetime1">
              <a:rPr lang="fr-FR" smtClean="0"/>
              <a:t>19/02/2019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0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FF76-057F-F241-870E-E3EB5BBB82B3}" type="datetime1">
              <a:rPr lang="fr-FR" smtClean="0"/>
              <a:t>19/02/2019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3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8D1D-6F68-514B-B9E7-3A09D4DA1C90}" type="datetime1">
              <a:rPr lang="fr-FR" smtClean="0"/>
              <a:t>19/02/2019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2C5-524E-6F49-A87B-534D8E8BD1FB}" type="datetime1">
              <a:rPr lang="fr-FR" smtClean="0"/>
              <a:t>19/02/2019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2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6ADB-1A30-FF41-AE6C-11CF8E9D8EBB}" type="datetime1">
              <a:rPr lang="fr-FR" smtClean="0"/>
              <a:t>19/02/2019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13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E9D-F756-854D-96C4-838E4919A476}" type="datetime1">
              <a:rPr lang="fr-FR" smtClean="0"/>
              <a:t>19/02/2019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1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AE05-06FA-BC40-A1D5-5B14F377BCE2}" type="datetime1">
              <a:rPr lang="fr-FR" smtClean="0"/>
              <a:t>19/02/2019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Alexandre Holet - OpenClassrooms - Parcours DAiOS - Projet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428B9-51D7-F04E-A49F-4BBC705FE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9FB435C-3F78-7C43-BEAD-020836E1214C}"/>
              </a:ext>
            </a:extLst>
          </p:cNvPr>
          <p:cNvSpPr txBox="1">
            <a:spLocks/>
          </p:cNvSpPr>
          <p:nvPr/>
        </p:nvSpPr>
        <p:spPr>
          <a:xfrm>
            <a:off x="1507067" y="198401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4000" dirty="0"/>
              <a:t>Projet 7 : </a:t>
            </a:r>
            <a:r>
              <a:rPr lang="fr-FR" sz="4000" dirty="0" err="1"/>
              <a:t>CountOnMe</a:t>
            </a:r>
            <a:r>
              <a:rPr lang="fr-FR" sz="4000" dirty="0"/>
              <a:t> : </a:t>
            </a:r>
            <a:br>
              <a:rPr lang="fr-FR" sz="4000" dirty="0"/>
            </a:br>
            <a:r>
              <a:rPr lang="fr-FR" sz="3200" dirty="0"/>
              <a:t>Amélioration d’une application existante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0EEA0C3-969A-6D42-81B8-F2B1E09AFE12}"/>
              </a:ext>
            </a:extLst>
          </p:cNvPr>
          <p:cNvSpPr txBox="1">
            <a:spLocks/>
          </p:cNvSpPr>
          <p:nvPr/>
        </p:nvSpPr>
        <p:spPr>
          <a:xfrm>
            <a:off x="1507067" y="363031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Parcours développeur d’applications iOS – Alexandre </a:t>
            </a:r>
            <a:r>
              <a:rPr lang="fr-FR" dirty="0" err="1"/>
              <a:t>Holet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D5DD7D-CCF7-5644-8C09-838C36D4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70" y="5852819"/>
            <a:ext cx="3530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EAD4AA6-C232-6840-BEC8-FE636034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14" y="5256467"/>
            <a:ext cx="3644900" cy="850900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47C7CE4-8796-4740-B1CF-855A7E3A99E9}"/>
              </a:ext>
            </a:extLst>
          </p:cNvPr>
          <p:cNvSpPr txBox="1">
            <a:spLocks/>
          </p:cNvSpPr>
          <p:nvPr/>
        </p:nvSpPr>
        <p:spPr>
          <a:xfrm>
            <a:off x="0" y="36795"/>
            <a:ext cx="8580475" cy="62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Partie 4 : Implémentation de la multiplication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1B4A1B-AD69-CE42-9DF6-96E4F7A5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24" y="5364417"/>
            <a:ext cx="2133600" cy="660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6D29036-BEBE-8A4D-8AF3-C434E72B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69" y="5377117"/>
            <a:ext cx="3911600" cy="635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12904C-33FE-354A-AE06-ECDD30E9FBBE}"/>
              </a:ext>
            </a:extLst>
          </p:cNvPr>
          <p:cNvSpPr/>
          <p:nvPr/>
        </p:nvSpPr>
        <p:spPr>
          <a:xfrm>
            <a:off x="2339164" y="5167423"/>
            <a:ext cx="893134" cy="102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1E863A34-A529-6544-B8CD-B78A66049CBC}"/>
              </a:ext>
            </a:extLst>
          </p:cNvPr>
          <p:cNvSpPr/>
          <p:nvPr/>
        </p:nvSpPr>
        <p:spPr>
          <a:xfrm>
            <a:off x="4372199" y="5519036"/>
            <a:ext cx="372139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C4BFE732-F475-2A46-8D7D-E0C695F5361D}"/>
              </a:ext>
            </a:extLst>
          </p:cNvPr>
          <p:cNvSpPr/>
          <p:nvPr/>
        </p:nvSpPr>
        <p:spPr>
          <a:xfrm>
            <a:off x="9058200" y="5518298"/>
            <a:ext cx="372139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6358DDB-CF41-AE42-B933-E31DB2863908}"/>
              </a:ext>
            </a:extLst>
          </p:cNvPr>
          <p:cNvSpPr txBox="1"/>
          <p:nvPr/>
        </p:nvSpPr>
        <p:spPr>
          <a:xfrm>
            <a:off x="1781319" y="6196411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5F4BD77-C42F-4642-85D5-0BAF036D0BFB}"/>
              </a:ext>
            </a:extLst>
          </p:cNvPr>
          <p:cNvSpPr txBox="1"/>
          <p:nvPr/>
        </p:nvSpPr>
        <p:spPr>
          <a:xfrm>
            <a:off x="5967551" y="6107367"/>
            <a:ext cx="1206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2">
                    <a:lumMod val="75000"/>
                  </a:schemeClr>
                </a:solidFill>
              </a:rPr>
              <a:t>ViewController</a:t>
            </a:r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E4FB866-B97F-604B-83F6-FA629AFF1717}"/>
              </a:ext>
            </a:extLst>
          </p:cNvPr>
          <p:cNvSpPr txBox="1"/>
          <p:nvPr/>
        </p:nvSpPr>
        <p:spPr>
          <a:xfrm>
            <a:off x="10707724" y="581393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FEB84FDF-42F0-424D-B032-41228263DDF0}"/>
              </a:ext>
            </a:extLst>
          </p:cNvPr>
          <p:cNvSpPr txBox="1">
            <a:spLocks/>
          </p:cNvSpPr>
          <p:nvPr/>
        </p:nvSpPr>
        <p:spPr>
          <a:xfrm>
            <a:off x="932516" y="107662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Pourquoi ce bonus ?</a:t>
            </a:r>
          </a:p>
          <a:p>
            <a:r>
              <a:rPr lang="fr-FR" dirty="0"/>
              <a:t>Quelle méthode de travail pour cette implémentation</a:t>
            </a:r>
          </a:p>
          <a:p>
            <a:pPr lvl="1"/>
            <a:r>
              <a:rPr lang="fr-FR" dirty="0"/>
              <a:t>Seule fonctionnalité développée personnellement.</a:t>
            </a:r>
          </a:p>
          <a:p>
            <a:pPr lvl="1"/>
            <a:r>
              <a:rPr lang="fr-FR" dirty="0"/>
              <a:t>Développé en 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, avec la méthodologie </a:t>
            </a:r>
            <a:r>
              <a:rPr lang="fr-FR" dirty="0" err="1"/>
              <a:t>Red</a:t>
            </a:r>
            <a:r>
              <a:rPr lang="fr-FR" dirty="0"/>
              <a:t> Green </a:t>
            </a:r>
            <a:r>
              <a:rPr lang="fr-FR" dirty="0" err="1"/>
              <a:t>Refactor</a:t>
            </a:r>
            <a:r>
              <a:rPr lang="fr-FR" dirty="0"/>
              <a:t>.</a:t>
            </a:r>
          </a:p>
          <a:p>
            <a:r>
              <a:rPr lang="fr-FR" dirty="0"/>
              <a:t>Comment s’est déroulée l’implémentation ?</a:t>
            </a:r>
          </a:p>
          <a:p>
            <a:pPr lvl="1"/>
            <a:r>
              <a:rPr lang="fr-FR" dirty="0"/>
              <a:t>Implémentation du bouton dans le </a:t>
            </a:r>
            <a:r>
              <a:rPr lang="fr-FR" dirty="0" err="1"/>
              <a:t>storyboard</a:t>
            </a:r>
            <a:r>
              <a:rPr lang="fr-FR" dirty="0"/>
              <a:t>, action dans le </a:t>
            </a:r>
            <a:r>
              <a:rPr lang="fr-FR" dirty="0" err="1"/>
              <a:t>controller</a:t>
            </a:r>
            <a:r>
              <a:rPr lang="fr-FR" dirty="0"/>
              <a:t> et fonction </a:t>
            </a:r>
            <a:r>
              <a:rPr lang="fr-FR" dirty="0" err="1"/>
              <a:t>multiply</a:t>
            </a:r>
            <a:r>
              <a:rPr lang="fr-FR" dirty="0"/>
              <a:t> dans le Model.</a:t>
            </a:r>
          </a:p>
          <a:p>
            <a:pPr lvl="1"/>
            <a:r>
              <a:rPr lang="fr-FR" dirty="0"/>
              <a:t>La multiplication est prioritaire sur l’addition et la soustraction, cela a induit un changement dans le calcul du total.</a:t>
            </a:r>
          </a:p>
          <a:p>
            <a:pPr lvl="1"/>
            <a:r>
              <a:rPr lang="fr-FR" dirty="0"/>
              <a:t>On a voulu se ramener à un schéma d’opérateurs déjà connu.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6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2C5F45-E025-D543-A328-8666F6A3FF7E}"/>
              </a:ext>
            </a:extLst>
          </p:cNvPr>
          <p:cNvSpPr txBox="1">
            <a:spLocks/>
          </p:cNvSpPr>
          <p:nvPr/>
        </p:nvSpPr>
        <p:spPr>
          <a:xfrm>
            <a:off x="0" y="36795"/>
            <a:ext cx="8580475" cy="62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Partie 4 : Implémentation de la multiplication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B60DE1-F079-AA4C-B343-948C9781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20" y="975833"/>
            <a:ext cx="5080000" cy="1549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A79C6A-8852-3448-843C-72DFA3DC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1" y="3846795"/>
            <a:ext cx="6057900" cy="2667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569FA2-9A23-1D47-BF04-4CEF5AA2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98" y="3621043"/>
            <a:ext cx="4271195" cy="30627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83B1C0A-21AC-C743-B8EA-0FAA3CD29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41" y="702450"/>
            <a:ext cx="5562600" cy="3098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56A050-0ABC-2742-8CF9-7C54586C7884}"/>
              </a:ext>
            </a:extLst>
          </p:cNvPr>
          <p:cNvSpPr/>
          <p:nvPr/>
        </p:nvSpPr>
        <p:spPr>
          <a:xfrm>
            <a:off x="7836357" y="78985"/>
            <a:ext cx="3895702" cy="688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FD1EB3-41BF-0D4D-81B9-241AA82332DF}"/>
              </a:ext>
            </a:extLst>
          </p:cNvPr>
          <p:cNvSpPr txBox="1"/>
          <p:nvPr/>
        </p:nvSpPr>
        <p:spPr>
          <a:xfrm>
            <a:off x="10004561" y="45589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stringNumbers</a:t>
            </a:r>
            <a:endParaRPr lang="fr-FR" sz="1600" dirty="0"/>
          </a:p>
          <a:p>
            <a:r>
              <a:rPr lang="fr-FR" sz="1600" dirty="0" err="1"/>
              <a:t>operators</a:t>
            </a:r>
            <a:endParaRPr lang="fr-FR" sz="16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31A01C7-F388-AE40-8903-95B4005AE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908" y="352727"/>
            <a:ext cx="1638300" cy="2413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536489F-8F45-994C-9A77-FC77D9103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908" y="96677"/>
            <a:ext cx="1638300" cy="2413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87C808D-013A-2B42-93D6-28A135DA1465}"/>
              </a:ext>
            </a:extLst>
          </p:cNvPr>
          <p:cNvSpPr txBox="1"/>
          <p:nvPr/>
        </p:nvSpPr>
        <p:spPr>
          <a:xfrm>
            <a:off x="7836357" y="529179"/>
            <a:ext cx="209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Avant </a:t>
            </a:r>
            <a:r>
              <a:rPr lang="fr-FR" sz="1200" dirty="0" err="1">
                <a:solidFill>
                  <a:schemeClr val="bg2">
                    <a:lumMod val="75000"/>
                  </a:schemeClr>
                </a:solidFill>
              </a:rPr>
              <a:t>conforming</a:t>
            </a:r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 : 2+3x4x5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F0F54-7BD4-D547-B4B6-FF8746E8FF5B}"/>
              </a:ext>
            </a:extLst>
          </p:cNvPr>
          <p:cNvSpPr/>
          <p:nvPr/>
        </p:nvSpPr>
        <p:spPr>
          <a:xfrm>
            <a:off x="7836357" y="2692843"/>
            <a:ext cx="3895702" cy="688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CF186C-025C-4D45-9730-70DE82088B1B}"/>
              </a:ext>
            </a:extLst>
          </p:cNvPr>
          <p:cNvSpPr txBox="1"/>
          <p:nvPr/>
        </p:nvSpPr>
        <p:spPr>
          <a:xfrm>
            <a:off x="10004561" y="2659447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stringNumbers</a:t>
            </a:r>
            <a:endParaRPr lang="fr-FR" sz="1600" dirty="0"/>
          </a:p>
          <a:p>
            <a:r>
              <a:rPr lang="fr-FR" sz="1600" dirty="0" err="1"/>
              <a:t>operators</a:t>
            </a:r>
            <a:endParaRPr lang="fr-FR" sz="16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AD1A293-F11D-1142-AD48-2423064C8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566" y="2966585"/>
            <a:ext cx="924983" cy="2413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A46AE4B-9FE4-1147-9BD0-127EBEE09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8944" y="2710535"/>
            <a:ext cx="1032227" cy="2413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3B56789-3A4A-B246-84E6-39DBC6F7AF48}"/>
              </a:ext>
            </a:extLst>
          </p:cNvPr>
          <p:cNvSpPr txBox="1"/>
          <p:nvPr/>
        </p:nvSpPr>
        <p:spPr>
          <a:xfrm>
            <a:off x="7836357" y="314303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Après </a:t>
            </a:r>
            <a:r>
              <a:rPr lang="fr-FR" sz="1200" dirty="0" err="1">
                <a:solidFill>
                  <a:schemeClr val="bg2">
                    <a:lumMod val="75000"/>
                  </a:schemeClr>
                </a:solidFill>
              </a:rPr>
              <a:t>conforming</a:t>
            </a:r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 : 2+60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2846BD-A4F3-6542-B6AA-323A9DAADDC4}"/>
              </a:ext>
            </a:extLst>
          </p:cNvPr>
          <p:cNvSpPr txBox="1"/>
          <p:nvPr/>
        </p:nvSpPr>
        <p:spPr>
          <a:xfrm>
            <a:off x="10604886" y="4810963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5E9D4E-EC40-BA4F-AD86-C94A95D35037}"/>
              </a:ext>
            </a:extLst>
          </p:cNvPr>
          <p:cNvSpPr txBox="1"/>
          <p:nvPr/>
        </p:nvSpPr>
        <p:spPr>
          <a:xfrm>
            <a:off x="5040818" y="4293763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91C810E-7894-4E42-92F9-37482DE9FA7B}"/>
              </a:ext>
            </a:extLst>
          </p:cNvPr>
          <p:cNvSpPr txBox="1"/>
          <p:nvPr/>
        </p:nvSpPr>
        <p:spPr>
          <a:xfrm>
            <a:off x="10911380" y="1957284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62FA54-2C90-7940-B9C4-54AE88EB6C61}"/>
              </a:ext>
            </a:extLst>
          </p:cNvPr>
          <p:cNvSpPr txBox="1"/>
          <p:nvPr/>
        </p:nvSpPr>
        <p:spPr>
          <a:xfrm>
            <a:off x="4887571" y="1908830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3" name="Flèche vers le bas 32">
            <a:extLst>
              <a:ext uri="{FF2B5EF4-FFF2-40B4-BE49-F238E27FC236}">
                <a16:creationId xmlns:a16="http://schemas.microsoft.com/office/drawing/2014/main" id="{211588FA-C83A-8547-8B06-4139D6DD1FDF}"/>
              </a:ext>
            </a:extLst>
          </p:cNvPr>
          <p:cNvSpPr/>
          <p:nvPr/>
        </p:nvSpPr>
        <p:spPr>
          <a:xfrm>
            <a:off x="9356871" y="754336"/>
            <a:ext cx="335641" cy="212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110F4400-96B6-604B-BF6A-872582B1B3BD}"/>
              </a:ext>
            </a:extLst>
          </p:cNvPr>
          <p:cNvSpPr/>
          <p:nvPr/>
        </p:nvSpPr>
        <p:spPr>
          <a:xfrm>
            <a:off x="9313350" y="2171836"/>
            <a:ext cx="335641" cy="482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81A1D-F0A2-2048-9F77-AF8C8B3B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06F416-78F1-5F48-9439-4356010530F8}"/>
              </a:ext>
            </a:extLst>
          </p:cNvPr>
          <p:cNvSpPr txBox="1"/>
          <p:nvPr/>
        </p:nvSpPr>
        <p:spPr>
          <a:xfrm>
            <a:off x="808768" y="1447491"/>
            <a:ext cx="828235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Difficultés rencontrées :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La difficulté de respecter au mieux le modèle MVC avec des choix à faire pour rendre le code le plus lisible possible.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dirty="0"/>
              <a:t>Apports du projet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J’ai pu découvrir les tests unitaires écrits avec le </a:t>
            </a:r>
            <a:r>
              <a:rPr lang="fr-FR" sz="1400" dirty="0" err="1"/>
              <a:t>Behavior</a:t>
            </a:r>
            <a:r>
              <a:rPr lang="fr-FR" sz="1400" dirty="0"/>
              <a:t> </a:t>
            </a:r>
            <a:r>
              <a:rPr lang="fr-FR" sz="1400" dirty="0" err="1"/>
              <a:t>Driven</a:t>
            </a:r>
            <a:r>
              <a:rPr lang="fr-FR" sz="1400" dirty="0"/>
              <a:t> </a:t>
            </a:r>
            <a:r>
              <a:rPr lang="fr-FR" sz="1400" dirty="0" err="1"/>
              <a:t>Development</a:t>
            </a:r>
            <a:r>
              <a:rPr lang="fr-FR" sz="1400" dirty="0"/>
              <a:t> et leur puissance.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J’ai également pu apprendre à scinder la logique de la gestion </a:t>
            </a:r>
            <a:r>
              <a:rPr lang="fr-FR" sz="1400" dirty="0" err="1"/>
              <a:t>controller</a:t>
            </a:r>
            <a:r>
              <a:rPr lang="fr-FR" sz="1400" dirty="0"/>
              <a:t> en appliquant le modèle MVC d’une application créée par un tiers.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J’ai pu mettre en pratique la communication entre modèle et </a:t>
            </a:r>
            <a:r>
              <a:rPr lang="fr-FR" sz="1400" dirty="0" err="1"/>
              <a:t>controller</a:t>
            </a:r>
            <a:r>
              <a:rPr lang="fr-FR" sz="1400" dirty="0"/>
              <a:t> via les notifications.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J’ai appris à réutiliser des fonctionnalités déjà codées et à m’en servir dans la création de nouvelles.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J’ai pu mettre en pratique le Test </a:t>
            </a:r>
            <a:r>
              <a:rPr lang="fr-FR" sz="1400" dirty="0" err="1"/>
              <a:t>Driven</a:t>
            </a:r>
            <a:r>
              <a:rPr lang="fr-FR" sz="1400" dirty="0"/>
              <a:t> </a:t>
            </a:r>
            <a:r>
              <a:rPr lang="fr-FR" sz="1400" dirty="0" err="1"/>
              <a:t>Development</a:t>
            </a:r>
            <a:r>
              <a:rPr lang="fr-FR" sz="1400" dirty="0"/>
              <a:t> couplé à la méthode </a:t>
            </a:r>
            <a:r>
              <a:rPr lang="fr-FR" sz="1400" dirty="0" err="1"/>
              <a:t>Red</a:t>
            </a:r>
            <a:r>
              <a:rPr lang="fr-FR" sz="1400" dirty="0"/>
              <a:t>, Green, </a:t>
            </a:r>
            <a:r>
              <a:rPr lang="fr-FR" sz="1400" dirty="0" err="1"/>
              <a:t>Refactor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dirty="0"/>
              <a:t>Axes d’amélioration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Encore scinder davantage la classe Model pour pouvoir séparer l’envoi de notifications des calculs.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Avoir une sous couche du </a:t>
            </a:r>
            <a:r>
              <a:rPr lang="fr-FR" sz="1400" dirty="0" err="1"/>
              <a:t>controller</a:t>
            </a:r>
            <a:r>
              <a:rPr lang="fr-FR" sz="1400" dirty="0"/>
              <a:t> pour la gestion des alertes.</a:t>
            </a:r>
          </a:p>
        </p:txBody>
      </p:sp>
    </p:spTree>
    <p:extLst>
      <p:ext uri="{BB962C8B-B14F-4D97-AF65-F5344CB8AC3E}">
        <p14:creationId xmlns:p14="http://schemas.microsoft.com/office/powerpoint/2010/main" val="38145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1228E-3257-BF49-8EAE-A18C5104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299782" cy="698205"/>
          </a:xfrm>
        </p:spPr>
        <p:txBody>
          <a:bodyPr>
            <a:normAutofit/>
          </a:bodyPr>
          <a:lstStyle/>
          <a:p>
            <a:r>
              <a:rPr lang="fr-FR" sz="32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0555D-BEF0-644A-87CA-2F62C2EE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2112"/>
            <a:ext cx="8596668" cy="494413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Partie 1 : Rendre </a:t>
            </a:r>
            <a:r>
              <a:rPr lang="fr-FR" dirty="0" err="1"/>
              <a:t>CountOnMe</a:t>
            </a:r>
            <a:r>
              <a:rPr lang="fr-FR" dirty="0"/>
              <a:t> responsive</a:t>
            </a:r>
          </a:p>
          <a:p>
            <a:r>
              <a:rPr lang="fr-FR" dirty="0"/>
              <a:t>Partie 2 : Application du modèle MVC à </a:t>
            </a:r>
            <a:r>
              <a:rPr lang="fr-FR" dirty="0" err="1"/>
              <a:t>CountOnMe</a:t>
            </a:r>
            <a:endParaRPr lang="fr-FR" dirty="0"/>
          </a:p>
          <a:p>
            <a:pPr lvl="1"/>
            <a:r>
              <a:rPr lang="fr-FR" dirty="0"/>
              <a:t>Déplacement de la logique et création de la classe Model</a:t>
            </a:r>
          </a:p>
          <a:p>
            <a:pPr lvl="1"/>
            <a:r>
              <a:rPr lang="fr-FR" dirty="0"/>
              <a:t>Mise en place d’un moyen de communication : Model -&gt; Controller</a:t>
            </a:r>
          </a:p>
          <a:p>
            <a:r>
              <a:rPr lang="fr-FR" dirty="0"/>
              <a:t>Partie 3 : Création de tests unitaires</a:t>
            </a:r>
          </a:p>
          <a:p>
            <a:pPr lvl="1"/>
            <a:r>
              <a:rPr lang="fr-FR" dirty="0"/>
              <a:t>Vue d’ensemble des tests unitaires de </a:t>
            </a:r>
            <a:r>
              <a:rPr lang="fr-FR" dirty="0" err="1"/>
              <a:t>CountOnMe</a:t>
            </a:r>
            <a:endParaRPr lang="fr-FR" dirty="0"/>
          </a:p>
          <a:p>
            <a:pPr lvl="1"/>
            <a:r>
              <a:rPr lang="fr-FR" dirty="0"/>
              <a:t>Présentation d’un test unitaire</a:t>
            </a:r>
          </a:p>
          <a:p>
            <a:r>
              <a:rPr lang="fr-FR" dirty="0"/>
              <a:t>Partie 4 : Bonus : Ajout de la multiplication</a:t>
            </a:r>
          </a:p>
          <a:p>
            <a:pPr lvl="1"/>
            <a:r>
              <a:rPr lang="fr-FR" dirty="0"/>
              <a:t>Ajout du bouton et du nouvel opérateur dans le modèle</a:t>
            </a:r>
          </a:p>
          <a:p>
            <a:pPr lvl="1"/>
            <a:r>
              <a:rPr lang="fr-FR" dirty="0"/>
              <a:t>Modification des règles de calcul du total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54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88450-8F09-9143-8ADD-868062D0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03819" cy="655674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AE8D8-7DCA-0441-A7F9-858510E3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1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Il nous était fourni une application Calculatrice intitulée </a:t>
            </a:r>
            <a:r>
              <a:rPr lang="fr-FR" dirty="0" err="1"/>
              <a:t>CountOnMe</a:t>
            </a:r>
            <a:r>
              <a:rPr lang="fr-FR" dirty="0"/>
              <a:t> :</a:t>
            </a:r>
          </a:p>
          <a:p>
            <a:r>
              <a:rPr lang="fr-FR" dirty="0"/>
              <a:t>Tout le code de l’application était dans le </a:t>
            </a:r>
            <a:r>
              <a:rPr lang="fr-FR" dirty="0" err="1"/>
              <a:t>ViewController</a:t>
            </a:r>
            <a:r>
              <a:rPr lang="fr-FR" dirty="0"/>
              <a:t>.</a:t>
            </a:r>
          </a:p>
          <a:p>
            <a:r>
              <a:rPr lang="fr-FR" dirty="0"/>
              <a:t>L’application n’était pas responsive.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nous était demandé :</a:t>
            </a:r>
          </a:p>
          <a:p>
            <a:r>
              <a:rPr lang="fr-FR" dirty="0"/>
              <a:t>De la rendre responsive pour tous les iPhones en mode portrait.</a:t>
            </a:r>
          </a:p>
          <a:p>
            <a:r>
              <a:rPr lang="fr-FR" dirty="0"/>
              <a:t>D’appliquer le modèle MVC.</a:t>
            </a:r>
          </a:p>
          <a:p>
            <a:r>
              <a:rPr lang="fr-FR" dirty="0"/>
              <a:t>De couvrir la majorité de notre logique avec des tests unitaires.</a:t>
            </a:r>
          </a:p>
          <a:p>
            <a:r>
              <a:rPr lang="fr-FR" dirty="0"/>
              <a:t>D’ajouter une fonctionnalité au choix, ici la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39117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895425-6F3E-5E44-A9DC-26D9A0518E72}"/>
              </a:ext>
            </a:extLst>
          </p:cNvPr>
          <p:cNvSpPr txBox="1">
            <a:spLocks/>
          </p:cNvSpPr>
          <p:nvPr/>
        </p:nvSpPr>
        <p:spPr>
          <a:xfrm>
            <a:off x="0" y="95251"/>
            <a:ext cx="9476759" cy="568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Partie 1 : Rendre </a:t>
            </a:r>
            <a:r>
              <a:rPr lang="fr-FR" sz="2400" dirty="0" err="1"/>
              <a:t>CountOnMe</a:t>
            </a:r>
            <a:r>
              <a:rPr lang="fr-FR" sz="2400" dirty="0"/>
              <a:t> responsive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3C804D-35B9-4C47-8209-95197CEC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77" y="3580403"/>
            <a:ext cx="8665727" cy="31744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5C941F-A67C-1B40-9665-6E563578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77" y="485499"/>
            <a:ext cx="8665727" cy="30949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738306-01C4-6749-82A7-80FC5075FFCD}"/>
              </a:ext>
            </a:extLst>
          </p:cNvPr>
          <p:cNvSpPr txBox="1"/>
          <p:nvPr/>
        </p:nvSpPr>
        <p:spPr>
          <a:xfrm>
            <a:off x="525517" y="1891862"/>
            <a:ext cx="93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</a:t>
            </a:r>
            <a:br>
              <a:rPr lang="fr-FR" dirty="0"/>
            </a:br>
            <a:r>
              <a:rPr lang="fr-FR" dirty="0"/>
              <a:t>livrée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E683D9-6189-3D45-82B0-84DAF5908BAF}"/>
              </a:ext>
            </a:extLst>
          </p:cNvPr>
          <p:cNvSpPr txBox="1"/>
          <p:nvPr/>
        </p:nvSpPr>
        <p:spPr>
          <a:xfrm>
            <a:off x="459046" y="4692868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</a:t>
            </a:r>
            <a:br>
              <a:rPr lang="fr-FR" dirty="0"/>
            </a:br>
            <a:r>
              <a:rPr lang="fr-FR" dirty="0"/>
              <a:t>actuelle :</a:t>
            </a:r>
          </a:p>
        </p:txBody>
      </p:sp>
    </p:spTree>
    <p:extLst>
      <p:ext uri="{BB962C8B-B14F-4D97-AF65-F5344CB8AC3E}">
        <p14:creationId xmlns:p14="http://schemas.microsoft.com/office/powerpoint/2010/main" val="34519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4149-1DF3-7344-B9BD-D7C4E36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0" y="248093"/>
            <a:ext cx="9476759" cy="568545"/>
          </a:xfrm>
        </p:spPr>
        <p:txBody>
          <a:bodyPr>
            <a:normAutofit/>
          </a:bodyPr>
          <a:lstStyle/>
          <a:p>
            <a:r>
              <a:rPr lang="fr-FR" sz="2400" dirty="0"/>
              <a:t>Partie 2 : Déplacement de la logique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5C2DA-DFA4-7C4F-9B13-A0BF350B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4" y="1003081"/>
            <a:ext cx="2220748" cy="25216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4999DD-3D1E-FC49-89C1-BCBAE1703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23" y="3711214"/>
            <a:ext cx="2220747" cy="2873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5E3641-4C42-5946-A9CD-869E7BDDA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71" y="1331639"/>
            <a:ext cx="4927581" cy="43862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A38962-EBF0-F340-B03A-C943E143E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970" y="1032448"/>
            <a:ext cx="4611874" cy="519736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F8FC2C-07B4-B44D-8F20-072C9D5DBA29}"/>
              </a:ext>
            </a:extLst>
          </p:cNvPr>
          <p:cNvSpPr txBox="1"/>
          <p:nvPr/>
        </p:nvSpPr>
        <p:spPr>
          <a:xfrm>
            <a:off x="7123844" y="5811234"/>
            <a:ext cx="12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Version actuelle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C6D994-0F4E-FE48-A7E4-B28C4DFF1D86}"/>
              </a:ext>
            </a:extLst>
          </p:cNvPr>
          <p:cNvSpPr txBox="1"/>
          <p:nvPr/>
        </p:nvSpPr>
        <p:spPr>
          <a:xfrm>
            <a:off x="291223" y="6576886"/>
            <a:ext cx="12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Version actuelle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2CF191F-30E4-9C46-A54F-AC8EC5379FC5}"/>
              </a:ext>
            </a:extLst>
          </p:cNvPr>
          <p:cNvSpPr txBox="1"/>
          <p:nvPr/>
        </p:nvSpPr>
        <p:spPr>
          <a:xfrm>
            <a:off x="2511970" y="6237925"/>
            <a:ext cx="111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Version livrée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2A8AF9-9A23-5B42-A052-B69AF53EF4A6}"/>
              </a:ext>
            </a:extLst>
          </p:cNvPr>
          <p:cNvSpPr txBox="1"/>
          <p:nvPr/>
        </p:nvSpPr>
        <p:spPr>
          <a:xfrm>
            <a:off x="259765" y="3459924"/>
            <a:ext cx="111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Version livrée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8CEEB32-46D2-E249-8D7E-6CDA1C53BB48}"/>
              </a:ext>
            </a:extLst>
          </p:cNvPr>
          <p:cNvCxnSpPr>
            <a:cxnSpLocks/>
          </p:cNvCxnSpPr>
          <p:nvPr/>
        </p:nvCxnSpPr>
        <p:spPr>
          <a:xfrm>
            <a:off x="7123844" y="1003081"/>
            <a:ext cx="0" cy="5573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BF741-B1C1-1149-BD73-545A38241560}"/>
              </a:ext>
            </a:extLst>
          </p:cNvPr>
          <p:cNvSpPr/>
          <p:nvPr/>
        </p:nvSpPr>
        <p:spPr>
          <a:xfrm>
            <a:off x="8831702" y="5843885"/>
            <a:ext cx="1587120" cy="99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050FB94-0533-5645-BCD9-EFA59D18CE5B}"/>
              </a:ext>
            </a:extLst>
          </p:cNvPr>
          <p:cNvSpPr txBox="1"/>
          <p:nvPr/>
        </p:nvSpPr>
        <p:spPr>
          <a:xfrm>
            <a:off x="9558669" y="5842337"/>
            <a:ext cx="813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Logique</a:t>
            </a:r>
          </a:p>
          <a:p>
            <a:r>
              <a:rPr lang="fr-FR" sz="1200" dirty="0" err="1"/>
              <a:t>Outlets</a:t>
            </a:r>
            <a:endParaRPr lang="fr-FR" sz="1200" dirty="0"/>
          </a:p>
          <a:p>
            <a:r>
              <a:rPr lang="fr-FR" sz="1200" dirty="0"/>
              <a:t>Actions</a:t>
            </a:r>
          </a:p>
          <a:p>
            <a:r>
              <a:rPr lang="fr-FR" sz="1200" dirty="0" err="1"/>
              <a:t>Selectors</a:t>
            </a:r>
            <a:endParaRPr lang="fr-FR" sz="1200" dirty="0"/>
          </a:p>
          <a:p>
            <a:r>
              <a:rPr lang="fr-FR" sz="1200" dirty="0" err="1"/>
              <a:t>Alerts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957D53-F968-CF48-9DD2-B44EA795104F}"/>
              </a:ext>
            </a:extLst>
          </p:cNvPr>
          <p:cNvSpPr/>
          <p:nvPr/>
        </p:nvSpPr>
        <p:spPr>
          <a:xfrm>
            <a:off x="8958872" y="5925634"/>
            <a:ext cx="369937" cy="112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D8188F-1E88-5842-A1F1-D75A8697B77D}"/>
              </a:ext>
            </a:extLst>
          </p:cNvPr>
          <p:cNvSpPr/>
          <p:nvPr/>
        </p:nvSpPr>
        <p:spPr>
          <a:xfrm>
            <a:off x="8956685" y="6120273"/>
            <a:ext cx="369937" cy="1128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785A8-1DDA-AD44-AF52-8D14444CB445}"/>
              </a:ext>
            </a:extLst>
          </p:cNvPr>
          <p:cNvSpPr/>
          <p:nvPr/>
        </p:nvSpPr>
        <p:spPr>
          <a:xfrm>
            <a:off x="8958872" y="6282011"/>
            <a:ext cx="369937" cy="1128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7DAD57-6BA7-0D4A-9EC4-8EADEBEE040E}"/>
              </a:ext>
            </a:extLst>
          </p:cNvPr>
          <p:cNvSpPr/>
          <p:nvPr/>
        </p:nvSpPr>
        <p:spPr>
          <a:xfrm>
            <a:off x="8956684" y="6471699"/>
            <a:ext cx="369937" cy="11289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33DCA-897F-5248-A623-4C928BDD82B8}"/>
              </a:ext>
            </a:extLst>
          </p:cNvPr>
          <p:cNvSpPr/>
          <p:nvPr/>
        </p:nvSpPr>
        <p:spPr>
          <a:xfrm>
            <a:off x="8956683" y="6661387"/>
            <a:ext cx="369937" cy="112890"/>
          </a:xfrm>
          <a:prstGeom prst="rect">
            <a:avLst/>
          </a:prstGeom>
          <a:noFill/>
          <a:ln>
            <a:solidFill>
              <a:srgbClr val="9342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44FB7566-1B2A-014E-9023-A89D430A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88" y="4134053"/>
            <a:ext cx="4272026" cy="20572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587F4B4-5CAB-6F46-A6FB-D0124A75212C}"/>
              </a:ext>
            </a:extLst>
          </p:cNvPr>
          <p:cNvSpPr/>
          <p:nvPr/>
        </p:nvSpPr>
        <p:spPr>
          <a:xfrm>
            <a:off x="9291145" y="5424087"/>
            <a:ext cx="2209568" cy="688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83821D-CB53-B64C-8969-7C008B5C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78087" cy="620110"/>
          </a:xfrm>
        </p:spPr>
        <p:txBody>
          <a:bodyPr>
            <a:normAutofit/>
          </a:bodyPr>
          <a:lstStyle/>
          <a:p>
            <a:r>
              <a:rPr lang="fr-FR" sz="2400" dirty="0"/>
              <a:t>Partie 2 : Création de la classe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16372-8670-3C4D-BEBB-A62A6DD0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6" y="2637070"/>
            <a:ext cx="4932942" cy="22308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C19672-E00A-E943-8CDD-D8378001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88" y="2164980"/>
            <a:ext cx="5842000" cy="1587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3967C8-8D6A-264A-A562-A4ADFE4D8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588" y="663279"/>
            <a:ext cx="6866247" cy="13767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F48B32-0924-A34E-8E99-DD92CCC56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965" y="6321972"/>
            <a:ext cx="6672975" cy="2067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F0527B-B627-6441-8CB1-B8B72D444149}"/>
              </a:ext>
            </a:extLst>
          </p:cNvPr>
          <p:cNvSpPr/>
          <p:nvPr/>
        </p:nvSpPr>
        <p:spPr>
          <a:xfrm>
            <a:off x="5044965" y="536028"/>
            <a:ext cx="6948869" cy="34164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FE538-2850-5A4F-B7BB-786B9CDF7640}"/>
              </a:ext>
            </a:extLst>
          </p:cNvPr>
          <p:cNvSpPr/>
          <p:nvPr/>
        </p:nvSpPr>
        <p:spPr>
          <a:xfrm>
            <a:off x="194647" y="2517001"/>
            <a:ext cx="4566540" cy="24859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489861-E880-3743-8BC3-75F9A82A4494}"/>
              </a:ext>
            </a:extLst>
          </p:cNvPr>
          <p:cNvSpPr txBox="1"/>
          <p:nvPr/>
        </p:nvSpPr>
        <p:spPr>
          <a:xfrm>
            <a:off x="9942786" y="5475890"/>
            <a:ext cx="15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ViewController</a:t>
            </a:r>
            <a:endParaRPr lang="fr-FR" sz="1600" dirty="0"/>
          </a:p>
          <a:p>
            <a:r>
              <a:rPr lang="fr-FR" sz="1600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0B2544-4809-AC45-A228-EA52118008E3}"/>
              </a:ext>
            </a:extLst>
          </p:cNvPr>
          <p:cNvSpPr/>
          <p:nvPr/>
        </p:nvSpPr>
        <p:spPr>
          <a:xfrm>
            <a:off x="9466351" y="5558137"/>
            <a:ext cx="409698" cy="152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613D1-B4D0-5547-85FA-328E0746183F}"/>
              </a:ext>
            </a:extLst>
          </p:cNvPr>
          <p:cNvSpPr/>
          <p:nvPr/>
        </p:nvSpPr>
        <p:spPr>
          <a:xfrm>
            <a:off x="5044965" y="4072591"/>
            <a:ext cx="6863256" cy="2485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B21556-3616-5444-9BA7-73DF7FED7B22}"/>
              </a:ext>
            </a:extLst>
          </p:cNvPr>
          <p:cNvSpPr/>
          <p:nvPr/>
        </p:nvSpPr>
        <p:spPr>
          <a:xfrm>
            <a:off x="9482237" y="5830606"/>
            <a:ext cx="39381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39F2606-4379-FC4C-B35C-D5448D10B472}"/>
              </a:ext>
            </a:extLst>
          </p:cNvPr>
          <p:cNvCxnSpPr/>
          <p:nvPr/>
        </p:nvCxnSpPr>
        <p:spPr>
          <a:xfrm>
            <a:off x="4897821" y="536028"/>
            <a:ext cx="0" cy="61275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388185F-FA8E-1B42-AC43-1D2983986010}"/>
              </a:ext>
            </a:extLst>
          </p:cNvPr>
          <p:cNvSpPr txBox="1"/>
          <p:nvPr/>
        </p:nvSpPr>
        <p:spPr>
          <a:xfrm>
            <a:off x="283779" y="6309771"/>
            <a:ext cx="111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Version livrée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8B3B37-6DFC-2642-87C9-11933CF9582E}"/>
              </a:ext>
            </a:extLst>
          </p:cNvPr>
          <p:cNvSpPr txBox="1"/>
          <p:nvPr/>
        </p:nvSpPr>
        <p:spPr>
          <a:xfrm>
            <a:off x="5060851" y="6581001"/>
            <a:ext cx="12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Version actuelle</a:t>
            </a:r>
          </a:p>
        </p:txBody>
      </p:sp>
    </p:spTree>
    <p:extLst>
      <p:ext uri="{BB962C8B-B14F-4D97-AF65-F5344CB8AC3E}">
        <p14:creationId xmlns:p14="http://schemas.microsoft.com/office/powerpoint/2010/main" val="4258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3086A8-29C7-D246-9769-F02DE9316F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38290" cy="62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Partie 2 : Mise en place d’un moyen de communication Model -&gt; Controller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EFB4A76-3D0E-EE4F-BB9E-A946E773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9" y="738539"/>
            <a:ext cx="5606520" cy="269046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F79C7E3-4665-D745-AE32-6C9CAC1A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59" y="1998252"/>
            <a:ext cx="6046928" cy="15748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CF76D1-1C2B-B946-9477-1178F3A9C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18" y="432588"/>
            <a:ext cx="2687743" cy="122529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B59E930-357F-E341-8F16-EF310DC0B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00" y="3882994"/>
            <a:ext cx="4829469" cy="158524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4E49A9F-422F-1442-BF49-3F25B200A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4038934"/>
            <a:ext cx="5981700" cy="6731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E7614D7-DBFB-4E45-BD05-7D3DE97B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8400" y="5052403"/>
            <a:ext cx="3365500" cy="1612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F07B06-5107-5545-91E9-89EBC2C241B3}"/>
              </a:ext>
            </a:extLst>
          </p:cNvPr>
          <p:cNvSpPr/>
          <p:nvPr/>
        </p:nvSpPr>
        <p:spPr>
          <a:xfrm>
            <a:off x="6095999" y="357352"/>
            <a:ext cx="6068287" cy="43546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DF40B-85E7-954C-B46A-6D931B3DCAB0}"/>
              </a:ext>
            </a:extLst>
          </p:cNvPr>
          <p:cNvSpPr/>
          <p:nvPr/>
        </p:nvSpPr>
        <p:spPr>
          <a:xfrm>
            <a:off x="378992" y="3741994"/>
            <a:ext cx="5085769" cy="19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27AE34-0869-F043-9ECD-1EC0E30837F2}"/>
              </a:ext>
            </a:extLst>
          </p:cNvPr>
          <p:cNvSpPr/>
          <p:nvPr/>
        </p:nvSpPr>
        <p:spPr>
          <a:xfrm>
            <a:off x="132928" y="687842"/>
            <a:ext cx="5606520" cy="27411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8B9837F-2D0D-884A-8EDE-8402486C82C0}"/>
              </a:ext>
            </a:extLst>
          </p:cNvPr>
          <p:cNvCxnSpPr/>
          <p:nvPr/>
        </p:nvCxnSpPr>
        <p:spPr>
          <a:xfrm>
            <a:off x="5843752" y="432588"/>
            <a:ext cx="0" cy="61275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156D90-81CA-764C-8997-FD31D9F0DE47}"/>
              </a:ext>
            </a:extLst>
          </p:cNvPr>
          <p:cNvSpPr/>
          <p:nvPr/>
        </p:nvSpPr>
        <p:spPr>
          <a:xfrm>
            <a:off x="1308099" y="5858853"/>
            <a:ext cx="2779145" cy="842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02FFFA-1A5A-0145-A9D1-98C7C16475AD}"/>
              </a:ext>
            </a:extLst>
          </p:cNvPr>
          <p:cNvSpPr txBox="1"/>
          <p:nvPr/>
        </p:nvSpPr>
        <p:spPr>
          <a:xfrm>
            <a:off x="1959741" y="5858853"/>
            <a:ext cx="2127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ViewController</a:t>
            </a:r>
            <a:endParaRPr lang="fr-FR" sz="1600" dirty="0"/>
          </a:p>
          <a:p>
            <a:r>
              <a:rPr lang="fr-FR" sz="1600" dirty="0"/>
              <a:t>Model</a:t>
            </a:r>
          </a:p>
          <a:p>
            <a:r>
              <a:rPr lang="fr-FR" sz="1600" dirty="0" err="1"/>
              <a:t>NotificationsPostman</a:t>
            </a:r>
            <a:endParaRPr lang="fr-FR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A5854-739F-184F-ABCE-37ECD2D12491}"/>
              </a:ext>
            </a:extLst>
          </p:cNvPr>
          <p:cNvSpPr/>
          <p:nvPr/>
        </p:nvSpPr>
        <p:spPr>
          <a:xfrm>
            <a:off x="1482541" y="6198151"/>
            <a:ext cx="42504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8D0CB-2189-D242-8C2B-9AD4FBB8497A}"/>
              </a:ext>
            </a:extLst>
          </p:cNvPr>
          <p:cNvSpPr/>
          <p:nvPr/>
        </p:nvSpPr>
        <p:spPr>
          <a:xfrm>
            <a:off x="1482541" y="5952302"/>
            <a:ext cx="425048" cy="152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5E569F-CC2A-A248-B49D-83C8023946BA}"/>
              </a:ext>
            </a:extLst>
          </p:cNvPr>
          <p:cNvSpPr/>
          <p:nvPr/>
        </p:nvSpPr>
        <p:spPr>
          <a:xfrm>
            <a:off x="1482541" y="6451130"/>
            <a:ext cx="425048" cy="152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F467E5-B30C-BD47-8F70-248482D64090}"/>
              </a:ext>
            </a:extLst>
          </p:cNvPr>
          <p:cNvCxnSpPr>
            <a:cxnSpLocks/>
          </p:cNvCxnSpPr>
          <p:nvPr/>
        </p:nvCxnSpPr>
        <p:spPr>
          <a:xfrm flipV="1">
            <a:off x="3195144" y="4572327"/>
            <a:ext cx="0" cy="35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39542E0-A001-D54F-99CC-0353A9AE8AE3}"/>
              </a:ext>
            </a:extLst>
          </p:cNvPr>
          <p:cNvSpPr txBox="1"/>
          <p:nvPr/>
        </p:nvSpPr>
        <p:spPr>
          <a:xfrm>
            <a:off x="3041897" y="4942349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4BB372D-0C68-FD41-ACAA-06942FEA675F}"/>
              </a:ext>
            </a:extLst>
          </p:cNvPr>
          <p:cNvCxnSpPr>
            <a:cxnSpLocks/>
          </p:cNvCxnSpPr>
          <p:nvPr/>
        </p:nvCxnSpPr>
        <p:spPr>
          <a:xfrm flipH="1">
            <a:off x="3436884" y="1366345"/>
            <a:ext cx="23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A24685A0-1672-BA42-8388-D9AA706B8981}"/>
              </a:ext>
            </a:extLst>
          </p:cNvPr>
          <p:cNvSpPr txBox="1"/>
          <p:nvPr/>
        </p:nvSpPr>
        <p:spPr>
          <a:xfrm>
            <a:off x="3698793" y="1175926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8C08335-AE3B-4A43-A94F-5F5FAB259C52}"/>
              </a:ext>
            </a:extLst>
          </p:cNvPr>
          <p:cNvCxnSpPr>
            <a:cxnSpLocks/>
          </p:cNvCxnSpPr>
          <p:nvPr/>
        </p:nvCxnSpPr>
        <p:spPr>
          <a:xfrm flipV="1">
            <a:off x="6917565" y="4514698"/>
            <a:ext cx="0" cy="35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56B07DC-5942-EC42-BD11-770EA4021C71}"/>
              </a:ext>
            </a:extLst>
          </p:cNvPr>
          <p:cNvSpPr txBox="1"/>
          <p:nvPr/>
        </p:nvSpPr>
        <p:spPr>
          <a:xfrm>
            <a:off x="6764318" y="4884720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06C53BA-D6BA-8145-9ADE-DCA6B864A02C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 flipV="1">
            <a:off x="7053365" y="5858853"/>
            <a:ext cx="465035" cy="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5B1AF525-36C0-8845-BA1D-6426DBC8A0A1}"/>
              </a:ext>
            </a:extLst>
          </p:cNvPr>
          <p:cNvSpPr txBox="1"/>
          <p:nvPr/>
        </p:nvSpPr>
        <p:spPr>
          <a:xfrm>
            <a:off x="6746871" y="5682074"/>
            <a:ext cx="30649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14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CEE49-F2DC-9A43-B1B1-30552338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86" y="1456715"/>
            <a:ext cx="9731940" cy="49015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Nous avons écrit 16 tests unitaires permettant de couvrir la logique de notre application répartis comme ceci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1 test pour l’ajout de nombres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tests concernant l’ajout de nouveaux operateurs :</a:t>
            </a:r>
          </a:p>
          <a:p>
            <a:pPr lvl="1"/>
            <a:r>
              <a:rPr lang="fr-FR" dirty="0"/>
              <a:t>1 pour chaque opérateur</a:t>
            </a:r>
          </a:p>
          <a:p>
            <a:pPr lvl="1"/>
            <a:r>
              <a:rPr lang="fr-FR" dirty="0"/>
              <a:t>1 pour l’envoi de la notification : </a:t>
            </a:r>
            <a:r>
              <a:rPr lang="fr-FR" dirty="0" err="1"/>
              <a:t>IncorrectExpression</a:t>
            </a:r>
            <a:r>
              <a:rPr lang="fr-FR" dirty="0"/>
              <a:t> 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6 tests pour la partie calcul du total :</a:t>
            </a:r>
          </a:p>
          <a:p>
            <a:pPr lvl="1"/>
            <a:r>
              <a:rPr lang="fr-FR" dirty="0"/>
              <a:t>3 pour tester que le calcul du total est correct</a:t>
            </a:r>
          </a:p>
          <a:p>
            <a:pPr lvl="1"/>
            <a:r>
              <a:rPr lang="fr-FR" dirty="0"/>
              <a:t>1 pour l’envoi de la notification : </a:t>
            </a:r>
            <a:r>
              <a:rPr lang="fr-FR" dirty="0" err="1"/>
              <a:t>UpdateTotal</a:t>
            </a:r>
            <a:endParaRPr lang="fr-FR" dirty="0"/>
          </a:p>
          <a:p>
            <a:pPr lvl="1"/>
            <a:r>
              <a:rPr lang="fr-FR" dirty="0"/>
              <a:t>1 pour chaque notification d’erreur : </a:t>
            </a:r>
            <a:r>
              <a:rPr lang="fr-FR" dirty="0" err="1"/>
              <a:t>StartANewCalculation</a:t>
            </a:r>
            <a:r>
              <a:rPr lang="fr-FR" dirty="0"/>
              <a:t>, </a:t>
            </a:r>
            <a:r>
              <a:rPr lang="fr-FR" dirty="0" err="1"/>
              <a:t>EnterACorrectExpression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5 tests pour vérifier le bon fonctionnement du bonus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Tous les tests ont été écrit en respectant le principe du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CB27283-3851-D84C-B6C8-41E07C77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5" y="499731"/>
            <a:ext cx="8580475" cy="620110"/>
          </a:xfrm>
        </p:spPr>
        <p:txBody>
          <a:bodyPr>
            <a:noAutofit/>
          </a:bodyPr>
          <a:lstStyle/>
          <a:p>
            <a:r>
              <a:rPr lang="fr-FR" sz="2400" dirty="0"/>
              <a:t>Partie 3 : Vue d’ensemble des tests unitaires de </a:t>
            </a:r>
            <a:r>
              <a:rPr lang="fr-FR" sz="2400" dirty="0" err="1"/>
              <a:t>CountOnMe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73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4E9D32-04F0-6747-BC6E-DA20CA814B3A}"/>
              </a:ext>
            </a:extLst>
          </p:cNvPr>
          <p:cNvSpPr/>
          <p:nvPr/>
        </p:nvSpPr>
        <p:spPr>
          <a:xfrm>
            <a:off x="6096000" y="255181"/>
            <a:ext cx="6074735" cy="419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844F0BA-A7D9-C349-8AA3-D3F1E934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95"/>
            <a:ext cx="8580475" cy="620110"/>
          </a:xfrm>
        </p:spPr>
        <p:txBody>
          <a:bodyPr>
            <a:noAutofit/>
          </a:bodyPr>
          <a:lstStyle/>
          <a:p>
            <a:r>
              <a:rPr lang="fr-FR" sz="2400" dirty="0"/>
              <a:t>Partie 3 : Présentation d’un test unitaire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572747-4D8E-9948-A838-B8854835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6" y="656905"/>
            <a:ext cx="5554784" cy="4193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2BAE16-ACCB-6347-9E05-ED9EE981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4" y="5097819"/>
            <a:ext cx="7223065" cy="15813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7288BA-5021-0446-BF13-4411C7FE3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290" y="3223427"/>
            <a:ext cx="5808155" cy="11032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792FFFC-4034-7448-AAEF-B8F461C86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230" y="564292"/>
            <a:ext cx="1646489" cy="1878935"/>
          </a:xfrm>
          <a:prstGeom prst="rect">
            <a:avLst/>
          </a:prstGeom>
        </p:spPr>
      </p:pic>
      <p:sp>
        <p:nvSpPr>
          <p:cNvPr id="14" name="Flèche vers le bas 13">
            <a:extLst>
              <a:ext uri="{FF2B5EF4-FFF2-40B4-BE49-F238E27FC236}">
                <a16:creationId xmlns:a16="http://schemas.microsoft.com/office/drawing/2014/main" id="{11EDB6C5-2201-BE41-93C3-28728EDEF68F}"/>
              </a:ext>
            </a:extLst>
          </p:cNvPr>
          <p:cNvSpPr/>
          <p:nvPr/>
        </p:nvSpPr>
        <p:spPr>
          <a:xfrm>
            <a:off x="8399721" y="2579175"/>
            <a:ext cx="361506" cy="50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E8862159-D224-9545-BAF9-BB752366DA93}"/>
              </a:ext>
            </a:extLst>
          </p:cNvPr>
          <p:cNvSpPr/>
          <p:nvPr/>
        </p:nvSpPr>
        <p:spPr>
          <a:xfrm>
            <a:off x="308344" y="552893"/>
            <a:ext cx="7751135" cy="6209414"/>
          </a:xfrm>
          <a:custGeom>
            <a:avLst/>
            <a:gdLst>
              <a:gd name="connsiteX0" fmla="*/ 31898 w 7751135"/>
              <a:gd name="connsiteY0" fmla="*/ 0 h 6209414"/>
              <a:gd name="connsiteX1" fmla="*/ 0 w 7751135"/>
              <a:gd name="connsiteY1" fmla="*/ 6209414 h 6209414"/>
              <a:gd name="connsiteX2" fmla="*/ 7751135 w 7751135"/>
              <a:gd name="connsiteY2" fmla="*/ 6177516 h 6209414"/>
              <a:gd name="connsiteX3" fmla="*/ 7740503 w 7751135"/>
              <a:gd name="connsiteY3" fmla="*/ 4306186 h 6209414"/>
              <a:gd name="connsiteX4" fmla="*/ 5699051 w 7751135"/>
              <a:gd name="connsiteY4" fmla="*/ 4306186 h 6209414"/>
              <a:gd name="connsiteX5" fmla="*/ 5699051 w 7751135"/>
              <a:gd name="connsiteY5" fmla="*/ 0 h 6209414"/>
              <a:gd name="connsiteX6" fmla="*/ 31898 w 7751135"/>
              <a:gd name="connsiteY6" fmla="*/ 0 h 620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1135" h="6209414">
                <a:moveTo>
                  <a:pt x="31898" y="0"/>
                </a:moveTo>
                <a:lnTo>
                  <a:pt x="0" y="6209414"/>
                </a:lnTo>
                <a:lnTo>
                  <a:pt x="7751135" y="6177516"/>
                </a:lnTo>
                <a:lnTo>
                  <a:pt x="7740503" y="4306186"/>
                </a:lnTo>
                <a:lnTo>
                  <a:pt x="5699051" y="4306186"/>
                </a:lnTo>
                <a:lnTo>
                  <a:pt x="5699051" y="0"/>
                </a:lnTo>
                <a:lnTo>
                  <a:pt x="31898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433B2-5D4B-314B-B8F6-54139EF514C4}"/>
              </a:ext>
            </a:extLst>
          </p:cNvPr>
          <p:cNvSpPr/>
          <p:nvPr/>
        </p:nvSpPr>
        <p:spPr>
          <a:xfrm>
            <a:off x="9291145" y="5424087"/>
            <a:ext cx="2209568" cy="688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691252B-6C9C-B047-A3E2-8A3312630A28}"/>
              </a:ext>
            </a:extLst>
          </p:cNvPr>
          <p:cNvSpPr txBox="1"/>
          <p:nvPr/>
        </p:nvSpPr>
        <p:spPr>
          <a:xfrm>
            <a:off x="9942786" y="5475890"/>
            <a:ext cx="109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ModelTest</a:t>
            </a:r>
            <a:endParaRPr lang="fr-FR" sz="1600" dirty="0"/>
          </a:p>
          <a:p>
            <a:r>
              <a:rPr lang="fr-FR" sz="1600" dirty="0"/>
              <a:t>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A9C5E-E9F1-B84B-B531-1141B9692BCB}"/>
              </a:ext>
            </a:extLst>
          </p:cNvPr>
          <p:cNvSpPr/>
          <p:nvPr/>
        </p:nvSpPr>
        <p:spPr>
          <a:xfrm>
            <a:off x="9482237" y="5830606"/>
            <a:ext cx="39381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C83B5C-571A-114A-9507-DA8EA266BA03}"/>
              </a:ext>
            </a:extLst>
          </p:cNvPr>
          <p:cNvSpPr/>
          <p:nvPr/>
        </p:nvSpPr>
        <p:spPr>
          <a:xfrm>
            <a:off x="9466351" y="5558137"/>
            <a:ext cx="409698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{A8692CAF-C710-EB4B-BAB1-996BEA1E64D1}tf10001060</Template>
  <TotalTime>420</TotalTime>
  <Words>561</Words>
  <Application>Microsoft Office PowerPoint</Application>
  <PresentationFormat>Grand écran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Présentation PowerPoint</vt:lpstr>
      <vt:lpstr>Sommaire</vt:lpstr>
      <vt:lpstr>Introduction</vt:lpstr>
      <vt:lpstr>Présentation PowerPoint</vt:lpstr>
      <vt:lpstr>Partie 2 : Déplacement de la logique</vt:lpstr>
      <vt:lpstr>Partie 2 : Création de la classe Model</vt:lpstr>
      <vt:lpstr>Présentation PowerPoint</vt:lpstr>
      <vt:lpstr>Partie 3 : Vue d’ensemble des tests unitaires de CountOnMe</vt:lpstr>
      <vt:lpstr>Partie 3 : Présentation d’un test unitaire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Alex</cp:lastModifiedBy>
  <cp:revision>24</cp:revision>
  <dcterms:created xsi:type="dcterms:W3CDTF">2019-02-10T10:27:45Z</dcterms:created>
  <dcterms:modified xsi:type="dcterms:W3CDTF">2019-02-19T21:47:18Z</dcterms:modified>
</cp:coreProperties>
</file>