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6" r:id="rId2"/>
    <p:sldId id="275" r:id="rId3"/>
    <p:sldId id="273" r:id="rId4"/>
    <p:sldId id="274" r:id="rId5"/>
    <p:sldId id="259" r:id="rId6"/>
    <p:sldId id="260" r:id="rId7"/>
    <p:sldId id="266" r:id="rId8"/>
    <p:sldId id="267" r:id="rId9"/>
    <p:sldId id="270" r:id="rId10"/>
    <p:sldId id="271" r:id="rId11"/>
    <p:sldId id="272"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34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8D18A-B8B0-491B-9331-B4E2ECCA8A71}" type="datetimeFigureOut">
              <a:rPr lang="en-US" smtClean="0"/>
              <a:t>8/28/2015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AEDC3-9BD7-4DB6-BF1C-4E899D93ADF7}" type="slidenum">
              <a:rPr lang="en-US" smtClean="0"/>
              <a:t>‹#›</a:t>
            </a:fld>
            <a:endParaRPr lang="en-US"/>
          </a:p>
        </p:txBody>
      </p:sp>
    </p:spTree>
    <p:extLst>
      <p:ext uri="{BB962C8B-B14F-4D97-AF65-F5344CB8AC3E}">
        <p14:creationId xmlns:p14="http://schemas.microsoft.com/office/powerpoint/2010/main" val="4002065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Trang </a:t>
            </a:r>
            <a:fld id="{4059271C-37B8-45B1-8084-B9C145FC15CB}" type="slidenum">
              <a:rPr lang="en-US" altLang="en-US" smtClean="0"/>
              <a:pPr eaLnBrk="1" hangingPunct="1">
                <a:spcBef>
                  <a:spcPct val="0"/>
                </a:spcBef>
              </a:pPr>
              <a:t>13</a:t>
            </a:fld>
            <a:endParaRPr lang="en-US" altLang="en-US" smtClean="0"/>
          </a:p>
        </p:txBody>
      </p:sp>
      <p:sp>
        <p:nvSpPr>
          <p:cNvPr id="3584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BDB095B7-65BF-475B-A927-B8023D200317}" type="slidenum">
              <a:rPr lang="en-US"/>
              <a:pPr eaLnBrk="1" hangingPunct="1"/>
              <a:t>13</a:t>
            </a:fld>
            <a:endParaRPr lang="en-US"/>
          </a:p>
        </p:txBody>
      </p:sp>
    </p:spTree>
    <p:extLst>
      <p:ext uri="{BB962C8B-B14F-4D97-AF65-F5344CB8AC3E}">
        <p14:creationId xmlns:p14="http://schemas.microsoft.com/office/powerpoint/2010/main" val="3787376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BE740C-A01C-4C9F-925B-45D51C4CC79D}"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504F1-51D2-46C0-908D-C20D6DD06AB2}" type="slidenum">
              <a:rPr lang="en-US" smtClean="0"/>
              <a:t>‹#›</a:t>
            </a:fld>
            <a:endParaRPr lang="en-US"/>
          </a:p>
        </p:txBody>
      </p:sp>
    </p:spTree>
    <p:extLst>
      <p:ext uri="{BB962C8B-B14F-4D97-AF65-F5344CB8AC3E}">
        <p14:creationId xmlns:p14="http://schemas.microsoft.com/office/powerpoint/2010/main" val="3944843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BE740C-A01C-4C9F-925B-45D51C4CC79D}"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504F1-51D2-46C0-908D-C20D6DD06AB2}" type="slidenum">
              <a:rPr lang="en-US" smtClean="0"/>
              <a:t>‹#›</a:t>
            </a:fld>
            <a:endParaRPr lang="en-US"/>
          </a:p>
        </p:txBody>
      </p:sp>
    </p:spTree>
    <p:extLst>
      <p:ext uri="{BB962C8B-B14F-4D97-AF65-F5344CB8AC3E}">
        <p14:creationId xmlns:p14="http://schemas.microsoft.com/office/powerpoint/2010/main" val="3704948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BE740C-A01C-4C9F-925B-45D51C4CC79D}"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504F1-51D2-46C0-908D-C20D6DD06AB2}" type="slidenum">
              <a:rPr lang="en-US" smtClean="0"/>
              <a:t>‹#›</a:t>
            </a:fld>
            <a:endParaRPr lang="en-US"/>
          </a:p>
        </p:txBody>
      </p:sp>
    </p:spTree>
    <p:extLst>
      <p:ext uri="{BB962C8B-B14F-4D97-AF65-F5344CB8AC3E}">
        <p14:creationId xmlns:p14="http://schemas.microsoft.com/office/powerpoint/2010/main" val="2537251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BE740C-A01C-4C9F-925B-45D51C4CC79D}"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504F1-51D2-46C0-908D-C20D6DD06AB2}" type="slidenum">
              <a:rPr lang="en-US" smtClean="0"/>
              <a:t>‹#›</a:t>
            </a:fld>
            <a:endParaRPr lang="en-US"/>
          </a:p>
        </p:txBody>
      </p:sp>
    </p:spTree>
    <p:extLst>
      <p:ext uri="{BB962C8B-B14F-4D97-AF65-F5344CB8AC3E}">
        <p14:creationId xmlns:p14="http://schemas.microsoft.com/office/powerpoint/2010/main" val="2955056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BE740C-A01C-4C9F-925B-45D51C4CC79D}"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504F1-51D2-46C0-908D-C20D6DD06AB2}" type="slidenum">
              <a:rPr lang="en-US" smtClean="0"/>
              <a:t>‹#›</a:t>
            </a:fld>
            <a:endParaRPr lang="en-US"/>
          </a:p>
        </p:txBody>
      </p:sp>
    </p:spTree>
    <p:extLst>
      <p:ext uri="{BB962C8B-B14F-4D97-AF65-F5344CB8AC3E}">
        <p14:creationId xmlns:p14="http://schemas.microsoft.com/office/powerpoint/2010/main" val="2870648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BE740C-A01C-4C9F-925B-45D51C4CC79D}"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504F1-51D2-46C0-908D-C20D6DD06AB2}" type="slidenum">
              <a:rPr lang="en-US" smtClean="0"/>
              <a:t>‹#›</a:t>
            </a:fld>
            <a:endParaRPr lang="en-US"/>
          </a:p>
        </p:txBody>
      </p:sp>
    </p:spTree>
    <p:extLst>
      <p:ext uri="{BB962C8B-B14F-4D97-AF65-F5344CB8AC3E}">
        <p14:creationId xmlns:p14="http://schemas.microsoft.com/office/powerpoint/2010/main" val="1313789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BE740C-A01C-4C9F-925B-45D51C4CC79D}" type="datetimeFigureOut">
              <a:rPr lang="en-US" smtClean="0"/>
              <a:t>8/28/2015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9504F1-51D2-46C0-908D-C20D6DD06AB2}" type="slidenum">
              <a:rPr lang="en-US" smtClean="0"/>
              <a:t>‹#›</a:t>
            </a:fld>
            <a:endParaRPr lang="en-US"/>
          </a:p>
        </p:txBody>
      </p:sp>
    </p:spTree>
    <p:extLst>
      <p:ext uri="{BB962C8B-B14F-4D97-AF65-F5344CB8AC3E}">
        <p14:creationId xmlns:p14="http://schemas.microsoft.com/office/powerpoint/2010/main" val="964471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BE740C-A01C-4C9F-925B-45D51C4CC79D}" type="datetimeFigureOut">
              <a:rPr lang="en-US" smtClean="0"/>
              <a:t>8/28/2015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9504F1-51D2-46C0-908D-C20D6DD06AB2}" type="slidenum">
              <a:rPr lang="en-US" smtClean="0"/>
              <a:t>‹#›</a:t>
            </a:fld>
            <a:endParaRPr lang="en-US"/>
          </a:p>
        </p:txBody>
      </p:sp>
    </p:spTree>
    <p:extLst>
      <p:ext uri="{BB962C8B-B14F-4D97-AF65-F5344CB8AC3E}">
        <p14:creationId xmlns:p14="http://schemas.microsoft.com/office/powerpoint/2010/main" val="1426539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E740C-A01C-4C9F-925B-45D51C4CC79D}" type="datetimeFigureOut">
              <a:rPr lang="en-US" smtClean="0"/>
              <a:t>8/28/2015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9504F1-51D2-46C0-908D-C20D6DD06AB2}" type="slidenum">
              <a:rPr lang="en-US" smtClean="0"/>
              <a:t>‹#›</a:t>
            </a:fld>
            <a:endParaRPr lang="en-US"/>
          </a:p>
        </p:txBody>
      </p:sp>
    </p:spTree>
    <p:extLst>
      <p:ext uri="{BB962C8B-B14F-4D97-AF65-F5344CB8AC3E}">
        <p14:creationId xmlns:p14="http://schemas.microsoft.com/office/powerpoint/2010/main" val="2771109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BE740C-A01C-4C9F-925B-45D51C4CC79D}"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504F1-51D2-46C0-908D-C20D6DD06AB2}" type="slidenum">
              <a:rPr lang="en-US" smtClean="0"/>
              <a:t>‹#›</a:t>
            </a:fld>
            <a:endParaRPr lang="en-US"/>
          </a:p>
        </p:txBody>
      </p:sp>
    </p:spTree>
    <p:extLst>
      <p:ext uri="{BB962C8B-B14F-4D97-AF65-F5344CB8AC3E}">
        <p14:creationId xmlns:p14="http://schemas.microsoft.com/office/powerpoint/2010/main" val="1984271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BE740C-A01C-4C9F-925B-45D51C4CC79D}"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504F1-51D2-46C0-908D-C20D6DD06AB2}" type="slidenum">
              <a:rPr lang="en-US" smtClean="0"/>
              <a:t>‹#›</a:t>
            </a:fld>
            <a:endParaRPr lang="en-US"/>
          </a:p>
        </p:txBody>
      </p:sp>
    </p:spTree>
    <p:extLst>
      <p:ext uri="{BB962C8B-B14F-4D97-AF65-F5344CB8AC3E}">
        <p14:creationId xmlns:p14="http://schemas.microsoft.com/office/powerpoint/2010/main" val="325325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E740C-A01C-4C9F-925B-45D51C4CC79D}" type="datetimeFigureOut">
              <a:rPr lang="en-US" smtClean="0"/>
              <a:t>8/28/2015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504F1-51D2-46C0-908D-C20D6DD06AB2}" type="slidenum">
              <a:rPr lang="en-US" smtClean="0"/>
              <a:t>‹#›</a:t>
            </a:fld>
            <a:endParaRPr lang="en-US"/>
          </a:p>
        </p:txBody>
      </p:sp>
    </p:spTree>
    <p:extLst>
      <p:ext uri="{BB962C8B-B14F-4D97-AF65-F5344CB8AC3E}">
        <p14:creationId xmlns:p14="http://schemas.microsoft.com/office/powerpoint/2010/main" val="880238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jp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
            <a:ext cx="9144000" cy="86670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4335" y="3795748"/>
            <a:ext cx="9144000" cy="79050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269224"/>
            <a:ext cx="9146458" cy="81435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1066800"/>
            <a:ext cx="3632916" cy="3773112"/>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4000" y="1"/>
            <a:ext cx="838200" cy="866705"/>
          </a:xfrm>
          <a:prstGeom prst="rect">
            <a:avLst/>
          </a:prstGeom>
        </p:spPr>
      </p:pic>
      <p:sp>
        <p:nvSpPr>
          <p:cNvPr id="10" name="TextBox 9"/>
          <p:cNvSpPr txBox="1"/>
          <p:nvPr/>
        </p:nvSpPr>
        <p:spPr>
          <a:xfrm>
            <a:off x="5815781" y="2414747"/>
            <a:ext cx="4396716" cy="1077218"/>
          </a:xfrm>
          <a:prstGeom prst="rect">
            <a:avLst/>
          </a:prstGeom>
          <a:noFill/>
        </p:spPr>
        <p:txBody>
          <a:bodyPr wrap="none" rtlCol="0">
            <a:spAutoFit/>
          </a:bodyPr>
          <a:lstStyle/>
          <a:p>
            <a:r>
              <a:rPr lang="en-US" sz="3200" b="1" dirty="0">
                <a:solidFill>
                  <a:srgbClr val="FF0000"/>
                </a:solidFill>
                <a:latin typeface="Times New Roman" pitchFamily="18" charset="0"/>
                <a:cs typeface="Times New Roman" pitchFamily="18" charset="0"/>
              </a:rPr>
              <a:t>BÁO CÁO THỰC TẬP </a:t>
            </a:r>
          </a:p>
          <a:p>
            <a:pPr algn="ctr"/>
            <a:r>
              <a:rPr lang="en-US" sz="3200" b="1" dirty="0">
                <a:solidFill>
                  <a:srgbClr val="FF0000"/>
                </a:solidFill>
                <a:latin typeface="Times New Roman" pitchFamily="18" charset="0"/>
                <a:cs typeface="Times New Roman" pitchFamily="18" charset="0"/>
              </a:rPr>
              <a:t>TỐT </a:t>
            </a:r>
            <a:r>
              <a:rPr lang="en-US" sz="3200" b="1" dirty="0" smtClean="0">
                <a:solidFill>
                  <a:srgbClr val="FF0000"/>
                </a:solidFill>
                <a:latin typeface="Times New Roman" pitchFamily="18" charset="0"/>
                <a:cs typeface="Times New Roman" pitchFamily="18" charset="0"/>
              </a:rPr>
              <a:t>NGHIỆP</a:t>
            </a:r>
            <a:endParaRPr lang="en-US" sz="3200" b="1" dirty="0">
              <a:solidFill>
                <a:srgbClr val="FF0000"/>
              </a:solidFill>
              <a:latin typeface="Times New Roman" pitchFamily="18" charset="0"/>
              <a:cs typeface="Times New Roman" pitchFamily="18" charset="0"/>
            </a:endParaRPr>
          </a:p>
        </p:txBody>
      </p:sp>
      <p:sp>
        <p:nvSpPr>
          <p:cNvPr id="11" name="TextBox 10"/>
          <p:cNvSpPr txBox="1"/>
          <p:nvPr/>
        </p:nvSpPr>
        <p:spPr>
          <a:xfrm>
            <a:off x="2907462" y="202520"/>
            <a:ext cx="7280455" cy="461665"/>
          </a:xfrm>
          <a:prstGeom prst="rect">
            <a:avLst/>
          </a:prstGeom>
          <a:noFill/>
        </p:spPr>
        <p:txBody>
          <a:bodyPr wrap="none" rtlCol="0">
            <a:spAutoFit/>
          </a:bodyPr>
          <a:lstStyle/>
          <a:p>
            <a:r>
              <a:rPr lang="en-US" sz="2400" dirty="0">
                <a:solidFill>
                  <a:srgbClr val="FF0000"/>
                </a:solidFill>
                <a:latin typeface="Times New Roman" pitchFamily="18" charset="0"/>
              </a:rPr>
              <a:t>HỌC VIỆN CÔNG NGHỆ BƯU CHÍNH VIỄN THÔNG</a:t>
            </a:r>
          </a:p>
        </p:txBody>
      </p:sp>
      <p:sp>
        <p:nvSpPr>
          <p:cNvPr id="12" name="TextBox 11"/>
          <p:cNvSpPr txBox="1"/>
          <p:nvPr/>
        </p:nvSpPr>
        <p:spPr>
          <a:xfrm>
            <a:off x="4653115" y="4586253"/>
            <a:ext cx="4177733" cy="1200329"/>
          </a:xfrm>
          <a:prstGeom prst="rect">
            <a:avLst/>
          </a:prstGeom>
          <a:noFill/>
        </p:spPr>
        <p:txBody>
          <a:bodyPr wrap="square" rtlCol="0">
            <a:spAutoFit/>
          </a:bodyPr>
          <a:lstStyle/>
          <a:p>
            <a:r>
              <a:rPr lang="en-US" b="1" dirty="0"/>
              <a:t>GV hướng dẫn   :  NGUYỄN TRUNG </a:t>
            </a:r>
            <a:r>
              <a:rPr lang="en-US" b="1" dirty="0" smtClean="0"/>
              <a:t>HIẾU                                                                                         </a:t>
            </a:r>
            <a:r>
              <a:rPr lang="en-US" b="1" dirty="0"/>
              <a:t>SV thực hiện     </a:t>
            </a:r>
            <a:r>
              <a:rPr lang="en-US" b="1" dirty="0" smtClean="0"/>
              <a:t> :  </a:t>
            </a:r>
            <a:r>
              <a:rPr lang="en-US" b="1" dirty="0"/>
              <a:t>NGUYỄN HỮU </a:t>
            </a:r>
            <a:r>
              <a:rPr lang="en-US" b="1" dirty="0" smtClean="0"/>
              <a:t>TIẾN                                                                                                </a:t>
            </a:r>
            <a:r>
              <a:rPr lang="en-US" b="1" dirty="0"/>
              <a:t>Mã sinh viên     </a:t>
            </a:r>
            <a:r>
              <a:rPr lang="en-US" b="1" dirty="0" smtClean="0"/>
              <a:t> :  </a:t>
            </a:r>
            <a:r>
              <a:rPr lang="en-US" b="1" dirty="0"/>
              <a:t>B112102043</a:t>
            </a:r>
            <a:endParaRPr lang="en-US" dirty="0"/>
          </a:p>
          <a:p>
            <a:r>
              <a:rPr lang="en-US" b="1" dirty="0" smtClean="0"/>
              <a:t>Lớp                      </a:t>
            </a:r>
            <a:r>
              <a:rPr lang="en-US" b="1" dirty="0"/>
              <a:t>:  D11DTMT</a:t>
            </a:r>
            <a:endParaRPr lang="en-US"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6172201"/>
            <a:ext cx="9144000" cy="685801"/>
          </a:xfrm>
          <a:prstGeom prst="rect">
            <a:avLst/>
          </a:prstGeom>
        </p:spPr>
      </p:pic>
      <p:sp>
        <p:nvSpPr>
          <p:cNvPr id="14" name="TextBox 13"/>
          <p:cNvSpPr txBox="1"/>
          <p:nvPr/>
        </p:nvSpPr>
        <p:spPr>
          <a:xfrm>
            <a:off x="8674461" y="6315045"/>
            <a:ext cx="1973874" cy="400110"/>
          </a:xfrm>
          <a:prstGeom prst="rect">
            <a:avLst/>
          </a:prstGeom>
          <a:noFill/>
        </p:spPr>
        <p:txBody>
          <a:bodyPr wrap="none" rtlCol="0">
            <a:spAutoFit/>
          </a:bodyPr>
          <a:lstStyle/>
          <a:p>
            <a:r>
              <a:rPr lang="en-US" sz="2000" b="1" dirty="0">
                <a:latin typeface="Times New Roman" pitchFamily="18" charset="0"/>
                <a:cs typeface="Times New Roman" pitchFamily="18" charset="0"/>
              </a:rPr>
              <a:t>www.ptit.edu.vn</a:t>
            </a:r>
          </a:p>
        </p:txBody>
      </p:sp>
    </p:spTree>
    <p:extLst>
      <p:ext uri="{BB962C8B-B14F-4D97-AF65-F5344CB8AC3E}">
        <p14:creationId xmlns:p14="http://schemas.microsoft.com/office/powerpoint/2010/main" val="2607584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815" y="-134177"/>
            <a:ext cx="10515600" cy="1191387"/>
          </a:xfrm>
        </p:spPr>
        <p:txBody>
          <a:bodyPr>
            <a:normAutofit fontScale="90000"/>
          </a:bodyPr>
          <a:lstStyle/>
          <a:p>
            <a:pPr algn="ctr"/>
            <a:r>
              <a:rPr lang="en-US" sz="4800" b="1" dirty="0">
                <a:cs typeface="Times New Roman" panose="02020603050405020304" pitchFamily="18" charset="0"/>
              </a:rPr>
              <a:t> </a:t>
            </a:r>
            <a:r>
              <a:rPr lang="en-US" altLang="en-US" sz="4000" b="1" dirty="0">
                <a:solidFill>
                  <a:schemeClr val="accent2"/>
                </a:solidFill>
                <a:latin typeface="+mn-lt"/>
              </a:rPr>
              <a:t>CHƯƠNG II: MẠCH HẸN GIỜ BẬT TẮT THIẾT BỊ ĐIỆN</a:t>
            </a:r>
            <a:endParaRPr lang="en-US" sz="4000" dirty="0">
              <a:solidFill>
                <a:schemeClr val="accent2"/>
              </a:solidFill>
              <a:latin typeface="+mn-lt"/>
            </a:endParaRPr>
          </a:p>
        </p:txBody>
      </p:sp>
      <p:sp>
        <p:nvSpPr>
          <p:cNvPr id="3" name="Content Placeholder 2"/>
          <p:cNvSpPr>
            <a:spLocks noGrp="1"/>
          </p:cNvSpPr>
          <p:nvPr>
            <p:ph idx="1"/>
          </p:nvPr>
        </p:nvSpPr>
        <p:spPr>
          <a:xfrm>
            <a:off x="739036" y="1057210"/>
            <a:ext cx="10614764" cy="5119753"/>
          </a:xfrm>
        </p:spPr>
        <p:txBody>
          <a:bodyPr/>
          <a:lstStyle/>
          <a:p>
            <a:pPr marL="0" indent="0">
              <a:buNone/>
            </a:pPr>
            <a:r>
              <a:rPr lang="en-US" b="1" dirty="0" smtClean="0"/>
              <a:t>7. SƠ ĐỒ MẠCH IN</a:t>
            </a:r>
          </a:p>
          <a:p>
            <a:endParaRPr lang="en-US" dirty="0"/>
          </a:p>
        </p:txBody>
      </p:sp>
      <p:pic>
        <p:nvPicPr>
          <p:cNvPr id="4" name="Picture 3" descr="C:\Users\Tiker\Desktop\Mach_in.png"/>
          <p:cNvPicPr/>
          <p:nvPr/>
        </p:nvPicPr>
        <p:blipFill>
          <a:blip r:embed="rId2">
            <a:extLst>
              <a:ext uri="{28A0092B-C50C-407E-A947-70E740481C1C}">
                <a14:useLocalDpi xmlns:a14="http://schemas.microsoft.com/office/drawing/2010/main" val="0"/>
              </a:ext>
            </a:extLst>
          </a:blip>
          <a:srcRect/>
          <a:stretch>
            <a:fillRect/>
          </a:stretch>
        </p:blipFill>
        <p:spPr bwMode="auto">
          <a:xfrm>
            <a:off x="2657447" y="1741117"/>
            <a:ext cx="6035615" cy="4534423"/>
          </a:xfrm>
          <a:prstGeom prst="rect">
            <a:avLst/>
          </a:prstGeom>
          <a:noFill/>
          <a:ln>
            <a:noFill/>
          </a:ln>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14815" cy="1057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1521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815" y="-134177"/>
            <a:ext cx="10515600" cy="1073629"/>
          </a:xfrm>
        </p:spPr>
        <p:txBody>
          <a:bodyPr>
            <a:normAutofit fontScale="90000"/>
          </a:bodyPr>
          <a:lstStyle/>
          <a:p>
            <a:pPr algn="ctr"/>
            <a:r>
              <a:rPr lang="en-US" sz="5400" b="1" dirty="0">
                <a:cs typeface="Times New Roman" panose="02020603050405020304" pitchFamily="18" charset="0"/>
              </a:rPr>
              <a:t> </a:t>
            </a:r>
            <a:r>
              <a:rPr lang="en-US" altLang="en-US" sz="4000" b="1" dirty="0">
                <a:solidFill>
                  <a:schemeClr val="accent2"/>
                </a:solidFill>
                <a:latin typeface="+mn-lt"/>
              </a:rPr>
              <a:t>CHƯƠNG II: MẠCH HẸN GIỜ BẬT TẮT THIẾT BỊ ĐIỆN</a:t>
            </a:r>
            <a:endParaRPr lang="en-US" sz="4000" dirty="0">
              <a:solidFill>
                <a:schemeClr val="accent2"/>
              </a:solidFill>
              <a:latin typeface="+mn-lt"/>
            </a:endParaRPr>
          </a:p>
        </p:txBody>
      </p:sp>
      <p:sp>
        <p:nvSpPr>
          <p:cNvPr id="3" name="Content Placeholder 2"/>
          <p:cNvSpPr>
            <a:spLocks noGrp="1"/>
          </p:cNvSpPr>
          <p:nvPr>
            <p:ph idx="1"/>
          </p:nvPr>
        </p:nvSpPr>
        <p:spPr>
          <a:xfrm>
            <a:off x="801666" y="1057210"/>
            <a:ext cx="10552134" cy="5119753"/>
          </a:xfrm>
        </p:spPr>
        <p:txBody>
          <a:bodyPr/>
          <a:lstStyle/>
          <a:p>
            <a:pPr marL="0" indent="0">
              <a:buNone/>
            </a:pPr>
            <a:r>
              <a:rPr lang="en-US" b="1" dirty="0" smtClean="0"/>
              <a:t>8. SƠ ĐỒ MẠCH 3D</a:t>
            </a:r>
          </a:p>
          <a:p>
            <a:endParaRPr lang="en-US" dirty="0" smtClean="0"/>
          </a:p>
          <a:p>
            <a:endParaRPr lang="en-US" dirty="0"/>
          </a:p>
        </p:txBody>
      </p:sp>
      <p:pic>
        <p:nvPicPr>
          <p:cNvPr id="4" name="Picture 3" descr="C:\Users\Tiker\Desktop\mach_3d.png"/>
          <p:cNvPicPr/>
          <p:nvPr/>
        </p:nvPicPr>
        <p:blipFill>
          <a:blip r:embed="rId2">
            <a:extLst>
              <a:ext uri="{28A0092B-C50C-407E-A947-70E740481C1C}">
                <a14:useLocalDpi xmlns:a14="http://schemas.microsoft.com/office/drawing/2010/main" val="0"/>
              </a:ext>
            </a:extLst>
          </a:blip>
          <a:srcRect/>
          <a:stretch>
            <a:fillRect/>
          </a:stretch>
        </p:blipFill>
        <p:spPr bwMode="auto">
          <a:xfrm>
            <a:off x="2780887" y="1675312"/>
            <a:ext cx="6037436" cy="4501651"/>
          </a:xfrm>
          <a:prstGeom prst="rect">
            <a:avLst/>
          </a:prstGeom>
          <a:noFill/>
          <a:ln>
            <a:noFill/>
          </a:ln>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14815" cy="1057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4902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815" y="0"/>
            <a:ext cx="10515600" cy="1325563"/>
          </a:xfrm>
        </p:spPr>
        <p:txBody>
          <a:bodyPr>
            <a:normAutofit/>
          </a:bodyPr>
          <a:lstStyle/>
          <a:p>
            <a:pPr algn="ctr"/>
            <a:r>
              <a:rPr lang="en-US" altLang="en-US" sz="3600" b="1" dirty="0">
                <a:solidFill>
                  <a:schemeClr val="accent2"/>
                </a:solidFill>
                <a:latin typeface="+mn-lt"/>
              </a:rPr>
              <a:t>CHƯƠNG </a:t>
            </a:r>
            <a:r>
              <a:rPr lang="en-US" altLang="en-US" sz="3600" b="1" dirty="0" smtClean="0">
                <a:solidFill>
                  <a:schemeClr val="accent2"/>
                </a:solidFill>
                <a:latin typeface="+mn-lt"/>
              </a:rPr>
              <a:t>III: TỔNG KẾT</a:t>
            </a:r>
            <a:endParaRPr lang="en-US" sz="3600" dirty="0">
              <a:solidFill>
                <a:schemeClr val="accent2"/>
              </a:solidFill>
              <a:latin typeface="+mn-lt"/>
            </a:endParaRPr>
          </a:p>
        </p:txBody>
      </p:sp>
      <p:sp>
        <p:nvSpPr>
          <p:cNvPr id="3" name="Content Placeholder 2"/>
          <p:cNvSpPr>
            <a:spLocks noGrp="1"/>
          </p:cNvSpPr>
          <p:nvPr>
            <p:ph idx="1"/>
          </p:nvPr>
        </p:nvSpPr>
        <p:spPr>
          <a:xfrm>
            <a:off x="826718" y="1057210"/>
            <a:ext cx="10527082" cy="5119753"/>
          </a:xfrm>
        </p:spPr>
        <p:txBody>
          <a:bodyPr/>
          <a:lstStyle/>
          <a:p>
            <a:pPr marL="0" indent="0">
              <a:buFont typeface="Arial" charset="0"/>
              <a:buNone/>
              <a:defRPr/>
            </a:pPr>
            <a:r>
              <a:rPr lang="en-US" b="1" dirty="0" smtClean="0">
                <a:latin typeface="Times New Roman" pitchFamily="18" charset="0"/>
                <a:cs typeface="Times New Roman" pitchFamily="18" charset="0"/>
              </a:rPr>
              <a:t>1.KẾT LUẬN</a:t>
            </a:r>
            <a:endParaRPr lang="en-US" b="1" dirty="0">
              <a:latin typeface="Times New Roman" pitchFamily="18" charset="0"/>
              <a:cs typeface="Times New Roman" pitchFamily="18" charset="0"/>
            </a:endParaRPr>
          </a:p>
          <a:p>
            <a:pPr algn="just">
              <a:defRPr/>
            </a:pPr>
            <a:r>
              <a:rPr lang="en-US" sz="2300" dirty="0">
                <a:latin typeface="Times New Roman" pitchFamily="18" charset="0"/>
                <a:cs typeface="Times New Roman" pitchFamily="18" charset="0"/>
              </a:rPr>
              <a:t>Thiết kế được mô hình đã đặt ra</a:t>
            </a:r>
            <a:r>
              <a:rPr lang="en-US" sz="2300" dirty="0" smtClean="0">
                <a:latin typeface="Times New Roman" pitchFamily="18" charset="0"/>
                <a:cs typeface="Times New Roman" pitchFamily="18" charset="0"/>
              </a:rPr>
              <a:t>.</a:t>
            </a:r>
            <a:endParaRPr lang="en-US" sz="2300" dirty="0">
              <a:latin typeface="Times New Roman" pitchFamily="18" charset="0"/>
              <a:cs typeface="Times New Roman" pitchFamily="18" charset="0"/>
            </a:endParaRPr>
          </a:p>
          <a:p>
            <a:pPr algn="just">
              <a:defRPr/>
            </a:pPr>
            <a:r>
              <a:rPr lang="en-US" sz="2300" dirty="0" smtClean="0">
                <a:latin typeface="Times New Roman" pitchFamily="18" charset="0"/>
                <a:cs typeface="Times New Roman" pitchFamily="18" charset="0"/>
              </a:rPr>
              <a:t>Quá trình truyền nhận dữ liệu từ xa bằng sóng RF rất nhanh</a:t>
            </a:r>
          </a:p>
          <a:p>
            <a:pPr algn="just">
              <a:defRPr/>
            </a:pPr>
            <a:r>
              <a:rPr lang="en-US" sz="2300" dirty="0" smtClean="0">
                <a:latin typeface="Times New Roman" pitchFamily="18" charset="0"/>
                <a:cs typeface="Times New Roman" pitchFamily="18" charset="0"/>
              </a:rPr>
              <a:t>Hệ thống chạy ổn định </a:t>
            </a:r>
          </a:p>
          <a:p>
            <a:pPr algn="just">
              <a:defRPr/>
            </a:pPr>
            <a:r>
              <a:rPr lang="en-US" sz="2300" dirty="0" smtClean="0">
                <a:latin typeface="Times New Roman" pitchFamily="18" charset="0"/>
                <a:cs typeface="Times New Roman" pitchFamily="18" charset="0"/>
              </a:rPr>
              <a:t>Tốc độ xử lý nhanh</a:t>
            </a:r>
          </a:p>
          <a:p>
            <a:pPr marL="0" indent="0">
              <a:buNone/>
            </a:pPr>
            <a:r>
              <a:rPr lang="en-US" b="1" dirty="0">
                <a:latin typeface="Times New Roman" pitchFamily="18" charset="0"/>
                <a:cs typeface="Times New Roman" pitchFamily="18" charset="0"/>
              </a:rPr>
              <a:t>2. </a:t>
            </a:r>
            <a:r>
              <a:rPr lang="en-US" b="1" dirty="0" smtClean="0">
                <a:latin typeface="Times New Roman" pitchFamily="18" charset="0"/>
                <a:cs typeface="Times New Roman" pitchFamily="18" charset="0"/>
              </a:rPr>
              <a:t>HƯỚNG PHÁT TRIỂN CỦA ĐỀ TÀI</a:t>
            </a:r>
            <a:endParaRPr lang="en-US" b="1" dirty="0">
              <a:latin typeface="Times New Roman" pitchFamily="18" charset="0"/>
              <a:cs typeface="Times New Roman" pitchFamily="18" charset="0"/>
            </a:endParaRPr>
          </a:p>
          <a:p>
            <a:pPr algn="just"/>
            <a:r>
              <a:rPr lang="en-US" sz="2300" dirty="0">
                <a:latin typeface="Times New Roman" pitchFamily="18" charset="0"/>
                <a:cs typeface="Times New Roman" pitchFamily="18" charset="0"/>
              </a:rPr>
              <a:t>Với đề tài này thì hoàn toàn có thể phát triển để </a:t>
            </a:r>
            <a:r>
              <a:rPr lang="en-US" sz="2300" dirty="0" smtClean="0">
                <a:latin typeface="Times New Roman" pitchFamily="18" charset="0"/>
                <a:cs typeface="Times New Roman" pitchFamily="18" charset="0"/>
              </a:rPr>
              <a:t>bật tắt </a:t>
            </a:r>
            <a:r>
              <a:rPr lang="en-US" sz="2300" dirty="0">
                <a:latin typeface="Times New Roman" pitchFamily="18" charset="0"/>
                <a:cs typeface="Times New Roman" pitchFamily="18" charset="0"/>
              </a:rPr>
              <a:t>rất nhiều thì bị điện </a:t>
            </a:r>
            <a:r>
              <a:rPr lang="en-US" sz="2300" dirty="0" smtClean="0">
                <a:latin typeface="Times New Roman" pitchFamily="18" charset="0"/>
                <a:cs typeface="Times New Roman" pitchFamily="18" charset="0"/>
              </a:rPr>
              <a:t>hơn, áp dụng cho một hệ thống bật tắt thiết bị điện lớn</a:t>
            </a:r>
            <a:endParaRPr lang="en-US" sz="2300" dirty="0">
              <a:latin typeface="Times New Roman" pitchFamily="18" charset="0"/>
              <a:cs typeface="Times New Roman" pitchFamily="18" charset="0"/>
            </a:endParaRPr>
          </a:p>
          <a:p>
            <a:pPr marL="0" indent="0" algn="just">
              <a:buFont typeface="Arial" charset="0"/>
              <a:buNone/>
              <a:defRPr/>
            </a:pPr>
            <a:endParaRPr lang="en-US" dirty="0">
              <a:latin typeface="Times New Roman" pitchFamily="18" charset="0"/>
              <a:cs typeface="Times New Roman" pitchFamily="18" charset="0"/>
            </a:endParaRP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14815" cy="1057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2207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a:xfrm>
            <a:off x="1593850" y="1828800"/>
            <a:ext cx="9067800" cy="3697288"/>
          </a:xfrm>
        </p:spPr>
        <p:txBody>
          <a:bodyPr/>
          <a:lstStyle/>
          <a:p>
            <a:pPr eaLnBrk="1" hangingPunct="1"/>
            <a:r>
              <a:rPr lang="en-US" altLang="en-US" dirty="0" smtClean="0">
                <a:solidFill>
                  <a:srgbClr val="FF0000"/>
                </a:solidFill>
              </a:rPr>
              <a:t>           </a:t>
            </a:r>
            <a:r>
              <a:rPr lang="en-US" altLang="en-US" sz="4800" dirty="0" smtClean="0">
                <a:solidFill>
                  <a:srgbClr val="FF0000"/>
                </a:solidFill>
              </a:rPr>
              <a:t>Em xin chân thành cảm ơn!</a:t>
            </a:r>
          </a:p>
        </p:txBody>
      </p:sp>
      <p:pic>
        <p:nvPicPr>
          <p:cNvPr id="1945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4312" y="15875"/>
            <a:ext cx="9223376"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9881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690688"/>
            <a:ext cx="10515599" cy="4697586"/>
          </a:xfrm>
        </p:spPr>
        <p:txBody>
          <a:bodyPr>
            <a:normAutofit/>
          </a:bodyPr>
          <a:lstStyle/>
          <a:p>
            <a:pPr marL="0" indent="0" algn="ctr">
              <a:buNone/>
            </a:pPr>
            <a:endParaRPr lang="en-US" altLang="en-US" sz="4800" b="1" dirty="0">
              <a:latin typeface="Times New Roman" panose="02020603050405020304" pitchFamily="18" charset="0"/>
              <a:cs typeface="Times New Roman" panose="02020603050405020304" pitchFamily="18" charset="0"/>
            </a:endParaRPr>
          </a:p>
          <a:p>
            <a:pPr marL="0" indent="0" algn="ctr">
              <a:buNone/>
            </a:pPr>
            <a:r>
              <a:rPr lang="en-US" altLang="en-US" sz="4800" b="1" dirty="0" smtClean="0">
                <a:latin typeface="Times New Roman" panose="02020603050405020304" pitchFamily="18" charset="0"/>
                <a:cs typeface="Times New Roman" panose="02020603050405020304" pitchFamily="18" charset="0"/>
              </a:rPr>
              <a:t>NỘI DUNG</a:t>
            </a:r>
          </a:p>
          <a:p>
            <a:pPr marL="0" indent="0" algn="ctr">
              <a:buNone/>
            </a:pPr>
            <a:endParaRPr lang="en-US" altLang="en-US" sz="2000" b="1" dirty="0">
              <a:latin typeface="Times New Roman" panose="02020603050405020304" pitchFamily="18" charset="0"/>
              <a:cs typeface="Times New Roman" panose="02020603050405020304" pitchFamily="18" charset="0"/>
            </a:endParaRPr>
          </a:p>
          <a:p>
            <a:pPr marL="0" indent="0">
              <a:lnSpc>
                <a:spcPct val="100000"/>
              </a:lnSpc>
              <a:buNone/>
            </a:pPr>
            <a:r>
              <a:rPr lang="en-US" altLang="en-US" b="1" dirty="0" smtClean="0">
                <a:cs typeface="Times New Roman" panose="02020603050405020304" pitchFamily="18" charset="0"/>
              </a:rPr>
              <a:t>CHƯƠNG I  : VIỆN TỰ ĐỘNG HÓA QUÂN ĐỘI</a:t>
            </a:r>
            <a:r>
              <a:rPr lang="en-US" b="1" dirty="0" smtClean="0">
                <a:cs typeface="Times New Roman" panose="02020603050405020304" pitchFamily="18" charset="0"/>
              </a:rPr>
              <a:t> </a:t>
            </a:r>
          </a:p>
          <a:p>
            <a:pPr marL="0" indent="0">
              <a:lnSpc>
                <a:spcPct val="100000"/>
              </a:lnSpc>
              <a:buNone/>
            </a:pPr>
            <a:r>
              <a:rPr lang="en-US" altLang="en-US" b="1" dirty="0" smtClean="0">
                <a:cs typeface="Times New Roman" panose="02020603050405020304" pitchFamily="18" charset="0"/>
              </a:rPr>
              <a:t>CHƯƠNG II : MẠCH HẸN GIỜ BẬT TẮT THIẾT BỊ ĐIỆN</a:t>
            </a:r>
          </a:p>
          <a:p>
            <a:pPr marL="0" indent="0">
              <a:lnSpc>
                <a:spcPct val="100000"/>
              </a:lnSpc>
              <a:buNone/>
            </a:pPr>
            <a:r>
              <a:rPr lang="en-US" altLang="en-US" b="1" dirty="0" smtClean="0">
                <a:cs typeface="Times New Roman" panose="02020603050405020304" pitchFamily="18" charset="0"/>
              </a:rPr>
              <a:t>CHƯƠNG III: TỔNG KẾT</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0"/>
            <a:ext cx="10515600" cy="1911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3579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961318" cy="939453"/>
          </a:xfrm>
        </p:spPr>
        <p:txBody>
          <a:bodyPr>
            <a:normAutofit/>
          </a:bodyPr>
          <a:lstStyle/>
          <a:p>
            <a:pPr algn="ctr"/>
            <a:r>
              <a:rPr lang="en-US" altLang="en-US" sz="3600" b="1" dirty="0" smtClean="0"/>
              <a:t> </a:t>
            </a:r>
            <a:r>
              <a:rPr lang="en-US" altLang="en-US" sz="3600" b="1" dirty="0" smtClean="0">
                <a:solidFill>
                  <a:schemeClr val="accent2"/>
                </a:solidFill>
                <a:latin typeface="+mn-lt"/>
              </a:rPr>
              <a:t>CHƯƠNG </a:t>
            </a:r>
            <a:r>
              <a:rPr lang="en-US" altLang="en-US" sz="3600" b="1" dirty="0">
                <a:solidFill>
                  <a:schemeClr val="accent2"/>
                </a:solidFill>
                <a:latin typeface="+mn-lt"/>
              </a:rPr>
              <a:t>I</a:t>
            </a:r>
            <a:r>
              <a:rPr lang="en-US" altLang="en-US" sz="3600" b="1" dirty="0" smtClean="0">
                <a:solidFill>
                  <a:schemeClr val="accent2"/>
                </a:solidFill>
                <a:latin typeface="+mn-lt"/>
              </a:rPr>
              <a:t>: VIỆN TỰ ĐỘNG HÓA QUÂN ĐỘI</a:t>
            </a:r>
            <a:endParaRPr lang="en-US" sz="3600" dirty="0">
              <a:solidFill>
                <a:schemeClr val="accent2"/>
              </a:solidFill>
              <a:latin typeface="+mn-lt"/>
            </a:endParaRPr>
          </a:p>
        </p:txBody>
      </p:sp>
      <p:sp>
        <p:nvSpPr>
          <p:cNvPr id="3" name="Content Placeholder 2"/>
          <p:cNvSpPr>
            <a:spLocks noGrp="1"/>
          </p:cNvSpPr>
          <p:nvPr>
            <p:ph idx="1"/>
          </p:nvPr>
        </p:nvSpPr>
        <p:spPr>
          <a:xfrm>
            <a:off x="838200" y="939452"/>
            <a:ext cx="10515600" cy="5237511"/>
          </a:xfrm>
        </p:spPr>
        <p:txBody>
          <a:bodyPr>
            <a:normAutofit/>
          </a:bodyPr>
          <a:lstStyle/>
          <a:p>
            <a:pPr marL="0" indent="0">
              <a:buNone/>
            </a:pPr>
            <a:r>
              <a:rPr lang="en-US" b="1" dirty="0" smtClean="0"/>
              <a:t>1. GIỚI THIỆU CHUNG VỀ CÔNG TY</a:t>
            </a:r>
            <a:endParaRPr lang="en-US" b="1" dirty="0"/>
          </a:p>
          <a:p>
            <a:pPr algn="just"/>
            <a:r>
              <a:rPr lang="en-US" sz="2300" dirty="0" smtClean="0"/>
              <a:t>Viện </a:t>
            </a:r>
            <a:r>
              <a:rPr lang="en-US" sz="2300" dirty="0"/>
              <a:t>Tự động hóa quân đội là đơn vị nghiên cứu chuyên ngành công nghệ cao, trực </a:t>
            </a:r>
            <a:r>
              <a:rPr lang="en-US" sz="2300" dirty="0" smtClean="0"/>
              <a:t>thuộc </a:t>
            </a:r>
            <a:r>
              <a:rPr lang="en-US" sz="2300" dirty="0"/>
              <a:t>Viện Khoa học-Công nghệ Quân đội Bộ Quốc Phòng được thành lập ngày 12 tháng 10 năm </a:t>
            </a:r>
            <a:r>
              <a:rPr lang="en-US" sz="2300" dirty="0" smtClean="0"/>
              <a:t>1960</a:t>
            </a:r>
          </a:p>
          <a:p>
            <a:r>
              <a:rPr lang="en-US" sz="2300" dirty="0"/>
              <a:t>Trụ sở ở Phố Phú Viên – Phường Bồ Đề - Quận Long Biên - Thành Phố Hà </a:t>
            </a:r>
            <a:r>
              <a:rPr lang="en-US" sz="2300" dirty="0" smtClean="0"/>
              <a:t>Nội</a:t>
            </a:r>
          </a:p>
          <a:p>
            <a:pPr algn="just"/>
            <a:r>
              <a:rPr lang="en-US" sz="2300" dirty="0"/>
              <a:t>Với chức năng nghiên cứu khoa học kỹ thuật và ứng dụng công nghệ tự động hóa phục vụ quốc phòng, an ninh và kinh tế-xã hội, nên Viện có vị trí quan trọng trong sự nghiệp xây dựng và bảo vệ Tổ Quốc, xây dựng quân đội nhân dân “cách mạng, chính quy, tinh nhuệ, từng bước hiện đại”. </a:t>
            </a:r>
            <a:endParaRPr lang="en-US" sz="2300" dirty="0" smtClean="0"/>
          </a:p>
          <a:p>
            <a:pPr marL="0" indent="0">
              <a:buNone/>
            </a:pPr>
            <a:r>
              <a:rPr lang="en-US" b="1" dirty="0" smtClean="0"/>
              <a:t>2.</a:t>
            </a:r>
            <a:r>
              <a:rPr lang="en-US" b="1" dirty="0"/>
              <a:t> </a:t>
            </a:r>
            <a:r>
              <a:rPr lang="en-US" b="1" dirty="0" smtClean="0"/>
              <a:t>NỘI DUNG PHÁT TRIỂN CỦA CÔNG TY</a:t>
            </a:r>
          </a:p>
          <a:p>
            <a:r>
              <a:rPr lang="en-US" sz="2300" dirty="0"/>
              <a:t>Thường xuyên coi trọng xây dựng Viện vững mạnh về chính trị</a:t>
            </a:r>
          </a:p>
          <a:p>
            <a:r>
              <a:rPr lang="en-US" sz="2300" dirty="0"/>
              <a:t> Nâng cao chất lượng nghiên cứu khoa học</a:t>
            </a:r>
          </a:p>
          <a:p>
            <a:endParaRPr lang="en-US" sz="2400" dirty="0"/>
          </a:p>
          <a:p>
            <a:pPr marL="0" indent="0">
              <a:buNone/>
            </a:pPr>
            <a:endParaRPr lang="en-US" sz="23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14815" cy="1057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4635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4608" y="-5171"/>
            <a:ext cx="10747332" cy="969675"/>
          </a:xfrm>
        </p:spPr>
        <p:txBody>
          <a:bodyPr>
            <a:normAutofit/>
          </a:bodyPr>
          <a:lstStyle/>
          <a:p>
            <a:pPr algn="ctr"/>
            <a:r>
              <a:rPr lang="en-US" altLang="en-US" sz="3600" b="1" dirty="0">
                <a:solidFill>
                  <a:schemeClr val="accent2"/>
                </a:solidFill>
                <a:latin typeface="+mn-lt"/>
              </a:rPr>
              <a:t>CHƯƠNG I</a:t>
            </a:r>
            <a:r>
              <a:rPr lang="en-US" altLang="en-US" sz="3600" b="1" dirty="0" smtClean="0">
                <a:solidFill>
                  <a:schemeClr val="accent2"/>
                </a:solidFill>
                <a:latin typeface="+mn-lt"/>
              </a:rPr>
              <a:t>: </a:t>
            </a:r>
            <a:r>
              <a:rPr lang="en-US" altLang="en-US" sz="3600" b="1" dirty="0">
                <a:solidFill>
                  <a:schemeClr val="accent2"/>
                </a:solidFill>
                <a:latin typeface="+mn-lt"/>
              </a:rPr>
              <a:t>VIỆN TỰ ĐỘNG HÓA QUÂN ĐỘI</a:t>
            </a:r>
            <a:endParaRPr lang="en-US" sz="3600" dirty="0">
              <a:solidFill>
                <a:schemeClr val="accent2"/>
              </a:solidFill>
              <a:latin typeface="+mn-lt"/>
            </a:endParaRPr>
          </a:p>
        </p:txBody>
      </p:sp>
      <p:sp>
        <p:nvSpPr>
          <p:cNvPr id="3" name="Content Placeholder 2"/>
          <p:cNvSpPr>
            <a:spLocks noGrp="1"/>
          </p:cNvSpPr>
          <p:nvPr>
            <p:ph idx="1"/>
          </p:nvPr>
        </p:nvSpPr>
        <p:spPr>
          <a:xfrm>
            <a:off x="851770" y="964504"/>
            <a:ext cx="10502030" cy="5212459"/>
          </a:xfrm>
        </p:spPr>
        <p:txBody>
          <a:bodyPr/>
          <a:lstStyle/>
          <a:p>
            <a:pPr marL="0" indent="0">
              <a:buNone/>
            </a:pPr>
            <a:r>
              <a:rPr lang="en-US" b="1" dirty="0" smtClean="0"/>
              <a:t>3. NGHIÊN CỨU VÀ PHÁT TRIỂN NHIỀU SẢN PHẨM</a:t>
            </a:r>
          </a:p>
          <a:p>
            <a:r>
              <a:rPr lang="en-US" sz="2300" dirty="0" smtClean="0"/>
              <a:t> Nghiên </a:t>
            </a:r>
            <a:r>
              <a:rPr lang="en-US" sz="2300" dirty="0"/>
              <a:t>cứu và phát triển hệ thống </a:t>
            </a:r>
            <a:r>
              <a:rPr lang="en-US" sz="2300" dirty="0" smtClean="0"/>
              <a:t>bia phục vụ</a:t>
            </a:r>
          </a:p>
          <a:p>
            <a:pPr marL="0" indent="0">
              <a:buNone/>
            </a:pPr>
            <a:r>
              <a:rPr lang="en-US" sz="2300" dirty="0" smtClean="0"/>
              <a:t> </a:t>
            </a:r>
            <a:r>
              <a:rPr lang="en-US" sz="2300" dirty="0"/>
              <a:t>huấn </a:t>
            </a:r>
            <a:r>
              <a:rPr lang="en-US" sz="2300" dirty="0" smtClean="0"/>
              <a:t>luyện</a:t>
            </a:r>
          </a:p>
          <a:p>
            <a:pPr marL="0" indent="0">
              <a:buNone/>
            </a:pPr>
            <a:endParaRPr lang="en-US" sz="2300" dirty="0" smtClean="0"/>
          </a:p>
          <a:p>
            <a:pPr algn="just"/>
            <a:r>
              <a:rPr lang="en-US" sz="2300" dirty="0" smtClean="0"/>
              <a:t> Tích </a:t>
            </a:r>
            <a:r>
              <a:rPr lang="en-US" sz="2300" dirty="0"/>
              <a:t>hợp pháo </a:t>
            </a:r>
            <a:r>
              <a:rPr lang="en-US" sz="2400" dirty="0" smtClean="0"/>
              <a:t>105m </a:t>
            </a:r>
            <a:r>
              <a:rPr lang="en-US" sz="2300" dirty="0" smtClean="0"/>
              <a:t>lên </a:t>
            </a:r>
            <a:r>
              <a:rPr lang="en-US" sz="2300" dirty="0"/>
              <a:t>xe vận </a:t>
            </a:r>
            <a:r>
              <a:rPr lang="en-US" sz="2300" dirty="0" smtClean="0"/>
              <a:t>tải Ural-375Đ</a:t>
            </a:r>
          </a:p>
          <a:p>
            <a:pPr marL="0" indent="0" algn="just">
              <a:buNone/>
            </a:pPr>
            <a:r>
              <a:rPr lang="en-US" sz="2300" dirty="0" smtClean="0"/>
              <a:t>    Thành </a:t>
            </a:r>
            <a:r>
              <a:rPr lang="en-US" sz="2300" dirty="0"/>
              <a:t>công này đã nâng cao khả năng linh hoạt</a:t>
            </a:r>
            <a:r>
              <a:rPr lang="en-US" sz="2300" dirty="0" smtClean="0"/>
              <a:t>,</a:t>
            </a:r>
          </a:p>
          <a:p>
            <a:pPr marL="0" indent="0" algn="just">
              <a:buNone/>
            </a:pPr>
            <a:r>
              <a:rPr lang="en-US" sz="2300" dirty="0" smtClean="0"/>
              <a:t>   tính </a:t>
            </a:r>
            <a:r>
              <a:rPr lang="en-US" sz="2300" dirty="0"/>
              <a:t>cơ động, sẵn sàng chiến đấu của pháo </a:t>
            </a:r>
            <a:r>
              <a:rPr lang="en-US" sz="2300" dirty="0" smtClean="0"/>
              <a:t>binh </a:t>
            </a:r>
          </a:p>
          <a:p>
            <a:pPr marL="0" indent="0" algn="just">
              <a:buNone/>
            </a:pPr>
            <a:r>
              <a:rPr lang="en-US" sz="2300" dirty="0" smtClean="0"/>
              <a:t>   Việt </a:t>
            </a:r>
            <a:r>
              <a:rPr lang="en-US" sz="2300" dirty="0"/>
              <a:t>Nam.</a:t>
            </a:r>
          </a:p>
          <a:p>
            <a:pPr marL="0" indent="0">
              <a:buNone/>
            </a:pPr>
            <a:endParaRPr lang="en-US" sz="2300" dirty="0"/>
          </a:p>
        </p:txBody>
      </p:sp>
      <p:pic>
        <p:nvPicPr>
          <p:cNvPr id="4" name="Picture 3" descr="C:\Users\Tiker\Desktop\1-thao1251537182327258-1431489607165-20-0-275-500-crop-1431489640897.jpg"/>
          <p:cNvPicPr/>
          <p:nvPr/>
        </p:nvPicPr>
        <p:blipFill>
          <a:blip r:embed="rId2">
            <a:extLst>
              <a:ext uri="{28A0092B-C50C-407E-A947-70E740481C1C}">
                <a14:useLocalDpi xmlns:a14="http://schemas.microsoft.com/office/drawing/2010/main" val="0"/>
              </a:ext>
            </a:extLst>
          </a:blip>
          <a:srcRect/>
          <a:stretch>
            <a:fillRect/>
          </a:stretch>
        </p:blipFill>
        <p:spPr bwMode="auto">
          <a:xfrm>
            <a:off x="7117446" y="1390101"/>
            <a:ext cx="4356395" cy="2079243"/>
          </a:xfrm>
          <a:prstGeom prst="rect">
            <a:avLst/>
          </a:prstGeom>
          <a:noFill/>
          <a:ln>
            <a:noFill/>
          </a:ln>
        </p:spPr>
      </p:pic>
      <p:pic>
        <p:nvPicPr>
          <p:cNvPr id="5" name="Picture 4" descr="C:\Users\Tiker\Desktop\vn-che-tao-dai-quan-sat-quan-dien-tu-cho-phao-binhbr_101329864.jpg"/>
          <p:cNvPicPr/>
          <p:nvPr/>
        </p:nvPicPr>
        <p:blipFill>
          <a:blip r:embed="rId3">
            <a:extLst>
              <a:ext uri="{28A0092B-C50C-407E-A947-70E740481C1C}">
                <a14:useLocalDpi xmlns:a14="http://schemas.microsoft.com/office/drawing/2010/main" val="0"/>
              </a:ext>
            </a:extLst>
          </a:blip>
          <a:srcRect/>
          <a:stretch>
            <a:fillRect/>
          </a:stretch>
        </p:blipFill>
        <p:spPr bwMode="auto">
          <a:xfrm>
            <a:off x="7117445" y="3762914"/>
            <a:ext cx="4356395" cy="2049163"/>
          </a:xfrm>
          <a:prstGeom prst="rect">
            <a:avLst/>
          </a:prstGeom>
          <a:noFill/>
          <a:ln>
            <a:noFill/>
          </a:ln>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0104"/>
            <a:ext cx="1114815" cy="1057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5435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41294"/>
          </a:xfrm>
        </p:spPr>
        <p:txBody>
          <a:bodyPr>
            <a:normAutofit/>
          </a:bodyPr>
          <a:lstStyle/>
          <a:p>
            <a:pPr algn="ctr"/>
            <a:r>
              <a:rPr lang="en-US" sz="4000" b="1" dirty="0" smtClean="0">
                <a:latin typeface="+mn-lt"/>
                <a:cs typeface="Times New Roman" panose="02020603050405020304" pitchFamily="18" charset="0"/>
              </a:rPr>
              <a:t>   </a:t>
            </a:r>
            <a:r>
              <a:rPr lang="en-US" altLang="en-US" sz="3600" b="1" dirty="0">
                <a:solidFill>
                  <a:schemeClr val="accent2"/>
                </a:solidFill>
                <a:latin typeface="+mn-lt"/>
              </a:rPr>
              <a:t>CHƯƠNG </a:t>
            </a:r>
            <a:r>
              <a:rPr lang="en-US" altLang="en-US" sz="3600" b="1" dirty="0" smtClean="0">
                <a:solidFill>
                  <a:schemeClr val="accent2"/>
                </a:solidFill>
                <a:latin typeface="+mn-lt"/>
              </a:rPr>
              <a:t>II: MẠCH HẸN GIỜ BẬT TẮT THIẾT BỊ ĐIỆN</a:t>
            </a:r>
            <a:endParaRPr lang="en-US" sz="3600" dirty="0">
              <a:solidFill>
                <a:schemeClr val="accent2"/>
              </a:solidFill>
              <a:latin typeface="+mn-lt"/>
            </a:endParaRPr>
          </a:p>
        </p:txBody>
      </p:sp>
      <p:sp>
        <p:nvSpPr>
          <p:cNvPr id="3" name="Content Placeholder 2"/>
          <p:cNvSpPr>
            <a:spLocks noGrp="1"/>
          </p:cNvSpPr>
          <p:nvPr>
            <p:ph idx="1"/>
          </p:nvPr>
        </p:nvSpPr>
        <p:spPr>
          <a:xfrm>
            <a:off x="838200" y="941294"/>
            <a:ext cx="10680510" cy="6019064"/>
          </a:xfrm>
        </p:spPr>
        <p:txBody>
          <a:bodyPr>
            <a:normAutofit fontScale="77500" lnSpcReduction="20000"/>
          </a:bodyPr>
          <a:lstStyle/>
          <a:p>
            <a:pPr marL="0" indent="0">
              <a:lnSpc>
                <a:spcPct val="120000"/>
              </a:lnSpc>
              <a:buNone/>
              <a:defRPr/>
            </a:pPr>
            <a:r>
              <a:rPr lang="en-US" sz="3600" b="1" dirty="0" smtClean="0">
                <a:latin typeface="Times New Roman" pitchFamily="18" charset="0"/>
                <a:cs typeface="Times New Roman" pitchFamily="18" charset="0"/>
              </a:rPr>
              <a:t>1. KHÁI </a:t>
            </a:r>
            <a:r>
              <a:rPr lang="en-US" sz="3600" b="1" dirty="0">
                <a:latin typeface="Times New Roman" pitchFamily="18" charset="0"/>
                <a:cs typeface="Times New Roman" pitchFamily="18" charset="0"/>
              </a:rPr>
              <a:t>QUÁT CHUNG VỀ ĐỀ </a:t>
            </a:r>
            <a:r>
              <a:rPr lang="en-US" sz="3600" b="1" dirty="0" smtClean="0">
                <a:latin typeface="Times New Roman" pitchFamily="18" charset="0"/>
                <a:cs typeface="Times New Roman" pitchFamily="18" charset="0"/>
              </a:rPr>
              <a:t>TÀI</a:t>
            </a:r>
          </a:p>
          <a:p>
            <a:pPr marL="0" indent="0" algn="just">
              <a:lnSpc>
                <a:spcPct val="120000"/>
              </a:lnSpc>
              <a:buNone/>
              <a:defRPr/>
            </a:pPr>
            <a:r>
              <a:rPr lang="en-US" sz="3000" b="1" dirty="0" smtClean="0">
                <a:latin typeface="Times New Roman" pitchFamily="18" charset="0"/>
                <a:cs typeface="Times New Roman" pitchFamily="18" charset="0"/>
              </a:rPr>
              <a:t>   </a:t>
            </a:r>
            <a:r>
              <a:rPr lang="en-US" sz="3000" dirty="0" smtClean="0">
                <a:latin typeface="Times New Roman" pitchFamily="18" charset="0"/>
                <a:cs typeface="Times New Roman" pitchFamily="18" charset="0"/>
              </a:rPr>
              <a:t>Xã hội ngày càng phát triển, theo đó rất nhiều thiết bị điện tử được sản xuất ra nhằm đáp ứng nhu cầu của con người. Vì vậy việc hẹn giờ bật, tắt thiết bị điện một cách hợp lý rất là quan trọng trong các công ty, hộ gia đình..</a:t>
            </a:r>
            <a:r>
              <a:rPr lang="en-US" dirty="0" smtClean="0">
                <a:latin typeface="Times New Roman" pitchFamily="18" charset="0"/>
                <a:cs typeface="Times New Roman" pitchFamily="18" charset="0"/>
              </a:rPr>
              <a:t>. </a:t>
            </a:r>
          </a:p>
          <a:p>
            <a:pPr marL="0" indent="0">
              <a:lnSpc>
                <a:spcPct val="120000"/>
              </a:lnSpc>
              <a:buNone/>
              <a:defRPr/>
            </a:pPr>
            <a:r>
              <a:rPr lang="en-US" sz="3600" b="1" dirty="0" smtClean="0">
                <a:latin typeface="Times New Roman" pitchFamily="18" charset="0"/>
                <a:cs typeface="Times New Roman" pitchFamily="18" charset="0"/>
              </a:rPr>
              <a:t>2. Ý TƯỞNG THIẾT KẾ</a:t>
            </a:r>
          </a:p>
          <a:p>
            <a:pPr algn="just">
              <a:lnSpc>
                <a:spcPct val="120000"/>
              </a:lnSpc>
              <a:defRPr/>
            </a:pPr>
            <a:r>
              <a:rPr lang="en-US" sz="3000" dirty="0" smtClean="0">
                <a:latin typeface="Times New Roman" pitchFamily="18" charset="0"/>
                <a:cs typeface="Times New Roman" pitchFamily="18" charset="0"/>
              </a:rPr>
              <a:t>Làm thế nào để bật tắt thiết bị điện trong một thời gian xác định</a:t>
            </a:r>
            <a:endParaRPr lang="en-US" sz="3000" dirty="0">
              <a:latin typeface="Times New Roman" pitchFamily="18" charset="0"/>
              <a:cs typeface="Times New Roman" pitchFamily="18" charset="0"/>
            </a:endParaRPr>
          </a:p>
          <a:p>
            <a:pPr algn="just">
              <a:lnSpc>
                <a:spcPct val="120000"/>
              </a:lnSpc>
              <a:defRPr/>
            </a:pPr>
            <a:r>
              <a:rPr lang="en-US" sz="3000" dirty="0" smtClean="0">
                <a:latin typeface="Times New Roman" pitchFamily="18" charset="0"/>
                <a:cs typeface="Times New Roman" pitchFamily="18" charset="0"/>
              </a:rPr>
              <a:t>Làm thế nào cài đặt các thông số thời gian bật tắt thiết bị điện một cách hoàn hảo nhất </a:t>
            </a:r>
          </a:p>
          <a:p>
            <a:pPr algn="just">
              <a:lnSpc>
                <a:spcPct val="120000"/>
              </a:lnSpc>
              <a:defRPr/>
            </a:pPr>
            <a:r>
              <a:rPr lang="en-US" sz="3000" dirty="0" smtClean="0">
                <a:latin typeface="Times New Roman" pitchFamily="18" charset="0"/>
                <a:cs typeface="Times New Roman" pitchFamily="18" charset="0"/>
              </a:rPr>
              <a:t>Nếu nguồn chính mất điện thì phải làm thế nào để mạch vẫn chạy ổn định</a:t>
            </a:r>
          </a:p>
          <a:p>
            <a:pPr marL="0" indent="0">
              <a:lnSpc>
                <a:spcPct val="120000"/>
              </a:lnSpc>
              <a:buFont typeface="Arial" charset="0"/>
              <a:buNone/>
              <a:defRPr/>
            </a:pPr>
            <a:r>
              <a:rPr lang="en-US" sz="3600" b="1" dirty="0" smtClean="0">
                <a:latin typeface="Times New Roman" pitchFamily="18" charset="0"/>
                <a:cs typeface="Times New Roman" pitchFamily="18" charset="0"/>
              </a:rPr>
              <a:t>3. MỤC TIÊU CỦA ĐỀ TÀI</a:t>
            </a:r>
          </a:p>
          <a:p>
            <a:pPr algn="just">
              <a:lnSpc>
                <a:spcPct val="120000"/>
              </a:lnSpc>
              <a:defRPr/>
            </a:pPr>
            <a:r>
              <a:rPr lang="en-US" sz="3000" dirty="0" smtClean="0">
                <a:latin typeface="Times New Roman" pitchFamily="18" charset="0"/>
                <a:cs typeface="Times New Roman" pitchFamily="18" charset="0"/>
              </a:rPr>
              <a:t>Tạo được mạch bật tắt thiết bị điện </a:t>
            </a:r>
          </a:p>
          <a:p>
            <a:pPr algn="just">
              <a:lnSpc>
                <a:spcPct val="120000"/>
              </a:lnSpc>
              <a:defRPr/>
            </a:pPr>
            <a:r>
              <a:rPr lang="en-US" sz="3000" dirty="0" smtClean="0">
                <a:latin typeface="Times New Roman" pitchFamily="18" charset="0"/>
                <a:cs typeface="Times New Roman" pitchFamily="18" charset="0"/>
              </a:rPr>
              <a:t>Điều khiển từ xa các thông số cần cài đặt qua sóng RF.</a:t>
            </a:r>
          </a:p>
          <a:p>
            <a:pPr algn="just">
              <a:lnSpc>
                <a:spcPct val="120000"/>
              </a:lnSpc>
              <a:defRPr/>
            </a:pPr>
            <a:r>
              <a:rPr lang="en-US" sz="3000" dirty="0" smtClean="0">
                <a:latin typeface="Times New Roman" pitchFamily="18" charset="0"/>
                <a:cs typeface="Times New Roman" pitchFamily="18" charset="0"/>
              </a:rPr>
              <a:t>Tạo được lịch vạn niên, Có pin dự phòng khi mất điện</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14815" cy="1057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6519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4608" y="1"/>
            <a:ext cx="10208713" cy="962180"/>
          </a:xfrm>
        </p:spPr>
        <p:txBody>
          <a:bodyPr>
            <a:normAutofit/>
          </a:bodyPr>
          <a:lstStyle/>
          <a:p>
            <a:pPr algn="ctr"/>
            <a:r>
              <a:rPr lang="en-US" altLang="en-US" sz="3600" b="1" dirty="0">
                <a:solidFill>
                  <a:schemeClr val="accent2"/>
                </a:solidFill>
                <a:latin typeface="+mn-lt"/>
              </a:rPr>
              <a:t>CHƯƠNG II: MẠCH HẸN GIỜ BẬT TẮT THIẾT BỊ ĐIỆN</a:t>
            </a:r>
            <a:endParaRPr lang="en-US" sz="3600" b="1" dirty="0">
              <a:solidFill>
                <a:schemeClr val="accent2"/>
              </a:solidFill>
              <a:latin typeface="+mn-lt"/>
            </a:endParaRPr>
          </a:p>
        </p:txBody>
      </p:sp>
      <p:sp>
        <p:nvSpPr>
          <p:cNvPr id="3" name="Content Placeholder 2"/>
          <p:cNvSpPr>
            <a:spLocks noGrp="1"/>
          </p:cNvSpPr>
          <p:nvPr>
            <p:ph idx="1"/>
          </p:nvPr>
        </p:nvSpPr>
        <p:spPr>
          <a:xfrm>
            <a:off x="814192" y="1012738"/>
            <a:ext cx="10539608" cy="5164226"/>
          </a:xfrm>
        </p:spPr>
        <p:txBody>
          <a:bodyPr>
            <a:normAutofit/>
          </a:bodyPr>
          <a:lstStyle/>
          <a:p>
            <a:pPr marL="0" indent="0" algn="just">
              <a:buNone/>
              <a:defRPr/>
            </a:pPr>
            <a:r>
              <a:rPr lang="en-US" b="1" dirty="0">
                <a:cs typeface="Times New Roman" pitchFamily="18" charset="0"/>
              </a:rPr>
              <a:t>4</a:t>
            </a:r>
            <a:r>
              <a:rPr lang="en-US" b="1" dirty="0" smtClean="0">
                <a:cs typeface="Times New Roman" pitchFamily="18" charset="0"/>
              </a:rPr>
              <a:t>. CÁC LINH KIỆN TRONG MẠCH</a:t>
            </a:r>
          </a:p>
          <a:p>
            <a:pPr algn="just">
              <a:defRPr/>
            </a:pPr>
            <a:r>
              <a:rPr lang="en-US" b="1" dirty="0">
                <a:latin typeface="+mj-lt"/>
                <a:cs typeface="Times New Roman" pitchFamily="18" charset="0"/>
              </a:rPr>
              <a:t> </a:t>
            </a:r>
            <a:r>
              <a:rPr lang="en-US" sz="2300" b="1" dirty="0" smtClean="0">
                <a:latin typeface="+mj-lt"/>
                <a:cs typeface="Times New Roman" pitchFamily="18" charset="0"/>
              </a:rPr>
              <a:t>Chip stm32f407vgt6, IC LM2576,IC LM7805, Relay,IC LM35, Module RF, LCD16x02</a:t>
            </a:r>
            <a:endParaRPr lang="en-US" sz="2300" b="1" dirty="0">
              <a:latin typeface="+mj-lt"/>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14815" cy="1057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534" y="2103971"/>
            <a:ext cx="3765873" cy="1847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2408" y="2053413"/>
            <a:ext cx="1830109" cy="183010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29613" y="2062496"/>
            <a:ext cx="1773341" cy="1724639"/>
          </a:xfrm>
          <a:prstGeom prst="rect">
            <a:avLst/>
          </a:prstGeom>
        </p:spPr>
      </p:pic>
      <p:pic>
        <p:nvPicPr>
          <p:cNvPr id="8" name="Picture 7" descr="C:\Users\Tiker\Desktop\relay.png"/>
          <p:cNvPicPr/>
          <p:nvPr/>
        </p:nvPicPr>
        <p:blipFill>
          <a:blip r:embed="rId6">
            <a:extLst>
              <a:ext uri="{28A0092B-C50C-407E-A947-70E740481C1C}">
                <a14:useLocalDpi xmlns:a14="http://schemas.microsoft.com/office/drawing/2010/main" val="0"/>
              </a:ext>
            </a:extLst>
          </a:blip>
          <a:srcRect/>
          <a:stretch>
            <a:fillRect/>
          </a:stretch>
        </p:blipFill>
        <p:spPr bwMode="auto">
          <a:xfrm>
            <a:off x="8372872" y="2062496"/>
            <a:ext cx="3702217" cy="1482369"/>
          </a:xfrm>
          <a:prstGeom prst="rect">
            <a:avLst/>
          </a:prstGeom>
          <a:noFill/>
          <a:ln>
            <a:noFill/>
          </a:ln>
        </p:spPr>
      </p:pic>
      <p:pic>
        <p:nvPicPr>
          <p:cNvPr id="9" name="Picture 8" descr="C:\Users\Tiker\Desktop\images.jpg"/>
          <p:cNvPicPr/>
          <p:nvPr/>
        </p:nvPicPr>
        <p:blipFill>
          <a:blip r:embed="rId7">
            <a:extLst>
              <a:ext uri="{28A0092B-C50C-407E-A947-70E740481C1C}">
                <a14:useLocalDpi xmlns:a14="http://schemas.microsoft.com/office/drawing/2010/main" val="0"/>
              </a:ext>
            </a:extLst>
          </a:blip>
          <a:srcRect/>
          <a:stretch>
            <a:fillRect/>
          </a:stretch>
        </p:blipFill>
        <p:spPr bwMode="auto">
          <a:xfrm>
            <a:off x="1539495" y="4087572"/>
            <a:ext cx="2139950" cy="2139950"/>
          </a:xfrm>
          <a:prstGeom prst="rect">
            <a:avLst/>
          </a:prstGeom>
          <a:noFill/>
          <a:ln>
            <a:noFill/>
          </a:ln>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16261" y="4087572"/>
            <a:ext cx="2527126" cy="2527126"/>
          </a:xfrm>
          <a:prstGeom prst="rect">
            <a:avLst/>
          </a:prstGeom>
        </p:spPr>
      </p:pic>
      <p:pic>
        <p:nvPicPr>
          <p:cNvPr id="11" name="Picture 4" descr="C:\Users\Win 8.1 VS8 X64\Desktop\lcd.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41154" y="4087572"/>
            <a:ext cx="4833935" cy="2263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4855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815" y="-134177"/>
            <a:ext cx="10857550" cy="1191387"/>
          </a:xfrm>
        </p:spPr>
        <p:txBody>
          <a:bodyPr>
            <a:normAutofit/>
          </a:bodyPr>
          <a:lstStyle/>
          <a:p>
            <a:r>
              <a:rPr lang="en-US" sz="3600" b="1" dirty="0">
                <a:latin typeface="+mn-lt"/>
                <a:cs typeface="Times New Roman" panose="02020603050405020304" pitchFamily="18" charset="0"/>
              </a:rPr>
              <a:t> </a:t>
            </a:r>
            <a:r>
              <a:rPr lang="en-US" altLang="en-US" sz="3600" b="1" dirty="0">
                <a:solidFill>
                  <a:schemeClr val="accent2"/>
                </a:solidFill>
                <a:latin typeface="+mn-lt"/>
              </a:rPr>
              <a:t>CHƯƠNG II: MẠCH HẸN GIỜ BẬT TẮT THIẾT BỊ ĐIỆN</a:t>
            </a:r>
            <a:endParaRPr lang="en-US" sz="3600" dirty="0">
              <a:solidFill>
                <a:schemeClr val="accent2"/>
              </a:solidFill>
              <a:latin typeface="+mn-lt"/>
            </a:endParaRPr>
          </a:p>
        </p:txBody>
      </p:sp>
      <p:sp>
        <p:nvSpPr>
          <p:cNvPr id="3" name="Content Placeholder 2"/>
          <p:cNvSpPr>
            <a:spLocks noGrp="1"/>
          </p:cNvSpPr>
          <p:nvPr>
            <p:ph idx="1"/>
          </p:nvPr>
        </p:nvSpPr>
        <p:spPr>
          <a:xfrm>
            <a:off x="739589" y="1057210"/>
            <a:ext cx="10614212" cy="5639425"/>
          </a:xfrm>
        </p:spPr>
        <p:txBody>
          <a:bodyPr/>
          <a:lstStyle/>
          <a:p>
            <a:pPr marL="0" indent="0">
              <a:buNone/>
            </a:pPr>
            <a:r>
              <a:rPr lang="en-US" b="1" dirty="0"/>
              <a:t>5</a:t>
            </a:r>
            <a:r>
              <a:rPr lang="en-US" b="1" dirty="0" smtClean="0"/>
              <a:t>. SƠ ĐỒ KHỐI VÀ LƯU ĐỒ THUẬT TOÁN CỦA MẠCH</a:t>
            </a:r>
          </a:p>
          <a:p>
            <a:r>
              <a:rPr lang="en-US" b="1" dirty="0" smtClean="0"/>
              <a:t> Sơ đồ khối của mạch</a:t>
            </a:r>
          </a:p>
          <a:p>
            <a:pPr marL="0" indent="0">
              <a:buNone/>
            </a:pP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14815" cy="1057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C:\Users\Tiker\Desktop\DKTuXa\So_do_khoi.png"/>
          <p:cNvPicPr/>
          <p:nvPr/>
        </p:nvPicPr>
        <p:blipFill>
          <a:blip r:embed="rId3">
            <a:extLst>
              <a:ext uri="{28A0092B-C50C-407E-A947-70E740481C1C}">
                <a14:useLocalDpi xmlns:a14="http://schemas.microsoft.com/office/drawing/2010/main" val="0"/>
              </a:ext>
            </a:extLst>
          </a:blip>
          <a:srcRect/>
          <a:stretch>
            <a:fillRect/>
          </a:stretch>
        </p:blipFill>
        <p:spPr bwMode="auto">
          <a:xfrm>
            <a:off x="1684304" y="2126946"/>
            <a:ext cx="8749833" cy="4448038"/>
          </a:xfrm>
          <a:prstGeom prst="rect">
            <a:avLst/>
          </a:prstGeom>
          <a:noFill/>
          <a:ln>
            <a:noFill/>
          </a:ln>
        </p:spPr>
      </p:pic>
    </p:spTree>
    <p:extLst>
      <p:ext uri="{BB962C8B-B14F-4D97-AF65-F5344CB8AC3E}">
        <p14:creationId xmlns:p14="http://schemas.microsoft.com/office/powerpoint/2010/main" val="303771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557" y="0"/>
            <a:ext cx="10364244" cy="1057210"/>
          </a:xfrm>
        </p:spPr>
        <p:txBody>
          <a:bodyPr>
            <a:normAutofit/>
          </a:bodyPr>
          <a:lstStyle/>
          <a:p>
            <a:pPr algn="ctr"/>
            <a:r>
              <a:rPr lang="en-US" sz="4000" b="1" dirty="0">
                <a:cs typeface="Times New Roman" panose="02020603050405020304" pitchFamily="18" charset="0"/>
              </a:rPr>
              <a:t> </a:t>
            </a:r>
            <a:r>
              <a:rPr lang="en-US" altLang="en-US" sz="3600" b="1" dirty="0">
                <a:solidFill>
                  <a:schemeClr val="accent2"/>
                </a:solidFill>
                <a:latin typeface="+mn-lt"/>
              </a:rPr>
              <a:t>CHƯƠNG II: MẠCH HẸN GIỜ BẬT TẮT THIẾT BỊ ĐIỆN</a:t>
            </a:r>
            <a:endParaRPr lang="en-US" sz="3600" dirty="0">
              <a:solidFill>
                <a:schemeClr val="accent2"/>
              </a:solidFill>
              <a:latin typeface="+mn-lt"/>
            </a:endParaRPr>
          </a:p>
        </p:txBody>
      </p:sp>
      <p:sp>
        <p:nvSpPr>
          <p:cNvPr id="3" name="Content Placeholder 2"/>
          <p:cNvSpPr>
            <a:spLocks noGrp="1"/>
          </p:cNvSpPr>
          <p:nvPr>
            <p:ph idx="1"/>
          </p:nvPr>
        </p:nvSpPr>
        <p:spPr>
          <a:xfrm>
            <a:off x="793376" y="1057210"/>
            <a:ext cx="10560424" cy="5133200"/>
          </a:xfrm>
        </p:spPr>
        <p:txBody>
          <a:bodyPr/>
          <a:lstStyle/>
          <a:p>
            <a:r>
              <a:rPr lang="en-US" b="1" dirty="0" smtClean="0"/>
              <a:t> </a:t>
            </a:r>
            <a:r>
              <a:rPr lang="vi-VN" b="1" dirty="0" smtClean="0"/>
              <a:t>Lưu</a:t>
            </a:r>
            <a:r>
              <a:rPr lang="en-US" b="1" dirty="0"/>
              <a:t> </a:t>
            </a:r>
            <a:r>
              <a:rPr lang="en-US" b="1" dirty="0" smtClean="0"/>
              <a:t>đồ thuật toán của mạch</a:t>
            </a:r>
            <a:endParaRPr lang="en-US" b="1"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14815" cy="1057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8682" y="1436978"/>
            <a:ext cx="6478083" cy="5416237"/>
          </a:xfrm>
          <a:prstGeom prst="rect">
            <a:avLst/>
          </a:prstGeom>
        </p:spPr>
      </p:pic>
    </p:spTree>
    <p:extLst>
      <p:ext uri="{BB962C8B-B14F-4D97-AF65-F5344CB8AC3E}">
        <p14:creationId xmlns:p14="http://schemas.microsoft.com/office/powerpoint/2010/main" val="1212240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556" y="0"/>
            <a:ext cx="10765077" cy="951978"/>
          </a:xfrm>
        </p:spPr>
        <p:txBody>
          <a:bodyPr>
            <a:normAutofit fontScale="90000"/>
          </a:bodyPr>
          <a:lstStyle/>
          <a:p>
            <a:pPr algn="ctr"/>
            <a:r>
              <a:rPr lang="en-US" sz="4800" b="1" dirty="0">
                <a:cs typeface="Times New Roman" panose="02020603050405020304" pitchFamily="18" charset="0"/>
              </a:rPr>
              <a:t> </a:t>
            </a:r>
            <a:r>
              <a:rPr lang="en-US" altLang="en-US" sz="4000" b="1" dirty="0">
                <a:solidFill>
                  <a:schemeClr val="accent2"/>
                </a:solidFill>
                <a:latin typeface="+mn-lt"/>
              </a:rPr>
              <a:t>CHƯƠNG II: MẠCH HẸN GIỜ BẬT TẮT THIẾT BỊ ĐIỆN</a:t>
            </a:r>
            <a:endParaRPr lang="en-US" sz="4000" dirty="0">
              <a:solidFill>
                <a:schemeClr val="accent2"/>
              </a:solidFill>
              <a:latin typeface="+mn-lt"/>
            </a:endParaRPr>
          </a:p>
        </p:txBody>
      </p:sp>
      <p:sp>
        <p:nvSpPr>
          <p:cNvPr id="5" name="Content Placeholder 4"/>
          <p:cNvSpPr>
            <a:spLocks noGrp="1"/>
          </p:cNvSpPr>
          <p:nvPr>
            <p:ph idx="1"/>
          </p:nvPr>
        </p:nvSpPr>
        <p:spPr>
          <a:xfrm>
            <a:off x="814192" y="1057210"/>
            <a:ext cx="10539608" cy="5119753"/>
          </a:xfrm>
        </p:spPr>
        <p:txBody>
          <a:bodyPr/>
          <a:lstStyle/>
          <a:p>
            <a:pPr marL="0" indent="0">
              <a:buNone/>
            </a:pPr>
            <a:r>
              <a:rPr lang="en-US" b="1" dirty="0" smtClean="0"/>
              <a:t>6. SƠ ĐỒ MẠCH NGUYÊN LÝ</a:t>
            </a:r>
          </a:p>
          <a:p>
            <a:endParaRPr lang="en-US" dirty="0"/>
          </a:p>
        </p:txBody>
      </p:sp>
      <p:pic>
        <p:nvPicPr>
          <p:cNvPr id="6" name="Picture 5" descr="C:\Users\Tiker\Desktop\nguyen_ly.png"/>
          <p:cNvPicPr/>
          <p:nvPr/>
        </p:nvPicPr>
        <p:blipFill>
          <a:blip r:embed="rId2">
            <a:extLst>
              <a:ext uri="{28A0092B-C50C-407E-A947-70E740481C1C}">
                <a14:useLocalDpi xmlns:a14="http://schemas.microsoft.com/office/drawing/2010/main" val="0"/>
              </a:ext>
            </a:extLst>
          </a:blip>
          <a:srcRect/>
          <a:stretch>
            <a:fillRect/>
          </a:stretch>
        </p:blipFill>
        <p:spPr bwMode="auto">
          <a:xfrm>
            <a:off x="2125732" y="1623277"/>
            <a:ext cx="7782355" cy="4553686"/>
          </a:xfrm>
          <a:prstGeom prst="rect">
            <a:avLst/>
          </a:prstGeom>
          <a:noFill/>
          <a:ln>
            <a:noFill/>
          </a:ln>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14815" cy="1057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1858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952</TotalTime>
  <Words>711</Words>
  <Application>Microsoft Office PowerPoint</Application>
  <PresentationFormat>Widescreen</PresentationFormat>
  <Paragraphs>65</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PowerPoint Presentation</vt:lpstr>
      <vt:lpstr> CHƯƠNG I: VIỆN TỰ ĐỘNG HÓA QUÂN ĐỘI</vt:lpstr>
      <vt:lpstr>CHƯƠNG I: VIỆN TỰ ĐỘNG HÓA QUÂN ĐỘI</vt:lpstr>
      <vt:lpstr>   CHƯƠNG II: MẠCH HẸN GIỜ BẬT TẮT THIẾT BỊ ĐIỆN</vt:lpstr>
      <vt:lpstr>CHƯƠNG II: MẠCH HẸN GIỜ BẬT TẮT THIẾT BỊ ĐIỆN</vt:lpstr>
      <vt:lpstr> CHƯƠNG II: MẠCH HẸN GIỜ BẬT TẮT THIẾT BỊ ĐIỆN</vt:lpstr>
      <vt:lpstr> CHƯƠNG II: MẠCH HẸN GIỜ BẬT TẮT THIẾT BỊ ĐIỆN</vt:lpstr>
      <vt:lpstr> CHƯƠNG II: MẠCH HẸN GIỜ BẬT TẮT THIẾT BỊ ĐIỆN</vt:lpstr>
      <vt:lpstr> CHƯƠNG II: MẠCH HẸN GIỜ BẬT TẮT THIẾT BỊ ĐIỆN</vt:lpstr>
      <vt:lpstr> CHƯƠNG II: MẠCH HẸN GIỜ BẬT TẮT THIẾT BỊ ĐIỆN</vt:lpstr>
      <vt:lpstr>CHƯƠNG III: TỔNG KẾT</vt:lpstr>
      <vt:lpstr>           Em xin chân thành cảm ơn!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Tiker</dc:creator>
  <cp:lastModifiedBy>Tiker</cp:lastModifiedBy>
  <cp:revision>90</cp:revision>
  <dcterms:created xsi:type="dcterms:W3CDTF">2015-08-15T01:26:59Z</dcterms:created>
  <dcterms:modified xsi:type="dcterms:W3CDTF">2015-08-28T04:02:50Z</dcterms:modified>
</cp:coreProperties>
</file>