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2" r:id="rId3"/>
    <p:sldId id="297" r:id="rId4"/>
    <p:sldId id="285" r:id="rId5"/>
    <p:sldId id="284" r:id="rId6"/>
    <p:sldId id="282" r:id="rId7"/>
    <p:sldId id="275" r:id="rId8"/>
    <p:sldId id="260" r:id="rId9"/>
    <p:sldId id="263" r:id="rId10"/>
    <p:sldId id="268" r:id="rId11"/>
    <p:sldId id="265" r:id="rId12"/>
    <p:sldId id="266" r:id="rId13"/>
    <p:sldId id="267" r:id="rId14"/>
    <p:sldId id="270" r:id="rId15"/>
    <p:sldId id="272" r:id="rId16"/>
    <p:sldId id="276" r:id="rId17"/>
    <p:sldId id="283" r:id="rId18"/>
    <p:sldId id="280" r:id="rId19"/>
    <p:sldId id="279" r:id="rId20"/>
    <p:sldId id="291" r:id="rId21"/>
    <p:sldId id="293" r:id="rId22"/>
    <p:sldId id="294" r:id="rId23"/>
    <p:sldId id="300" r:id="rId24"/>
    <p:sldId id="296" r:id="rId25"/>
    <p:sldId id="295" r:id="rId26"/>
    <p:sldId id="305" r:id="rId27"/>
    <p:sldId id="306" r:id="rId28"/>
    <p:sldId id="303" r:id="rId29"/>
    <p:sldId id="30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B26FF3-F245-4F87-897E-5EA6D84D3105}">
          <p14:sldIdLst>
            <p14:sldId id="256"/>
            <p14:sldId id="302"/>
            <p14:sldId id="297"/>
          </p14:sldIdLst>
        </p14:section>
        <p14:section name="Overview" id="{C8732928-F910-42DA-9970-B9A3460B7644}">
          <p14:sldIdLst>
            <p14:sldId id="285"/>
            <p14:sldId id="284"/>
            <p14:sldId id="282"/>
            <p14:sldId id="275"/>
          </p14:sldIdLst>
        </p14:section>
        <p14:section name="Data Analytic pipeline" id="{DAB8B824-2B3C-410D-810D-0398B6FCA8A1}">
          <p14:sldIdLst>
            <p14:sldId id="260"/>
            <p14:sldId id="263"/>
            <p14:sldId id="268"/>
            <p14:sldId id="265"/>
            <p14:sldId id="266"/>
            <p14:sldId id="267"/>
            <p14:sldId id="270"/>
            <p14:sldId id="272"/>
            <p14:sldId id="276"/>
            <p14:sldId id="283"/>
          </p14:sldIdLst>
        </p14:section>
        <p14:section name="Modelling overview" id="{B5F4A82C-03E8-43A1-96B8-CA34B85C7CE4}">
          <p14:sldIdLst>
            <p14:sldId id="280"/>
            <p14:sldId id="279"/>
            <p14:sldId id="291"/>
            <p14:sldId id="293"/>
            <p14:sldId id="294"/>
            <p14:sldId id="300"/>
            <p14:sldId id="296"/>
          </p14:sldIdLst>
        </p14:section>
        <p14:section name="Modelling pipeline" id="{C5ADAB78-FD71-4D23-A458-AAECE3085A11}">
          <p14:sldIdLst>
            <p14:sldId id="295"/>
            <p14:sldId id="305"/>
          </p14:sldIdLst>
        </p14:section>
        <p14:section name="Untitled Section" id="{0C8BCD3B-B2E7-49EE-80A6-AC8B01E964FD}">
          <p14:sldIdLst>
            <p14:sldId id="306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47D872"/>
    <a:srgbClr val="F79646"/>
    <a:srgbClr val="60E146"/>
    <a:srgbClr val="E7DC87"/>
    <a:srgbClr val="84C618"/>
    <a:srgbClr val="ACE946"/>
    <a:srgbClr val="48B2C6"/>
    <a:srgbClr val="D5C12F"/>
    <a:srgbClr val="F5E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4" autoAdjust="0"/>
    <p:restoredTop sz="83743" autoAdjust="0"/>
  </p:normalViewPr>
  <p:slideViewPr>
    <p:cSldViewPr>
      <p:cViewPr>
        <p:scale>
          <a:sx n="66" d="100"/>
          <a:sy n="66" d="100"/>
        </p:scale>
        <p:origin x="-404" y="-17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560" y="-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rgbClr val="4BACC6"/>
        </a:solidFill>
      </dgm:spPr>
      <dgm:t>
        <a:bodyPr/>
        <a:lstStyle/>
        <a:p>
          <a:r>
            <a:rPr lang="en-US" sz="2200" b="1" dirty="0" smtClean="0"/>
            <a:t>Question/</a:t>
          </a:r>
        </a:p>
        <a:p>
          <a:r>
            <a:rPr lang="en-US" sz="2200" b="1" dirty="0" smtClean="0"/>
            <a:t>Hypothesis</a:t>
          </a:r>
          <a:endParaRPr lang="en-US" sz="22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/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dirty="0" smtClean="0"/>
            <a:t>Experimental Design</a:t>
          </a:r>
          <a:endParaRPr lang="en-US" sz="22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rgbClr val="47D872"/>
        </a:solidFill>
      </dgm:spPr>
      <dgm:t>
        <a:bodyPr/>
        <a:lstStyle/>
        <a:p>
          <a:r>
            <a:rPr lang="en-US" sz="2200" b="1" smtClean="0"/>
            <a:t>Data acquisition</a:t>
          </a:r>
          <a:endParaRPr lang="en-US" sz="22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smtClean="0"/>
            <a:t>Data pre-process</a:t>
          </a:r>
          <a:endParaRPr lang="en-US" sz="22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2200" b="1" dirty="0" smtClean="0"/>
            <a:t>Modelling</a:t>
          </a:r>
          <a:endParaRPr lang="en-US" sz="22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2200" b="1" smtClean="0"/>
            <a:t>Assessment</a:t>
          </a:r>
          <a:endParaRPr lang="en-US" sz="22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smtClean="0"/>
            <a:t>Interpretation</a:t>
          </a:r>
          <a:endParaRPr lang="en-US" sz="22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8C8120-5F14-4821-9E91-5D641200B653}" type="presOf" srcId="{E30AA0F3-ECD6-4CBE-9259-CEBF7965AECE}" destId="{C68829B9-BFF6-4915-A079-C6094C5CABC8}" srcOrd="0" destOrd="0" presId="urn:microsoft.com/office/officeart/2005/8/layout/cycle3"/>
    <dgm:cxn modelId="{0D7E6034-E5E7-4C22-B3DA-604AE1F12F28}" type="presOf" srcId="{19A88095-E9A2-4067-BC74-C72A53CCDA09}" destId="{631AE104-C765-47C3-8ECB-ABC2F99C27C0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BF0522AB-D655-49A9-90F9-6E4CCC8AC415}" type="presOf" srcId="{B22C796B-1EF5-4E85-9773-62030689987C}" destId="{5E793273-0B70-401A-942D-E620C1D63B83}" srcOrd="0" destOrd="0" presId="urn:microsoft.com/office/officeart/2005/8/layout/cycle3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F62EAEAC-651C-4E96-AA25-B0B72D20D734}" type="presOf" srcId="{39DC7976-52E5-40F6-B25A-9E4F54D96AB3}" destId="{1AA35C09-8032-4D1E-96D6-BA8369F06321}" srcOrd="0" destOrd="0" presId="urn:microsoft.com/office/officeart/2005/8/layout/cycle3"/>
    <dgm:cxn modelId="{6858D3BE-E3AD-4881-A26D-2E4B32A4CCE4}" type="presOf" srcId="{37706DC1-EED8-4EDD-A352-A456905167D5}" destId="{C3C75394-BBFD-4097-B26B-174678E837A4}" srcOrd="0" destOrd="0" presId="urn:microsoft.com/office/officeart/2005/8/layout/cycle3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343BB0D1-5D47-4324-B6C1-9A1AC47FC377}" type="presOf" srcId="{5C7F1310-0E0D-4DEC-93A4-004E7F3CDBC7}" destId="{1CA28B9C-B06B-49E7-8CFF-9B00F2B72B31}" srcOrd="0" destOrd="0" presId="urn:microsoft.com/office/officeart/2005/8/layout/cycle3"/>
    <dgm:cxn modelId="{FD0A0E12-C88F-48A1-B95B-F28181AFE35B}" type="presOf" srcId="{7EB4B74D-15C9-4546-AEA8-6836439BF5C6}" destId="{2DAC8B71-851A-4BFC-8DB7-C3CD4C7D087F}" srcOrd="0" destOrd="0" presId="urn:microsoft.com/office/officeart/2005/8/layout/cycle3"/>
    <dgm:cxn modelId="{CF3DD10B-2ED0-4ADB-BE96-3808C4A46ECA}" type="presOf" srcId="{F3475D84-5B59-423E-BAFC-396069F32237}" destId="{AC4D4F3D-7A97-451E-BB32-E0CACF6C73A1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1E23E042-0B17-4A0E-9A18-B5E0F5D1104B}" type="presOf" srcId="{080276FA-D038-40AE-920C-C7D83BD3CF12}" destId="{B8B7D720-D508-45A8-BE2D-81486C37364C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36823B0B-963F-41A0-B279-335C8394FBE3}" type="presParOf" srcId="{B8B7D720-D508-45A8-BE2D-81486C37364C}" destId="{A3CB22A0-FF22-4A32-8FA5-F9F6CC4E2E23}" srcOrd="0" destOrd="0" presId="urn:microsoft.com/office/officeart/2005/8/layout/cycle3"/>
    <dgm:cxn modelId="{BCBCDFE4-F05F-44A8-8C35-26812D4541AA}" type="presParOf" srcId="{A3CB22A0-FF22-4A32-8FA5-F9F6CC4E2E23}" destId="{631AE104-C765-47C3-8ECB-ABC2F99C27C0}" srcOrd="0" destOrd="0" presId="urn:microsoft.com/office/officeart/2005/8/layout/cycle3"/>
    <dgm:cxn modelId="{485F5C3C-728B-4AC2-A667-96A2F9E5C8C8}" type="presParOf" srcId="{A3CB22A0-FF22-4A32-8FA5-F9F6CC4E2E23}" destId="{AC4D4F3D-7A97-451E-BB32-E0CACF6C73A1}" srcOrd="1" destOrd="0" presId="urn:microsoft.com/office/officeart/2005/8/layout/cycle3"/>
    <dgm:cxn modelId="{3DA79FA0-3375-4390-A7E5-6873442F0884}" type="presParOf" srcId="{A3CB22A0-FF22-4A32-8FA5-F9F6CC4E2E23}" destId="{C3C75394-BBFD-4097-B26B-174678E837A4}" srcOrd="2" destOrd="0" presId="urn:microsoft.com/office/officeart/2005/8/layout/cycle3"/>
    <dgm:cxn modelId="{56B0EE21-D250-48C7-A0A6-14BC6E81046D}" type="presParOf" srcId="{A3CB22A0-FF22-4A32-8FA5-F9F6CC4E2E23}" destId="{5E793273-0B70-401A-942D-E620C1D63B83}" srcOrd="3" destOrd="0" presId="urn:microsoft.com/office/officeart/2005/8/layout/cycle3"/>
    <dgm:cxn modelId="{F1BA8EB4-C76D-41FF-BF74-A07C65FC0E0F}" type="presParOf" srcId="{A3CB22A0-FF22-4A32-8FA5-F9F6CC4E2E23}" destId="{1AA35C09-8032-4D1E-96D6-BA8369F06321}" srcOrd="4" destOrd="0" presId="urn:microsoft.com/office/officeart/2005/8/layout/cycle3"/>
    <dgm:cxn modelId="{EF00D2D1-10B0-44DF-BA9E-6051C8C0E1DA}" type="presParOf" srcId="{A3CB22A0-FF22-4A32-8FA5-F9F6CC4E2E23}" destId="{1CA28B9C-B06B-49E7-8CFF-9B00F2B72B31}" srcOrd="5" destOrd="0" presId="urn:microsoft.com/office/officeart/2005/8/layout/cycle3"/>
    <dgm:cxn modelId="{2319845F-8FD7-4861-90DA-AF4F870E37CB}" type="presParOf" srcId="{A3CB22A0-FF22-4A32-8FA5-F9F6CC4E2E23}" destId="{C68829B9-BFF6-4915-A079-C6094C5CABC8}" srcOrd="6" destOrd="0" presId="urn:microsoft.com/office/officeart/2005/8/layout/cycle3"/>
    <dgm:cxn modelId="{E91ADF0C-279F-4295-87CD-E9421E7A6250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acquisition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/>
      <dgm:t>
        <a:bodyPr/>
        <a:lstStyle/>
        <a:p>
          <a:r>
            <a:rPr lang="en-US" sz="1600" b="1" smtClean="0"/>
            <a:t>Data pre-process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8BBA11-688F-4158-9466-EF116698F629}" type="presOf" srcId="{080276FA-D038-40AE-920C-C7D83BD3CF12}" destId="{B8B7D720-D508-45A8-BE2D-81486C37364C}" srcOrd="0" destOrd="0" presId="urn:microsoft.com/office/officeart/2005/8/layout/cycle3"/>
    <dgm:cxn modelId="{B9CB34B3-CA2B-4299-BCC1-DAAE0405F665}" type="presOf" srcId="{F3475D84-5B59-423E-BAFC-396069F32237}" destId="{AC4D4F3D-7A97-451E-BB32-E0CACF6C73A1}" srcOrd="0" destOrd="0" presId="urn:microsoft.com/office/officeart/2005/8/layout/cycle3"/>
    <dgm:cxn modelId="{4C1F431A-F1F6-421B-870A-AA65C9886794}" type="presOf" srcId="{E30AA0F3-ECD6-4CBE-9259-CEBF7965AECE}" destId="{C68829B9-BFF6-4915-A079-C6094C5CABC8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6848AE7-14F0-45B9-B68C-FEFF6666E95E}" type="presOf" srcId="{7EB4B74D-15C9-4546-AEA8-6836439BF5C6}" destId="{2DAC8B71-851A-4BFC-8DB7-C3CD4C7D087F}" srcOrd="0" destOrd="0" presId="urn:microsoft.com/office/officeart/2005/8/layout/cycle3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D4A7FCDD-1A59-48EA-A4CC-F9B727AEC86A}" type="presOf" srcId="{5C7F1310-0E0D-4DEC-93A4-004E7F3CDBC7}" destId="{1CA28B9C-B06B-49E7-8CFF-9B00F2B72B31}" srcOrd="0" destOrd="0" presId="urn:microsoft.com/office/officeart/2005/8/layout/cycle3"/>
    <dgm:cxn modelId="{8F34586E-5495-40B7-A29A-74326E925A38}" type="presOf" srcId="{39DC7976-52E5-40F6-B25A-9E4F54D96AB3}" destId="{1AA35C09-8032-4D1E-96D6-BA8369F06321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F121A259-4988-410E-BF65-F9ACBF202074}" type="presOf" srcId="{19A88095-E9A2-4067-BC74-C72A53CCDA09}" destId="{631AE104-C765-47C3-8ECB-ABC2F99C27C0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E77DD3AF-8EB0-4AE6-BD25-DEEA320152F5}" type="presOf" srcId="{37706DC1-EED8-4EDD-A352-A456905167D5}" destId="{C3C75394-BBFD-4097-B26B-174678E837A4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9CE5E7E9-F352-4C6F-857E-0F8ED596DA20}" type="presOf" srcId="{B22C796B-1EF5-4E85-9773-62030689987C}" destId="{5E793273-0B70-401A-942D-E620C1D63B83}" srcOrd="0" destOrd="0" presId="urn:microsoft.com/office/officeart/2005/8/layout/cycle3"/>
    <dgm:cxn modelId="{FCDF3BA5-90AA-4510-91C0-C0950AD19CE9}" type="presParOf" srcId="{B8B7D720-D508-45A8-BE2D-81486C37364C}" destId="{A3CB22A0-FF22-4A32-8FA5-F9F6CC4E2E23}" srcOrd="0" destOrd="0" presId="urn:microsoft.com/office/officeart/2005/8/layout/cycle3"/>
    <dgm:cxn modelId="{685F14EF-F049-4A91-B536-66BB0FCE310C}" type="presParOf" srcId="{A3CB22A0-FF22-4A32-8FA5-F9F6CC4E2E23}" destId="{631AE104-C765-47C3-8ECB-ABC2F99C27C0}" srcOrd="0" destOrd="0" presId="urn:microsoft.com/office/officeart/2005/8/layout/cycle3"/>
    <dgm:cxn modelId="{7CD61E23-7EA2-43A4-949A-915F6281AFB9}" type="presParOf" srcId="{A3CB22A0-FF22-4A32-8FA5-F9F6CC4E2E23}" destId="{AC4D4F3D-7A97-451E-BB32-E0CACF6C73A1}" srcOrd="1" destOrd="0" presId="urn:microsoft.com/office/officeart/2005/8/layout/cycle3"/>
    <dgm:cxn modelId="{A9B052C0-7455-419B-90F0-E437B27700DC}" type="presParOf" srcId="{A3CB22A0-FF22-4A32-8FA5-F9F6CC4E2E23}" destId="{C3C75394-BBFD-4097-B26B-174678E837A4}" srcOrd="2" destOrd="0" presId="urn:microsoft.com/office/officeart/2005/8/layout/cycle3"/>
    <dgm:cxn modelId="{CEE49BB0-926C-4B95-BACA-0AC1A4311385}" type="presParOf" srcId="{A3CB22A0-FF22-4A32-8FA5-F9F6CC4E2E23}" destId="{5E793273-0B70-401A-942D-E620C1D63B83}" srcOrd="3" destOrd="0" presId="urn:microsoft.com/office/officeart/2005/8/layout/cycle3"/>
    <dgm:cxn modelId="{7775A557-E3A3-4456-A442-48011652C2C0}" type="presParOf" srcId="{A3CB22A0-FF22-4A32-8FA5-F9F6CC4E2E23}" destId="{1AA35C09-8032-4D1E-96D6-BA8369F06321}" srcOrd="4" destOrd="0" presId="urn:microsoft.com/office/officeart/2005/8/layout/cycle3"/>
    <dgm:cxn modelId="{0D589B67-13D0-4AAB-9705-FE9CF8DC2D13}" type="presParOf" srcId="{A3CB22A0-FF22-4A32-8FA5-F9F6CC4E2E23}" destId="{1CA28B9C-B06B-49E7-8CFF-9B00F2B72B31}" srcOrd="5" destOrd="0" presId="urn:microsoft.com/office/officeart/2005/8/layout/cycle3"/>
    <dgm:cxn modelId="{93B1BE1B-88FF-417F-94CF-DB5B3332C3CA}" type="presParOf" srcId="{A3CB22A0-FF22-4A32-8FA5-F9F6CC4E2E23}" destId="{C68829B9-BFF6-4915-A079-C6094C5CABC8}" srcOrd="6" destOrd="0" presId="urn:microsoft.com/office/officeart/2005/8/layout/cycle3"/>
    <dgm:cxn modelId="{C1935151-968C-4DE6-99A6-9EA1D3283B1E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/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/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/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/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/>
      <dgm:t>
        <a:bodyPr/>
        <a:lstStyle/>
        <a:p>
          <a:r>
            <a:rPr lang="en-US" sz="1600" b="1" smtClean="0"/>
            <a:t>Data pre-process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6C2CCD-2BCE-41D7-A21C-3F36064580BF}" type="presOf" srcId="{7EB4B74D-15C9-4546-AEA8-6836439BF5C6}" destId="{2DAC8B71-851A-4BFC-8DB7-C3CD4C7D087F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94C32A63-C5A0-4B30-B3B6-E32F7ECFDE0F}" type="presOf" srcId="{37706DC1-EED8-4EDD-A352-A456905167D5}" destId="{C3C75394-BBFD-4097-B26B-174678E837A4}" srcOrd="0" destOrd="0" presId="urn:microsoft.com/office/officeart/2005/8/layout/cycle3"/>
    <dgm:cxn modelId="{86A78B55-9513-4979-B169-2B05F29E0E6B}" type="presOf" srcId="{F3475D84-5B59-423E-BAFC-396069F32237}" destId="{AC4D4F3D-7A97-451E-BB32-E0CACF6C73A1}" srcOrd="0" destOrd="0" presId="urn:microsoft.com/office/officeart/2005/8/layout/cycle3"/>
    <dgm:cxn modelId="{A52C5383-CB70-4605-8C69-573E9AEB6C57}" type="presOf" srcId="{5C7F1310-0E0D-4DEC-93A4-004E7F3CDBC7}" destId="{1CA28B9C-B06B-49E7-8CFF-9B00F2B72B31}" srcOrd="0" destOrd="0" presId="urn:microsoft.com/office/officeart/2005/8/layout/cycle3"/>
    <dgm:cxn modelId="{B9C66C83-5B7D-42B2-8154-4FC5EFC631F3}" type="presOf" srcId="{B22C796B-1EF5-4E85-9773-62030689987C}" destId="{5E793273-0B70-401A-942D-E620C1D63B83}" srcOrd="0" destOrd="0" presId="urn:microsoft.com/office/officeart/2005/8/layout/cycle3"/>
    <dgm:cxn modelId="{C26DCAE1-28AA-4AF8-8156-C4D0D5A46F57}" type="presOf" srcId="{E30AA0F3-ECD6-4CBE-9259-CEBF7965AECE}" destId="{C68829B9-BFF6-4915-A079-C6094C5CABC8}" srcOrd="0" destOrd="0" presId="urn:microsoft.com/office/officeart/2005/8/layout/cycle3"/>
    <dgm:cxn modelId="{CA364279-BECB-4A7E-8389-6545749DC455}" type="presOf" srcId="{080276FA-D038-40AE-920C-C7D83BD3CF12}" destId="{B8B7D720-D508-45A8-BE2D-81486C37364C}" srcOrd="0" destOrd="0" presId="urn:microsoft.com/office/officeart/2005/8/layout/cycle3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7B0422E-4645-44CF-B20A-0DC977797A0E}" type="presOf" srcId="{39DC7976-52E5-40F6-B25A-9E4F54D96AB3}" destId="{1AA35C09-8032-4D1E-96D6-BA8369F06321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4858FF9C-26B8-4A8A-B9E8-C034BA560C33}" type="presOf" srcId="{19A88095-E9A2-4067-BC74-C72A53CCDA09}" destId="{631AE104-C765-47C3-8ECB-ABC2F99C27C0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6B949277-C732-42BA-ADF3-4FDBBD22A5A2}" type="presParOf" srcId="{B8B7D720-D508-45A8-BE2D-81486C37364C}" destId="{A3CB22A0-FF22-4A32-8FA5-F9F6CC4E2E23}" srcOrd="0" destOrd="0" presId="urn:microsoft.com/office/officeart/2005/8/layout/cycle3"/>
    <dgm:cxn modelId="{8935931B-FB18-49D8-B1FB-C22D445017E9}" type="presParOf" srcId="{A3CB22A0-FF22-4A32-8FA5-F9F6CC4E2E23}" destId="{631AE104-C765-47C3-8ECB-ABC2F99C27C0}" srcOrd="0" destOrd="0" presId="urn:microsoft.com/office/officeart/2005/8/layout/cycle3"/>
    <dgm:cxn modelId="{4626F382-ADF4-493E-A716-63A676EA2848}" type="presParOf" srcId="{A3CB22A0-FF22-4A32-8FA5-F9F6CC4E2E23}" destId="{AC4D4F3D-7A97-451E-BB32-E0CACF6C73A1}" srcOrd="1" destOrd="0" presId="urn:microsoft.com/office/officeart/2005/8/layout/cycle3"/>
    <dgm:cxn modelId="{91339034-2BA0-4F1D-9784-5DF6B6C3DF6E}" type="presParOf" srcId="{A3CB22A0-FF22-4A32-8FA5-F9F6CC4E2E23}" destId="{C3C75394-BBFD-4097-B26B-174678E837A4}" srcOrd="2" destOrd="0" presId="urn:microsoft.com/office/officeart/2005/8/layout/cycle3"/>
    <dgm:cxn modelId="{1C6FDD5C-B3BF-4C62-A424-1F3CE561B3EC}" type="presParOf" srcId="{A3CB22A0-FF22-4A32-8FA5-F9F6CC4E2E23}" destId="{5E793273-0B70-401A-942D-E620C1D63B83}" srcOrd="3" destOrd="0" presId="urn:microsoft.com/office/officeart/2005/8/layout/cycle3"/>
    <dgm:cxn modelId="{511A62FE-784E-4556-9A0D-4A0395934717}" type="presParOf" srcId="{A3CB22A0-FF22-4A32-8FA5-F9F6CC4E2E23}" destId="{1AA35C09-8032-4D1E-96D6-BA8369F06321}" srcOrd="4" destOrd="0" presId="urn:microsoft.com/office/officeart/2005/8/layout/cycle3"/>
    <dgm:cxn modelId="{529B97F5-C628-4A6B-89D6-64F4D0ADE478}" type="presParOf" srcId="{A3CB22A0-FF22-4A32-8FA5-F9F6CC4E2E23}" destId="{1CA28B9C-B06B-49E7-8CFF-9B00F2B72B31}" srcOrd="5" destOrd="0" presId="urn:microsoft.com/office/officeart/2005/8/layout/cycle3"/>
    <dgm:cxn modelId="{BD9478DC-3683-4FA4-8D98-3E483B033CC5}" type="presParOf" srcId="{A3CB22A0-FF22-4A32-8FA5-F9F6CC4E2E23}" destId="{C68829B9-BFF6-4915-A079-C6094C5CABC8}" srcOrd="6" destOrd="0" presId="urn:microsoft.com/office/officeart/2005/8/layout/cycle3"/>
    <dgm:cxn modelId="{594DDBB7-9649-42C5-9696-C4C70C9B2A9B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/>
      <dgm:t>
        <a:bodyPr/>
        <a:lstStyle/>
        <a:p>
          <a:r>
            <a:rPr lang="en-US" sz="1600" b="1" smtClean="0"/>
            <a:t>NEW Question</a:t>
          </a:r>
          <a:r>
            <a:rPr lang="en-US" sz="1600" b="1" dirty="0" smtClean="0"/>
            <a:t>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/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/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/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/>
      <dgm:t>
        <a:bodyPr/>
        <a:lstStyle/>
        <a:p>
          <a:r>
            <a:rPr lang="en-US" sz="1600" b="1" smtClean="0"/>
            <a:t>Data pre-process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/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2728D6-0411-41B0-839C-11138D53601C}" type="presOf" srcId="{E30AA0F3-ECD6-4CBE-9259-CEBF7965AECE}" destId="{C68829B9-BFF6-4915-A079-C6094C5CABC8}" srcOrd="0" destOrd="0" presId="urn:microsoft.com/office/officeart/2005/8/layout/cycle3"/>
    <dgm:cxn modelId="{0575A576-6CBE-490A-BEBE-6089EF3C1F44}" type="presOf" srcId="{37706DC1-EED8-4EDD-A352-A456905167D5}" destId="{C3C75394-BBFD-4097-B26B-174678E837A4}" srcOrd="0" destOrd="0" presId="urn:microsoft.com/office/officeart/2005/8/layout/cycle3"/>
    <dgm:cxn modelId="{A6C3B262-13DF-4A5E-AAFC-F455C61415EE}" type="presOf" srcId="{5C7F1310-0E0D-4DEC-93A4-004E7F3CDBC7}" destId="{1CA28B9C-B06B-49E7-8CFF-9B00F2B72B31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B4545F40-64ED-4D9A-921D-AE6B53BB60A2}" type="presOf" srcId="{19A88095-E9A2-4067-BC74-C72A53CCDA09}" destId="{631AE104-C765-47C3-8ECB-ABC2F99C27C0}" srcOrd="0" destOrd="0" presId="urn:microsoft.com/office/officeart/2005/8/layout/cycle3"/>
    <dgm:cxn modelId="{051F505D-DACE-428D-9031-3777998A69A4}" type="presOf" srcId="{39DC7976-52E5-40F6-B25A-9E4F54D96AB3}" destId="{1AA35C09-8032-4D1E-96D6-BA8369F06321}" srcOrd="0" destOrd="0" presId="urn:microsoft.com/office/officeart/2005/8/layout/cycle3"/>
    <dgm:cxn modelId="{74DA131B-2F07-427F-BC37-C0662F4B5286}" type="presOf" srcId="{F3475D84-5B59-423E-BAFC-396069F32237}" destId="{AC4D4F3D-7A97-451E-BB32-E0CACF6C73A1}" srcOrd="0" destOrd="0" presId="urn:microsoft.com/office/officeart/2005/8/layout/cycle3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EAF01C37-0F64-4326-B224-B57329C809CD}" type="presOf" srcId="{080276FA-D038-40AE-920C-C7D83BD3CF12}" destId="{B8B7D720-D508-45A8-BE2D-81486C37364C}" srcOrd="0" destOrd="0" presId="urn:microsoft.com/office/officeart/2005/8/layout/cycle3"/>
    <dgm:cxn modelId="{B788B59A-F03A-457D-B585-640CEAE8AFE2}" type="presOf" srcId="{7EB4B74D-15C9-4546-AEA8-6836439BF5C6}" destId="{2DAC8B71-851A-4BFC-8DB7-C3CD4C7D087F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85B2EF8C-2270-4876-897B-64E2DCEDE2B8}" type="presOf" srcId="{B22C796B-1EF5-4E85-9773-62030689987C}" destId="{5E793273-0B70-401A-942D-E620C1D63B83}" srcOrd="0" destOrd="0" presId="urn:microsoft.com/office/officeart/2005/8/layout/cycle3"/>
    <dgm:cxn modelId="{50694F88-5770-4EAA-9609-11072DEAB276}" type="presParOf" srcId="{B8B7D720-D508-45A8-BE2D-81486C37364C}" destId="{A3CB22A0-FF22-4A32-8FA5-F9F6CC4E2E23}" srcOrd="0" destOrd="0" presId="urn:microsoft.com/office/officeart/2005/8/layout/cycle3"/>
    <dgm:cxn modelId="{B989AF69-B632-478C-829A-5656CBFDC857}" type="presParOf" srcId="{A3CB22A0-FF22-4A32-8FA5-F9F6CC4E2E23}" destId="{631AE104-C765-47C3-8ECB-ABC2F99C27C0}" srcOrd="0" destOrd="0" presId="urn:microsoft.com/office/officeart/2005/8/layout/cycle3"/>
    <dgm:cxn modelId="{7377004D-BD0A-4BF3-B0B0-6F5EBBAB0A3B}" type="presParOf" srcId="{A3CB22A0-FF22-4A32-8FA5-F9F6CC4E2E23}" destId="{AC4D4F3D-7A97-451E-BB32-E0CACF6C73A1}" srcOrd="1" destOrd="0" presId="urn:microsoft.com/office/officeart/2005/8/layout/cycle3"/>
    <dgm:cxn modelId="{9684921C-1934-43A0-9DBA-8BE2727F3857}" type="presParOf" srcId="{A3CB22A0-FF22-4A32-8FA5-F9F6CC4E2E23}" destId="{C3C75394-BBFD-4097-B26B-174678E837A4}" srcOrd="2" destOrd="0" presId="urn:microsoft.com/office/officeart/2005/8/layout/cycle3"/>
    <dgm:cxn modelId="{B733C632-DD49-418C-9A48-AF167F12855A}" type="presParOf" srcId="{A3CB22A0-FF22-4A32-8FA5-F9F6CC4E2E23}" destId="{5E793273-0B70-401A-942D-E620C1D63B83}" srcOrd="3" destOrd="0" presId="urn:microsoft.com/office/officeart/2005/8/layout/cycle3"/>
    <dgm:cxn modelId="{8278C54B-7146-4423-AF3E-E26FD3EA3FC1}" type="presParOf" srcId="{A3CB22A0-FF22-4A32-8FA5-F9F6CC4E2E23}" destId="{1AA35C09-8032-4D1E-96D6-BA8369F06321}" srcOrd="4" destOrd="0" presId="urn:microsoft.com/office/officeart/2005/8/layout/cycle3"/>
    <dgm:cxn modelId="{A8DA97A0-BE8C-4563-B49B-29ACA7F71D81}" type="presParOf" srcId="{A3CB22A0-FF22-4A32-8FA5-F9F6CC4E2E23}" destId="{1CA28B9C-B06B-49E7-8CFF-9B00F2B72B31}" srcOrd="5" destOrd="0" presId="urn:microsoft.com/office/officeart/2005/8/layout/cycle3"/>
    <dgm:cxn modelId="{E70E6716-D13B-4E00-8BF2-619DCC599F5A}" type="presParOf" srcId="{A3CB22A0-FF22-4A32-8FA5-F9F6CC4E2E23}" destId="{C68829B9-BFF6-4915-A079-C6094C5CABC8}" srcOrd="6" destOrd="0" presId="urn:microsoft.com/office/officeart/2005/8/layout/cycle3"/>
    <dgm:cxn modelId="{9D908F4A-15FC-48A7-9A43-23CD62877855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rgbClr val="4BACC6"/>
        </a:solidFill>
      </dgm:spPr>
      <dgm:t>
        <a:bodyPr/>
        <a:lstStyle/>
        <a:p>
          <a:r>
            <a:rPr lang="en-US" sz="2200" b="1" dirty="0" smtClean="0"/>
            <a:t>Question/</a:t>
          </a:r>
        </a:p>
        <a:p>
          <a:r>
            <a:rPr lang="en-US" sz="2200" b="1" dirty="0" smtClean="0"/>
            <a:t>Hypothesis</a:t>
          </a:r>
          <a:endParaRPr lang="en-US" sz="22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/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dirty="0" smtClean="0"/>
            <a:t>Experimental Design</a:t>
          </a:r>
          <a:endParaRPr lang="en-US" sz="22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dirty="0" smtClean="0"/>
            <a:t>Data acquisition</a:t>
          </a:r>
          <a:endParaRPr lang="en-US" sz="22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/>
      <dgm:t>
        <a:bodyPr/>
        <a:lstStyle/>
        <a:p>
          <a:r>
            <a:rPr lang="en-US" sz="2200" b="1" smtClean="0"/>
            <a:t>Data pre-process</a:t>
          </a:r>
          <a:endParaRPr lang="en-US" sz="22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2200" b="1" dirty="0" smtClean="0"/>
            <a:t>Modelling</a:t>
          </a:r>
          <a:endParaRPr lang="en-US" sz="22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2200" b="1" smtClean="0"/>
            <a:t>Assessment</a:t>
          </a:r>
          <a:endParaRPr lang="en-US" sz="22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b="1" smtClean="0"/>
            <a:t>Interpretation</a:t>
          </a:r>
          <a:endParaRPr lang="en-US" sz="22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8A9D77-4820-4455-994B-8CAC4139ACAF}" type="presOf" srcId="{F3475D84-5B59-423E-BAFC-396069F32237}" destId="{AC4D4F3D-7A97-451E-BB32-E0CACF6C73A1}" srcOrd="0" destOrd="0" presId="urn:microsoft.com/office/officeart/2005/8/layout/cycle3"/>
    <dgm:cxn modelId="{1A25DD1F-187F-4434-B4F9-3150B6DD6786}" type="presOf" srcId="{E30AA0F3-ECD6-4CBE-9259-CEBF7965AECE}" destId="{C68829B9-BFF6-4915-A079-C6094C5CABC8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8A6677DA-32DC-41E9-A9AA-936AB23CCCCE}" type="presOf" srcId="{39DC7976-52E5-40F6-B25A-9E4F54D96AB3}" destId="{1AA35C09-8032-4D1E-96D6-BA8369F06321}" srcOrd="0" destOrd="0" presId="urn:microsoft.com/office/officeart/2005/8/layout/cycle3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10C686E9-1DB6-4D10-A03E-0929A594F510}" type="presOf" srcId="{080276FA-D038-40AE-920C-C7D83BD3CF12}" destId="{B8B7D720-D508-45A8-BE2D-81486C37364C}" srcOrd="0" destOrd="0" presId="urn:microsoft.com/office/officeart/2005/8/layout/cycle3"/>
    <dgm:cxn modelId="{6F005184-E435-455F-B4F3-D04701D6358F}" type="presOf" srcId="{37706DC1-EED8-4EDD-A352-A456905167D5}" destId="{C3C75394-BBFD-4097-B26B-174678E837A4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93F77B7B-EDF7-4A85-A2E6-CED0844BC31E}" type="presOf" srcId="{7EB4B74D-15C9-4546-AEA8-6836439BF5C6}" destId="{2DAC8B71-851A-4BFC-8DB7-C3CD4C7D087F}" srcOrd="0" destOrd="0" presId="urn:microsoft.com/office/officeart/2005/8/layout/cycle3"/>
    <dgm:cxn modelId="{5554C905-75BE-4434-91C0-D079808954C5}" type="presOf" srcId="{19A88095-E9A2-4067-BC74-C72A53CCDA09}" destId="{631AE104-C765-47C3-8ECB-ABC2F99C27C0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C7EE1951-B528-42C6-90F5-2D64F2065282}" type="presOf" srcId="{B22C796B-1EF5-4E85-9773-62030689987C}" destId="{5E793273-0B70-401A-942D-E620C1D63B83}" srcOrd="0" destOrd="0" presId="urn:microsoft.com/office/officeart/2005/8/layout/cycle3"/>
    <dgm:cxn modelId="{A58B88AA-9273-4147-8648-15D9746A150B}" type="presOf" srcId="{5C7F1310-0E0D-4DEC-93A4-004E7F3CDBC7}" destId="{1CA28B9C-B06B-49E7-8CFF-9B00F2B72B31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3CE2A217-6AB9-4286-AE17-133DD3CD9EA2}" type="presParOf" srcId="{B8B7D720-D508-45A8-BE2D-81486C37364C}" destId="{A3CB22A0-FF22-4A32-8FA5-F9F6CC4E2E23}" srcOrd="0" destOrd="0" presId="urn:microsoft.com/office/officeart/2005/8/layout/cycle3"/>
    <dgm:cxn modelId="{F03518FE-5AB3-4FE6-BD37-392ABD278949}" type="presParOf" srcId="{A3CB22A0-FF22-4A32-8FA5-F9F6CC4E2E23}" destId="{631AE104-C765-47C3-8ECB-ABC2F99C27C0}" srcOrd="0" destOrd="0" presId="urn:microsoft.com/office/officeart/2005/8/layout/cycle3"/>
    <dgm:cxn modelId="{5507B936-7A39-4178-8B94-6AE36132B7A8}" type="presParOf" srcId="{A3CB22A0-FF22-4A32-8FA5-F9F6CC4E2E23}" destId="{AC4D4F3D-7A97-451E-BB32-E0CACF6C73A1}" srcOrd="1" destOrd="0" presId="urn:microsoft.com/office/officeart/2005/8/layout/cycle3"/>
    <dgm:cxn modelId="{7B5B5D19-D96B-4412-BC0F-D015E788703B}" type="presParOf" srcId="{A3CB22A0-FF22-4A32-8FA5-F9F6CC4E2E23}" destId="{C3C75394-BBFD-4097-B26B-174678E837A4}" srcOrd="2" destOrd="0" presId="urn:microsoft.com/office/officeart/2005/8/layout/cycle3"/>
    <dgm:cxn modelId="{65418326-5CA2-43E4-898C-1DBF224FDB1E}" type="presParOf" srcId="{A3CB22A0-FF22-4A32-8FA5-F9F6CC4E2E23}" destId="{5E793273-0B70-401A-942D-E620C1D63B83}" srcOrd="3" destOrd="0" presId="urn:microsoft.com/office/officeart/2005/8/layout/cycle3"/>
    <dgm:cxn modelId="{B438587F-96B4-4074-8762-BB3D2D682C41}" type="presParOf" srcId="{A3CB22A0-FF22-4A32-8FA5-F9F6CC4E2E23}" destId="{1AA35C09-8032-4D1E-96D6-BA8369F06321}" srcOrd="4" destOrd="0" presId="urn:microsoft.com/office/officeart/2005/8/layout/cycle3"/>
    <dgm:cxn modelId="{FEB321B3-5DC1-456E-95B7-4EA75EB9E86A}" type="presParOf" srcId="{A3CB22A0-FF22-4A32-8FA5-F9F6CC4E2E23}" destId="{1CA28B9C-B06B-49E7-8CFF-9B00F2B72B31}" srcOrd="5" destOrd="0" presId="urn:microsoft.com/office/officeart/2005/8/layout/cycle3"/>
    <dgm:cxn modelId="{AAD0F4B8-2793-448E-AEA8-51E8A1707A0E}" type="presParOf" srcId="{A3CB22A0-FF22-4A32-8FA5-F9F6CC4E2E23}" destId="{C68829B9-BFF6-4915-A079-C6094C5CABC8}" srcOrd="6" destOrd="0" presId="urn:microsoft.com/office/officeart/2005/8/layout/cycle3"/>
    <dgm:cxn modelId="{6878D881-5AD3-4D1E-85A3-9A7BCDE9AABB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/>
      <dgm:t>
        <a:bodyPr/>
        <a:lstStyle/>
        <a:p>
          <a:r>
            <a:rPr lang="en-US" sz="2200" b="1" dirty="0" smtClean="0"/>
            <a:t>Question/</a:t>
          </a:r>
        </a:p>
        <a:p>
          <a:r>
            <a:rPr lang="en-US" sz="2200" b="1" dirty="0" smtClean="0"/>
            <a:t>Hypothesis</a:t>
          </a:r>
          <a:endParaRPr lang="en-US" sz="22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/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/>
      <dgm:t>
        <a:bodyPr/>
        <a:lstStyle/>
        <a:p>
          <a:r>
            <a:rPr lang="en-US" sz="2200" b="1" dirty="0" smtClean="0"/>
            <a:t>Experimental Design</a:t>
          </a:r>
          <a:endParaRPr lang="en-US" sz="22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/>
      <dgm:t>
        <a:bodyPr/>
        <a:lstStyle/>
        <a:p>
          <a:r>
            <a:rPr lang="en-US" sz="2200" b="1" smtClean="0"/>
            <a:t>Data sampling</a:t>
          </a:r>
          <a:endParaRPr lang="en-US" sz="22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/>
      <dgm:t>
        <a:bodyPr/>
        <a:lstStyle/>
        <a:p>
          <a:r>
            <a:rPr lang="en-US" sz="2200" b="1" smtClean="0"/>
            <a:t>Data pre-process</a:t>
          </a:r>
          <a:endParaRPr lang="en-US" sz="22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2200" b="1" dirty="0" smtClean="0"/>
            <a:t>Modelling</a:t>
          </a:r>
          <a:endParaRPr lang="en-US" sz="22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2200" b="1" smtClean="0"/>
            <a:t>Assessment</a:t>
          </a:r>
          <a:endParaRPr lang="en-US" sz="22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/>
      <dgm:t>
        <a:bodyPr/>
        <a:lstStyle/>
        <a:p>
          <a:r>
            <a:rPr lang="en-US" sz="2200" b="1" smtClean="0"/>
            <a:t>Interpretation</a:t>
          </a:r>
          <a:endParaRPr lang="en-US" sz="22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094EF-A981-44F8-B5CD-BCF47DFEF0C5}" type="presOf" srcId="{7EB4B74D-15C9-4546-AEA8-6836439BF5C6}" destId="{2DAC8B71-851A-4BFC-8DB7-C3CD4C7D087F}" srcOrd="0" destOrd="0" presId="urn:microsoft.com/office/officeart/2005/8/layout/cycle3"/>
    <dgm:cxn modelId="{99CE560D-32F2-4B4D-B308-082E7CC8BD20}" type="presOf" srcId="{39DC7976-52E5-40F6-B25A-9E4F54D96AB3}" destId="{1AA35C09-8032-4D1E-96D6-BA8369F06321}" srcOrd="0" destOrd="0" presId="urn:microsoft.com/office/officeart/2005/8/layout/cycle3"/>
    <dgm:cxn modelId="{57C3FF00-C2C1-4672-80EF-1D1B903FE7DE}" type="presOf" srcId="{F3475D84-5B59-423E-BAFC-396069F32237}" destId="{AC4D4F3D-7A97-451E-BB32-E0CACF6C73A1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91FCF669-939E-40FC-AC81-CCF40A8B1231}" type="presOf" srcId="{B22C796B-1EF5-4E85-9773-62030689987C}" destId="{5E793273-0B70-401A-942D-E620C1D63B83}" srcOrd="0" destOrd="0" presId="urn:microsoft.com/office/officeart/2005/8/layout/cycle3"/>
    <dgm:cxn modelId="{83C3228D-A99B-4BB3-A2CE-3F170E502E88}" type="presOf" srcId="{5C7F1310-0E0D-4DEC-93A4-004E7F3CDBC7}" destId="{1CA28B9C-B06B-49E7-8CFF-9B00F2B72B31}" srcOrd="0" destOrd="0" presId="urn:microsoft.com/office/officeart/2005/8/layout/cycle3"/>
    <dgm:cxn modelId="{994DE193-37E4-404D-B3F6-BA78B3E80BE1}" type="presOf" srcId="{E30AA0F3-ECD6-4CBE-9259-CEBF7965AECE}" destId="{C68829B9-BFF6-4915-A079-C6094C5CABC8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BBEFA07A-A9B8-427D-8ADE-327B6E53C9EC}" type="presOf" srcId="{19A88095-E9A2-4067-BC74-C72A53CCDA09}" destId="{631AE104-C765-47C3-8ECB-ABC2F99C27C0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84BB799D-85BE-4F64-B9C5-23D48ABE3E43}" type="presOf" srcId="{080276FA-D038-40AE-920C-C7D83BD3CF12}" destId="{B8B7D720-D508-45A8-BE2D-81486C37364C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CF85C70F-013D-4608-A87D-24A09F315B0C}" type="presOf" srcId="{37706DC1-EED8-4EDD-A352-A456905167D5}" destId="{C3C75394-BBFD-4097-B26B-174678E837A4}" srcOrd="0" destOrd="0" presId="urn:microsoft.com/office/officeart/2005/8/layout/cycle3"/>
    <dgm:cxn modelId="{FA930A67-4A5B-400F-B51A-B9B928553D86}" type="presParOf" srcId="{B8B7D720-D508-45A8-BE2D-81486C37364C}" destId="{A3CB22A0-FF22-4A32-8FA5-F9F6CC4E2E23}" srcOrd="0" destOrd="0" presId="urn:microsoft.com/office/officeart/2005/8/layout/cycle3"/>
    <dgm:cxn modelId="{366C7260-2D44-43B9-87DC-3E1457338341}" type="presParOf" srcId="{A3CB22A0-FF22-4A32-8FA5-F9F6CC4E2E23}" destId="{631AE104-C765-47C3-8ECB-ABC2F99C27C0}" srcOrd="0" destOrd="0" presId="urn:microsoft.com/office/officeart/2005/8/layout/cycle3"/>
    <dgm:cxn modelId="{A0E2FCE9-3378-4161-8AD5-6D0C919F5ED1}" type="presParOf" srcId="{A3CB22A0-FF22-4A32-8FA5-F9F6CC4E2E23}" destId="{AC4D4F3D-7A97-451E-BB32-E0CACF6C73A1}" srcOrd="1" destOrd="0" presId="urn:microsoft.com/office/officeart/2005/8/layout/cycle3"/>
    <dgm:cxn modelId="{2E549679-80BB-44A4-8AF1-1FBBB7A75EFC}" type="presParOf" srcId="{A3CB22A0-FF22-4A32-8FA5-F9F6CC4E2E23}" destId="{C3C75394-BBFD-4097-B26B-174678E837A4}" srcOrd="2" destOrd="0" presId="urn:microsoft.com/office/officeart/2005/8/layout/cycle3"/>
    <dgm:cxn modelId="{97F5174B-B3F5-4250-B430-9260138016B8}" type="presParOf" srcId="{A3CB22A0-FF22-4A32-8FA5-F9F6CC4E2E23}" destId="{5E793273-0B70-401A-942D-E620C1D63B83}" srcOrd="3" destOrd="0" presId="urn:microsoft.com/office/officeart/2005/8/layout/cycle3"/>
    <dgm:cxn modelId="{8CBA7D0B-3776-423B-86A5-952A28411106}" type="presParOf" srcId="{A3CB22A0-FF22-4A32-8FA5-F9F6CC4E2E23}" destId="{1AA35C09-8032-4D1E-96D6-BA8369F06321}" srcOrd="4" destOrd="0" presId="urn:microsoft.com/office/officeart/2005/8/layout/cycle3"/>
    <dgm:cxn modelId="{45312C89-E9D5-4FF8-B42E-A51E4A75C76C}" type="presParOf" srcId="{A3CB22A0-FF22-4A32-8FA5-F9F6CC4E2E23}" destId="{1CA28B9C-B06B-49E7-8CFF-9B00F2B72B31}" srcOrd="5" destOrd="0" presId="urn:microsoft.com/office/officeart/2005/8/layout/cycle3"/>
    <dgm:cxn modelId="{EFC15EAE-F3E5-4240-8966-39339D10184E}" type="presParOf" srcId="{A3CB22A0-FF22-4A32-8FA5-F9F6CC4E2E23}" destId="{C68829B9-BFF6-4915-A079-C6094C5CABC8}" srcOrd="6" destOrd="0" presId="urn:microsoft.com/office/officeart/2005/8/layout/cycle3"/>
    <dgm:cxn modelId="{BB70280E-BD17-4839-9291-43A9A4ED75BF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/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E30AA0F3-ECD6-4CBE-9259-CEBF7965AECE}">
      <dgm:prSet phldrT="[Text]" custT="1"/>
      <dgm:spPr>
        <a:noFill/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5C7F1310-0E0D-4DEC-93A4-004E7F3CDBC7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B22C796B-1EF5-4E85-9773-62030689987C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acquisition</a:t>
          </a:r>
          <a:endParaRPr lang="en-US" sz="1600" b="1" dirty="0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37706DC1-EED8-4EDD-A352-A456905167D5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1E4537-8661-4F97-A78A-64A499CE398D}" type="presOf" srcId="{E30AA0F3-ECD6-4CBE-9259-CEBF7965AECE}" destId="{C68829B9-BFF6-4915-A079-C6094C5CABC8}" srcOrd="0" destOrd="0" presId="urn:microsoft.com/office/officeart/2005/8/layout/cycle3"/>
    <dgm:cxn modelId="{ABEC8BC0-077C-488E-84F3-92100A2F5295}" type="presOf" srcId="{5C7F1310-0E0D-4DEC-93A4-004E7F3CDBC7}" destId="{1CA28B9C-B06B-49E7-8CFF-9B00F2B72B31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9788312C-4743-4697-86E4-68E3AE9C5FF7}" type="presOf" srcId="{19A88095-E9A2-4067-BC74-C72A53CCDA09}" destId="{631AE104-C765-47C3-8ECB-ABC2F99C27C0}" srcOrd="0" destOrd="0" presId="urn:microsoft.com/office/officeart/2005/8/layout/cycle3"/>
    <dgm:cxn modelId="{AF925FA1-46A9-4226-A80C-783431C608E1}" type="presOf" srcId="{7EB4B74D-15C9-4546-AEA8-6836439BF5C6}" destId="{2DAC8B71-851A-4BFC-8DB7-C3CD4C7D087F}" srcOrd="0" destOrd="0" presId="urn:microsoft.com/office/officeart/2005/8/layout/cycle3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B0286FC8-A10A-4D24-8CAB-E57756DA87DE}" type="presOf" srcId="{F3475D84-5B59-423E-BAFC-396069F32237}" destId="{AC4D4F3D-7A97-451E-BB32-E0CACF6C73A1}" srcOrd="0" destOrd="0" presId="urn:microsoft.com/office/officeart/2005/8/layout/cycle3"/>
    <dgm:cxn modelId="{B65A6116-5895-4A0C-8432-DD21698E19B5}" type="presOf" srcId="{B22C796B-1EF5-4E85-9773-62030689987C}" destId="{5E793273-0B70-401A-942D-E620C1D63B83}" srcOrd="0" destOrd="0" presId="urn:microsoft.com/office/officeart/2005/8/layout/cycle3"/>
    <dgm:cxn modelId="{CA573CA5-6CE6-4631-9A99-714E0CEEAD75}" type="presOf" srcId="{080276FA-D038-40AE-920C-C7D83BD3CF12}" destId="{B8B7D720-D508-45A8-BE2D-81486C37364C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E5927D1F-B621-49A3-A8EC-97744A3AA158}" type="presOf" srcId="{37706DC1-EED8-4EDD-A352-A456905167D5}" destId="{C3C75394-BBFD-4097-B26B-174678E837A4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F9F4A5B7-61BC-4ACC-96DB-0B90DEFFBFCD}" type="presOf" srcId="{39DC7976-52E5-40F6-B25A-9E4F54D96AB3}" destId="{1AA35C09-8032-4D1E-96D6-BA8369F06321}" srcOrd="0" destOrd="0" presId="urn:microsoft.com/office/officeart/2005/8/layout/cycle3"/>
    <dgm:cxn modelId="{E8910EF7-CDEF-4227-A12A-DFFBB23887C1}" type="presParOf" srcId="{B8B7D720-D508-45A8-BE2D-81486C37364C}" destId="{A3CB22A0-FF22-4A32-8FA5-F9F6CC4E2E23}" srcOrd="0" destOrd="0" presId="urn:microsoft.com/office/officeart/2005/8/layout/cycle3"/>
    <dgm:cxn modelId="{43D008E9-D904-4D8C-87D9-3541A68C4060}" type="presParOf" srcId="{A3CB22A0-FF22-4A32-8FA5-F9F6CC4E2E23}" destId="{631AE104-C765-47C3-8ECB-ABC2F99C27C0}" srcOrd="0" destOrd="0" presId="urn:microsoft.com/office/officeart/2005/8/layout/cycle3"/>
    <dgm:cxn modelId="{F704103F-AAD6-4986-BABA-1A0993E1E45D}" type="presParOf" srcId="{A3CB22A0-FF22-4A32-8FA5-F9F6CC4E2E23}" destId="{AC4D4F3D-7A97-451E-BB32-E0CACF6C73A1}" srcOrd="1" destOrd="0" presId="urn:microsoft.com/office/officeart/2005/8/layout/cycle3"/>
    <dgm:cxn modelId="{A4D035CD-A312-4FFF-8630-868CD2677B54}" type="presParOf" srcId="{A3CB22A0-FF22-4A32-8FA5-F9F6CC4E2E23}" destId="{C3C75394-BBFD-4097-B26B-174678E837A4}" srcOrd="2" destOrd="0" presId="urn:microsoft.com/office/officeart/2005/8/layout/cycle3"/>
    <dgm:cxn modelId="{A2378B4C-A41C-4354-9109-18EB0780271D}" type="presParOf" srcId="{A3CB22A0-FF22-4A32-8FA5-F9F6CC4E2E23}" destId="{5E793273-0B70-401A-942D-E620C1D63B83}" srcOrd="3" destOrd="0" presId="urn:microsoft.com/office/officeart/2005/8/layout/cycle3"/>
    <dgm:cxn modelId="{701F4E1D-2782-4E20-A3C8-3E87062D0B24}" type="presParOf" srcId="{A3CB22A0-FF22-4A32-8FA5-F9F6CC4E2E23}" destId="{1AA35C09-8032-4D1E-96D6-BA8369F06321}" srcOrd="4" destOrd="0" presId="urn:microsoft.com/office/officeart/2005/8/layout/cycle3"/>
    <dgm:cxn modelId="{1E6913D0-D818-4B17-8BD5-503FFA383DB5}" type="presParOf" srcId="{A3CB22A0-FF22-4A32-8FA5-F9F6CC4E2E23}" destId="{1CA28B9C-B06B-49E7-8CFF-9B00F2B72B31}" srcOrd="5" destOrd="0" presId="urn:microsoft.com/office/officeart/2005/8/layout/cycle3"/>
    <dgm:cxn modelId="{6E201B95-F67F-469C-BF4A-68EFF3EA4198}" type="presParOf" srcId="{A3CB22A0-FF22-4A32-8FA5-F9F6CC4E2E23}" destId="{C68829B9-BFF6-4915-A079-C6094C5CABC8}" srcOrd="6" destOrd="0" presId="urn:microsoft.com/office/officeart/2005/8/layout/cycle3"/>
    <dgm:cxn modelId="{769C58A0-F86E-464F-AD7D-B5AD6E393C96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/>
      <dgm:t>
        <a:bodyPr/>
        <a:lstStyle/>
        <a:p>
          <a:r>
            <a:rPr lang="en-US" sz="1600" b="1" smtClean="0"/>
            <a:t>Experimental Design</a:t>
          </a:r>
        </a:p>
        <a:p>
          <a:r>
            <a:rPr lang="en-US" sz="1600" b="0" i="1" smtClean="0"/>
            <a:t>(i.e. planning)</a:t>
          </a:r>
          <a:endParaRPr lang="en-US" sz="1600" b="0" i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E30AA0F3-ECD6-4CBE-9259-CEBF7965AECE}">
      <dgm:prSet phldrT="[Text]" custT="1"/>
      <dgm:spPr>
        <a:noFill/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B22C796B-1EF5-4E85-9773-62030689987C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acquisition</a:t>
          </a:r>
          <a:endParaRPr lang="en-US" sz="1600" b="1" dirty="0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D647E0-F0AD-4613-BF31-14C98DBBA0B7}" type="presOf" srcId="{19A88095-E9A2-4067-BC74-C72A53CCDA09}" destId="{631AE104-C765-47C3-8ECB-ABC2F99C27C0}" srcOrd="0" destOrd="0" presId="urn:microsoft.com/office/officeart/2005/8/layout/cycle3"/>
    <dgm:cxn modelId="{A26BF87B-6392-4CD8-AE56-64A4AD16EB5A}" type="presOf" srcId="{B22C796B-1EF5-4E85-9773-62030689987C}" destId="{5E793273-0B70-401A-942D-E620C1D63B83}" srcOrd="0" destOrd="0" presId="urn:microsoft.com/office/officeart/2005/8/layout/cycle3"/>
    <dgm:cxn modelId="{14CEA10C-C967-45CE-9763-D3454D1DAA0C}" type="presOf" srcId="{39DC7976-52E5-40F6-B25A-9E4F54D96AB3}" destId="{1AA35C09-8032-4D1E-96D6-BA8369F06321}" srcOrd="0" destOrd="0" presId="urn:microsoft.com/office/officeart/2005/8/layout/cycle3"/>
    <dgm:cxn modelId="{B1496401-C88D-460D-B75C-6DEC288DCDD1}" type="presOf" srcId="{37706DC1-EED8-4EDD-A352-A456905167D5}" destId="{C3C75394-BBFD-4097-B26B-174678E837A4}" srcOrd="0" destOrd="0" presId="urn:microsoft.com/office/officeart/2005/8/layout/cycle3"/>
    <dgm:cxn modelId="{7821212D-8A77-4727-A162-358E788A8345}" type="presOf" srcId="{E30AA0F3-ECD6-4CBE-9259-CEBF7965AECE}" destId="{C68829B9-BFF6-4915-A079-C6094C5CABC8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760D5805-680B-4374-9A10-97C7616165C4}" type="presOf" srcId="{7EB4B74D-15C9-4546-AEA8-6836439BF5C6}" destId="{2DAC8B71-851A-4BFC-8DB7-C3CD4C7D087F}" srcOrd="0" destOrd="0" presId="urn:microsoft.com/office/officeart/2005/8/layout/cycle3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194D6CDD-4C3E-4901-B044-8F33D68DF917}" type="presOf" srcId="{080276FA-D038-40AE-920C-C7D83BD3CF12}" destId="{B8B7D720-D508-45A8-BE2D-81486C37364C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FBD333B7-86D8-432F-91BB-BE00E29C2115}" type="presOf" srcId="{5C7F1310-0E0D-4DEC-93A4-004E7F3CDBC7}" destId="{1CA28B9C-B06B-49E7-8CFF-9B00F2B72B31}" srcOrd="0" destOrd="0" presId="urn:microsoft.com/office/officeart/2005/8/layout/cycle3"/>
    <dgm:cxn modelId="{CB674E72-7DD7-411F-A21E-CD73F0E53B48}" type="presOf" srcId="{F3475D84-5B59-423E-BAFC-396069F32237}" destId="{AC4D4F3D-7A97-451E-BB32-E0CACF6C73A1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018332E0-FC1E-4A32-A27D-27B85C0E637A}" type="presParOf" srcId="{B8B7D720-D508-45A8-BE2D-81486C37364C}" destId="{A3CB22A0-FF22-4A32-8FA5-F9F6CC4E2E23}" srcOrd="0" destOrd="0" presId="urn:microsoft.com/office/officeart/2005/8/layout/cycle3"/>
    <dgm:cxn modelId="{8AA2C372-2D4F-49D9-9BEC-FB6A843B16AB}" type="presParOf" srcId="{A3CB22A0-FF22-4A32-8FA5-F9F6CC4E2E23}" destId="{631AE104-C765-47C3-8ECB-ABC2F99C27C0}" srcOrd="0" destOrd="0" presId="urn:microsoft.com/office/officeart/2005/8/layout/cycle3"/>
    <dgm:cxn modelId="{1E4F732C-2E03-477F-BD79-B326D2A6E549}" type="presParOf" srcId="{A3CB22A0-FF22-4A32-8FA5-F9F6CC4E2E23}" destId="{AC4D4F3D-7A97-451E-BB32-E0CACF6C73A1}" srcOrd="1" destOrd="0" presId="urn:microsoft.com/office/officeart/2005/8/layout/cycle3"/>
    <dgm:cxn modelId="{F7E680F6-32D2-46CF-8AC5-5AD8AE0141D1}" type="presParOf" srcId="{A3CB22A0-FF22-4A32-8FA5-F9F6CC4E2E23}" destId="{C3C75394-BBFD-4097-B26B-174678E837A4}" srcOrd="2" destOrd="0" presId="urn:microsoft.com/office/officeart/2005/8/layout/cycle3"/>
    <dgm:cxn modelId="{DEA741ED-1807-43C0-9FFC-9B7DE0E40FF4}" type="presParOf" srcId="{A3CB22A0-FF22-4A32-8FA5-F9F6CC4E2E23}" destId="{5E793273-0B70-401A-942D-E620C1D63B83}" srcOrd="3" destOrd="0" presId="urn:microsoft.com/office/officeart/2005/8/layout/cycle3"/>
    <dgm:cxn modelId="{2D775C0A-A9B2-4818-84EC-94E52DBF960F}" type="presParOf" srcId="{A3CB22A0-FF22-4A32-8FA5-F9F6CC4E2E23}" destId="{1AA35C09-8032-4D1E-96D6-BA8369F06321}" srcOrd="4" destOrd="0" presId="urn:microsoft.com/office/officeart/2005/8/layout/cycle3"/>
    <dgm:cxn modelId="{CE2EACFC-8407-42E3-9237-D9C18C8E1419}" type="presParOf" srcId="{A3CB22A0-FF22-4A32-8FA5-F9F6CC4E2E23}" destId="{1CA28B9C-B06B-49E7-8CFF-9B00F2B72B31}" srcOrd="5" destOrd="0" presId="urn:microsoft.com/office/officeart/2005/8/layout/cycle3"/>
    <dgm:cxn modelId="{99064EF0-432E-413F-A936-ED3E4EE4B757}" type="presParOf" srcId="{A3CB22A0-FF22-4A32-8FA5-F9F6CC4E2E23}" destId="{C68829B9-BFF6-4915-A079-C6094C5CABC8}" srcOrd="6" destOrd="0" presId="urn:microsoft.com/office/officeart/2005/8/layout/cycle3"/>
    <dgm:cxn modelId="{018668EA-3CD0-4689-A40A-0FF5FE7C43B2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/>
      <dgm:t>
        <a:bodyPr/>
        <a:lstStyle/>
        <a:p>
          <a:r>
            <a:rPr lang="en-US" sz="1600" b="1" smtClean="0"/>
            <a:t>Experimental Design</a:t>
          </a:r>
        </a:p>
        <a:p>
          <a:r>
            <a:rPr lang="en-US" sz="1600" b="0" i="1" smtClean="0"/>
            <a:t>(i.e. planning)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4B9582-8602-49CE-9724-A7439DB26460}" type="presOf" srcId="{5C7F1310-0E0D-4DEC-93A4-004E7F3CDBC7}" destId="{1CA28B9C-B06B-49E7-8CFF-9B00F2B72B31}" srcOrd="0" destOrd="0" presId="urn:microsoft.com/office/officeart/2005/8/layout/cycle3"/>
    <dgm:cxn modelId="{FB8C3E45-3529-4A3D-9691-3D8BF33B5885}" type="presOf" srcId="{37706DC1-EED8-4EDD-A352-A456905167D5}" destId="{C3C75394-BBFD-4097-B26B-174678E837A4}" srcOrd="0" destOrd="0" presId="urn:microsoft.com/office/officeart/2005/8/layout/cycle3"/>
    <dgm:cxn modelId="{2E9546D7-7EB7-4BC4-8783-6DDA77FE2C4A}" type="presOf" srcId="{19A88095-E9A2-4067-BC74-C72A53CCDA09}" destId="{631AE104-C765-47C3-8ECB-ABC2F99C27C0}" srcOrd="0" destOrd="0" presId="urn:microsoft.com/office/officeart/2005/8/layout/cycle3"/>
    <dgm:cxn modelId="{3A6B77EB-563F-44AD-99D7-77B9A8B62E5E}" type="presOf" srcId="{E30AA0F3-ECD6-4CBE-9259-CEBF7965AECE}" destId="{C68829B9-BFF6-4915-A079-C6094C5CABC8}" srcOrd="0" destOrd="0" presId="urn:microsoft.com/office/officeart/2005/8/layout/cycle3"/>
    <dgm:cxn modelId="{EE260C42-8178-42C9-A6FC-8845013B9234}" type="presOf" srcId="{F3475D84-5B59-423E-BAFC-396069F32237}" destId="{AC4D4F3D-7A97-451E-BB32-E0CACF6C73A1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D51ADB82-4BE9-4B5D-A10D-397967A5C98E}" type="presOf" srcId="{7EB4B74D-15C9-4546-AEA8-6836439BF5C6}" destId="{2DAC8B71-851A-4BFC-8DB7-C3CD4C7D087F}" srcOrd="0" destOrd="0" presId="urn:microsoft.com/office/officeart/2005/8/layout/cycle3"/>
    <dgm:cxn modelId="{96D8F4D0-BE77-4DF9-AB9F-4590E0EA60D1}" type="presOf" srcId="{080276FA-D038-40AE-920C-C7D83BD3CF12}" destId="{B8B7D720-D508-45A8-BE2D-81486C37364C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74A903CC-CD37-4CC9-AF9C-96228E7737AA}" type="presOf" srcId="{39DC7976-52E5-40F6-B25A-9E4F54D96AB3}" destId="{1AA35C09-8032-4D1E-96D6-BA8369F06321}" srcOrd="0" destOrd="0" presId="urn:microsoft.com/office/officeart/2005/8/layout/cycle3"/>
    <dgm:cxn modelId="{50F07271-3D7A-404F-83C0-C8EF45F80332}" type="presOf" srcId="{B22C796B-1EF5-4E85-9773-62030689987C}" destId="{5E793273-0B70-401A-942D-E620C1D63B83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A58F8BAF-9CCA-4701-8241-EC286EF2B987}" type="presParOf" srcId="{B8B7D720-D508-45A8-BE2D-81486C37364C}" destId="{A3CB22A0-FF22-4A32-8FA5-F9F6CC4E2E23}" srcOrd="0" destOrd="0" presId="urn:microsoft.com/office/officeart/2005/8/layout/cycle3"/>
    <dgm:cxn modelId="{253993A5-8BE2-43D8-8FF7-659394B9D587}" type="presParOf" srcId="{A3CB22A0-FF22-4A32-8FA5-F9F6CC4E2E23}" destId="{631AE104-C765-47C3-8ECB-ABC2F99C27C0}" srcOrd="0" destOrd="0" presId="urn:microsoft.com/office/officeart/2005/8/layout/cycle3"/>
    <dgm:cxn modelId="{EDDB1C63-7D05-49D0-8355-C29FE85DB465}" type="presParOf" srcId="{A3CB22A0-FF22-4A32-8FA5-F9F6CC4E2E23}" destId="{AC4D4F3D-7A97-451E-BB32-E0CACF6C73A1}" srcOrd="1" destOrd="0" presId="urn:microsoft.com/office/officeart/2005/8/layout/cycle3"/>
    <dgm:cxn modelId="{55514331-D611-420D-A27A-679BE947730D}" type="presParOf" srcId="{A3CB22A0-FF22-4A32-8FA5-F9F6CC4E2E23}" destId="{C3C75394-BBFD-4097-B26B-174678E837A4}" srcOrd="2" destOrd="0" presId="urn:microsoft.com/office/officeart/2005/8/layout/cycle3"/>
    <dgm:cxn modelId="{D91BD29C-CEBA-491C-82E6-CED0A2CB4EB7}" type="presParOf" srcId="{A3CB22A0-FF22-4A32-8FA5-F9F6CC4E2E23}" destId="{5E793273-0B70-401A-942D-E620C1D63B83}" srcOrd="3" destOrd="0" presId="urn:microsoft.com/office/officeart/2005/8/layout/cycle3"/>
    <dgm:cxn modelId="{886AB526-451E-460C-AC51-B2809FFD7272}" type="presParOf" srcId="{A3CB22A0-FF22-4A32-8FA5-F9F6CC4E2E23}" destId="{1AA35C09-8032-4D1E-96D6-BA8369F06321}" srcOrd="4" destOrd="0" presId="urn:microsoft.com/office/officeart/2005/8/layout/cycle3"/>
    <dgm:cxn modelId="{36401C31-2823-44CC-92EF-72B83558E645}" type="presParOf" srcId="{A3CB22A0-FF22-4A32-8FA5-F9F6CC4E2E23}" destId="{1CA28B9C-B06B-49E7-8CFF-9B00F2B72B31}" srcOrd="5" destOrd="0" presId="urn:microsoft.com/office/officeart/2005/8/layout/cycle3"/>
    <dgm:cxn modelId="{193BEDA8-40A5-456F-AA88-4825ECBAA902}" type="presParOf" srcId="{A3CB22A0-FF22-4A32-8FA5-F9F6CC4E2E23}" destId="{C68829B9-BFF6-4915-A079-C6094C5CABC8}" srcOrd="6" destOrd="0" presId="urn:microsoft.com/office/officeart/2005/8/layout/cycle3"/>
    <dgm:cxn modelId="{65437D3A-E656-4571-B9B9-305B18F12BE5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rgbClr val="47D872"/>
        </a:solidFill>
      </dgm:spPr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41B13F-6D03-4041-AE43-452688870D1D}" type="presOf" srcId="{F3475D84-5B59-423E-BAFC-396069F32237}" destId="{AC4D4F3D-7A97-451E-BB32-E0CACF6C73A1}" srcOrd="0" destOrd="0" presId="urn:microsoft.com/office/officeart/2005/8/layout/cycle3"/>
    <dgm:cxn modelId="{D989E816-EBD9-48BF-912B-A1B2A875048E}" type="presOf" srcId="{39DC7976-52E5-40F6-B25A-9E4F54D96AB3}" destId="{1AA35C09-8032-4D1E-96D6-BA8369F06321}" srcOrd="0" destOrd="0" presId="urn:microsoft.com/office/officeart/2005/8/layout/cycle3"/>
    <dgm:cxn modelId="{A0307478-4A15-4E5A-AF90-67B9519B6ADB}" type="presOf" srcId="{37706DC1-EED8-4EDD-A352-A456905167D5}" destId="{C3C75394-BBFD-4097-B26B-174678E837A4}" srcOrd="0" destOrd="0" presId="urn:microsoft.com/office/officeart/2005/8/layout/cycle3"/>
    <dgm:cxn modelId="{47138377-0910-4ACA-AE0B-3AB7C4D31C73}" type="presOf" srcId="{B22C796B-1EF5-4E85-9773-62030689987C}" destId="{5E793273-0B70-401A-942D-E620C1D63B83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FA1537D1-30E0-4A24-BA0B-186E03A75073}" type="presOf" srcId="{7EB4B74D-15C9-4546-AEA8-6836439BF5C6}" destId="{2DAC8B71-851A-4BFC-8DB7-C3CD4C7D087F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28AD053E-9B85-46F9-8886-B1D0F1F8987C}" type="presOf" srcId="{080276FA-D038-40AE-920C-C7D83BD3CF12}" destId="{B8B7D720-D508-45A8-BE2D-81486C37364C}" srcOrd="0" destOrd="0" presId="urn:microsoft.com/office/officeart/2005/8/layout/cycle3"/>
    <dgm:cxn modelId="{B6E11C2F-A2D7-42CC-87D4-2AF5F9AB248C}" type="presOf" srcId="{E30AA0F3-ECD6-4CBE-9259-CEBF7965AECE}" destId="{C68829B9-BFF6-4915-A079-C6094C5CABC8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F760CA91-2884-4545-BD51-A5D699D6E405}" type="presOf" srcId="{19A88095-E9A2-4067-BC74-C72A53CCDA09}" destId="{631AE104-C765-47C3-8ECB-ABC2F99C27C0}" srcOrd="0" destOrd="0" presId="urn:microsoft.com/office/officeart/2005/8/layout/cycle3"/>
    <dgm:cxn modelId="{09751851-EBC6-4B04-8F08-55B35FB73B72}" type="presOf" srcId="{5C7F1310-0E0D-4DEC-93A4-004E7F3CDBC7}" destId="{1CA28B9C-B06B-49E7-8CFF-9B00F2B72B31}" srcOrd="0" destOrd="0" presId="urn:microsoft.com/office/officeart/2005/8/layout/cycle3"/>
    <dgm:cxn modelId="{3DC40BED-52DE-4C59-9EB4-02675EAE9E3C}" type="presParOf" srcId="{B8B7D720-D508-45A8-BE2D-81486C37364C}" destId="{A3CB22A0-FF22-4A32-8FA5-F9F6CC4E2E23}" srcOrd="0" destOrd="0" presId="urn:microsoft.com/office/officeart/2005/8/layout/cycle3"/>
    <dgm:cxn modelId="{4E2A809B-C229-40DB-BE1D-7DF0AD0CDC0A}" type="presParOf" srcId="{A3CB22A0-FF22-4A32-8FA5-F9F6CC4E2E23}" destId="{631AE104-C765-47C3-8ECB-ABC2F99C27C0}" srcOrd="0" destOrd="0" presId="urn:microsoft.com/office/officeart/2005/8/layout/cycle3"/>
    <dgm:cxn modelId="{2C1CD397-5696-479D-BD8E-BFB288AEE1B4}" type="presParOf" srcId="{A3CB22A0-FF22-4A32-8FA5-F9F6CC4E2E23}" destId="{AC4D4F3D-7A97-451E-BB32-E0CACF6C73A1}" srcOrd="1" destOrd="0" presId="urn:microsoft.com/office/officeart/2005/8/layout/cycle3"/>
    <dgm:cxn modelId="{43E9174B-F3A7-49C9-84C2-6FDFF966E284}" type="presParOf" srcId="{A3CB22A0-FF22-4A32-8FA5-F9F6CC4E2E23}" destId="{C3C75394-BBFD-4097-B26B-174678E837A4}" srcOrd="2" destOrd="0" presId="urn:microsoft.com/office/officeart/2005/8/layout/cycle3"/>
    <dgm:cxn modelId="{DB4EA882-866F-474C-AFF5-BA65138D7ACA}" type="presParOf" srcId="{A3CB22A0-FF22-4A32-8FA5-F9F6CC4E2E23}" destId="{5E793273-0B70-401A-942D-E620C1D63B83}" srcOrd="3" destOrd="0" presId="urn:microsoft.com/office/officeart/2005/8/layout/cycle3"/>
    <dgm:cxn modelId="{7B8C6CB2-9846-4113-A01D-33CEACB18ECB}" type="presParOf" srcId="{A3CB22A0-FF22-4A32-8FA5-F9F6CC4E2E23}" destId="{1AA35C09-8032-4D1E-96D6-BA8369F06321}" srcOrd="4" destOrd="0" presId="urn:microsoft.com/office/officeart/2005/8/layout/cycle3"/>
    <dgm:cxn modelId="{39FE889A-A8A3-4FDD-B2ED-BC7275A7BF79}" type="presParOf" srcId="{A3CB22A0-FF22-4A32-8FA5-F9F6CC4E2E23}" destId="{1CA28B9C-B06B-49E7-8CFF-9B00F2B72B31}" srcOrd="5" destOrd="0" presId="urn:microsoft.com/office/officeart/2005/8/layout/cycle3"/>
    <dgm:cxn modelId="{6F1FF10D-E645-4E09-B6B9-3ECAF173CD41}" type="presParOf" srcId="{A3CB22A0-FF22-4A32-8FA5-F9F6CC4E2E23}" destId="{C68829B9-BFF6-4915-A079-C6094C5CABC8}" srcOrd="6" destOrd="0" presId="urn:microsoft.com/office/officeart/2005/8/layout/cycle3"/>
    <dgm:cxn modelId="{08DF1EF0-6C37-41D7-B4A1-0D63751351DB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rgbClr val="47D872"/>
        </a:solidFill>
      </dgm:spPr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37C5EF-5460-4AE4-8FA4-38FA6C5899B6}" type="presOf" srcId="{080276FA-D038-40AE-920C-C7D83BD3CF12}" destId="{B8B7D720-D508-45A8-BE2D-81486C37364C}" srcOrd="0" destOrd="0" presId="urn:microsoft.com/office/officeart/2005/8/layout/cycle3"/>
    <dgm:cxn modelId="{11AE65A8-A0D2-481F-AF89-08C76176A046}" type="presOf" srcId="{7EB4B74D-15C9-4546-AEA8-6836439BF5C6}" destId="{2DAC8B71-851A-4BFC-8DB7-C3CD4C7D087F}" srcOrd="0" destOrd="0" presId="urn:microsoft.com/office/officeart/2005/8/layout/cycle3"/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F69D9DFA-2230-4EAF-AFF7-5BB4DA1B2ED6}" type="presOf" srcId="{37706DC1-EED8-4EDD-A352-A456905167D5}" destId="{C3C75394-BBFD-4097-B26B-174678E837A4}" srcOrd="0" destOrd="0" presId="urn:microsoft.com/office/officeart/2005/8/layout/cycle3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ED51F89D-B41D-4200-B88C-D9D797AA7EB7}" type="presOf" srcId="{B22C796B-1EF5-4E85-9773-62030689987C}" destId="{5E793273-0B70-401A-942D-E620C1D63B83}" srcOrd="0" destOrd="0" presId="urn:microsoft.com/office/officeart/2005/8/layout/cycle3"/>
    <dgm:cxn modelId="{706A0A59-E087-46B4-99ED-C433927891CB}" type="presOf" srcId="{F3475D84-5B59-423E-BAFC-396069F32237}" destId="{AC4D4F3D-7A97-451E-BB32-E0CACF6C73A1}" srcOrd="0" destOrd="0" presId="urn:microsoft.com/office/officeart/2005/8/layout/cycle3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DFDBE2C0-EFE8-44A2-8BA7-A4B43C28419D}" type="presOf" srcId="{19A88095-E9A2-4067-BC74-C72A53CCDA09}" destId="{631AE104-C765-47C3-8ECB-ABC2F99C27C0}" srcOrd="0" destOrd="0" presId="urn:microsoft.com/office/officeart/2005/8/layout/cycle3"/>
    <dgm:cxn modelId="{6BE0D21D-55D1-4DB7-A77F-2214E7B752FF}" type="presOf" srcId="{E30AA0F3-ECD6-4CBE-9259-CEBF7965AECE}" destId="{C68829B9-BFF6-4915-A079-C6094C5CABC8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67E85136-2FBB-401F-B6B9-351F26F235FB}" type="presOf" srcId="{39DC7976-52E5-40F6-B25A-9E4F54D96AB3}" destId="{1AA35C09-8032-4D1E-96D6-BA8369F06321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8F564AD6-00B9-48FD-AF97-279AAA7582BD}" type="presOf" srcId="{5C7F1310-0E0D-4DEC-93A4-004E7F3CDBC7}" destId="{1CA28B9C-B06B-49E7-8CFF-9B00F2B72B31}" srcOrd="0" destOrd="0" presId="urn:microsoft.com/office/officeart/2005/8/layout/cycle3"/>
    <dgm:cxn modelId="{AB381279-E8D3-41C9-9F3D-7481E77649FE}" type="presParOf" srcId="{B8B7D720-D508-45A8-BE2D-81486C37364C}" destId="{A3CB22A0-FF22-4A32-8FA5-F9F6CC4E2E23}" srcOrd="0" destOrd="0" presId="urn:microsoft.com/office/officeart/2005/8/layout/cycle3"/>
    <dgm:cxn modelId="{7B87DD7D-3386-4C98-AF11-D02F32F802B0}" type="presParOf" srcId="{A3CB22A0-FF22-4A32-8FA5-F9F6CC4E2E23}" destId="{631AE104-C765-47C3-8ECB-ABC2F99C27C0}" srcOrd="0" destOrd="0" presId="urn:microsoft.com/office/officeart/2005/8/layout/cycle3"/>
    <dgm:cxn modelId="{37EDE5AF-B0AF-4C95-B617-BFC20D1C5A4A}" type="presParOf" srcId="{A3CB22A0-FF22-4A32-8FA5-F9F6CC4E2E23}" destId="{AC4D4F3D-7A97-451E-BB32-E0CACF6C73A1}" srcOrd="1" destOrd="0" presId="urn:microsoft.com/office/officeart/2005/8/layout/cycle3"/>
    <dgm:cxn modelId="{57B6018B-2EBC-4CB6-90AA-4B3B615E83AE}" type="presParOf" srcId="{A3CB22A0-FF22-4A32-8FA5-F9F6CC4E2E23}" destId="{C3C75394-BBFD-4097-B26B-174678E837A4}" srcOrd="2" destOrd="0" presId="urn:microsoft.com/office/officeart/2005/8/layout/cycle3"/>
    <dgm:cxn modelId="{2B0D5CEE-16EF-492B-815F-5F99A6F46346}" type="presParOf" srcId="{A3CB22A0-FF22-4A32-8FA5-F9F6CC4E2E23}" destId="{5E793273-0B70-401A-942D-E620C1D63B83}" srcOrd="3" destOrd="0" presId="urn:microsoft.com/office/officeart/2005/8/layout/cycle3"/>
    <dgm:cxn modelId="{C8CC9DC9-F57B-4F1E-9D2C-8F8198E2C83E}" type="presParOf" srcId="{A3CB22A0-FF22-4A32-8FA5-F9F6CC4E2E23}" destId="{1AA35C09-8032-4D1E-96D6-BA8369F06321}" srcOrd="4" destOrd="0" presId="urn:microsoft.com/office/officeart/2005/8/layout/cycle3"/>
    <dgm:cxn modelId="{6EB2AFE9-E734-4D2A-9829-0EB96F27D050}" type="presParOf" srcId="{A3CB22A0-FF22-4A32-8FA5-F9F6CC4E2E23}" destId="{1CA28B9C-B06B-49E7-8CFF-9B00F2B72B31}" srcOrd="5" destOrd="0" presId="urn:microsoft.com/office/officeart/2005/8/layout/cycle3"/>
    <dgm:cxn modelId="{B3401D7D-E40B-431A-8A16-B867D4B294D6}" type="presParOf" srcId="{A3CB22A0-FF22-4A32-8FA5-F9F6CC4E2E23}" destId="{C68829B9-BFF6-4915-A079-C6094C5CABC8}" srcOrd="6" destOrd="0" presId="urn:microsoft.com/office/officeart/2005/8/layout/cycle3"/>
    <dgm:cxn modelId="{866E2AA3-D634-4DA2-A070-7B22F135607C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rgbClr val="47D872"/>
        </a:solidFill>
      </dgm:spPr>
      <dgm:t>
        <a:bodyPr/>
        <a:lstStyle/>
        <a:p>
          <a:r>
            <a:rPr lang="en-US" sz="1600" b="1" smtClean="0"/>
            <a:t>Data sampling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rgbClr val="E7DC87"/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0800EB0D-ADD1-4141-BA94-D7AFED99C464}" type="presOf" srcId="{39DC7976-52E5-40F6-B25A-9E4F54D96AB3}" destId="{1AA35C09-8032-4D1E-96D6-BA8369F06321}" srcOrd="0" destOrd="0" presId="urn:microsoft.com/office/officeart/2005/8/layout/cycle3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4DE8D610-5EBE-4F63-ADFB-1F922DBA41EB}" type="presOf" srcId="{5C7F1310-0E0D-4DEC-93A4-004E7F3CDBC7}" destId="{1CA28B9C-B06B-49E7-8CFF-9B00F2B72B31}" srcOrd="0" destOrd="0" presId="urn:microsoft.com/office/officeart/2005/8/layout/cycle3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B062A83E-1C79-40F7-989C-7358EEFAB66F}" type="presOf" srcId="{F3475D84-5B59-423E-BAFC-396069F32237}" destId="{AC4D4F3D-7A97-451E-BB32-E0CACF6C73A1}" srcOrd="0" destOrd="0" presId="urn:microsoft.com/office/officeart/2005/8/layout/cycle3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CD6B24D0-6A3B-4719-9AD8-4CFF6EDCC8DE}" type="presOf" srcId="{37706DC1-EED8-4EDD-A352-A456905167D5}" destId="{C3C75394-BBFD-4097-B26B-174678E837A4}" srcOrd="0" destOrd="0" presId="urn:microsoft.com/office/officeart/2005/8/layout/cycle3"/>
    <dgm:cxn modelId="{D3506A8C-06B3-4944-9558-A1FBBED99832}" type="presOf" srcId="{080276FA-D038-40AE-920C-C7D83BD3CF12}" destId="{B8B7D720-D508-45A8-BE2D-81486C37364C}" srcOrd="0" destOrd="0" presId="urn:microsoft.com/office/officeart/2005/8/layout/cycle3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7433CB5F-88A4-4237-BBF5-2DB7BD3246C9}" type="presOf" srcId="{B22C796B-1EF5-4E85-9773-62030689987C}" destId="{5E793273-0B70-401A-942D-E620C1D63B83}" srcOrd="0" destOrd="0" presId="urn:microsoft.com/office/officeart/2005/8/layout/cycle3"/>
    <dgm:cxn modelId="{5915953C-8B33-4400-9207-B2E54B5153B4}" type="presOf" srcId="{19A88095-E9A2-4067-BC74-C72A53CCDA09}" destId="{631AE104-C765-47C3-8ECB-ABC2F99C27C0}" srcOrd="0" destOrd="0" presId="urn:microsoft.com/office/officeart/2005/8/layout/cycle3"/>
    <dgm:cxn modelId="{077E9421-EB6A-4BA4-BF89-8F4CDB278146}" type="presOf" srcId="{7EB4B74D-15C9-4546-AEA8-6836439BF5C6}" destId="{2DAC8B71-851A-4BFC-8DB7-C3CD4C7D087F}" srcOrd="0" destOrd="0" presId="urn:microsoft.com/office/officeart/2005/8/layout/cycle3"/>
    <dgm:cxn modelId="{280331FA-DC11-4FDD-AF0A-CF3C41B47F5E}" type="presOf" srcId="{E30AA0F3-ECD6-4CBE-9259-CEBF7965AECE}" destId="{C68829B9-BFF6-4915-A079-C6094C5CABC8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6947DA26-944C-4E7D-AC1C-5496D6E2CA5C}" type="presParOf" srcId="{B8B7D720-D508-45A8-BE2D-81486C37364C}" destId="{A3CB22A0-FF22-4A32-8FA5-F9F6CC4E2E23}" srcOrd="0" destOrd="0" presId="urn:microsoft.com/office/officeart/2005/8/layout/cycle3"/>
    <dgm:cxn modelId="{AC07F02A-4816-45D5-969C-5E62478AEA8D}" type="presParOf" srcId="{A3CB22A0-FF22-4A32-8FA5-F9F6CC4E2E23}" destId="{631AE104-C765-47C3-8ECB-ABC2F99C27C0}" srcOrd="0" destOrd="0" presId="urn:microsoft.com/office/officeart/2005/8/layout/cycle3"/>
    <dgm:cxn modelId="{F7560302-F084-433F-85BA-10FFCC256AE5}" type="presParOf" srcId="{A3CB22A0-FF22-4A32-8FA5-F9F6CC4E2E23}" destId="{AC4D4F3D-7A97-451E-BB32-E0CACF6C73A1}" srcOrd="1" destOrd="0" presId="urn:microsoft.com/office/officeart/2005/8/layout/cycle3"/>
    <dgm:cxn modelId="{AEAE79D3-3C13-4ABA-95B4-109239CF2484}" type="presParOf" srcId="{A3CB22A0-FF22-4A32-8FA5-F9F6CC4E2E23}" destId="{C3C75394-BBFD-4097-B26B-174678E837A4}" srcOrd="2" destOrd="0" presId="urn:microsoft.com/office/officeart/2005/8/layout/cycle3"/>
    <dgm:cxn modelId="{04F1360D-3B40-4BA5-B498-764DEA754EA2}" type="presParOf" srcId="{A3CB22A0-FF22-4A32-8FA5-F9F6CC4E2E23}" destId="{5E793273-0B70-401A-942D-E620C1D63B83}" srcOrd="3" destOrd="0" presId="urn:microsoft.com/office/officeart/2005/8/layout/cycle3"/>
    <dgm:cxn modelId="{6BA10443-B729-4923-9EF3-5D035D952535}" type="presParOf" srcId="{A3CB22A0-FF22-4A32-8FA5-F9F6CC4E2E23}" destId="{1AA35C09-8032-4D1E-96D6-BA8369F06321}" srcOrd="4" destOrd="0" presId="urn:microsoft.com/office/officeart/2005/8/layout/cycle3"/>
    <dgm:cxn modelId="{F5054759-3EDD-4735-A92E-2C7E5B2EE7BC}" type="presParOf" srcId="{A3CB22A0-FF22-4A32-8FA5-F9F6CC4E2E23}" destId="{1CA28B9C-B06B-49E7-8CFF-9B00F2B72B31}" srcOrd="5" destOrd="0" presId="urn:microsoft.com/office/officeart/2005/8/layout/cycle3"/>
    <dgm:cxn modelId="{2E6A6001-9D6C-402B-80F9-78E9D36FF3BD}" type="presParOf" srcId="{A3CB22A0-FF22-4A32-8FA5-F9F6CC4E2E23}" destId="{C68829B9-BFF6-4915-A079-C6094C5CABC8}" srcOrd="6" destOrd="0" presId="urn:microsoft.com/office/officeart/2005/8/layout/cycle3"/>
    <dgm:cxn modelId="{83E1C568-9B5B-4190-B492-7E71C13DBD63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80276FA-D038-40AE-920C-C7D83BD3CF12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A88095-E9A2-4067-BC74-C72A53CCDA0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Question/</a:t>
          </a:r>
        </a:p>
        <a:p>
          <a:r>
            <a:rPr lang="en-US" sz="1600" b="1" dirty="0" smtClean="0"/>
            <a:t>Hypothesis</a:t>
          </a:r>
          <a:endParaRPr lang="en-US" sz="1600" b="1" dirty="0"/>
        </a:p>
      </dgm:t>
    </dgm:pt>
    <dgm:pt modelId="{1137CCC2-27E5-4DFC-AA32-7FC3BA15988F}" type="parTrans" cxnId="{430E07FC-8A33-40F2-A043-6F859ABF1F70}">
      <dgm:prSet/>
      <dgm:spPr/>
      <dgm:t>
        <a:bodyPr/>
        <a:lstStyle/>
        <a:p>
          <a:endParaRPr lang="en-US"/>
        </a:p>
      </dgm:t>
    </dgm:pt>
    <dgm:pt modelId="{F3475D84-5B59-423E-BAFC-396069F32237}" type="sibTrans" cxnId="{430E07FC-8A33-40F2-A043-6F859ABF1F70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endParaRPr lang="en-US" sz="2800"/>
        </a:p>
      </dgm:t>
    </dgm:pt>
    <dgm:pt modelId="{37706DC1-EED8-4EDD-A352-A456905167D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Experimental Design</a:t>
          </a:r>
          <a:endParaRPr lang="en-US" sz="1600" b="1" dirty="0"/>
        </a:p>
      </dgm:t>
    </dgm:pt>
    <dgm:pt modelId="{163EDFBD-E889-4FBF-B372-4DE0C29C50F8}" type="parTrans" cxnId="{F45A233B-4817-4118-BA6B-6A169729635F}">
      <dgm:prSet/>
      <dgm:spPr/>
      <dgm:t>
        <a:bodyPr/>
        <a:lstStyle/>
        <a:p>
          <a:endParaRPr lang="en-US"/>
        </a:p>
      </dgm:t>
    </dgm:pt>
    <dgm:pt modelId="{079899CF-A3FE-4FB4-808C-62A75B2EAD7C}" type="sibTrans" cxnId="{F45A233B-4817-4118-BA6B-6A169729635F}">
      <dgm:prSet/>
      <dgm:spPr/>
      <dgm:t>
        <a:bodyPr/>
        <a:lstStyle/>
        <a:p>
          <a:endParaRPr lang="en-US" sz="2800"/>
        </a:p>
      </dgm:t>
    </dgm:pt>
    <dgm:pt modelId="{B22C796B-1EF5-4E85-9773-62030689987C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dirty="0" smtClean="0"/>
            <a:t>Data acquisition</a:t>
          </a:r>
          <a:endParaRPr lang="en-US" sz="1600" b="1" dirty="0"/>
        </a:p>
      </dgm:t>
    </dgm:pt>
    <dgm:pt modelId="{557FECCE-6DCB-47B5-BEE1-E7DB2BA366DD}" type="parTrans" cxnId="{93948A0B-65E3-4C62-864E-CB070286DF03}">
      <dgm:prSet/>
      <dgm:spPr/>
      <dgm:t>
        <a:bodyPr/>
        <a:lstStyle/>
        <a:p>
          <a:endParaRPr lang="en-US"/>
        </a:p>
      </dgm:t>
    </dgm:pt>
    <dgm:pt modelId="{D7AF24CC-665A-4373-A9D5-1809E225C7E8}" type="sibTrans" cxnId="{93948A0B-65E3-4C62-864E-CB070286DF03}">
      <dgm:prSet/>
      <dgm:spPr/>
      <dgm:t>
        <a:bodyPr/>
        <a:lstStyle/>
        <a:p>
          <a:endParaRPr lang="en-US" sz="2800"/>
        </a:p>
      </dgm:t>
    </dgm:pt>
    <dgm:pt modelId="{39DC7976-52E5-40F6-B25A-9E4F54D96AB3}">
      <dgm:prSet phldrT="[Text]" custT="1"/>
      <dgm:spPr>
        <a:noFill/>
      </dgm:spPr>
      <dgm:t>
        <a:bodyPr/>
        <a:lstStyle/>
        <a:p>
          <a:r>
            <a:rPr lang="en-US" sz="1600" b="1" dirty="0" smtClean="0"/>
            <a:t>Data pre-process (ETL)</a:t>
          </a:r>
          <a:endParaRPr lang="en-US" sz="1600" b="1" dirty="0"/>
        </a:p>
      </dgm:t>
    </dgm:pt>
    <dgm:pt modelId="{2999F1D5-6798-49FB-B06B-EDFAA6325F5E}" type="parTrans" cxnId="{5F860F37-4450-4093-9845-D77C4C6A2FC2}">
      <dgm:prSet/>
      <dgm:spPr/>
      <dgm:t>
        <a:bodyPr/>
        <a:lstStyle/>
        <a:p>
          <a:endParaRPr lang="en-US"/>
        </a:p>
      </dgm:t>
    </dgm:pt>
    <dgm:pt modelId="{535944EB-9FEA-4651-A241-D255742B8A9D}" type="sibTrans" cxnId="{5F860F37-4450-4093-9845-D77C4C6A2FC2}">
      <dgm:prSet/>
      <dgm:spPr/>
      <dgm:t>
        <a:bodyPr/>
        <a:lstStyle/>
        <a:p>
          <a:endParaRPr lang="en-US" sz="2800"/>
        </a:p>
      </dgm:t>
    </dgm:pt>
    <dgm:pt modelId="{5C7F1310-0E0D-4DEC-93A4-004E7F3CDBC7}">
      <dgm:prSet phldrT="[Text]" custT="1"/>
      <dgm:spPr/>
      <dgm:t>
        <a:bodyPr/>
        <a:lstStyle/>
        <a:p>
          <a:r>
            <a:rPr lang="en-US" sz="1600" b="1" dirty="0" smtClean="0"/>
            <a:t>Modelling</a:t>
          </a:r>
          <a:endParaRPr lang="en-US" sz="1600" b="1" dirty="0"/>
        </a:p>
      </dgm:t>
    </dgm:pt>
    <dgm:pt modelId="{83EAAC74-03F2-492A-A218-D271C7FD46F8}" type="parTrans" cxnId="{C97A2447-8E4C-48FE-A279-D5CE5034257E}">
      <dgm:prSet/>
      <dgm:spPr/>
      <dgm:t>
        <a:bodyPr/>
        <a:lstStyle/>
        <a:p>
          <a:endParaRPr lang="en-US"/>
        </a:p>
      </dgm:t>
    </dgm:pt>
    <dgm:pt modelId="{BBB6B01D-AFB5-4523-A1A4-F82CF77FB9EB}" type="sibTrans" cxnId="{C97A2447-8E4C-48FE-A279-D5CE5034257E}">
      <dgm:prSet/>
      <dgm:spPr/>
      <dgm:t>
        <a:bodyPr/>
        <a:lstStyle/>
        <a:p>
          <a:endParaRPr lang="en-US" sz="2800"/>
        </a:p>
      </dgm:t>
    </dgm:pt>
    <dgm:pt modelId="{E30AA0F3-ECD6-4CBE-9259-CEBF7965AECE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600" b="1" smtClean="0"/>
            <a:t>Assessment</a:t>
          </a:r>
          <a:endParaRPr lang="en-US" sz="1600" b="1" dirty="0"/>
        </a:p>
      </dgm:t>
    </dgm:pt>
    <dgm:pt modelId="{91F36AF0-20BE-4F99-AA0A-B02CF0AA70B9}" type="parTrans" cxnId="{C9CB1452-2AD6-4AC8-869D-2EAC834BAD3B}">
      <dgm:prSet/>
      <dgm:spPr/>
      <dgm:t>
        <a:bodyPr/>
        <a:lstStyle/>
        <a:p>
          <a:endParaRPr lang="en-US"/>
        </a:p>
      </dgm:t>
    </dgm:pt>
    <dgm:pt modelId="{E9D45CAA-F45F-4595-98C6-2BEB02B9A4DB}" type="sibTrans" cxnId="{C9CB1452-2AD6-4AC8-869D-2EAC834BAD3B}">
      <dgm:prSet/>
      <dgm:spPr/>
      <dgm:t>
        <a:bodyPr/>
        <a:lstStyle/>
        <a:p>
          <a:endParaRPr lang="en-US" sz="2800"/>
        </a:p>
      </dgm:t>
    </dgm:pt>
    <dgm:pt modelId="{7EB4B74D-15C9-4546-AEA8-6836439BF5C6}">
      <dgm:prSet phldrT="[Text]" custT="1"/>
      <dgm:spPr>
        <a:noFill/>
      </dgm:spPr>
      <dgm:t>
        <a:bodyPr/>
        <a:lstStyle/>
        <a:p>
          <a:r>
            <a:rPr lang="en-US" sz="1600" b="1" smtClean="0"/>
            <a:t>Interpretation</a:t>
          </a:r>
          <a:endParaRPr lang="en-US" sz="1600" b="1" dirty="0"/>
        </a:p>
      </dgm:t>
    </dgm:pt>
    <dgm:pt modelId="{DDC64E13-5303-43DC-A635-9D6A5F629C28}" type="parTrans" cxnId="{01C8538D-C20E-44C7-B99D-5B0B2120692B}">
      <dgm:prSet/>
      <dgm:spPr/>
      <dgm:t>
        <a:bodyPr/>
        <a:lstStyle/>
        <a:p>
          <a:endParaRPr lang="en-US"/>
        </a:p>
      </dgm:t>
    </dgm:pt>
    <dgm:pt modelId="{BDB1156E-D2F6-47F5-8CF7-D283ABC8244C}" type="sibTrans" cxnId="{01C8538D-C20E-44C7-B99D-5B0B2120692B}">
      <dgm:prSet/>
      <dgm:spPr/>
      <dgm:t>
        <a:bodyPr/>
        <a:lstStyle/>
        <a:p>
          <a:endParaRPr lang="en-US"/>
        </a:p>
      </dgm:t>
    </dgm:pt>
    <dgm:pt modelId="{B8B7D720-D508-45A8-BE2D-81486C37364C}" type="pres">
      <dgm:prSet presAssocID="{080276FA-D038-40AE-920C-C7D83BD3CF1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CB22A0-FF22-4A32-8FA5-F9F6CC4E2E23}" type="pres">
      <dgm:prSet presAssocID="{080276FA-D038-40AE-920C-C7D83BD3CF12}" presName="cycle" presStyleCnt="0"/>
      <dgm:spPr/>
    </dgm:pt>
    <dgm:pt modelId="{631AE104-C765-47C3-8ECB-ABC2F99C27C0}" type="pres">
      <dgm:prSet presAssocID="{19A88095-E9A2-4067-BC74-C72A53CCDA0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D-7A97-451E-BB32-E0CACF6C73A1}" type="pres">
      <dgm:prSet presAssocID="{F3475D84-5B59-423E-BAFC-396069F3223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3C75394-BBFD-4097-B26B-174678E837A4}" type="pres">
      <dgm:prSet presAssocID="{37706DC1-EED8-4EDD-A352-A456905167D5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93273-0B70-401A-942D-E620C1D63B83}" type="pres">
      <dgm:prSet presAssocID="{B22C796B-1EF5-4E85-9773-62030689987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35C09-8032-4D1E-96D6-BA8369F06321}" type="pres">
      <dgm:prSet presAssocID="{39DC7976-52E5-40F6-B25A-9E4F54D96AB3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28B9C-B06B-49E7-8CFF-9B00F2B72B31}" type="pres">
      <dgm:prSet presAssocID="{5C7F1310-0E0D-4DEC-93A4-004E7F3CDBC7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829B9-BFF6-4915-A079-C6094C5CABC8}" type="pres">
      <dgm:prSet presAssocID="{E30AA0F3-ECD6-4CBE-9259-CEBF7965AECE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B71-851A-4BFC-8DB7-C3CD4C7D087F}" type="pres">
      <dgm:prSet presAssocID="{7EB4B74D-15C9-4546-AEA8-6836439BF5C6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948A0B-65E3-4C62-864E-CB070286DF03}" srcId="{080276FA-D038-40AE-920C-C7D83BD3CF12}" destId="{B22C796B-1EF5-4E85-9773-62030689987C}" srcOrd="2" destOrd="0" parTransId="{557FECCE-6DCB-47B5-BEE1-E7DB2BA366DD}" sibTransId="{D7AF24CC-665A-4373-A9D5-1809E225C7E8}"/>
    <dgm:cxn modelId="{53FC7907-F19B-447B-B20E-6FCEA03BF682}" type="presOf" srcId="{37706DC1-EED8-4EDD-A352-A456905167D5}" destId="{C3C75394-BBFD-4097-B26B-174678E837A4}" srcOrd="0" destOrd="0" presId="urn:microsoft.com/office/officeart/2005/8/layout/cycle3"/>
    <dgm:cxn modelId="{940ABE29-1DDA-49D1-82F3-3C7B26AB381E}" type="presOf" srcId="{B22C796B-1EF5-4E85-9773-62030689987C}" destId="{5E793273-0B70-401A-942D-E620C1D63B83}" srcOrd="0" destOrd="0" presId="urn:microsoft.com/office/officeart/2005/8/layout/cycle3"/>
    <dgm:cxn modelId="{2B114F08-588C-4941-8D86-6443BF2A301A}" type="presOf" srcId="{F3475D84-5B59-423E-BAFC-396069F32237}" destId="{AC4D4F3D-7A97-451E-BB32-E0CACF6C73A1}" srcOrd="0" destOrd="0" presId="urn:microsoft.com/office/officeart/2005/8/layout/cycle3"/>
    <dgm:cxn modelId="{BD4274C8-2BB4-42B3-9560-C625257C6009}" type="presOf" srcId="{5C7F1310-0E0D-4DEC-93A4-004E7F3CDBC7}" destId="{1CA28B9C-B06B-49E7-8CFF-9B00F2B72B31}" srcOrd="0" destOrd="0" presId="urn:microsoft.com/office/officeart/2005/8/layout/cycle3"/>
    <dgm:cxn modelId="{430E07FC-8A33-40F2-A043-6F859ABF1F70}" srcId="{080276FA-D038-40AE-920C-C7D83BD3CF12}" destId="{19A88095-E9A2-4067-BC74-C72A53CCDA09}" srcOrd="0" destOrd="0" parTransId="{1137CCC2-27E5-4DFC-AA32-7FC3BA15988F}" sibTransId="{F3475D84-5B59-423E-BAFC-396069F32237}"/>
    <dgm:cxn modelId="{01C8538D-C20E-44C7-B99D-5B0B2120692B}" srcId="{080276FA-D038-40AE-920C-C7D83BD3CF12}" destId="{7EB4B74D-15C9-4546-AEA8-6836439BF5C6}" srcOrd="6" destOrd="0" parTransId="{DDC64E13-5303-43DC-A635-9D6A5F629C28}" sibTransId="{BDB1156E-D2F6-47F5-8CF7-D283ABC8244C}"/>
    <dgm:cxn modelId="{F45A233B-4817-4118-BA6B-6A169729635F}" srcId="{080276FA-D038-40AE-920C-C7D83BD3CF12}" destId="{37706DC1-EED8-4EDD-A352-A456905167D5}" srcOrd="1" destOrd="0" parTransId="{163EDFBD-E889-4FBF-B372-4DE0C29C50F8}" sibTransId="{079899CF-A3FE-4FB4-808C-62A75B2EAD7C}"/>
    <dgm:cxn modelId="{5F860F37-4450-4093-9845-D77C4C6A2FC2}" srcId="{080276FA-D038-40AE-920C-C7D83BD3CF12}" destId="{39DC7976-52E5-40F6-B25A-9E4F54D96AB3}" srcOrd="3" destOrd="0" parTransId="{2999F1D5-6798-49FB-B06B-EDFAA6325F5E}" sibTransId="{535944EB-9FEA-4651-A241-D255742B8A9D}"/>
    <dgm:cxn modelId="{E5A82956-4C46-4CC9-AD96-29CF44D79E0E}" type="presOf" srcId="{39DC7976-52E5-40F6-B25A-9E4F54D96AB3}" destId="{1AA35C09-8032-4D1E-96D6-BA8369F06321}" srcOrd="0" destOrd="0" presId="urn:microsoft.com/office/officeart/2005/8/layout/cycle3"/>
    <dgm:cxn modelId="{C9CB1452-2AD6-4AC8-869D-2EAC834BAD3B}" srcId="{080276FA-D038-40AE-920C-C7D83BD3CF12}" destId="{E30AA0F3-ECD6-4CBE-9259-CEBF7965AECE}" srcOrd="5" destOrd="0" parTransId="{91F36AF0-20BE-4F99-AA0A-B02CF0AA70B9}" sibTransId="{E9D45CAA-F45F-4595-98C6-2BEB02B9A4DB}"/>
    <dgm:cxn modelId="{BE5A60CD-35FB-432F-8148-875C4D51DEAE}" type="presOf" srcId="{E30AA0F3-ECD6-4CBE-9259-CEBF7965AECE}" destId="{C68829B9-BFF6-4915-A079-C6094C5CABC8}" srcOrd="0" destOrd="0" presId="urn:microsoft.com/office/officeart/2005/8/layout/cycle3"/>
    <dgm:cxn modelId="{9F1B7DF8-F6CC-4537-BC75-47BCA973B732}" type="presOf" srcId="{7EB4B74D-15C9-4546-AEA8-6836439BF5C6}" destId="{2DAC8B71-851A-4BFC-8DB7-C3CD4C7D087F}" srcOrd="0" destOrd="0" presId="urn:microsoft.com/office/officeart/2005/8/layout/cycle3"/>
    <dgm:cxn modelId="{6908BCFE-0FD1-4F57-B68E-F6D59E041D13}" type="presOf" srcId="{19A88095-E9A2-4067-BC74-C72A53CCDA09}" destId="{631AE104-C765-47C3-8ECB-ABC2F99C27C0}" srcOrd="0" destOrd="0" presId="urn:microsoft.com/office/officeart/2005/8/layout/cycle3"/>
    <dgm:cxn modelId="{1863C85C-487C-4C96-8628-079FFCC4F496}" type="presOf" srcId="{080276FA-D038-40AE-920C-C7D83BD3CF12}" destId="{B8B7D720-D508-45A8-BE2D-81486C37364C}" srcOrd="0" destOrd="0" presId="urn:microsoft.com/office/officeart/2005/8/layout/cycle3"/>
    <dgm:cxn modelId="{C97A2447-8E4C-48FE-A279-D5CE5034257E}" srcId="{080276FA-D038-40AE-920C-C7D83BD3CF12}" destId="{5C7F1310-0E0D-4DEC-93A4-004E7F3CDBC7}" srcOrd="4" destOrd="0" parTransId="{83EAAC74-03F2-492A-A218-D271C7FD46F8}" sibTransId="{BBB6B01D-AFB5-4523-A1A4-F82CF77FB9EB}"/>
    <dgm:cxn modelId="{789A6BF8-70F7-441A-8992-96DE0CEC63F0}" type="presParOf" srcId="{B8B7D720-D508-45A8-BE2D-81486C37364C}" destId="{A3CB22A0-FF22-4A32-8FA5-F9F6CC4E2E23}" srcOrd="0" destOrd="0" presId="urn:microsoft.com/office/officeart/2005/8/layout/cycle3"/>
    <dgm:cxn modelId="{0C1B313D-BE7A-4798-93E9-851E2ECB6333}" type="presParOf" srcId="{A3CB22A0-FF22-4A32-8FA5-F9F6CC4E2E23}" destId="{631AE104-C765-47C3-8ECB-ABC2F99C27C0}" srcOrd="0" destOrd="0" presId="urn:microsoft.com/office/officeart/2005/8/layout/cycle3"/>
    <dgm:cxn modelId="{A0081D2A-A7B0-4A93-BF42-F4EB7CE7BFFB}" type="presParOf" srcId="{A3CB22A0-FF22-4A32-8FA5-F9F6CC4E2E23}" destId="{AC4D4F3D-7A97-451E-BB32-E0CACF6C73A1}" srcOrd="1" destOrd="0" presId="urn:microsoft.com/office/officeart/2005/8/layout/cycle3"/>
    <dgm:cxn modelId="{358E1843-DC27-4355-A2EA-B648747B40EF}" type="presParOf" srcId="{A3CB22A0-FF22-4A32-8FA5-F9F6CC4E2E23}" destId="{C3C75394-BBFD-4097-B26B-174678E837A4}" srcOrd="2" destOrd="0" presId="urn:microsoft.com/office/officeart/2005/8/layout/cycle3"/>
    <dgm:cxn modelId="{6D2661F6-CF89-4F94-BE15-52B4402ADAE9}" type="presParOf" srcId="{A3CB22A0-FF22-4A32-8FA5-F9F6CC4E2E23}" destId="{5E793273-0B70-401A-942D-E620C1D63B83}" srcOrd="3" destOrd="0" presId="urn:microsoft.com/office/officeart/2005/8/layout/cycle3"/>
    <dgm:cxn modelId="{E702C91B-C5F8-4B06-A899-D0F15ABC36B3}" type="presParOf" srcId="{A3CB22A0-FF22-4A32-8FA5-F9F6CC4E2E23}" destId="{1AA35C09-8032-4D1E-96D6-BA8369F06321}" srcOrd="4" destOrd="0" presId="urn:microsoft.com/office/officeart/2005/8/layout/cycle3"/>
    <dgm:cxn modelId="{D852D61B-9B03-43E0-B452-E59FC2B6951D}" type="presParOf" srcId="{A3CB22A0-FF22-4A32-8FA5-F9F6CC4E2E23}" destId="{1CA28B9C-B06B-49E7-8CFF-9B00F2B72B31}" srcOrd="5" destOrd="0" presId="urn:microsoft.com/office/officeart/2005/8/layout/cycle3"/>
    <dgm:cxn modelId="{62628B86-596B-4C93-80C4-68DE99BB6D79}" type="presParOf" srcId="{A3CB22A0-FF22-4A32-8FA5-F9F6CC4E2E23}" destId="{C68829B9-BFF6-4915-A079-C6094C5CABC8}" srcOrd="6" destOrd="0" presId="urn:microsoft.com/office/officeart/2005/8/layout/cycle3"/>
    <dgm:cxn modelId="{984C8EC7-8714-4843-983F-C813AF277AAF}" type="presParOf" srcId="{A3CB22A0-FF22-4A32-8FA5-F9F6CC4E2E23}" destId="{2DAC8B71-851A-4BFC-8DB7-C3CD4C7D087F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rgbClr val="4BAC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Question/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Hypothesis</a:t>
          </a:r>
          <a:endParaRPr lang="en-US" sz="22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Experimental Design</a:t>
          </a:r>
          <a:endParaRPr lang="en-US" sz="22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rgbClr val="47D8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Data acquisition</a:t>
          </a:r>
          <a:endParaRPr lang="en-US" sz="22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Data pre-process</a:t>
          </a:r>
          <a:endParaRPr lang="en-US" sz="22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Modelling</a:t>
          </a:r>
          <a:endParaRPr lang="en-US" sz="22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Assessment</a:t>
          </a:r>
          <a:endParaRPr lang="en-US" sz="22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Interpretation</a:t>
          </a:r>
          <a:endParaRPr lang="en-US" sz="2200" b="1" kern="1200" dirty="0"/>
        </a:p>
      </dsp:txBody>
      <dsp:txXfrm>
        <a:off x="1378866" y="1021135"/>
        <a:ext cx="1815615" cy="8612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acquisition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pre-process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pre-process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NEW Question</a:t>
          </a:r>
          <a:r>
            <a:rPr lang="en-US" sz="1600" b="1" kern="1200" dirty="0" smtClean="0"/>
            <a:t>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pre-process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rgbClr val="4BACC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Question/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Hypothesis</a:t>
          </a:r>
          <a:endParaRPr lang="en-US" sz="22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Experimental Design</a:t>
          </a:r>
          <a:endParaRPr lang="en-US" sz="22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Data acquisition</a:t>
          </a:r>
          <a:endParaRPr lang="en-US" sz="22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Data pre-process</a:t>
          </a:r>
          <a:endParaRPr lang="en-US" sz="22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Modelling</a:t>
          </a:r>
          <a:endParaRPr lang="en-US" sz="22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Assessment</a:t>
          </a:r>
          <a:endParaRPr lang="en-US" sz="22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Interpretation</a:t>
          </a:r>
          <a:endParaRPr lang="en-US" sz="2200" b="1" kern="1200" dirty="0"/>
        </a:p>
      </dsp:txBody>
      <dsp:txXfrm>
        <a:off x="1378866" y="1021135"/>
        <a:ext cx="1815615" cy="861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Question/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Hypothesis</a:t>
          </a:r>
          <a:endParaRPr lang="en-US" sz="22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Experimental Design</a:t>
          </a:r>
          <a:endParaRPr lang="en-US" sz="22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Data sampling</a:t>
          </a:r>
          <a:endParaRPr lang="en-US" sz="22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Data pre-process</a:t>
          </a:r>
          <a:endParaRPr lang="en-US" sz="22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Modelling</a:t>
          </a:r>
          <a:endParaRPr lang="en-US" sz="22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Assessment</a:t>
          </a:r>
          <a:endParaRPr lang="en-US" sz="22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Interpretation</a:t>
          </a:r>
          <a:endParaRPr lang="en-US" sz="2200" b="1" kern="1200" dirty="0"/>
        </a:p>
      </dsp:txBody>
      <dsp:txXfrm>
        <a:off x="1378866" y="1021135"/>
        <a:ext cx="1815615" cy="861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acquisition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Experimental Design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1" kern="1200" smtClean="0"/>
            <a:t>(i.e. planning)</a:t>
          </a:r>
          <a:endParaRPr lang="en-US" sz="1600" b="0" i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acquisition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Experimental Design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1" kern="1200" smtClean="0"/>
            <a:t>(i.e. planning)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rgbClr val="47D8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rgbClr val="47D8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rgbClr val="47D8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Data sampling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rgbClr val="E7DC8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D4F3D-7A97-451E-BB32-E0CACF6C73A1}">
      <dsp:nvSpPr>
        <dsp:cNvPr id="0" name=""/>
        <dsp:cNvSpPr/>
      </dsp:nvSpPr>
      <dsp:spPr>
        <a:xfrm>
          <a:off x="1277999" y="-37813"/>
          <a:ext cx="6054601" cy="6054601"/>
        </a:xfrm>
        <a:prstGeom prst="circularArrow">
          <a:avLst>
            <a:gd name="adj1" fmla="val 5544"/>
            <a:gd name="adj2" fmla="val 330680"/>
            <a:gd name="adj3" fmla="val 14497947"/>
            <a:gd name="adj4" fmla="val 16960435"/>
            <a:gd name="adj5" fmla="val 5757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AE104-C765-47C3-8ECB-ABC2F99C27C0}">
      <dsp:nvSpPr>
        <dsp:cNvPr id="0" name=""/>
        <dsp:cNvSpPr/>
      </dsp:nvSpPr>
      <dsp:spPr>
        <a:xfrm>
          <a:off x="3350902" y="2426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Question/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Hypothesis</a:t>
          </a:r>
          <a:endParaRPr lang="en-US" sz="1600" b="1" kern="1200" dirty="0"/>
        </a:p>
      </dsp:txBody>
      <dsp:txXfrm>
        <a:off x="3397492" y="49016"/>
        <a:ext cx="1815615" cy="861217"/>
      </dsp:txXfrm>
    </dsp:sp>
    <dsp:sp modelId="{C3C75394-BBFD-4097-B26B-174678E837A4}">
      <dsp:nvSpPr>
        <dsp:cNvPr id="0" name=""/>
        <dsp:cNvSpPr/>
      </dsp:nvSpPr>
      <dsp:spPr>
        <a:xfrm>
          <a:off x="5369528" y="974545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Experimental Design</a:t>
          </a:r>
          <a:endParaRPr lang="en-US" sz="1600" b="1" kern="1200" dirty="0"/>
        </a:p>
      </dsp:txBody>
      <dsp:txXfrm>
        <a:off x="5416118" y="1021135"/>
        <a:ext cx="1815615" cy="861217"/>
      </dsp:txXfrm>
    </dsp:sp>
    <dsp:sp modelId="{5E793273-0B70-401A-942D-E620C1D63B83}">
      <dsp:nvSpPr>
        <dsp:cNvPr id="0" name=""/>
        <dsp:cNvSpPr/>
      </dsp:nvSpPr>
      <dsp:spPr>
        <a:xfrm>
          <a:off x="5868087" y="3158877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acquisition</a:t>
          </a:r>
          <a:endParaRPr lang="en-US" sz="1600" b="1" kern="1200" dirty="0"/>
        </a:p>
      </dsp:txBody>
      <dsp:txXfrm>
        <a:off x="5914677" y="3205467"/>
        <a:ext cx="1815615" cy="861217"/>
      </dsp:txXfrm>
    </dsp:sp>
    <dsp:sp modelId="{1AA35C09-8032-4D1E-96D6-BA8369F06321}">
      <dsp:nvSpPr>
        <dsp:cNvPr id="0" name=""/>
        <dsp:cNvSpPr/>
      </dsp:nvSpPr>
      <dsp:spPr>
        <a:xfrm>
          <a:off x="4471155" y="491057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Data pre-process (ETL)</a:t>
          </a:r>
          <a:endParaRPr lang="en-US" sz="1600" b="1" kern="1200" dirty="0"/>
        </a:p>
      </dsp:txBody>
      <dsp:txXfrm>
        <a:off x="4517745" y="4957165"/>
        <a:ext cx="1815615" cy="861217"/>
      </dsp:txXfrm>
    </dsp:sp>
    <dsp:sp modelId="{1CA28B9C-B06B-49E7-8CFF-9B00F2B72B31}">
      <dsp:nvSpPr>
        <dsp:cNvPr id="0" name=""/>
        <dsp:cNvSpPr/>
      </dsp:nvSpPr>
      <dsp:spPr>
        <a:xfrm>
          <a:off x="2230649" y="4910575"/>
          <a:ext cx="1908795" cy="95439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Modelling</a:t>
          </a:r>
          <a:endParaRPr lang="en-US" sz="1600" b="1" kern="1200" dirty="0"/>
        </a:p>
      </dsp:txBody>
      <dsp:txXfrm>
        <a:off x="2277239" y="4957165"/>
        <a:ext cx="1815615" cy="861217"/>
      </dsp:txXfrm>
    </dsp:sp>
    <dsp:sp modelId="{C68829B9-BFF6-4915-A079-C6094C5CABC8}">
      <dsp:nvSpPr>
        <dsp:cNvPr id="0" name=""/>
        <dsp:cNvSpPr/>
      </dsp:nvSpPr>
      <dsp:spPr>
        <a:xfrm>
          <a:off x="833716" y="3158877"/>
          <a:ext cx="1908795" cy="954397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Assessment</a:t>
          </a:r>
          <a:endParaRPr lang="en-US" sz="1600" b="1" kern="1200" dirty="0"/>
        </a:p>
      </dsp:txBody>
      <dsp:txXfrm>
        <a:off x="880306" y="3205467"/>
        <a:ext cx="1815615" cy="861217"/>
      </dsp:txXfrm>
    </dsp:sp>
    <dsp:sp modelId="{2DAC8B71-851A-4BFC-8DB7-C3CD4C7D087F}">
      <dsp:nvSpPr>
        <dsp:cNvPr id="0" name=""/>
        <dsp:cNvSpPr/>
      </dsp:nvSpPr>
      <dsp:spPr>
        <a:xfrm>
          <a:off x="1332276" y="974545"/>
          <a:ext cx="1908795" cy="954397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Interpretation</a:t>
          </a:r>
          <a:endParaRPr lang="en-US" sz="1600" b="1" kern="1200" dirty="0"/>
        </a:p>
      </dsp:txBody>
      <dsp:txXfrm>
        <a:off x="1378866" y="1021135"/>
        <a:ext cx="1815615" cy="86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858BE-CC26-4CF6-90A3-F8D62FFFEE1B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8420B-0DCC-463D-BE73-02AACCA5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7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7F0F4-81B8-4F2D-85A4-CCBC0B4FCC90}" type="datetimeFigureOut">
              <a:rPr lang="en-US" smtClean="0"/>
              <a:t>13-Feb-17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58BAF-8CA5-4574-B985-9580B5B1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YO_jab_esuFRV4b17AJtAw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YO_jab_esuFRV4b17AJtAw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89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u="sng" smtClean="0"/>
                  <a:t>How representative the sample is =&gt;</a:t>
                </a:r>
                <a:r>
                  <a:rPr lang="en-US" i="0" u="sng" baseline="0" smtClean="0"/>
                  <a:t> how </a:t>
                </a:r>
                <a:r>
                  <a:rPr lang="en-US" i="0" u="sng" smtClean="0"/>
                  <a:t>generalisable the model is</a:t>
                </a:r>
              </a:p>
              <a:p>
                <a:pPr marL="0" indent="0">
                  <a:buFont typeface="Arial" charset="0"/>
                  <a:buNone/>
                </a:pP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r>
                  <a:rPr lang="en-US" i="0" u="none" smtClean="0"/>
                  <a:t>Rule-of-thumbs:</a:t>
                </a:r>
                <a:r>
                  <a:rPr lang="en-US" i="0" u="none" baseline="0" smtClean="0"/>
                  <a:t> “garbage in, garbage out”</a:t>
                </a: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r>
                  <a:rPr lang="en-US" i="0" u="none" smtClean="0"/>
                  <a:t>Misconception:</a:t>
                </a:r>
                <a:r>
                  <a:rPr lang="en-US" i="0" u="none" baseline="0" smtClean="0"/>
                  <a:t> “We are in big data era, data sampling is no longer a concern”</a:t>
                </a:r>
              </a:p>
              <a:p>
                <a:pPr marL="171450" lvl="0" indent="-171450">
                  <a:buFont typeface="Arial" charset="0"/>
                  <a:buChar char="•"/>
                </a:pPr>
                <a:r>
                  <a:rPr lang="en-US" i="0" smtClean="0"/>
                  <a:t>Big</a:t>
                </a:r>
                <a:r>
                  <a:rPr lang="en-US" i="0" baseline="0" smtClean="0"/>
                  <a:t> data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i="0" smtClean="0"/>
                  <a:t> sufficient</a:t>
                </a:r>
                <a:r>
                  <a:rPr lang="en-US" i="0" baseline="0" smtClean="0"/>
                  <a:t> data. Many domains (e.g. biomedicine, social sciences) typically have small/tiny sample size in most of their problems. Even in computer vision, there exist problems that do not readily have big data, e.g. humour detection, lip-reading.</a:t>
                </a:r>
              </a:p>
              <a:p>
                <a:pPr marL="171450" lvl="0" indent="-171450">
                  <a:buFont typeface="Arial" charset="0"/>
                  <a:buChar char="•"/>
                </a:pPr>
                <a:endParaRPr lang="en-US" i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u="sng" smtClean="0"/>
                  <a:t>How representative the sample is =&gt;</a:t>
                </a:r>
                <a:r>
                  <a:rPr lang="en-US" i="0" u="sng" baseline="0" smtClean="0"/>
                  <a:t> </a:t>
                </a:r>
                <a:r>
                  <a:rPr lang="en-US" i="0" u="sng" baseline="0" smtClean="0"/>
                  <a:t>how </a:t>
                </a:r>
                <a:r>
                  <a:rPr lang="en-US" i="0" u="sng" smtClean="0"/>
                  <a:t>generalisable the model is</a:t>
                </a:r>
              </a:p>
              <a:p>
                <a:pPr marL="0" indent="0">
                  <a:buFont typeface="Arial" charset="0"/>
                  <a:buNone/>
                </a:pP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r>
                  <a:rPr lang="en-US" i="0" u="none" smtClean="0"/>
                  <a:t>Rule-of-thumbs:</a:t>
                </a:r>
                <a:r>
                  <a:rPr lang="en-US" i="0" u="none" baseline="0" smtClean="0"/>
                  <a:t> “garbage in, garbage out”</a:t>
                </a: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endParaRPr lang="en-US" i="0" u="none" smtClean="0"/>
              </a:p>
              <a:p>
                <a:pPr marL="0" indent="0">
                  <a:buFont typeface="Arial" charset="0"/>
                  <a:buNone/>
                </a:pPr>
                <a:r>
                  <a:rPr lang="en-US" i="0" u="none" smtClean="0"/>
                  <a:t>Misconception:</a:t>
                </a:r>
                <a:r>
                  <a:rPr lang="en-US" i="0" u="none" baseline="0" smtClean="0"/>
                  <a:t> “We are in big data era, data sampling is no longer a concern”</a:t>
                </a:r>
              </a:p>
              <a:p>
                <a:pPr marL="171450" lvl="0" indent="-171450">
                  <a:buFont typeface="Arial" charset="0"/>
                  <a:buChar char="•"/>
                </a:pPr>
                <a:r>
                  <a:rPr lang="en-US" i="0" smtClean="0"/>
                  <a:t>Big</a:t>
                </a:r>
                <a:r>
                  <a:rPr lang="en-US" i="0" baseline="0" smtClean="0"/>
                  <a:t> data </a:t>
                </a:r>
                <a:r>
                  <a:rPr lang="en-US" b="0" i="0" baseline="0" smtClean="0">
                    <a:latin typeface="Cambria Math"/>
                  </a:rPr>
                  <a:t>≠</a:t>
                </a:r>
                <a:r>
                  <a:rPr lang="en-US" i="0" smtClean="0"/>
                  <a:t> sufficient</a:t>
                </a:r>
                <a:r>
                  <a:rPr lang="en-US" i="0" baseline="0" smtClean="0"/>
                  <a:t> data. Many domains (e.g. biomedicine, social sciences) typically have small/tiny sample size in most of their problems. Even in computer vision, there exist problems that do not readily have big data, e.g. humour detection, lip-reading.</a:t>
                </a:r>
              </a:p>
              <a:p>
                <a:pPr marL="171450" lvl="0" indent="-171450">
                  <a:buFont typeface="Arial" charset="0"/>
                  <a:buChar char="•"/>
                </a:pPr>
                <a:endParaRPr lang="en-US" i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Graphics: </a:t>
            </a:r>
          </a:p>
          <a:p>
            <a:pPr marL="171450" indent="-171450">
              <a:buFont typeface="Arial" charset="0"/>
              <a:buChar char="•"/>
            </a:pPr>
            <a:r>
              <a:rPr lang="en-US" smtClean="0"/>
              <a:t>http://www.asimovinstitute.org/neural-network-zoo/</a:t>
            </a:r>
          </a:p>
          <a:p>
            <a:pPr marL="171450" indent="-171450">
              <a:buFont typeface="Arial" charset="0"/>
              <a:buChar char="•"/>
            </a:pPr>
            <a:r>
              <a:rPr lang="en-US" smtClean="0"/>
              <a:t>LDA (Blei</a:t>
            </a:r>
            <a:r>
              <a:rPr lang="en-US" baseline="0" smtClean="0"/>
              <a:t>’s KDD 2011 tutorial)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1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mtClean="0"/>
                  <a:t>The most valuable outputs from</a:t>
                </a:r>
                <a:r>
                  <a:rPr lang="en-US" baseline="0" smtClean="0"/>
                  <a:t> interpreting/analysing the results are better/new </a:t>
                </a:r>
                <a:r>
                  <a:rPr lang="en-US" u="sng" baseline="0" smtClean="0"/>
                  <a:t>insights</a:t>
                </a:r>
                <a:r>
                  <a:rPr lang="en-US" baseline="0" smtClean="0"/>
                  <a:t> to the current problem, which motivates further improvements for that problem of interest, and/or novel approaches to related problems/domains.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smtClean="0"/>
                  <a:t> driving</a:t>
                </a:r>
                <a:r>
                  <a:rPr lang="en-US" baseline="0" smtClean="0"/>
                  <a:t> force for developments </a:t>
                </a:r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mtClean="0"/>
                  <a:t>The most valuable outputs from</a:t>
                </a:r>
                <a:r>
                  <a:rPr lang="en-US" baseline="0" smtClean="0"/>
                  <a:t> interpreting/analysing the results are better/new </a:t>
                </a:r>
                <a:r>
                  <a:rPr lang="en-US" u="sng" baseline="0" smtClean="0"/>
                  <a:t>insights</a:t>
                </a:r>
                <a:r>
                  <a:rPr lang="en-US" baseline="0" smtClean="0"/>
                  <a:t> to the current problem, which motivates further improvements for that problem of interest, and/or novel approaches to related problems/domains.</a:t>
                </a:r>
              </a:p>
              <a:p>
                <a:r>
                  <a:rPr lang="en-US" b="0" i="0" smtClean="0">
                    <a:latin typeface="Cambria Math"/>
                  </a:rPr>
                  <a:t>⇒</a:t>
                </a:r>
                <a:r>
                  <a:rPr lang="en-US" smtClean="0"/>
                  <a:t> </a:t>
                </a:r>
                <a:r>
                  <a:rPr lang="en-US" smtClean="0"/>
                  <a:t>driving</a:t>
                </a:r>
                <a:r>
                  <a:rPr lang="en-US" baseline="0" smtClean="0"/>
                  <a:t> force for developments 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24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1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80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6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Graphics: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Blei, KDD 2011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https://lvdmaaten.github.io/tsne/examples/mnist_tsne.jpg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smtClean="0"/>
              <a:t>Graphics: cs231n</a:t>
            </a:r>
            <a:r>
              <a:rPr lang="en-US" i="0" dirty="0" smtClean="0"/>
              <a:t>, </a:t>
            </a:r>
            <a:r>
              <a:rPr lang="en-US" i="0" smtClean="0"/>
              <a:t>lecture 8</a:t>
            </a:r>
            <a:endParaRPr lang="en-US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41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Ref:</a:t>
            </a:r>
            <a:r>
              <a:rPr lang="en-US" baseline="0" smtClean="0"/>
              <a:t> Mohamed Shakir’s Deep Learning summer school, 2016; CS229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Graphics:</a:t>
            </a:r>
            <a:r>
              <a:rPr lang="en-US" baseline="0" smtClean="0"/>
              <a:t>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3Blue1Brown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smtClean="0"/>
              <a:t>https://</a:t>
            </a:r>
            <a:r>
              <a:rPr lang="en-US" baseline="0" smtClean="0"/>
              <a:t>youtu.be/P2LTAUO1TdA</a:t>
            </a:r>
          </a:p>
          <a:p>
            <a:endParaRPr lang="en-US" baseline="0" smtClean="0"/>
          </a:p>
          <a:p>
            <a:r>
              <a:rPr lang="en-US" baseline="0" smtClean="0"/>
              <a:t>Lesson learned from “modelling a real-life problem” (Lecture 1)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01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Graphics:</a:t>
            </a:r>
            <a:r>
              <a:rPr lang="en-US" baseline="0" smtClean="0"/>
              <a:t>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3Blue1Brown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baseline="0" smtClean="0"/>
              <a:t>ttps</a:t>
            </a:r>
            <a:r>
              <a:rPr lang="en-US" baseline="0" smtClean="0"/>
              <a:t>://</a:t>
            </a:r>
            <a:r>
              <a:rPr lang="en-US" baseline="0" smtClean="0"/>
              <a:t>youtu.be/Ip3X9LOh2dk?list=PLZHQObOWTQDPD3MizzM2xVFitgF8hE_ab&amp;t=10</a:t>
            </a:r>
          </a:p>
          <a:p>
            <a:endParaRPr lang="en-US" baseline="0" smtClean="0"/>
          </a:p>
          <a:p>
            <a:r>
              <a:rPr lang="en-US" baseline="0" smtClean="0"/>
              <a:t>Lesson learned from “doing learning and inference tasks” (Lecture 2-4)</a:t>
            </a: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1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Graphics: https://</a:t>
            </a:r>
            <a:r>
              <a:rPr lang="en-US" smtClean="0"/>
              <a:t>youtu.be/BaM7OCEm3G0?list=PLZHQObOWTQDPD3MizzM2xVFitgF8hE_ab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Definition of “predict</a:t>
            </a:r>
            <a:r>
              <a:rPr lang="en-US" sz="1200" baseline="0" smtClean="0"/>
              <a:t>ion” can include “estimation”, “inference”, and “recognition”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sampling and Result interpretation are </a:t>
            </a:r>
            <a:r>
              <a:rPr lang="en-US"/>
              <a:t>often </a:t>
            </a:r>
            <a:r>
              <a:rPr lang="en-US" smtClean="0"/>
              <a:t>neglected in a ML 101 course for brevity. However, remember that</a:t>
            </a:r>
            <a:r>
              <a:rPr lang="en-US" baseline="0" smtClean="0"/>
              <a:t> they are NOT disposable. They are also arguably 2 most important steps in the pipeline</a:t>
            </a:r>
            <a:r>
              <a:rPr lang="en-US" smtClean="0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6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en-US" smtClean="0"/>
              <a:t>Multi-label Multi-class classification</a:t>
            </a:r>
          </a:p>
          <a:p>
            <a:pPr marL="228600" indent="-228600">
              <a:buAutoNum type="alphaLcPeriod"/>
            </a:pPr>
            <a:r>
              <a:rPr lang="en-US" smtClean="0"/>
              <a:t>Standard Multi-class classification (single-label)</a:t>
            </a:r>
          </a:p>
          <a:p>
            <a:pPr marL="228600" indent="-228600">
              <a:buAutoNum type="alphaLcPeriod"/>
            </a:pPr>
            <a:r>
              <a:rPr lang="en-US" smtClean="0"/>
              <a:t>Binary</a:t>
            </a:r>
            <a:r>
              <a:rPr lang="en-US" baseline="0" smtClean="0"/>
              <a:t> classification (single-class)</a:t>
            </a:r>
          </a:p>
          <a:p>
            <a:pPr marL="228600" indent="-228600">
              <a:buAutoNum type="alphaL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00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ETL: extract</a:t>
            </a:r>
            <a:r>
              <a:rPr lang="en-US" baseline="0" smtClean="0"/>
              <a:t> – transform – load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58BAF-8CA5-4574-B985-9580B5B121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B19-C3F9-4266-B516-6662AEA51A68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6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5353-3E50-4160-98B8-5C75A29A5633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65D7-72E2-45C5-B360-067ED9959FD4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6"/>
            <a:ext cx="8763000" cy="4978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13DC-AC56-4EC4-89A7-1B425574FB78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19401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91004"/>
            <a:ext cx="7772400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0426-4C5C-4E12-B04F-19999D4106DD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23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663-E06D-442C-B767-A1EA70B5C979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5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086C-87A0-4EE9-85EB-9511645AC04C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6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73B-C6A3-4736-B1E9-E2D8531E49CB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8E89-099E-4659-8DC0-AF5D0AC51718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5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73056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24C3-11CE-4433-9EFD-502FF6ABC8F1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2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B1C2-1DA5-4242-819A-6896ECCD3587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6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6"/>
            <a:ext cx="8763000" cy="497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7AD2-3B88-4D3C-A5B1-689903608A43}" type="datetime1">
              <a:rPr lang="en-US" smtClean="0"/>
              <a:t>13-Feb-17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B111-477C-40E8-B215-6DC7FDBE4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5.jpeg"/><Relationship Id="rId5" Type="http://schemas.openxmlformats.org/officeDocument/2006/relationships/diagramQuickStyle" Target="../diagrams/quickStyle6.xml"/><Relationship Id="rId15" Type="http://schemas.openxmlformats.org/officeDocument/2006/relationships/hyperlink" Target="http://norvig.com/experiment-design.html" TargetMode="Externa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6.xml"/><Relationship Id="rId9" Type="http://schemas.openxmlformats.org/officeDocument/2006/relationships/image" Target="../media/image3.jpeg"/><Relationship Id="rId1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8.jpeg"/><Relationship Id="rId10" Type="http://schemas.openxmlformats.org/officeDocument/2006/relationships/image" Target="../media/image3.jpeg"/><Relationship Id="rId4" Type="http://schemas.openxmlformats.org/officeDocument/2006/relationships/diagramLayout" Target="../diagrams/layout7.xml"/><Relationship Id="rId9" Type="http://schemas.openxmlformats.org/officeDocument/2006/relationships/hyperlink" Target="http://scikit-learn.org/stable/modules/model_evaluation.html" TargetMode="External"/><Relationship Id="rId1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6.jpeg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8.xml"/><Relationship Id="rId9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image" Target="../media/image1.jpeg"/><Relationship Id="rId3" Type="http://schemas.openxmlformats.org/officeDocument/2006/relationships/image" Target="../media/image3.jpeg"/><Relationship Id="rId7" Type="http://schemas.openxmlformats.org/officeDocument/2006/relationships/image" Target="../media/image16.jpeg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diagramColors" Target="../diagrams/colors10.xml"/><Relationship Id="rId5" Type="http://schemas.openxmlformats.org/officeDocument/2006/relationships/image" Target="../media/image14.jpeg"/><Relationship Id="rId10" Type="http://schemas.openxmlformats.org/officeDocument/2006/relationships/diagramQuickStyle" Target="../diagrams/quickStyle10.xml"/><Relationship Id="rId4" Type="http://schemas.openxmlformats.org/officeDocument/2006/relationships/image" Target="../media/image13.jpeg"/><Relationship Id="rId9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microsoft.com/office/2007/relationships/hdphoto" Target="../media/hdphoto1.wdp"/><Relationship Id="rId14" Type="http://schemas.openxmlformats.org/officeDocument/2006/relationships/image" Target="../media/image4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47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mkA1ZsG2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2d3.us/visual-intro-to-machine-learning-part-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2130430"/>
            <a:ext cx="854964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Essence of Machine Learning and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Hoa M. Le</a:t>
            </a:r>
          </a:p>
          <a:p>
            <a:r>
              <a:rPr lang="en-US" dirty="0" smtClean="0"/>
              <a:t>Data Science Lab, HUST</a:t>
            </a:r>
          </a:p>
          <a:p>
            <a:r>
              <a:rPr lang="en-US" dirty="0" smtClean="0"/>
              <a:t>hoamle.github.io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52429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8110" y="1000780"/>
            <a:ext cx="320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Thiết kế thử nghiệm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19400" y="1768950"/>
            <a:ext cx="3276600" cy="402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b="1" smtClean="0"/>
              <a:t>Machine Learning </a:t>
            </a:r>
          </a:p>
          <a:p>
            <a:pPr algn="ctr">
              <a:lnSpc>
                <a:spcPct val="114000"/>
              </a:lnSpc>
            </a:pPr>
            <a:r>
              <a:rPr lang="en-US" i="1" smtClean="0"/>
              <a:t>i.e. </a:t>
            </a:r>
          </a:p>
          <a:p>
            <a:pPr algn="ctr">
              <a:lnSpc>
                <a:spcPct val="114000"/>
              </a:lnSpc>
            </a:pPr>
            <a:r>
              <a:rPr lang="en-US" b="1" smtClean="0"/>
              <a:t>Automatic </a:t>
            </a:r>
            <a:r>
              <a:rPr lang="en-US" b="1" smtClean="0">
                <a:solidFill>
                  <a:srgbClr val="00B0F0"/>
                </a:solidFill>
              </a:rPr>
              <a:t>data</a:t>
            </a:r>
            <a:r>
              <a:rPr lang="en-US" b="1" smtClean="0"/>
              <a:t>-driven predictive </a:t>
            </a:r>
            <a:r>
              <a:rPr lang="en-US" b="1" smtClean="0">
                <a:solidFill>
                  <a:srgbClr val="00B0F0"/>
                </a:solidFill>
              </a:rPr>
              <a:t>models</a:t>
            </a:r>
          </a:p>
          <a:p>
            <a:pPr algn="ctr">
              <a:lnSpc>
                <a:spcPct val="114000"/>
              </a:lnSpc>
            </a:pPr>
            <a:endParaRPr lang="en-US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smtClean="0">
                <a:solidFill>
                  <a:srgbClr val="00B0F0"/>
                </a:solidFill>
              </a:rPr>
              <a:t>Data</a:t>
            </a:r>
            <a:r>
              <a:rPr lang="en-US"/>
              <a:t>?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Acquisition</a:t>
            </a:r>
            <a:r>
              <a:rPr lang="en-US" smtClean="0"/>
              <a:t>? </a:t>
            </a:r>
          </a:p>
          <a:p>
            <a:pPr algn="ctr">
              <a:lnSpc>
                <a:spcPct val="114000"/>
              </a:lnSpc>
            </a:pPr>
            <a:r>
              <a:rPr lang="en-US" sz="1600" i="1" smtClean="0"/>
              <a:t>keywords: data sampling/survey</a:t>
            </a:r>
            <a:endParaRPr lang="en-US" sz="1600" i="1"/>
          </a:p>
          <a:p>
            <a:pPr algn="ctr">
              <a:lnSpc>
                <a:spcPct val="114000"/>
              </a:lnSpc>
            </a:pPr>
            <a:endParaRPr lang="en-US" sz="1600" i="1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smtClean="0">
                <a:solidFill>
                  <a:srgbClr val="00B0F0"/>
                </a:solidFill>
              </a:rPr>
              <a:t>Model</a:t>
            </a:r>
            <a:r>
              <a:rPr lang="en-US" smtClean="0"/>
              <a:t>? </a:t>
            </a:r>
            <a:r>
              <a:rPr lang="en-US" smtClean="0">
                <a:solidFill>
                  <a:srgbClr val="C00000"/>
                </a:solidFill>
              </a:rPr>
              <a:t>Assessment</a:t>
            </a:r>
            <a:r>
              <a:rPr lang="en-US" smtClean="0"/>
              <a:t>?</a:t>
            </a:r>
          </a:p>
          <a:p>
            <a:pPr algn="ctr">
              <a:lnSpc>
                <a:spcPct val="114000"/>
              </a:lnSpc>
            </a:pPr>
            <a:r>
              <a:rPr lang="en-US" sz="1600" i="1" smtClean="0"/>
              <a:t>keywords: training/testing sets, mean squared errors, precision, recall, …</a:t>
            </a:r>
            <a:endParaRPr lang="en-US" sz="1600" i="1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346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31545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2971800" y="2032749"/>
            <a:ext cx="3276600" cy="335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smtClean="0">
                <a:solidFill>
                  <a:srgbClr val="00B0F0"/>
                </a:solidFill>
              </a:rPr>
              <a:t>Data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C00000"/>
                </a:solidFill>
              </a:rPr>
              <a:t>Sampling</a:t>
            </a:r>
            <a:endParaRPr lang="en-US" sz="2400" b="1" smtClean="0"/>
          </a:p>
          <a:p>
            <a:pPr>
              <a:lnSpc>
                <a:spcPct val="114000"/>
              </a:lnSpc>
            </a:pPr>
            <a:r>
              <a:rPr lang="en-US" b="1" i="1" u="sng" smtClean="0"/>
              <a:t>Representative sample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i="1" smtClean="0"/>
              <a:t>How many photos, categories, photos in each category, …?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i="1"/>
              <a:t>(If time-series data: eg videos)</a:t>
            </a:r>
          </a:p>
          <a:p>
            <a:pPr>
              <a:lnSpc>
                <a:spcPct val="114000"/>
              </a:lnSpc>
            </a:pPr>
            <a:r>
              <a:rPr lang="en-US" i="1" smtClean="0"/>
              <a:t>Sample at which time points?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FF0000"/>
                </a:solidFill>
              </a:rPr>
              <a:t>Imbalance </a:t>
            </a:r>
            <a:r>
              <a:rPr lang="en-US" i="1" smtClean="0">
                <a:solidFill>
                  <a:srgbClr val="FF0000"/>
                </a:solidFill>
              </a:rPr>
              <a:t>class?</a:t>
            </a:r>
            <a:endParaRPr lang="en-US" i="1">
              <a:solidFill>
                <a:srgbClr val="FF0000"/>
              </a:solidFill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i="1" smtClean="0"/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i="1" smtClean="0"/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b="1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6" descr="https://raw.githubusercontent.com/hoamle/neural-style-example/master/style-imgs/Afremov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55" y="5498577"/>
            <a:ext cx="7282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/>
          <p:cNvGrpSpPr/>
          <p:nvPr/>
        </p:nvGrpSpPr>
        <p:grpSpPr>
          <a:xfrm>
            <a:off x="6032649" y="4812777"/>
            <a:ext cx="2591383" cy="1828800"/>
            <a:chOff x="6032643" y="4812777"/>
            <a:chExt cx="2591382" cy="1828800"/>
          </a:xfrm>
        </p:grpSpPr>
        <p:pic>
          <p:nvPicPr>
            <p:cNvPr id="8" name="Picture 10" descr="Image result for computer vis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54" y="5727177"/>
              <a:ext cx="990599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raw.githubusercontent.com/hoamle/neural-style-example/master/content-imgs/london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256" y="55626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raw.githubusercontent.com/hoamle/neural-style-example/master/content-imgs/camb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804" y="49530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s://raw.githubusercontent.com/hoamle/neural-style-example/master/style-imgs/picasso_selfport1907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422" y="4812777"/>
              <a:ext cx="713232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" descr="C:\Users\hoa\AppData\Local\Temp\msohtmlclip1\02\clip_image001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6" r="17168"/>
            <a:stretch/>
          </p:blipFill>
          <p:spPr bwMode="auto">
            <a:xfrm>
              <a:off x="6032643" y="5460242"/>
              <a:ext cx="901557" cy="109295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hoa\OneDrive\KDE\training\dnn\cnn-cs231n\assignments\assignment3\kitten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041" y="5614461"/>
              <a:ext cx="1213984" cy="8072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5" name="Group 1034"/>
          <p:cNvGrpSpPr/>
          <p:nvPr/>
        </p:nvGrpSpPr>
        <p:grpSpPr>
          <a:xfrm>
            <a:off x="8009284" y="4221223"/>
            <a:ext cx="395624" cy="1069383"/>
            <a:chOff x="8097864" y="4238787"/>
            <a:chExt cx="395624" cy="1069382"/>
          </a:xfrm>
        </p:grpSpPr>
        <p:sp>
          <p:nvSpPr>
            <p:cNvPr id="1031" name="Freeform 1030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Freeform 1033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5400000">
            <a:off x="5025339" y="5749248"/>
            <a:ext cx="203017" cy="1423347"/>
            <a:chOff x="8097864" y="4238787"/>
            <a:chExt cx="395624" cy="1069382"/>
          </a:xfrm>
        </p:grpSpPr>
        <p:sp>
          <p:nvSpPr>
            <p:cNvPr id="48" name="Freeform 47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91402" y="3200400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Lấy mẫu 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74244" y="76202"/>
            <a:ext cx="4156364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smtClean="0"/>
              <a:t>Avoid as many sampling biases as possible</a:t>
            </a:r>
          </a:p>
          <a:p>
            <a:pPr algn="r"/>
            <a:r>
              <a:rPr lang="en-US" i="1">
                <a:hlinkClick r:id="rId15"/>
              </a:rPr>
              <a:t>http://</a:t>
            </a:r>
            <a:r>
              <a:rPr lang="en-US" i="1" smtClean="0">
                <a:hlinkClick r:id="rId15"/>
              </a:rPr>
              <a:t>norvig.com/experiment-design.html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493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23874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71800" y="1828805"/>
                <a:ext cx="3276600" cy="367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2400" b="1" smtClean="0">
                    <a:solidFill>
                      <a:srgbClr val="00B0F0"/>
                    </a:solidFill>
                  </a:rPr>
                  <a:t>Model</a:t>
                </a:r>
                <a:r>
                  <a:rPr lang="en-US" sz="2400" b="1" smtClean="0"/>
                  <a:t> </a:t>
                </a:r>
                <a:r>
                  <a:rPr lang="en-US" sz="2400" b="1" smtClean="0">
                    <a:solidFill>
                      <a:srgbClr val="C00000"/>
                    </a:solidFill>
                  </a:rPr>
                  <a:t>Assessment</a:t>
                </a:r>
                <a:endParaRPr lang="en-US" sz="2400" b="1" smtClean="0"/>
              </a:p>
              <a:p>
                <a:pPr>
                  <a:lnSpc>
                    <a:spcPct val="114000"/>
                  </a:lnSpc>
                </a:pPr>
                <a:r>
                  <a:rPr lang="en-US" b="1" smtClean="0"/>
                  <a:t>Evaluation metrics</a:t>
                </a:r>
                <a:endParaRPr lang="en-US" b="1" i="1" u="sng" smtClean="0"/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Accuracy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Precision, Recall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Area Under Curve (AUC)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Mean squared errors (MSE)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…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i="1" smtClean="0"/>
                  <a:t>(If hypothesis testing problem)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i="1" smtClean="0"/>
                  <a:t>t-statistic, z-statistic,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smtClean="0"/>
                  <a:t>-statistic, …</a:t>
                </a:r>
              </a:p>
              <a:p>
                <a:pPr>
                  <a:lnSpc>
                    <a:spcPct val="114000"/>
                  </a:lnSpc>
                </a:pPr>
                <a:endParaRPr lang="en-US" i="1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828804"/>
                <a:ext cx="3276600" cy="3671261"/>
              </a:xfrm>
              <a:prstGeom prst="rect">
                <a:avLst/>
              </a:prstGeom>
              <a:blipFill rotWithShape="1">
                <a:blip r:embed="rId8"/>
                <a:stretch>
                  <a:fillRect l="-2980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" y="37986"/>
            <a:ext cx="6693865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smtClean="0"/>
              <a:t>Which metrics to use depend on which problem</a:t>
            </a:r>
            <a:endParaRPr lang="en-US" i="1" smtClean="0">
              <a:hlinkClick r:id="rId9"/>
            </a:endParaRPr>
          </a:p>
          <a:p>
            <a:r>
              <a:rPr lang="en-US" sz="1400" i="1" smtClean="0">
                <a:hlinkClick r:id="rId9"/>
              </a:rPr>
              <a:t>http://scikit-learn.org/stable/modules/model_evaluation.html</a:t>
            </a:r>
            <a:endParaRPr lang="en-US" sz="1400" i="1" smtClean="0"/>
          </a:p>
          <a:p>
            <a:endParaRPr lang="en-US" sz="1400" i="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7" y="4902869"/>
            <a:ext cx="13854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Console" panose="020B0609040504020204" pitchFamily="49" charset="0"/>
              </a:rPr>
              <a:t>cat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r>
              <a:rPr lang="en-US" sz="1400" smtClean="0">
                <a:latin typeface="Lucida Console" panose="020B0609040504020204" pitchFamily="49" charset="0"/>
              </a:rPr>
              <a:t>flower</a:t>
            </a:r>
          </a:p>
          <a:p>
            <a:r>
              <a:rPr lang="en-US" sz="1400" smtClean="0">
                <a:solidFill>
                  <a:srgbClr val="FF0000"/>
                </a:solidFill>
                <a:latin typeface="Lucida Console" panose="020B0609040504020204" pitchFamily="49" charset="0"/>
              </a:rPr>
              <a:t>dog </a:t>
            </a:r>
          </a:p>
          <a:p>
            <a:r>
              <a:rPr lang="en-US" sz="1400">
                <a:latin typeface="Lucida Console" panose="020B0609040504020204" pitchFamily="49" charset="0"/>
              </a:rPr>
              <a:t>j</a:t>
            </a:r>
            <a:r>
              <a:rPr lang="en-US" sz="1400" smtClean="0">
                <a:latin typeface="Lucida Console" panose="020B0609040504020204" pitchFamily="49" charset="0"/>
              </a:rPr>
              <a:t>et</a:t>
            </a:r>
          </a:p>
          <a:p>
            <a:r>
              <a:rPr lang="en-US" sz="1400">
                <a:solidFill>
                  <a:srgbClr val="00B0F0"/>
                </a:solidFill>
                <a:latin typeface="Lucida Console" panose="020B0609040504020204" pitchFamily="49" charset="0"/>
              </a:rPr>
              <a:t>ground</a:t>
            </a:r>
            <a:endParaRPr lang="en-US" sz="1400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r>
              <a:rPr lang="en-US" sz="1400" smtClean="0">
                <a:solidFill>
                  <a:srgbClr val="00B0F0"/>
                </a:solidFill>
                <a:latin typeface="Lucida Console" panose="020B0609040504020204" pitchFamily="49" charset="0"/>
              </a:rPr>
              <a:t>grass</a:t>
            </a:r>
            <a:endParaRPr lang="en-US" sz="140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flipH="1" flipV="1">
            <a:off x="762003" y="4343401"/>
            <a:ext cx="205588" cy="558372"/>
            <a:chOff x="8097864" y="4238787"/>
            <a:chExt cx="395624" cy="1069382"/>
          </a:xfrm>
        </p:grpSpPr>
        <p:sp>
          <p:nvSpPr>
            <p:cNvPr id="14" name="Freeform 13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5400000">
            <a:off x="1652391" y="5917005"/>
            <a:ext cx="203017" cy="1069383"/>
            <a:chOff x="8097864" y="4238787"/>
            <a:chExt cx="395624" cy="1069382"/>
          </a:xfrm>
        </p:grpSpPr>
        <p:sp>
          <p:nvSpPr>
            <p:cNvPr id="21" name="Freeform 20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32649" y="4812777"/>
            <a:ext cx="2591383" cy="1828800"/>
            <a:chOff x="6032643" y="4812777"/>
            <a:chExt cx="2591382" cy="1828800"/>
          </a:xfrm>
        </p:grpSpPr>
        <p:pic>
          <p:nvPicPr>
            <p:cNvPr id="24" name="Picture 10" descr="Image result for computer visi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54" y="5727177"/>
              <a:ext cx="990599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https://raw.githubusercontent.com/hoamle/neural-style-example/master/content-imgs/london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256" y="55626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s://raw.githubusercontent.com/hoamle/neural-style-example/master/content-imgs/camb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804" y="49530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raw.githubusercontent.com/hoamle/neural-style-example/master/style-imgs/picasso_selfport1907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422" y="4812777"/>
              <a:ext cx="713232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" descr="C:\Users\hoa\AppData\Local\Temp\msohtmlclip1\02\clip_image001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6" r="17168"/>
            <a:stretch/>
          </p:blipFill>
          <p:spPr bwMode="auto">
            <a:xfrm>
              <a:off x="6032643" y="5460242"/>
              <a:ext cx="901557" cy="109295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hoa\OneDrive\KDE\training\dnn\cnn-cs231n\assignments\assignment3\kitten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041" y="5614461"/>
              <a:ext cx="1213984" cy="8072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8009284" y="4221223"/>
            <a:ext cx="395624" cy="1069383"/>
            <a:chOff x="8097864" y="4238787"/>
            <a:chExt cx="395624" cy="1069382"/>
          </a:xfrm>
        </p:grpSpPr>
        <p:sp>
          <p:nvSpPr>
            <p:cNvPr id="31" name="Freeform 30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5025339" y="5749248"/>
            <a:ext cx="203017" cy="1423347"/>
            <a:chOff x="8097864" y="4238787"/>
            <a:chExt cx="395624" cy="1069382"/>
          </a:xfrm>
        </p:grpSpPr>
        <p:sp>
          <p:nvSpPr>
            <p:cNvPr id="34" name="Freeform 33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7696202" y="2688891"/>
            <a:ext cx="1456781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i="1" smtClean="0"/>
              <a:t>well-posed, </a:t>
            </a:r>
          </a:p>
          <a:p>
            <a:pPr algn="r"/>
            <a:r>
              <a:rPr lang="en-US" sz="1400" i="1" smtClean="0"/>
              <a:t>ill-posed problem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7591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075938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2971800" y="1828802"/>
            <a:ext cx="3276600" cy="3671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smtClean="0">
                <a:solidFill>
                  <a:srgbClr val="00B0F0"/>
                </a:solidFill>
              </a:rPr>
              <a:t>Model</a:t>
            </a:r>
            <a:r>
              <a:rPr lang="en-US" sz="2400" b="1" smtClean="0"/>
              <a:t> </a:t>
            </a:r>
            <a:r>
              <a:rPr lang="en-US" sz="2400" b="1" smtClean="0">
                <a:solidFill>
                  <a:srgbClr val="C00000"/>
                </a:solidFill>
              </a:rPr>
              <a:t>Assessment</a:t>
            </a:r>
            <a:endParaRPr lang="en-US" sz="2400" b="1" smtClean="0"/>
          </a:p>
          <a:p>
            <a:pPr>
              <a:lnSpc>
                <a:spcPct val="114000"/>
              </a:lnSpc>
            </a:pPr>
            <a:r>
              <a:rPr lang="en-US" b="1" smtClean="0"/>
              <a:t>Evaluation setup</a:t>
            </a:r>
          </a:p>
          <a:p>
            <a:pPr>
              <a:lnSpc>
                <a:spcPct val="114000"/>
              </a:lnSpc>
            </a:pPr>
            <a:r>
              <a:rPr lang="en-US" smtClean="0"/>
              <a:t>Evaluation (i.e.report results) on </a:t>
            </a:r>
            <a:r>
              <a:rPr lang="en-US" i="1" smtClean="0">
                <a:solidFill>
                  <a:srgbClr val="00B0F0"/>
                </a:solidFill>
              </a:rPr>
              <a:t>unseen</a:t>
            </a:r>
            <a:r>
              <a:rPr lang="en-US" smtClean="0">
                <a:solidFill>
                  <a:srgbClr val="00B0F0"/>
                </a:solidFill>
              </a:rPr>
              <a:t> </a:t>
            </a:r>
            <a:r>
              <a:rPr lang="en-US" smtClean="0"/>
              <a:t>data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u="sng" smtClean="0">
                <a:solidFill>
                  <a:srgbClr val="00B0F0"/>
                </a:solidFill>
              </a:rPr>
              <a:t>Training/testing set split</a:t>
            </a:r>
            <a:r>
              <a:rPr lang="en-US" smtClean="0"/>
              <a:t>: follow data sampling principles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u="sng" smtClean="0"/>
              <a:t>Repeats</a:t>
            </a:r>
            <a:r>
              <a:rPr lang="en-US" smtClean="0"/>
              <a:t>: give confidence to the reported results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i="1" smtClean="0"/>
          </a:p>
          <a:p>
            <a:pPr>
              <a:lnSpc>
                <a:spcPct val="114000"/>
              </a:lnSpc>
            </a:pPr>
            <a:endParaRPr lang="en-US" i="1" smtClean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7" y="4902869"/>
            <a:ext cx="13854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Lucida Console" panose="020B0609040504020204" pitchFamily="49" charset="0"/>
              </a:rPr>
              <a:t>cat</a:t>
            </a:r>
          </a:p>
          <a:p>
            <a:r>
              <a:rPr lang="en-US" sz="1400" smtClean="0">
                <a:latin typeface="Lucida Console" panose="020B0609040504020204" pitchFamily="49" charset="0"/>
              </a:rPr>
              <a:t>flower</a:t>
            </a:r>
          </a:p>
          <a:p>
            <a:r>
              <a:rPr lang="en-US" sz="1400" smtClean="0">
                <a:solidFill>
                  <a:srgbClr val="FF0000"/>
                </a:solidFill>
                <a:latin typeface="Lucida Console" panose="020B0609040504020204" pitchFamily="49" charset="0"/>
              </a:rPr>
              <a:t>dog </a:t>
            </a:r>
          </a:p>
          <a:p>
            <a:r>
              <a:rPr lang="en-US" sz="1400" smtClean="0">
                <a:latin typeface="Lucida Console" panose="020B0609040504020204" pitchFamily="49" charset="0"/>
              </a:rPr>
              <a:t>jet</a:t>
            </a:r>
          </a:p>
          <a:p>
            <a:r>
              <a:rPr lang="en-US" sz="1400" smtClean="0">
                <a:solidFill>
                  <a:srgbClr val="00B0F0"/>
                </a:solidFill>
                <a:latin typeface="Lucida Console" panose="020B0609040504020204" pitchFamily="49" charset="0"/>
              </a:rPr>
              <a:t>ground</a:t>
            </a:r>
          </a:p>
          <a:p>
            <a:r>
              <a:rPr lang="en-US" sz="1400" smtClean="0">
                <a:solidFill>
                  <a:srgbClr val="00B0F0"/>
                </a:solidFill>
                <a:latin typeface="Lucida Console" panose="020B0609040504020204" pitchFamily="49" charset="0"/>
              </a:rPr>
              <a:t>grass</a:t>
            </a:r>
            <a:endParaRPr lang="en-US" sz="140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 flipH="1" flipV="1">
            <a:off x="762003" y="4343401"/>
            <a:ext cx="205588" cy="558372"/>
            <a:chOff x="8097864" y="4238787"/>
            <a:chExt cx="395624" cy="1069382"/>
          </a:xfrm>
        </p:grpSpPr>
        <p:sp>
          <p:nvSpPr>
            <p:cNvPr id="15" name="Freeform 14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5400000">
            <a:off x="1652391" y="5917005"/>
            <a:ext cx="203017" cy="1069383"/>
            <a:chOff x="8097864" y="4238787"/>
            <a:chExt cx="395624" cy="1069382"/>
          </a:xfrm>
        </p:grpSpPr>
        <p:sp>
          <p:nvSpPr>
            <p:cNvPr id="19" name="Freeform 18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32649" y="4812777"/>
            <a:ext cx="2591383" cy="1828800"/>
            <a:chOff x="6032643" y="4812777"/>
            <a:chExt cx="2591382" cy="1828800"/>
          </a:xfrm>
        </p:grpSpPr>
        <p:pic>
          <p:nvPicPr>
            <p:cNvPr id="22" name="Picture 10" descr="Image result for computer visi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54" y="5727177"/>
              <a:ext cx="990599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https://raw.githubusercontent.com/hoamle/neural-style-example/master/content-imgs/london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256" y="55626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https://raw.githubusercontent.com/hoamle/neural-style-example/master/content-imgs/camb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804" y="49530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https://raw.githubusercontent.com/hoamle/neural-style-example/master/style-imgs/picasso_selfport1907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422" y="4812777"/>
              <a:ext cx="713232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" descr="C:\Users\hoa\AppData\Local\Temp\msohtmlclip1\02\clip_image001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26" r="17168"/>
            <a:stretch/>
          </p:blipFill>
          <p:spPr bwMode="auto">
            <a:xfrm>
              <a:off x="6032643" y="5460242"/>
              <a:ext cx="901557" cy="109295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hoa\OneDrive\KDE\training\dnn\cnn-cs231n\assignments\assignment3\kitten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041" y="5614461"/>
              <a:ext cx="1213984" cy="8072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8009284" y="4221223"/>
            <a:ext cx="395624" cy="1069383"/>
            <a:chOff x="8097864" y="4238787"/>
            <a:chExt cx="395624" cy="1069382"/>
          </a:xfrm>
        </p:grpSpPr>
        <p:sp>
          <p:nvSpPr>
            <p:cNvPr id="29" name="Freeform 28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5025339" y="5749248"/>
            <a:ext cx="203017" cy="1423347"/>
            <a:chOff x="8097864" y="4238787"/>
            <a:chExt cx="395624" cy="1069382"/>
          </a:xfrm>
        </p:grpSpPr>
        <p:sp>
          <p:nvSpPr>
            <p:cNvPr id="32" name="Freeform 31"/>
            <p:cNvSpPr/>
            <p:nvPr/>
          </p:nvSpPr>
          <p:spPr>
            <a:xfrm>
              <a:off x="8097864" y="4238787"/>
              <a:ext cx="395624" cy="1034254"/>
            </a:xfrm>
            <a:custGeom>
              <a:avLst/>
              <a:gdLst>
                <a:gd name="connsiteX0" fmla="*/ 61993 w 418871"/>
                <a:gd name="connsiteY0" fmla="*/ 0 h 1069383"/>
                <a:gd name="connsiteX1" fmla="*/ 418454 w 418871"/>
                <a:gd name="connsiteY1" fmla="*/ 418455 h 1069383"/>
                <a:gd name="connsiteX2" fmla="*/ 0 w 418871"/>
                <a:gd name="connsiteY2" fmla="*/ 1069383 h 106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871" h="1069383">
                  <a:moveTo>
                    <a:pt x="61993" y="0"/>
                  </a:moveTo>
                  <a:cubicBezTo>
                    <a:pt x="245389" y="120112"/>
                    <a:pt x="428786" y="240225"/>
                    <a:pt x="418454" y="418455"/>
                  </a:cubicBezTo>
                  <a:cubicBezTo>
                    <a:pt x="408122" y="596685"/>
                    <a:pt x="204061" y="833034"/>
                    <a:pt x="0" y="1069383"/>
                  </a:cubicBez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097864" y="5145437"/>
              <a:ext cx="240224" cy="162732"/>
            </a:xfrm>
            <a:custGeom>
              <a:avLst/>
              <a:gdLst>
                <a:gd name="connsiteX0" fmla="*/ 240224 w 240224"/>
                <a:gd name="connsiteY0" fmla="*/ 85241 h 162732"/>
                <a:gd name="connsiteX1" fmla="*/ 0 w 240224"/>
                <a:gd name="connsiteY1" fmla="*/ 162732 h 162732"/>
                <a:gd name="connsiteX2" fmla="*/ 0 w 240224"/>
                <a:gd name="connsiteY2" fmla="*/ 0 h 162732"/>
                <a:gd name="connsiteX3" fmla="*/ 0 w 240224"/>
                <a:gd name="connsiteY3" fmla="*/ 23248 h 16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24" h="162732">
                  <a:moveTo>
                    <a:pt x="240224" y="85241"/>
                  </a:moveTo>
                  <a:lnTo>
                    <a:pt x="0" y="162732"/>
                  </a:lnTo>
                  <a:lnTo>
                    <a:pt x="0" y="0"/>
                  </a:lnTo>
                  <a:lnTo>
                    <a:pt x="0" y="23248"/>
                  </a:lnTo>
                </a:path>
              </a:pathLst>
            </a:custGeom>
            <a:noFill/>
            <a:ln w="9525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37986"/>
            <a:ext cx="6085332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i="1"/>
              <a:t>If training/testing set split is well designed, we might not need many repeats.</a:t>
            </a:r>
          </a:p>
        </p:txBody>
      </p:sp>
    </p:spTree>
    <p:extLst>
      <p:ext uri="{BB962C8B-B14F-4D97-AF65-F5344CB8AC3E}">
        <p14:creationId xmlns:p14="http://schemas.microsoft.com/office/powerpoint/2010/main" val="4066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70489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60177" y="1447801"/>
                <a:ext cx="5276999" cy="4199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2400" b="1" smtClean="0">
                    <a:solidFill>
                      <a:srgbClr val="00B0F0"/>
                    </a:solidFill>
                  </a:rPr>
                  <a:t>Model</a:t>
                </a:r>
                <a:r>
                  <a:rPr lang="en-US" sz="2400" b="1" smtClean="0"/>
                  <a:t> </a:t>
                </a:r>
                <a:r>
                  <a:rPr lang="en-US" sz="2400" b="1" smtClean="0">
                    <a:solidFill>
                      <a:srgbClr val="C00000"/>
                    </a:solidFill>
                  </a:rPr>
                  <a:t>Building</a:t>
                </a:r>
              </a:p>
              <a:p>
                <a:pPr algn="ctr">
                  <a:lnSpc>
                    <a:spcPct val="114000"/>
                  </a:lnSpc>
                </a:pPr>
                <a:endParaRPr lang="en-US" i="1" smtClean="0"/>
              </a:p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m:rPr>
                              <m:nor/>
                            </m:rPr>
                            <a:rPr lang="en-US" b="1">
                              <a:solidFill>
                                <a:srgbClr val="00B0F0"/>
                              </a:solidFill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en-US"/>
                            <m:t> = </m:t>
                          </m:r>
                          <m:r>
                            <m:rPr>
                              <m:nor/>
                            </m:rPr>
                            <a:rPr lang="en-US"/>
                            <m:t>a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F0"/>
                              </a:solidFill>
                            </a:rPr>
                            <m:t>simplification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F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/>
                            <m:t>of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m:rPr>
                              <m:nor/>
                            </m:rPr>
                            <a:rPr lang="en-US" b="1"/>
                            <m:t>reality</m:t>
                          </m:r>
                          <m:r>
                            <m:rPr>
                              <m:nor/>
                            </m:rPr>
                            <a:rPr lang="en-US" b="1"/>
                            <m:t> </m:t>
                          </m:r>
                        </m:e>
                      </m:borderBox>
                    </m:oMath>
                  </m:oMathPara>
                </a14:m>
                <a:endParaRPr lang="en-US" b="1" smtClean="0"/>
              </a:p>
              <a:p>
                <a:pPr algn="ctr">
                  <a:lnSpc>
                    <a:spcPct val="114000"/>
                  </a:lnSpc>
                </a:pPr>
                <a:r>
                  <a:rPr lang="en-US" sz="1600" i="1" smtClean="0"/>
                  <a:t>(e.g. map of Hanoi)</a:t>
                </a:r>
              </a:p>
              <a:p>
                <a:pPr algn="ctr">
                  <a:lnSpc>
                    <a:spcPct val="114000"/>
                  </a:lnSpc>
                </a:pPr>
                <a:r>
                  <a:rPr lang="en-US" sz="1600" i="1" smtClean="0"/>
                  <a:t>Keywords: Linear models, Graphical models, Neural networks, SVM, Gaussian </a:t>
                </a:r>
                <a:r>
                  <a:rPr lang="en-US" sz="1600" i="1"/>
                  <a:t>Process, Random forest </a:t>
                </a:r>
                <a:r>
                  <a:rPr lang="en-US" sz="1600" i="1" smtClean="0"/>
                  <a:t>… </a:t>
                </a:r>
              </a:p>
              <a:p>
                <a:pPr algn="ctr">
                  <a:lnSpc>
                    <a:spcPct val="114000"/>
                  </a:lnSpc>
                </a:pPr>
                <a:endParaRPr lang="en-US" i="1"/>
              </a:p>
              <a:p>
                <a:pPr algn="ctr">
                  <a:lnSpc>
                    <a:spcPct val="114000"/>
                  </a:lnSpc>
                </a:pPr>
                <a:r>
                  <a:rPr lang="en-US" i="1" smtClean="0">
                    <a:solidFill>
                      <a:srgbClr val="00B0F0"/>
                    </a:solidFill>
                  </a:rPr>
                  <a:t>Modelling </a:t>
                </a:r>
                <a:r>
                  <a:rPr lang="en-US" i="1" smtClean="0"/>
                  <a:t>tip</a:t>
                </a:r>
                <a:r>
                  <a:rPr lang="en-US" smtClean="0"/>
                  <a:t>: building model goes from the </a:t>
                </a:r>
                <a:r>
                  <a:rPr lang="en-US" i="1" u="sng" smtClean="0"/>
                  <a:t>most simplified</a:t>
                </a:r>
                <a:r>
                  <a:rPr lang="en-US" i="1" smtClean="0"/>
                  <a:t> </a:t>
                </a:r>
                <a:r>
                  <a:rPr lang="en-US" smtClean="0"/>
                  <a:t>forms to the </a:t>
                </a:r>
                <a:r>
                  <a:rPr lang="en-US" i="1" u="sng" smtClean="0"/>
                  <a:t>more complex</a:t>
                </a:r>
                <a:r>
                  <a:rPr lang="en-US" i="1" smtClean="0"/>
                  <a:t> </a:t>
                </a:r>
                <a:r>
                  <a:rPr lang="en-US" smtClean="0"/>
                  <a:t>to describe reality more precisely</a:t>
                </a:r>
              </a:p>
              <a:p>
                <a:pPr algn="ctr">
                  <a:lnSpc>
                    <a:spcPct val="114000"/>
                  </a:lnSpc>
                </a:pPr>
                <a:r>
                  <a:rPr lang="en-US" sz="1600" i="1" smtClean="0"/>
                  <a:t>(e.g. building from Linear models to Latent variable models / Deep neural networks)</a:t>
                </a:r>
              </a:p>
              <a:p>
                <a:pPr algn="ctr">
                  <a:lnSpc>
                    <a:spcPct val="114000"/>
                  </a:lnSpc>
                </a:pPr>
                <a:endParaRPr lang="en-US" i="1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77" y="1447801"/>
                <a:ext cx="5276999" cy="4199676"/>
              </a:xfrm>
              <a:prstGeom prst="rect">
                <a:avLst/>
              </a:prstGeom>
              <a:blipFill rotWithShape="1">
                <a:blip r:embed="rId8"/>
                <a:stretch>
                  <a:fillRect l="-462" t="-581" r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-9489" y="1156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smtClean="0"/>
              <a:t>“All models are wrong, but some are useful.”</a:t>
            </a:r>
          </a:p>
          <a:p>
            <a:r>
              <a:rPr lang="en-US" i="1" smtClean="0"/>
              <a:t> - Box and Drape, 1987</a:t>
            </a:r>
            <a:endParaRPr lang="en-US" i="1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44" y="4343401"/>
            <a:ext cx="122658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7-Point Star 21"/>
          <p:cNvSpPr/>
          <p:nvPr/>
        </p:nvSpPr>
        <p:spPr>
          <a:xfrm>
            <a:off x="588712" y="5337208"/>
            <a:ext cx="2154488" cy="1444592"/>
          </a:xfrm>
          <a:prstGeom prst="star7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ML mostly about</a:t>
            </a:r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64211"/>
            <a:ext cx="2953420" cy="81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7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708940" y="2474976"/>
            <a:ext cx="1167447" cy="1106424"/>
            <a:chOff x="6033222" y="4812777"/>
            <a:chExt cx="2122630" cy="1828800"/>
          </a:xfrm>
        </p:grpSpPr>
        <p:pic>
          <p:nvPicPr>
            <p:cNvPr id="50" name="Picture 10" descr="Image result for computer vis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3554" y="5727177"/>
              <a:ext cx="990599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https://raw.githubusercontent.com/hoamle/neural-style-example/master/content-imgs/london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4256" y="55626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https://raw.githubusercontent.com/hoamle/neural-style-example/master/content-imgs/cam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804" y="4953000"/>
              <a:ext cx="1061596" cy="64008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 descr="https://raw.githubusercontent.com/hoamle/neural-style-example/master/style-imgs/picasso_selfport190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422" y="4812777"/>
              <a:ext cx="713232" cy="9144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C:\Users\hoa\OneDrive\KDE\training\dnn\cnn-cs231n\assignments\assignment3\kitten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222" y="5531391"/>
              <a:ext cx="1213983" cy="80729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95411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1" descr="C:\Users\hoa\AppData\Local\Temp\msohtmlclip1\02\clip_image001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r="17168"/>
          <a:stretch/>
        </p:blipFill>
        <p:spPr bwMode="auto">
          <a:xfrm>
            <a:off x="1526032" y="2133605"/>
            <a:ext cx="1598168" cy="1934779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67402" y="2215115"/>
            <a:ext cx="1567435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-0.34 -0.46 -0.87</a:t>
            </a:r>
          </a:p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 1.47 -0.24  2.21</a:t>
            </a:r>
          </a:p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-1.05  0.02 -1.74</a:t>
            </a:r>
          </a:p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 0.09 -0.58  1.02</a:t>
            </a:r>
          </a:p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 1.63 -0.53  0.06</a:t>
            </a:r>
          </a:p>
          <a:p>
            <a:r>
              <a:rPr lang="en-US" sz="1050" dirty="0" smtClean="0">
                <a:effectLst/>
                <a:latin typeface="Lucida Console" panose="020B0609040504020204" pitchFamily="49" charset="0"/>
              </a:rPr>
              <a:t> 1.11 -0.63 -0.93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-0.34 -0.46 -0.87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1.47 -0.24  2.21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-1.05  0.02 -1.74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0.09 -0.58  1.02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1.63 -0.53  0.06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1.11 -0.63 -0.93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0.09 -0.58  1.02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1.63 -0.53  0.06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1.11 -0.63 -0.93</a:t>
            </a:r>
          </a:p>
          <a:p>
            <a:r>
              <a:rPr lang="en-US" sz="1050" dirty="0" smtClean="0">
                <a:latin typeface="Lucida Console" panose="020B0609040504020204" pitchFamily="49" charset="0"/>
              </a:rPr>
              <a:t> ....  ....  ....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3729" y="153418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Raw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3556" y="1541028"/>
            <a:ext cx="312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/>
              <a:t>Post-processed data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158288" y="2072370"/>
            <a:ext cx="2785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smtClean="0"/>
              <a:t>Data ETL: extract, transform,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smtClean="0"/>
              <a:t>Data standardisation / normalisation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smtClean="0"/>
              <a:t>Data imputation </a:t>
            </a:r>
            <a:br>
              <a:rPr lang="en-US" i="1" smtClean="0"/>
            </a:br>
            <a:r>
              <a:rPr lang="en-US" i="1" smtClean="0"/>
              <a:t>(if missing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smtClean="0"/>
          </a:p>
          <a:p>
            <a:r>
              <a:rPr lang="en-US" i="1" smtClean="0"/>
              <a:t>(in some cases)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smtClean="0"/>
              <a:t>Dimensional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/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4419600" y="4648200"/>
            <a:ext cx="1447802" cy="1295403"/>
          </a:xfrm>
          <a:prstGeom prst="curvedConnector3">
            <a:avLst>
              <a:gd name="adj1" fmla="val 50000"/>
            </a:avLst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55959" y="49530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Tiền xử lý dữ liệu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27453" y="115670"/>
            <a:ext cx="3435012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smtClean="0"/>
              <a:t>Gotta make </a:t>
            </a:r>
            <a:r>
              <a:rPr lang="en-US" smtClean="0"/>
              <a:t>raw</a:t>
            </a:r>
            <a:r>
              <a:rPr lang="en-US" i="1" smtClean="0"/>
              <a:t> data “digestable” (i.e. be valid input) to the model</a:t>
            </a:r>
            <a:endParaRPr lang="en-US" i="1"/>
          </a:p>
        </p:txBody>
      </p:sp>
      <p:cxnSp>
        <p:nvCxnSpPr>
          <p:cNvPr id="3" name="Straight Arrow Connector 2"/>
          <p:cNvCxnSpPr>
            <a:stCxn id="12" idx="3"/>
            <a:endCxn id="13" idx="1"/>
          </p:cNvCxnSpPr>
          <p:nvPr/>
        </p:nvCxnSpPr>
        <p:spPr>
          <a:xfrm>
            <a:off x="3036008" y="1795790"/>
            <a:ext cx="1857548" cy="684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68583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8110" y="1000780"/>
            <a:ext cx="320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Thiết kế thử nghiệm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12" name="7-Point Star 11"/>
          <p:cNvSpPr/>
          <p:nvPr/>
        </p:nvSpPr>
        <p:spPr>
          <a:xfrm>
            <a:off x="588712" y="5337208"/>
            <a:ext cx="2154488" cy="1444592"/>
          </a:xfrm>
          <a:prstGeom prst="star7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ML mostly about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00774" y="15497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Đặt vấn đề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5959" y="49530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Tiền xử lý dữ liệu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2" y="3200400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Lấy mẫu </a:t>
            </a:r>
            <a:endParaRPr 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421417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8110" y="1000780"/>
            <a:ext cx="320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Thiết kế thử nghiệm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12" name="7-Point Star 11"/>
          <p:cNvSpPr/>
          <p:nvPr/>
        </p:nvSpPr>
        <p:spPr>
          <a:xfrm>
            <a:off x="588712" y="5337208"/>
            <a:ext cx="2154488" cy="1444592"/>
          </a:xfrm>
          <a:prstGeom prst="star7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ML mostly about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00400" y="15497"/>
            <a:ext cx="3150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Vấn đề, câu hỏi mới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5959" y="49530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Tiền xử lý dữ liệu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487" y="956842"/>
            <a:ext cx="3441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</a:rPr>
              <a:t>Giải thích/phân tích kết quả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1402" y="3200400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Lấy mẫu </a:t>
            </a:r>
            <a:endParaRPr 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Building a </a:t>
            </a:r>
            <a:br>
              <a:rPr lang="en-US" smtClean="0"/>
            </a:br>
            <a:r>
              <a:rPr lang="en-US" smtClean="0"/>
              <a:t>Machine Learning Model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Probabilistic framework</a:t>
            </a:r>
            <a:r>
              <a:rPr lang="en-US" baseline="30000" smtClean="0">
                <a:solidFill>
                  <a:schemeClr val="tx1"/>
                </a:solidFill>
              </a:rPr>
              <a:t>(*)</a:t>
            </a:r>
            <a:endParaRPr lang="en-US" baseline="300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825" y="5791200"/>
            <a:ext cx="809957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smtClean="0">
                <a:solidFill>
                  <a:schemeClr val="bg1">
                    <a:lumMod val="50000"/>
                  </a:schemeClr>
                </a:solidFill>
              </a:rPr>
              <a:t>(*) A machine learning model does not necessarily have a probabilistic interpretation. Nevertheless, probabilistic view provides concrete foundation for latest advances in the field (e.g. graphical models, learning Bayesian models with SGVI)</a:t>
            </a:r>
            <a:endParaRPr lang="en-US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411597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774" y="15497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Đặt vấn đề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945384" y="38748"/>
            <a:ext cx="4734751" cy="6617776"/>
          </a:xfrm>
          <a:custGeom>
            <a:avLst/>
            <a:gdLst>
              <a:gd name="connsiteX0" fmla="*/ 1394847 w 3603356"/>
              <a:gd name="connsiteY0" fmla="*/ 209227 h 6617776"/>
              <a:gd name="connsiteX1" fmla="*/ 1433593 w 3603356"/>
              <a:gd name="connsiteY1" fmla="*/ 1650569 h 6617776"/>
              <a:gd name="connsiteX2" fmla="*/ 1472339 w 3603356"/>
              <a:gd name="connsiteY2" fmla="*/ 3990813 h 6617776"/>
              <a:gd name="connsiteX3" fmla="*/ 0 w 3603356"/>
              <a:gd name="connsiteY3" fmla="*/ 5602637 h 6617776"/>
              <a:gd name="connsiteX4" fmla="*/ 23247 w 3603356"/>
              <a:gd name="connsiteY4" fmla="*/ 6617776 h 6617776"/>
              <a:gd name="connsiteX5" fmla="*/ 2440983 w 3603356"/>
              <a:gd name="connsiteY5" fmla="*/ 6617776 h 6617776"/>
              <a:gd name="connsiteX6" fmla="*/ 2440983 w 3603356"/>
              <a:gd name="connsiteY6" fmla="*/ 3921071 h 6617776"/>
              <a:gd name="connsiteX7" fmla="*/ 3603356 w 3603356"/>
              <a:gd name="connsiteY7" fmla="*/ 1232115 h 6617776"/>
              <a:gd name="connsiteX8" fmla="*/ 3603356 w 3603356"/>
              <a:gd name="connsiteY8" fmla="*/ 0 h 6617776"/>
              <a:gd name="connsiteX9" fmla="*/ 1394847 w 3603356"/>
              <a:gd name="connsiteY9" fmla="*/ 0 h 6617776"/>
              <a:gd name="connsiteX10" fmla="*/ 1394847 w 3603356"/>
              <a:gd name="connsiteY10" fmla="*/ 209227 h 6617776"/>
              <a:gd name="connsiteX0" fmla="*/ 2526240 w 4734749"/>
              <a:gd name="connsiteY0" fmla="*/ 209227 h 6617776"/>
              <a:gd name="connsiteX1" fmla="*/ 2564986 w 4734749"/>
              <a:gd name="connsiteY1" fmla="*/ 1650569 h 6617776"/>
              <a:gd name="connsiteX2" fmla="*/ 17 w 4734749"/>
              <a:gd name="connsiteY2" fmla="*/ 3370881 h 6617776"/>
              <a:gd name="connsiteX3" fmla="*/ 2603732 w 4734749"/>
              <a:gd name="connsiteY3" fmla="*/ 3990813 h 6617776"/>
              <a:gd name="connsiteX4" fmla="*/ 1131393 w 4734749"/>
              <a:gd name="connsiteY4" fmla="*/ 5602637 h 6617776"/>
              <a:gd name="connsiteX5" fmla="*/ 1154640 w 4734749"/>
              <a:gd name="connsiteY5" fmla="*/ 6617776 h 6617776"/>
              <a:gd name="connsiteX6" fmla="*/ 3572376 w 4734749"/>
              <a:gd name="connsiteY6" fmla="*/ 6617776 h 6617776"/>
              <a:gd name="connsiteX7" fmla="*/ 3572376 w 4734749"/>
              <a:gd name="connsiteY7" fmla="*/ 3921071 h 6617776"/>
              <a:gd name="connsiteX8" fmla="*/ 4734749 w 4734749"/>
              <a:gd name="connsiteY8" fmla="*/ 1232115 h 6617776"/>
              <a:gd name="connsiteX9" fmla="*/ 4734749 w 4734749"/>
              <a:gd name="connsiteY9" fmla="*/ 0 h 6617776"/>
              <a:gd name="connsiteX10" fmla="*/ 2526240 w 4734749"/>
              <a:gd name="connsiteY10" fmla="*/ 0 h 6617776"/>
              <a:gd name="connsiteX11" fmla="*/ 2526240 w 4734749"/>
              <a:gd name="connsiteY11" fmla="*/ 209227 h 6617776"/>
              <a:gd name="connsiteX0" fmla="*/ 2766447 w 4974956"/>
              <a:gd name="connsiteY0" fmla="*/ 209227 h 6617776"/>
              <a:gd name="connsiteX1" fmla="*/ 2805193 w 4974956"/>
              <a:gd name="connsiteY1" fmla="*/ 1650569 h 6617776"/>
              <a:gd name="connsiteX2" fmla="*/ 240224 w 4974956"/>
              <a:gd name="connsiteY2" fmla="*/ 3370881 h 6617776"/>
              <a:gd name="connsiteX3" fmla="*/ 0 w 4974956"/>
              <a:gd name="connsiteY3" fmla="*/ 4897464 h 6617776"/>
              <a:gd name="connsiteX4" fmla="*/ 1371600 w 4974956"/>
              <a:gd name="connsiteY4" fmla="*/ 5602637 h 6617776"/>
              <a:gd name="connsiteX5" fmla="*/ 1394847 w 4974956"/>
              <a:gd name="connsiteY5" fmla="*/ 6617776 h 6617776"/>
              <a:gd name="connsiteX6" fmla="*/ 3812583 w 4974956"/>
              <a:gd name="connsiteY6" fmla="*/ 6617776 h 6617776"/>
              <a:gd name="connsiteX7" fmla="*/ 3812583 w 4974956"/>
              <a:gd name="connsiteY7" fmla="*/ 3921071 h 6617776"/>
              <a:gd name="connsiteX8" fmla="*/ 4974956 w 4974956"/>
              <a:gd name="connsiteY8" fmla="*/ 1232115 h 6617776"/>
              <a:gd name="connsiteX9" fmla="*/ 4974956 w 4974956"/>
              <a:gd name="connsiteY9" fmla="*/ 0 h 6617776"/>
              <a:gd name="connsiteX10" fmla="*/ 2766447 w 4974956"/>
              <a:gd name="connsiteY10" fmla="*/ 0 h 6617776"/>
              <a:gd name="connsiteX11" fmla="*/ 2766447 w 4974956"/>
              <a:gd name="connsiteY11" fmla="*/ 209227 h 6617776"/>
              <a:gd name="connsiteX0" fmla="*/ 2526241 w 4734750"/>
              <a:gd name="connsiteY0" fmla="*/ 209227 h 6617776"/>
              <a:gd name="connsiteX1" fmla="*/ 2564987 w 4734750"/>
              <a:gd name="connsiteY1" fmla="*/ 1650569 h 6617776"/>
              <a:gd name="connsiteX2" fmla="*/ 18 w 4734750"/>
              <a:gd name="connsiteY2" fmla="*/ 3370881 h 6617776"/>
              <a:gd name="connsiteX3" fmla="*/ 7767 w 4734750"/>
              <a:gd name="connsiteY3" fmla="*/ 5517397 h 6617776"/>
              <a:gd name="connsiteX4" fmla="*/ 1131394 w 4734750"/>
              <a:gd name="connsiteY4" fmla="*/ 5602637 h 6617776"/>
              <a:gd name="connsiteX5" fmla="*/ 1154641 w 4734750"/>
              <a:gd name="connsiteY5" fmla="*/ 6617776 h 6617776"/>
              <a:gd name="connsiteX6" fmla="*/ 3572377 w 4734750"/>
              <a:gd name="connsiteY6" fmla="*/ 6617776 h 6617776"/>
              <a:gd name="connsiteX7" fmla="*/ 3572377 w 4734750"/>
              <a:gd name="connsiteY7" fmla="*/ 3921071 h 6617776"/>
              <a:gd name="connsiteX8" fmla="*/ 4734750 w 4734750"/>
              <a:gd name="connsiteY8" fmla="*/ 1232115 h 6617776"/>
              <a:gd name="connsiteX9" fmla="*/ 4734750 w 4734750"/>
              <a:gd name="connsiteY9" fmla="*/ 0 h 6617776"/>
              <a:gd name="connsiteX10" fmla="*/ 2526241 w 4734750"/>
              <a:gd name="connsiteY10" fmla="*/ 0 h 6617776"/>
              <a:gd name="connsiteX11" fmla="*/ 2526241 w 4734750"/>
              <a:gd name="connsiteY11" fmla="*/ 209227 h 6617776"/>
              <a:gd name="connsiteX0" fmla="*/ 2526241 w 4734750"/>
              <a:gd name="connsiteY0" fmla="*/ 209227 h 6617776"/>
              <a:gd name="connsiteX1" fmla="*/ 2564987 w 4734750"/>
              <a:gd name="connsiteY1" fmla="*/ 1650569 h 6617776"/>
              <a:gd name="connsiteX2" fmla="*/ 18 w 4734750"/>
              <a:gd name="connsiteY2" fmla="*/ 3370881 h 6617776"/>
              <a:gd name="connsiteX3" fmla="*/ 23265 w 4734750"/>
              <a:gd name="connsiteY3" fmla="*/ 5602637 h 6617776"/>
              <a:gd name="connsiteX4" fmla="*/ 1131394 w 4734750"/>
              <a:gd name="connsiteY4" fmla="*/ 5602637 h 6617776"/>
              <a:gd name="connsiteX5" fmla="*/ 1154641 w 4734750"/>
              <a:gd name="connsiteY5" fmla="*/ 6617776 h 6617776"/>
              <a:gd name="connsiteX6" fmla="*/ 3572377 w 4734750"/>
              <a:gd name="connsiteY6" fmla="*/ 6617776 h 6617776"/>
              <a:gd name="connsiteX7" fmla="*/ 3572377 w 4734750"/>
              <a:gd name="connsiteY7" fmla="*/ 3921071 h 6617776"/>
              <a:gd name="connsiteX8" fmla="*/ 4734750 w 4734750"/>
              <a:gd name="connsiteY8" fmla="*/ 1232115 h 6617776"/>
              <a:gd name="connsiteX9" fmla="*/ 4734750 w 4734750"/>
              <a:gd name="connsiteY9" fmla="*/ 0 h 6617776"/>
              <a:gd name="connsiteX10" fmla="*/ 2526241 w 4734750"/>
              <a:gd name="connsiteY10" fmla="*/ 0 h 6617776"/>
              <a:gd name="connsiteX11" fmla="*/ 2526241 w 4734750"/>
              <a:gd name="connsiteY11" fmla="*/ 209227 h 661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34750" h="6617776">
                <a:moveTo>
                  <a:pt x="2526241" y="209227"/>
                </a:moveTo>
                <a:lnTo>
                  <a:pt x="2564987" y="1650569"/>
                </a:lnTo>
                <a:cubicBezTo>
                  <a:pt x="2572736" y="2417735"/>
                  <a:pt x="-7731" y="2603715"/>
                  <a:pt x="18" y="3370881"/>
                </a:cubicBezTo>
                <a:lnTo>
                  <a:pt x="23265" y="5602637"/>
                </a:lnTo>
                <a:lnTo>
                  <a:pt x="1131394" y="5602637"/>
                </a:lnTo>
                <a:lnTo>
                  <a:pt x="1154641" y="6617776"/>
                </a:lnTo>
                <a:lnTo>
                  <a:pt x="3572377" y="6617776"/>
                </a:lnTo>
                <a:lnTo>
                  <a:pt x="3572377" y="3921071"/>
                </a:lnTo>
                <a:lnTo>
                  <a:pt x="4734750" y="1232115"/>
                </a:lnTo>
                <a:lnTo>
                  <a:pt x="4734750" y="0"/>
                </a:lnTo>
                <a:lnTo>
                  <a:pt x="2526241" y="0"/>
                </a:lnTo>
                <a:lnTo>
                  <a:pt x="2526241" y="209227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55959" y="49530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Tiền xử lý dữ liệu</a:t>
            </a:r>
            <a:endParaRPr lang="en-US" sz="2800" b="1">
              <a:solidFill>
                <a:srgbClr val="84C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it is way </a:t>
            </a:r>
            <a:r>
              <a:rPr lang="en-US" b="1" i="1" smtClean="0">
                <a:solidFill>
                  <a:srgbClr val="FF0000"/>
                </a:solidFill>
              </a:rPr>
              <a:t>too easy </a:t>
            </a:r>
            <a:r>
              <a:rPr lang="en-US" smtClean="0"/>
              <a:t>to </a:t>
            </a:r>
            <a:r>
              <a:rPr lang="en-US" b="1" i="1" smtClean="0">
                <a:solidFill>
                  <a:srgbClr val="FF0000"/>
                </a:solidFill>
              </a:rPr>
              <a:t>get lost </a:t>
            </a:r>
            <a:r>
              <a:rPr lang="en-US" smtClean="0"/>
              <a:t>in the pile of </a:t>
            </a:r>
          </a:p>
          <a:p>
            <a:pPr marL="0" indent="0" algn="ctr">
              <a:buNone/>
            </a:pPr>
            <a:r>
              <a:rPr lang="en-US" sz="2800" i="1" smtClean="0"/>
              <a:t>concepts</a:t>
            </a:r>
          </a:p>
          <a:p>
            <a:pPr marL="0" indent="0" algn="ctr">
              <a:buNone/>
            </a:pPr>
            <a:r>
              <a:rPr lang="en-US" sz="2800" i="1" smtClean="0"/>
              <a:t>notations</a:t>
            </a:r>
          </a:p>
          <a:p>
            <a:pPr marL="0" indent="0" algn="ctr">
              <a:buNone/>
            </a:pPr>
            <a:r>
              <a:rPr lang="en-US" sz="2800" i="1"/>
              <a:t>numbers</a:t>
            </a:r>
            <a:endParaRPr lang="en-US" sz="2800" i="1" smtClean="0"/>
          </a:p>
          <a:p>
            <a:pPr marL="0" indent="0" algn="ctr">
              <a:buNone/>
            </a:pPr>
            <a:r>
              <a:rPr lang="en-US" sz="2800" i="1" smtClean="0"/>
              <a:t>…</a:t>
            </a:r>
            <a:r>
              <a:rPr lang="en-US" i="1" smtClean="0"/>
              <a:t> </a:t>
            </a:r>
          </a:p>
          <a:p>
            <a:pPr marL="0" indent="0" algn="ctr">
              <a:buNone/>
            </a:pPr>
            <a:endParaRPr lang="en-US" i="1" smtClean="0"/>
          </a:p>
          <a:p>
            <a:pPr marL="0" indent="0" algn="ctr">
              <a:buNone/>
            </a:pPr>
            <a:r>
              <a:rPr lang="en-US" b="1" i="1" u="sng" smtClean="0">
                <a:solidFill>
                  <a:srgbClr val="00B0F0"/>
                </a:solidFill>
              </a:rPr>
              <a:t>INTUITION</a:t>
            </a:r>
            <a:r>
              <a:rPr lang="en-US" i="1" u="sng" smtClean="0">
                <a:solidFill>
                  <a:srgbClr val="00B0F0"/>
                </a:solidFill>
              </a:rPr>
              <a:t> </a:t>
            </a:r>
            <a:r>
              <a:rPr lang="en-US" i="1" u="sng" smtClean="0"/>
              <a:t>STAYS THE LONGER</a:t>
            </a:r>
            <a:endParaRPr lang="en-US" i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hoa\AppData\Local\Temp\msohtmlclip1\02\clip_image0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r="17168"/>
          <a:stretch/>
        </p:blipFill>
        <p:spPr bwMode="auto">
          <a:xfrm>
            <a:off x="2470631" y="2668267"/>
            <a:ext cx="1090884" cy="132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2" y="1219201"/>
                <a:ext cx="6336543" cy="1698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solidFill>
                      <a:srgbClr val="FF0000"/>
                    </a:solidFill>
                  </a:rPr>
                  <a:t>Is there </a:t>
                </a:r>
                <a:r>
                  <a:rPr lang="en-US" sz="2400" b="1" smtClean="0"/>
                  <a:t>any cat in an abitrary photo?</a:t>
                </a:r>
              </a:p>
              <a:p>
                <a:r>
                  <a:rPr lang="en-US" sz="2000" smtClean="0"/>
                  <a:t>Experience: dataset of {image, label} pairs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19200"/>
                <a:ext cx="6336543" cy="1698029"/>
              </a:xfrm>
              <a:prstGeom prst="rect">
                <a:avLst/>
              </a:prstGeom>
              <a:blipFill rotWithShape="1">
                <a:blip r:embed="rId4"/>
                <a:stretch>
                  <a:fillRect l="-1540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46691" y="4057477"/>
                <a:ext cx="133876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/>
                  <a:t>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400×600×3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89" y="4057471"/>
                <a:ext cx="1338763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25520" y="40390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223" y="1346208"/>
            <a:ext cx="1997179" cy="367961"/>
            <a:chOff x="3208759" y="0"/>
            <a:chExt cx="2196896" cy="954397"/>
          </a:xfrm>
        </p:grpSpPr>
        <p:sp>
          <p:nvSpPr>
            <p:cNvPr id="14" name="Rounded Rectangle 13"/>
            <p:cNvSpPr/>
            <p:nvPr/>
          </p:nvSpPr>
          <p:spPr>
            <a:xfrm>
              <a:off x="3352810" y="0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208759" y="85737"/>
              <a:ext cx="2196896" cy="78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Question</a:t>
              </a:r>
              <a:endParaRPr lang="en-US" sz="2200" b="1" kern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38018" y="2925310"/>
            <a:ext cx="1145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Cat?</a:t>
            </a:r>
            <a:endParaRPr lang="en-US" sz="2000" dirty="0" smtClean="0"/>
          </a:p>
          <a:p>
            <a:pPr algn="ctr"/>
            <a:r>
              <a:rPr lang="en-US" sz="2000" smtClean="0"/>
              <a:t>Not cat?</a:t>
            </a:r>
          </a:p>
          <a:p>
            <a:pPr algn="ctr"/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46296" y="3276600"/>
            <a:ext cx="10305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735" y="2209801"/>
            <a:ext cx="1735268" cy="538732"/>
            <a:chOff x="2230649" y="4910575"/>
            <a:chExt cx="1908795" cy="954397"/>
          </a:xfrm>
        </p:grpSpPr>
        <p:sp>
          <p:nvSpPr>
            <p:cNvPr id="19" name="Rounded Rectangle 18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976424" y="2825139"/>
                <a:ext cx="1938976" cy="9422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2000" b="1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borderBox>
                      <m:borderBox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borderBox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supervised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learning</m:t>
                            </m:r>
                          </m:e>
                        </m:eqArr>
                      </m:e>
                    </m:borderBox>
                  </m:oMath>
                </a14:m>
                <a:endParaRPr lang="en-US" sz="2000" b="1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424" y="2825139"/>
                <a:ext cx="1938976" cy="942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69516" y="4030700"/>
                <a:ext cx="14855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rgbClr val="00B0F0"/>
                    </a:solidFill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True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False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09" y="4030700"/>
                <a:ext cx="1485535" cy="923330"/>
              </a:xfrm>
              <a:prstGeom prst="rect">
                <a:avLst/>
              </a:prstGeom>
              <a:blipFill rotWithShape="1"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04833" y="4572005"/>
                <a:ext cx="1602042" cy="99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binary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classification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problem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32" y="4572000"/>
                <a:ext cx="1602042" cy="9998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916743" y="2209805"/>
                <a:ext cx="6693865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/>
                  <a:t> – </a:t>
                </a:r>
                <a:r>
                  <a:rPr lang="en-US" sz="2000" i="1">
                    <a:solidFill>
                      <a:srgbClr val="00B0F0"/>
                    </a:solidFill>
                  </a:rPr>
                  <a:t>cat </a:t>
                </a:r>
                <a:r>
                  <a:rPr lang="en-US" sz="2000" i="1" smtClean="0">
                    <a:solidFill>
                      <a:srgbClr val="00B0F0"/>
                    </a:solidFill>
                  </a:rPr>
                  <a:t>existence </a:t>
                </a:r>
                <a:r>
                  <a:rPr lang="en-US" sz="2000" i="1" smtClean="0">
                    <a:solidFill>
                      <a:schemeClr val="tx1"/>
                    </a:solidFill>
                  </a:rPr>
                  <a:t>– given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0" i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35" y="2209800"/>
                <a:ext cx="6693865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91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81032" y="4253193"/>
            <a:ext cx="15199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smtClean="0"/>
              <a:t>(single-class)</a:t>
            </a:r>
            <a:endParaRPr lang="en-US" sz="2000" b="1" i="1" smtClean="0">
              <a:solidFill>
                <a:srgbClr val="C00000"/>
              </a:solidFill>
              <a:latin typeface="Cambria Math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2403" y="5149045"/>
            <a:ext cx="1735268" cy="489756"/>
            <a:chOff x="833716" y="3158877"/>
            <a:chExt cx="1908795" cy="954397"/>
          </a:xfrm>
        </p:grpSpPr>
        <p:sp>
          <p:nvSpPr>
            <p:cNvPr id="26" name="Rounded Rectangle 25"/>
            <p:cNvSpPr/>
            <p:nvPr/>
          </p:nvSpPr>
          <p:spPr>
            <a:xfrm>
              <a:off x="833716" y="3158877"/>
              <a:ext cx="1908795" cy="954397"/>
            </a:xfrm>
            <a:prstGeom prst="roundRect">
              <a:avLst/>
            </a:prstGeom>
            <a:solidFill>
              <a:srgbClr val="E7DC8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8278230"/>
                <a:satOff val="33176"/>
                <a:lumOff val="71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880306" y="3280200"/>
              <a:ext cx="1815615" cy="711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Assessment</a:t>
              </a:r>
              <a:endParaRPr lang="en-US" sz="22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81207" y="5101113"/>
                <a:ext cx="6693865" cy="1721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𝕀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b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Precision, </a:t>
                </a:r>
                <a:r>
                  <a:rPr lang="en-US" sz="2000" b="0" smtClean="0">
                    <a:solidFill>
                      <a:schemeClr val="tx1"/>
                    </a:solidFill>
                  </a:rPr>
                  <a:t>Recall, F1-score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Area Under Curve (AUC)</a:t>
                </a:r>
                <a:endParaRPr lang="en-US" sz="2000" b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… </a:t>
                </a:r>
                <a:endParaRPr lang="en-US" sz="2000" b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5" y="5101114"/>
                <a:ext cx="6693865" cy="1721882"/>
              </a:xfrm>
              <a:prstGeom prst="rect">
                <a:avLst/>
              </a:prstGeom>
              <a:blipFill rotWithShape="1">
                <a:blip r:embed="rId10"/>
                <a:stretch>
                  <a:fillRect l="-911" t="-2127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urved Connector 34"/>
          <p:cNvCxnSpPr>
            <a:stCxn id="29" idx="2"/>
            <a:endCxn id="30" idx="2"/>
          </p:cNvCxnSpPr>
          <p:nvPr/>
        </p:nvCxnSpPr>
        <p:spPr>
          <a:xfrm rot="16200000" flipH="1">
            <a:off x="6100169" y="4466145"/>
            <a:ext cx="617800" cy="1593570"/>
          </a:xfrm>
          <a:prstGeom prst="curvedConnector3">
            <a:avLst>
              <a:gd name="adj1" fmla="val 137002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7421575" y="2033009"/>
            <a:ext cx="1012232" cy="908617"/>
          </a:xfrm>
          <a:prstGeom prst="curvedConnector3">
            <a:avLst>
              <a:gd name="adj1" fmla="val 50000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Example problem: </a:t>
            </a:r>
            <a:r>
              <a:rPr lang="en-US" smtClean="0"/>
              <a:t>Classification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895600" y="2133601"/>
            <a:ext cx="4577786" cy="1299535"/>
            <a:chOff x="2895600" y="2133600"/>
            <a:chExt cx="4577786" cy="1299534"/>
          </a:xfrm>
        </p:grpSpPr>
        <p:cxnSp>
          <p:nvCxnSpPr>
            <p:cNvPr id="40" name="Elbow Connector 39"/>
            <p:cNvCxnSpPr/>
            <p:nvPr/>
          </p:nvCxnSpPr>
          <p:spPr>
            <a:xfrm>
              <a:off x="2895600" y="2133600"/>
              <a:ext cx="4577786" cy="1299534"/>
            </a:xfrm>
            <a:prstGeom prst="bentConnector3">
              <a:avLst>
                <a:gd name="adj1" fmla="val 957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895600" y="2133600"/>
              <a:ext cx="0" cy="102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5334000" y="6019800"/>
            <a:ext cx="38011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Example models: </a:t>
            </a:r>
          </a:p>
          <a:p>
            <a:r>
              <a:rPr lang="en-US" sz="1400" i="1"/>
              <a:t>Logistic regression (linear model)</a:t>
            </a:r>
          </a:p>
          <a:p>
            <a:r>
              <a:rPr lang="en-US" sz="1400" i="1"/>
              <a:t>Neural Net with sigmoid output (nonlinear model)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629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1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hoa\AppData\Local\Temp\msohtmlclip1\02\clip_image0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r="17168"/>
          <a:stretch/>
        </p:blipFill>
        <p:spPr bwMode="auto">
          <a:xfrm>
            <a:off x="2470631" y="2668267"/>
            <a:ext cx="1090884" cy="132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2" y="1219201"/>
                <a:ext cx="6336543" cy="1698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solidFill>
                      <a:srgbClr val="FF0000"/>
                    </a:solidFill>
                  </a:rPr>
                  <a:t>What is</a:t>
                </a:r>
                <a:r>
                  <a:rPr lang="en-US" sz="2400" b="1" smtClean="0"/>
                  <a:t> there in an abitrary photo?</a:t>
                </a:r>
              </a:p>
              <a:p>
                <a:r>
                  <a:rPr lang="en-US" sz="2000"/>
                  <a:t>Experience: dataset of {image, label} </a:t>
                </a:r>
                <a:r>
                  <a:rPr lang="en-US" sz="2000" smtClean="0"/>
                  <a:t>pairs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/>
              </a:p>
              <a:p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19200"/>
                <a:ext cx="6336543" cy="1698029"/>
              </a:xfrm>
              <a:prstGeom prst="rect">
                <a:avLst/>
              </a:prstGeom>
              <a:blipFill rotWithShape="1">
                <a:blip r:embed="rId4"/>
                <a:stretch>
                  <a:fillRect l="-1540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46691" y="4057477"/>
                <a:ext cx="133876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/>
                  <a:t>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400×600×3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89" y="4057471"/>
                <a:ext cx="1338763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25520" y="40390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7198" y="2653610"/>
            <a:ext cx="11450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B0F0"/>
                </a:solidFill>
              </a:rPr>
              <a:t>cat</a:t>
            </a:r>
          </a:p>
          <a:p>
            <a:pPr algn="ctr"/>
            <a:r>
              <a:rPr lang="en-US" sz="1400" smtClean="0"/>
              <a:t>flower</a:t>
            </a:r>
          </a:p>
          <a:p>
            <a:pPr algn="ctr"/>
            <a:r>
              <a:rPr lang="en-US" sz="1400" smtClean="0"/>
              <a:t>dog </a:t>
            </a:r>
          </a:p>
          <a:p>
            <a:pPr algn="ctr"/>
            <a:r>
              <a:rPr lang="en-US" sz="1400" smtClean="0"/>
              <a:t>jet</a:t>
            </a:r>
          </a:p>
          <a:p>
            <a:pPr algn="ctr"/>
            <a:r>
              <a:rPr lang="en-US" sz="1400" smtClean="0"/>
              <a:t>ground</a:t>
            </a:r>
          </a:p>
          <a:p>
            <a:pPr algn="ctr"/>
            <a:r>
              <a:rPr lang="en-US" sz="1400" smtClean="0"/>
              <a:t>grass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46296" y="3276600"/>
            <a:ext cx="10305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735" y="2209801"/>
            <a:ext cx="1735268" cy="538732"/>
            <a:chOff x="2230649" y="4910575"/>
            <a:chExt cx="1908795" cy="954397"/>
          </a:xfrm>
        </p:grpSpPr>
        <p:sp>
          <p:nvSpPr>
            <p:cNvPr id="19" name="Rounded Rectangle 18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82527" y="1828805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171" y="4030700"/>
                <a:ext cx="14262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rgbClr val="00B0F0"/>
                    </a:solidFill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165" y="4030700"/>
                <a:ext cx="1426223" cy="923330"/>
              </a:xfrm>
              <a:prstGeom prst="rect">
                <a:avLst/>
              </a:prstGeom>
              <a:blipFill rotWithShape="1"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916743" y="2209805"/>
                <a:ext cx="6693865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/>
                  <a:t> – </a:t>
                </a:r>
                <a:r>
                  <a:rPr lang="en-US" sz="2000" i="1">
                    <a:solidFill>
                      <a:srgbClr val="00B0F0"/>
                    </a:solidFill>
                  </a:rPr>
                  <a:t>object </a:t>
                </a:r>
                <a:r>
                  <a:rPr lang="en-US" sz="2000" i="1" smtClean="0">
                    <a:solidFill>
                      <a:srgbClr val="00B0F0"/>
                    </a:solidFill>
                  </a:rPr>
                  <a:t>identity </a:t>
                </a:r>
                <a:r>
                  <a:rPr lang="en-US" sz="2000" i="1" smtClean="0"/>
                  <a:t>– </a:t>
                </a:r>
                <a:r>
                  <a:rPr lang="en-US" sz="2000" i="1"/>
                  <a:t>given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i="1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35" y="2209800"/>
                <a:ext cx="6693865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91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52403" y="5149045"/>
            <a:ext cx="1735268" cy="489756"/>
            <a:chOff x="833716" y="3158877"/>
            <a:chExt cx="1908795" cy="954397"/>
          </a:xfrm>
        </p:grpSpPr>
        <p:sp>
          <p:nvSpPr>
            <p:cNvPr id="26" name="Rounded Rectangle 25"/>
            <p:cNvSpPr/>
            <p:nvPr/>
          </p:nvSpPr>
          <p:spPr>
            <a:xfrm>
              <a:off x="833716" y="3158877"/>
              <a:ext cx="1908795" cy="954397"/>
            </a:xfrm>
            <a:prstGeom prst="roundRect">
              <a:avLst/>
            </a:prstGeom>
            <a:solidFill>
              <a:srgbClr val="E7DC8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8278230"/>
                <a:satOff val="33176"/>
                <a:lumOff val="71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880306" y="3280200"/>
              <a:ext cx="1815615" cy="711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Assessment</a:t>
              </a:r>
              <a:endParaRPr lang="en-US" sz="22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81207" y="5101113"/>
                <a:ext cx="6693865" cy="1721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𝕀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b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Precision, </a:t>
                </a:r>
                <a:r>
                  <a:rPr lang="en-US" sz="2000" b="0" smtClean="0">
                    <a:solidFill>
                      <a:schemeClr val="tx1"/>
                    </a:solidFill>
                  </a:rPr>
                  <a:t>Recall, F1-score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Area Under Curve (AUC)</a:t>
                </a:r>
                <a:endParaRPr lang="en-US" sz="2000" b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… </a:t>
                </a:r>
                <a:endParaRPr lang="en-US" sz="2000" b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5" y="5101114"/>
                <a:ext cx="6693865" cy="1721882"/>
              </a:xfrm>
              <a:prstGeom prst="rect">
                <a:avLst/>
              </a:prstGeom>
              <a:blipFill rotWithShape="1">
                <a:blip r:embed="rId9"/>
                <a:stretch>
                  <a:fillRect l="-911" t="-2127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404833" y="4572006"/>
                <a:ext cx="1602042" cy="100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categorical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classification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problem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32" y="4572000"/>
                <a:ext cx="1602042" cy="99982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6481032" y="4254380"/>
            <a:ext cx="1457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/>
              <a:t>(multi-class)</a:t>
            </a:r>
            <a:endParaRPr lang="en-US" sz="2000" b="1" i="1">
              <a:solidFill>
                <a:srgbClr val="C00000"/>
              </a:solidFill>
              <a:latin typeface="Cambria Math"/>
            </a:endParaRPr>
          </a:p>
        </p:txBody>
      </p:sp>
      <p:cxnSp>
        <p:nvCxnSpPr>
          <p:cNvPr id="51" name="Curved Connector 50"/>
          <p:cNvCxnSpPr/>
          <p:nvPr/>
        </p:nvCxnSpPr>
        <p:spPr>
          <a:xfrm rot="16200000" flipH="1">
            <a:off x="6100174" y="4466139"/>
            <a:ext cx="617795" cy="1593576"/>
          </a:xfrm>
          <a:prstGeom prst="curvedConnector3">
            <a:avLst>
              <a:gd name="adj1" fmla="val 137003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976429" y="2825137"/>
                <a:ext cx="1938976" cy="9422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2000" b="1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borderBox>
                      <m:borderBox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borderBox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supervised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learning</m:t>
                            </m:r>
                          </m:e>
                        </m:eqArr>
                      </m:e>
                    </m:borderBox>
                  </m:oMath>
                </a14:m>
                <a:endParaRPr lang="en-US" sz="2000" b="1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429" y="2825137"/>
                <a:ext cx="1938976" cy="94224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/>
          <p:cNvCxnSpPr/>
          <p:nvPr/>
        </p:nvCxnSpPr>
        <p:spPr>
          <a:xfrm rot="16200000" flipH="1">
            <a:off x="7421580" y="2033011"/>
            <a:ext cx="1012231" cy="908613"/>
          </a:xfrm>
          <a:prstGeom prst="curvedConnector3">
            <a:avLst>
              <a:gd name="adj1" fmla="val 50000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0223" y="1346208"/>
            <a:ext cx="1997179" cy="367961"/>
            <a:chOff x="3208759" y="0"/>
            <a:chExt cx="2196896" cy="954397"/>
          </a:xfrm>
        </p:grpSpPr>
        <p:sp>
          <p:nvSpPr>
            <p:cNvPr id="58" name="Rounded Rectangle 57"/>
            <p:cNvSpPr/>
            <p:nvPr/>
          </p:nvSpPr>
          <p:spPr>
            <a:xfrm>
              <a:off x="3352810" y="0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3208759" y="85737"/>
              <a:ext cx="2196896" cy="78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Question</a:t>
              </a:r>
              <a:endParaRPr lang="en-US" sz="2200" b="1" kern="1200" dirty="0"/>
            </a:p>
          </p:txBody>
        </p:sp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Example problem: </a:t>
            </a:r>
            <a:r>
              <a:rPr lang="en-US" smtClean="0"/>
              <a:t>Classification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95600" y="2133601"/>
            <a:ext cx="4577786" cy="1299535"/>
            <a:chOff x="2895600" y="2133600"/>
            <a:chExt cx="4577786" cy="1299534"/>
          </a:xfrm>
        </p:grpSpPr>
        <p:cxnSp>
          <p:nvCxnSpPr>
            <p:cNvPr id="53" name="Elbow Connector 52"/>
            <p:cNvCxnSpPr/>
            <p:nvPr/>
          </p:nvCxnSpPr>
          <p:spPr>
            <a:xfrm>
              <a:off x="2895600" y="2133600"/>
              <a:ext cx="4577786" cy="1299534"/>
            </a:xfrm>
            <a:prstGeom prst="bentConnector3">
              <a:avLst>
                <a:gd name="adj1" fmla="val 957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95600" y="2133600"/>
              <a:ext cx="0" cy="102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5334000" y="6019802"/>
            <a:ext cx="38011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Example models: </a:t>
            </a:r>
          </a:p>
          <a:p>
            <a:r>
              <a:rPr lang="en-US" sz="1400" i="1"/>
              <a:t>Softmax classification (linear model)</a:t>
            </a:r>
          </a:p>
          <a:p>
            <a:r>
              <a:rPr lang="en-US" sz="1400" i="1"/>
              <a:t>Neural Net with softmax output (nonlinear model)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545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Example problem: Regression</a:t>
            </a:r>
            <a:br>
              <a:rPr lang="en-US"/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7545" y="1219201"/>
                <a:ext cx="7368790" cy="157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smtClean="0">
                    <a:solidFill>
                      <a:srgbClr val="FF0000"/>
                    </a:solidFill>
                  </a:rPr>
                  <a:t>How much </a:t>
                </a:r>
                <a:r>
                  <a:rPr lang="en-US" sz="2400" b="1" smtClean="0"/>
                  <a:t>is the price of a house given …</a:t>
                </a:r>
              </a:p>
              <a:p>
                <a:r>
                  <a:rPr lang="en-US" smtClean="0"/>
                  <a:t>Experience: dataset of {(area, location, </a:t>
                </a:r>
                <a:r>
                  <a:rPr lang="en-US"/>
                  <a:t>#rooms), </a:t>
                </a:r>
                <a:r>
                  <a:rPr lang="en-US" smtClean="0"/>
                  <a:t>price} pairs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endParaRPr lang="en-US" b="0" smtClean="0">
                  <a:solidFill>
                    <a:schemeClr val="tx1"/>
                  </a:solidFill>
                </a:endParaRPr>
              </a:p>
              <a:p>
                <a:endParaRPr lang="en-US" b="0" smtClean="0">
                  <a:solidFill>
                    <a:schemeClr val="tx1"/>
                  </a:solidFill>
                </a:endParaRPr>
              </a:p>
              <a:p>
                <a:endParaRPr lang="en-US" b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545" y="1219200"/>
                <a:ext cx="7368790" cy="1574405"/>
              </a:xfrm>
              <a:prstGeom prst="rect">
                <a:avLst/>
              </a:prstGeom>
              <a:blipFill rotWithShape="1">
                <a:blip r:embed="rId3"/>
                <a:stretch>
                  <a:fillRect l="-1241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5520" y="40390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9735" y="2209801"/>
            <a:ext cx="1735268" cy="538732"/>
            <a:chOff x="2230649" y="4910575"/>
            <a:chExt cx="1908795" cy="954397"/>
          </a:xfrm>
        </p:grpSpPr>
        <p:sp>
          <p:nvSpPr>
            <p:cNvPr id="19" name="Rounded Rectangle 18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82527" y="1828805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04832" y="4537281"/>
                <a:ext cx="1369606" cy="720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regression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problem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32" y="4537282"/>
                <a:ext cx="1369606" cy="7205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916743" y="2209805"/>
                <a:ext cx="6693865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/>
                  <a:t> – </a:t>
                </a:r>
                <a:r>
                  <a:rPr lang="en-US" sz="2000" i="1">
                    <a:solidFill>
                      <a:srgbClr val="00B0F0"/>
                    </a:solidFill>
                  </a:rPr>
                  <a:t>house price </a:t>
                </a:r>
                <a:r>
                  <a:rPr lang="en-US" sz="2000" i="1" smtClean="0"/>
                  <a:t>– </a:t>
                </a:r>
                <a:r>
                  <a:rPr lang="en-US" sz="2000" i="1"/>
                  <a:t>given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i="1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35" y="2209800"/>
                <a:ext cx="6693865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91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191003" y="3429000"/>
            <a:ext cx="77423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56760"/>
              </p:ext>
            </p:extLst>
          </p:nvPr>
        </p:nvGraphicFramePr>
        <p:xfrm>
          <a:off x="2102430" y="2712720"/>
          <a:ext cx="1859974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065"/>
                <a:gridCol w="931909"/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Area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100m</a:t>
                      </a:r>
                      <a:r>
                        <a:rPr lang="en-US" sz="1600" baseline="30000" smtClean="0"/>
                        <a:t>2</a:t>
                      </a:r>
                      <a:endParaRPr 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Location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24.7</a:t>
                      </a:r>
                      <a:r>
                        <a:rPr lang="en-US" sz="1600" baseline="30000" smtClean="0"/>
                        <a:t>0</a:t>
                      </a:r>
                      <a:r>
                        <a:rPr lang="en-US" sz="1600" smtClean="0"/>
                        <a:t>N 183.0</a:t>
                      </a:r>
                      <a:r>
                        <a:rPr lang="en-US" sz="1600" baseline="30000" smtClean="0"/>
                        <a:t>0</a:t>
                      </a:r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="1" smtClean="0"/>
                        <a:t>#Rooms</a:t>
                      </a: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7" y="323785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$150,000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81819" y="4057471"/>
                <a:ext cx="20685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/>
                  <a:t>Features/Predictors</a:t>
                </a:r>
                <a:endParaRPr lang="en-US" b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ℝ</m:t>
                      </m:r>
                      <m:r>
                        <a:rPr lang="en-US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814" y="4057471"/>
                <a:ext cx="2068516" cy="923330"/>
              </a:xfrm>
              <a:prstGeom prst="rect">
                <a:avLst/>
              </a:prstGeom>
              <a:blipFill rotWithShape="1">
                <a:blip r:embed="rId9"/>
                <a:stretch>
                  <a:fillRect l="-2360" t="-3311" r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031508" y="4030700"/>
                <a:ext cx="11615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00B0F0"/>
                    </a:solidFill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508" y="4030700"/>
                <a:ext cx="1161536" cy="923330"/>
              </a:xfrm>
              <a:prstGeom prst="rect">
                <a:avLst/>
              </a:prstGeom>
              <a:blipFill rotWithShape="1">
                <a:blip r:embed="rId10"/>
                <a:stretch>
                  <a:fillRect l="-4188" t="-3289" r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52403" y="5149045"/>
            <a:ext cx="1735268" cy="489756"/>
            <a:chOff x="833716" y="3158877"/>
            <a:chExt cx="1908795" cy="954397"/>
          </a:xfrm>
        </p:grpSpPr>
        <p:sp>
          <p:nvSpPr>
            <p:cNvPr id="39" name="Rounded Rectangle 38"/>
            <p:cNvSpPr/>
            <p:nvPr/>
          </p:nvSpPr>
          <p:spPr>
            <a:xfrm>
              <a:off x="833716" y="3158877"/>
              <a:ext cx="1908795" cy="954397"/>
            </a:xfrm>
            <a:prstGeom prst="roundRect">
              <a:avLst/>
            </a:prstGeom>
            <a:solidFill>
              <a:srgbClr val="E7DC8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8278230"/>
                <a:satOff val="33176"/>
                <a:lumOff val="71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880306" y="3280200"/>
              <a:ext cx="1815615" cy="711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Assessment</a:t>
              </a:r>
              <a:endParaRPr lang="en-US" sz="22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981207" y="5101113"/>
                <a:ext cx="6693865" cy="613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squared_errors </a:t>
                </a:r>
                <a:r>
                  <a:rPr lang="en-US" sz="20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5" y="5101114"/>
                <a:ext cx="6693865" cy="613886"/>
              </a:xfrm>
              <a:prstGeom prst="rect">
                <a:avLst/>
              </a:prstGeom>
              <a:blipFill rotWithShape="1">
                <a:blip r:embed="rId11"/>
                <a:stretch>
                  <a:fillRect l="-911" t="-59406" b="-10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urved Connector 49"/>
          <p:cNvCxnSpPr/>
          <p:nvPr/>
        </p:nvCxnSpPr>
        <p:spPr>
          <a:xfrm rot="5400000">
            <a:off x="7893769" y="2352796"/>
            <a:ext cx="987028" cy="294243"/>
          </a:xfrm>
          <a:prstGeom prst="curvedConnector3">
            <a:avLst>
              <a:gd name="adj1" fmla="val 50000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976429" y="2825139"/>
                <a:ext cx="1938976" cy="9422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2000" b="1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borderBox>
                      <m:borderBox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borderBox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supervised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learning</m:t>
                            </m:r>
                          </m:e>
                        </m:eqArr>
                      </m:e>
                    </m:borderBox>
                  </m:oMath>
                </a14:m>
                <a:endParaRPr lang="en-US" sz="2000" b="1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429" y="2825139"/>
                <a:ext cx="1938976" cy="94224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endCxn id="30" idx="1"/>
          </p:cNvCxnSpPr>
          <p:nvPr/>
        </p:nvCxnSpPr>
        <p:spPr>
          <a:xfrm>
            <a:off x="5867402" y="4800603"/>
            <a:ext cx="537430" cy="96937"/>
          </a:xfrm>
          <a:prstGeom prst="curvedConnector3">
            <a:avLst>
              <a:gd name="adj1" fmla="val 50000"/>
            </a:avLst>
          </a:prstGeom>
          <a:ln w="95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223" y="1346208"/>
            <a:ext cx="1997179" cy="367961"/>
            <a:chOff x="3208759" y="0"/>
            <a:chExt cx="2196896" cy="954397"/>
          </a:xfrm>
        </p:grpSpPr>
        <p:sp>
          <p:nvSpPr>
            <p:cNvPr id="32" name="Rounded Rectangle 31"/>
            <p:cNvSpPr/>
            <p:nvPr/>
          </p:nvSpPr>
          <p:spPr>
            <a:xfrm>
              <a:off x="3352810" y="0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3208759" y="85737"/>
              <a:ext cx="2196896" cy="78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Question</a:t>
              </a:r>
              <a:endParaRPr lang="en-US" sz="2200" b="1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95600" y="2133601"/>
            <a:ext cx="4577786" cy="1299535"/>
            <a:chOff x="2895600" y="2133600"/>
            <a:chExt cx="4577786" cy="1299534"/>
          </a:xfrm>
        </p:grpSpPr>
        <p:cxnSp>
          <p:nvCxnSpPr>
            <p:cNvPr id="45" name="Elbow Connector 44"/>
            <p:cNvCxnSpPr/>
            <p:nvPr/>
          </p:nvCxnSpPr>
          <p:spPr>
            <a:xfrm>
              <a:off x="2895600" y="2133600"/>
              <a:ext cx="4577786" cy="1299534"/>
            </a:xfrm>
            <a:prstGeom prst="bentConnector3">
              <a:avLst>
                <a:gd name="adj1" fmla="val 957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895600" y="2133600"/>
              <a:ext cx="0" cy="102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5334000" y="5867402"/>
            <a:ext cx="38011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Example </a:t>
            </a:r>
            <a:r>
              <a:rPr lang="en-US" sz="1400" i="1" smtClean="0"/>
              <a:t>models/algorithms: </a:t>
            </a:r>
            <a:endParaRPr lang="en-US" sz="1400" i="1"/>
          </a:p>
          <a:p>
            <a:r>
              <a:rPr lang="en-US" sz="1400" i="1" smtClean="0"/>
              <a:t>Linear regression (linear </a:t>
            </a:r>
            <a:r>
              <a:rPr lang="en-US" sz="1400" i="1"/>
              <a:t>model)</a:t>
            </a:r>
          </a:p>
          <a:p>
            <a:r>
              <a:rPr lang="en-US" sz="1400" i="1"/>
              <a:t>Neural Net with </a:t>
            </a:r>
            <a:r>
              <a:rPr lang="en-US" sz="1400" i="1" smtClean="0"/>
              <a:t>linear output </a:t>
            </a:r>
            <a:r>
              <a:rPr lang="en-US" sz="1400" i="1"/>
              <a:t>(nonlinear model</a:t>
            </a:r>
            <a:r>
              <a:rPr lang="en-US" sz="1400" i="1" smtClean="0"/>
              <a:t>)</a:t>
            </a:r>
          </a:p>
          <a:p>
            <a:r>
              <a:rPr lang="en-US" sz="1400" i="1" smtClean="0"/>
              <a:t>Curve fitting algorithm</a:t>
            </a:r>
            <a:endParaRPr lang="en-US" sz="1400" i="1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7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>
            <a:off x="5461382" y="3781807"/>
            <a:ext cx="1254849" cy="1281588"/>
          </a:xfrm>
          <a:prstGeom prst="line">
            <a:avLst/>
          </a:prstGeom>
          <a:ln w="31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2" y="1219201"/>
                <a:ext cx="7225889" cy="1698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What is </a:t>
                </a:r>
                <a:r>
                  <a:rPr lang="en-US" sz="2400" b="1" dirty="0"/>
                  <a:t>the “topic</a:t>
                </a:r>
                <a:r>
                  <a:rPr lang="en-US" sz="2400" b="1"/>
                  <a:t>” </a:t>
                </a:r>
                <a:r>
                  <a:rPr lang="en-US" sz="2400" b="1" smtClean="0"/>
                  <a:t>that a </a:t>
                </a:r>
                <a:r>
                  <a:rPr lang="en-US" sz="2400" b="1" dirty="0"/>
                  <a:t>news article is talking </a:t>
                </a:r>
                <a:r>
                  <a:rPr lang="en-US" sz="2400" b="1" dirty="0" smtClean="0"/>
                  <a:t>about?</a:t>
                </a:r>
              </a:p>
              <a:p>
                <a:r>
                  <a:rPr lang="en-US" sz="2000" dirty="0" smtClean="0"/>
                  <a:t>Experience: dataset </a:t>
                </a:r>
                <a:r>
                  <a:rPr lang="en-US" sz="2000" smtClean="0"/>
                  <a:t>of article </a:t>
                </a:r>
                <a:r>
                  <a:rPr lang="en-US" sz="2000" dirty="0" smtClean="0"/>
                  <a:t>content </a:t>
                </a:r>
                <a:r>
                  <a:rPr lang="en-US" sz="2000" i="1" dirty="0"/>
                  <a:t>only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2" y="1219201"/>
                <a:ext cx="7225889" cy="1698029"/>
              </a:xfrm>
              <a:prstGeom prst="rect">
                <a:avLst/>
              </a:prstGeom>
              <a:blipFill rotWithShape="1">
                <a:blip r:embed="rId3"/>
                <a:stretch>
                  <a:fillRect l="-1350" t="-2867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5520" y="40390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9735" y="2209801"/>
            <a:ext cx="1735268" cy="538732"/>
            <a:chOff x="2230649" y="4910575"/>
            <a:chExt cx="1908795" cy="954397"/>
          </a:xfrm>
        </p:grpSpPr>
        <p:sp>
          <p:nvSpPr>
            <p:cNvPr id="19" name="Rounded Rectangle 18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582527" y="1828805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916743" y="2209805"/>
                <a:ext cx="6693865" cy="5205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 smtClean="0"/>
                  <a:t>predict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sz="2000" i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i="1" dirty="0"/>
                  <a:t>– </a:t>
                </a:r>
                <a:r>
                  <a:rPr lang="en-US" sz="2000" i="1" dirty="0" smtClean="0">
                    <a:solidFill>
                      <a:srgbClr val="00B0F0"/>
                    </a:solidFill>
                  </a:rPr>
                  <a:t>“topic” (cluster) identity </a:t>
                </a:r>
                <a:r>
                  <a:rPr lang="en-US" sz="2000" i="1" dirty="0" smtClean="0"/>
                  <a:t>– </a:t>
                </a:r>
                <a:r>
                  <a:rPr lang="en-US" sz="2000" i="1" dirty="0"/>
                  <a:t>given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i="1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43" y="2209805"/>
                <a:ext cx="6693865" cy="520527"/>
              </a:xfrm>
              <a:prstGeom prst="rect">
                <a:avLst/>
              </a:prstGeom>
              <a:blipFill rotWithShape="1">
                <a:blip r:embed="rId4"/>
                <a:stretch>
                  <a:fillRect l="-910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4102575" y="3429000"/>
            <a:ext cx="77423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25021" y="4057478"/>
                <a:ext cx="1382110" cy="926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Article (text)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1500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8" y="4057471"/>
                <a:ext cx="1382110" cy="926407"/>
              </a:xfrm>
              <a:prstGeom prst="rect">
                <a:avLst/>
              </a:prstGeom>
              <a:blipFill rotWithShape="1">
                <a:blip r:embed="rId5"/>
                <a:stretch>
                  <a:fillRect l="-3084" t="-3289" r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31228" y="4030700"/>
                <a:ext cx="1362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B0F0"/>
                    </a:solidFill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1,2,…,10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75" y="4030700"/>
                <a:ext cx="1413400" cy="923330"/>
              </a:xfrm>
              <a:prstGeom prst="rect">
                <a:avLst/>
              </a:prstGeom>
              <a:blipFill rotWithShape="1">
                <a:blip r:embed="rId6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52403" y="5149045"/>
            <a:ext cx="1735268" cy="489756"/>
            <a:chOff x="833716" y="3158877"/>
            <a:chExt cx="1908795" cy="954397"/>
          </a:xfrm>
        </p:grpSpPr>
        <p:sp>
          <p:nvSpPr>
            <p:cNvPr id="39" name="Rounded Rectangle 38"/>
            <p:cNvSpPr/>
            <p:nvPr/>
          </p:nvSpPr>
          <p:spPr>
            <a:xfrm>
              <a:off x="833716" y="3158877"/>
              <a:ext cx="1908795" cy="954397"/>
            </a:xfrm>
            <a:prstGeom prst="roundRect">
              <a:avLst/>
            </a:prstGeom>
            <a:solidFill>
              <a:srgbClr val="E7DC8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8278230"/>
                <a:satOff val="33176"/>
                <a:lumOff val="71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4"/>
            <p:cNvSpPr/>
            <p:nvPr/>
          </p:nvSpPr>
          <p:spPr>
            <a:xfrm>
              <a:off x="880306" y="3280200"/>
              <a:ext cx="1815615" cy="711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/>
                <a:t>Assessment</a:t>
              </a:r>
              <a:endParaRPr lang="en-US" sz="22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981207" y="5097266"/>
                <a:ext cx="6693865" cy="6390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mean_distance_to_clusters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7" y="5097266"/>
                <a:ext cx="6693865" cy="639021"/>
              </a:xfrm>
              <a:prstGeom prst="rect">
                <a:avLst/>
              </a:prstGeom>
              <a:blipFill rotWithShape="1">
                <a:blip r:embed="rId7"/>
                <a:stretch>
                  <a:fillRect l="-91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60223" y="1346208"/>
            <a:ext cx="1997179" cy="367961"/>
            <a:chOff x="3208759" y="0"/>
            <a:chExt cx="2196896" cy="954397"/>
          </a:xfrm>
        </p:grpSpPr>
        <p:sp>
          <p:nvSpPr>
            <p:cNvPr id="42" name="Rounded Rectangle 41"/>
            <p:cNvSpPr/>
            <p:nvPr/>
          </p:nvSpPr>
          <p:spPr>
            <a:xfrm>
              <a:off x="3352810" y="0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3208759" y="85737"/>
              <a:ext cx="2196896" cy="78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dirty="0" smtClean="0"/>
                <a:t>Question</a:t>
              </a:r>
              <a:endParaRPr lang="en-US" sz="2200" b="1" kern="1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7" y="2770173"/>
            <a:ext cx="1668809" cy="131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45" y="2781253"/>
            <a:ext cx="1001936" cy="12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4" t="58481" r="21516" b="17820"/>
          <a:stretch/>
        </p:blipFill>
        <p:spPr bwMode="auto">
          <a:xfrm>
            <a:off x="6716231" y="4128192"/>
            <a:ext cx="1519401" cy="935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69655" y="5149044"/>
                <a:ext cx="13728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green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55" y="5149044"/>
                <a:ext cx="1372876" cy="92333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186047" y="45074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Lucida Console" panose="020B0609040504020204" pitchFamily="49" charset="0"/>
              </a:rPr>
              <a:t>x</a:t>
            </a:r>
            <a:endParaRPr lang="en-US" b="1" dirty="0">
              <a:latin typeface="Lucida Console" panose="020B0609040504020204" pitchFamily="49" charset="0"/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V="1">
            <a:off x="7110627" y="5028422"/>
            <a:ext cx="533400" cy="77759"/>
          </a:xfrm>
          <a:prstGeom prst="curvedConnector3">
            <a:avLst>
              <a:gd name="adj1" fmla="val 5612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446431" y="3505200"/>
            <a:ext cx="420971" cy="276607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5882352" y="3505204"/>
            <a:ext cx="2353279" cy="582629"/>
          </a:xfrm>
          <a:prstGeom prst="line">
            <a:avLst/>
          </a:prstGeom>
          <a:ln w="31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103436" y="6258580"/>
            <a:ext cx="5021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Note: “topic” = group/cluster in this context, and is </a:t>
            </a:r>
            <a:r>
              <a:rPr lang="en-US" sz="1400" i="1" u="sng" dirty="0" smtClean="0"/>
              <a:t>not</a:t>
            </a:r>
            <a:r>
              <a:rPr lang="en-US" sz="1400" i="1" dirty="0" smtClean="0"/>
              <a:t> pre-defined</a:t>
            </a:r>
          </a:p>
          <a:p>
            <a:r>
              <a:rPr lang="en-US" sz="1400" i="1" dirty="0" smtClean="0"/>
              <a:t>We will meet the term “topic” again when visiting Topic models</a:t>
            </a:r>
            <a:endParaRPr lang="en-US" sz="1400" i="1" dirty="0"/>
          </a:p>
        </p:txBody>
      </p:sp>
      <p:sp>
        <p:nvSpPr>
          <p:cNvPr id="77" name="Rectangle 76"/>
          <p:cNvSpPr/>
          <p:nvPr/>
        </p:nvSpPr>
        <p:spPr>
          <a:xfrm>
            <a:off x="5115141" y="5943604"/>
            <a:ext cx="41812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smtClean="0"/>
              <a:t>Example models/algorithms:</a:t>
            </a:r>
          </a:p>
          <a:p>
            <a:r>
              <a:rPr lang="en-US" sz="1400" i="1" smtClean="0"/>
              <a:t>k-means algorithm</a:t>
            </a:r>
          </a:p>
          <a:p>
            <a:r>
              <a:rPr lang="en-US" sz="1400" i="1" smtClean="0"/>
              <a:t>Generative models: Mixture models, Topic models</a:t>
            </a:r>
            <a:endParaRPr lang="en-US" sz="1400" i="1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Example problem: </a:t>
            </a:r>
            <a:r>
              <a:rPr lang="en-US" smtClean="0"/>
              <a:t>Clustering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95602" y="1981200"/>
            <a:ext cx="6129981" cy="1786190"/>
            <a:chOff x="2895600" y="1981200"/>
            <a:chExt cx="6129981" cy="1786189"/>
          </a:xfrm>
        </p:grpSpPr>
        <p:grpSp>
          <p:nvGrpSpPr>
            <p:cNvPr id="49" name="Group 48"/>
            <p:cNvGrpSpPr/>
            <p:nvPr/>
          </p:nvGrpSpPr>
          <p:grpSpPr>
            <a:xfrm>
              <a:off x="2895600" y="1981200"/>
              <a:ext cx="6129981" cy="1786189"/>
              <a:chOff x="2895595" y="1981196"/>
              <a:chExt cx="6129981" cy="1786189"/>
            </a:xfrm>
          </p:grpSpPr>
          <p:cxnSp>
            <p:nvCxnSpPr>
              <p:cNvPr id="50" name="Curved Connector 49"/>
              <p:cNvCxnSpPr/>
              <p:nvPr/>
            </p:nvCxnSpPr>
            <p:spPr>
              <a:xfrm>
                <a:off x="7186042" y="1981196"/>
                <a:ext cx="1195959" cy="1012232"/>
              </a:xfrm>
              <a:prstGeom prst="curvedConnector3">
                <a:avLst>
                  <a:gd name="adj1" fmla="val 97948"/>
                </a:avLst>
              </a:prstGeom>
              <a:ln w="9525">
                <a:prstDash val="lgDashDot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>
                <a:off x="2895595" y="2209796"/>
                <a:ext cx="5029205" cy="838204"/>
              </a:xfrm>
              <a:prstGeom prst="bentConnector3">
                <a:avLst>
                  <a:gd name="adj1" fmla="val 100168"/>
                </a:avLst>
              </a:prstGeom>
              <a:ln w="19050">
                <a:tailEnd type="arrow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7086600" y="2825139"/>
                    <a:ext cx="1938976" cy="942246"/>
                  </a:xfrm>
                  <a:prstGeom prst="rect">
                    <a:avLst/>
                  </a:prstGeom>
                </p:spPr>
                <p:txBody>
                  <a:bodyPr>
                    <a:sp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en-US" sz="2000" b="1" dirty="0" smtClean="0">
                        <a:solidFill>
                          <a:srgbClr val="C0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borderBox>
                          <m:borderBox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borderBoxPr>
                          <m:e>
                            <m:eqArr>
                              <m:eqArrPr>
                                <m:ctrlPr>
                                  <a:rPr lang="en-US" sz="20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sz="2000" b="1" i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𝐮𝐧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i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supervised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000" b="1" i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learning</m:t>
                                </m:r>
                              </m:e>
                            </m:eqArr>
                          </m:e>
                        </m:borderBox>
                      </m:oMath>
                    </a14:m>
                    <a:endParaRPr lang="en-US" sz="2000" b="1" dirty="0" smtClean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6600" y="2825139"/>
                    <a:ext cx="1938976" cy="942246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Connector 12"/>
            <p:cNvCxnSpPr/>
            <p:nvPr/>
          </p:nvCxnSpPr>
          <p:spPr>
            <a:xfrm>
              <a:off x="2895600" y="2209800"/>
              <a:ext cx="0" cy="115456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184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25981"/>
            <a:ext cx="8763000" cy="3740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problem can </a:t>
            </a:r>
            <a:r>
              <a:rPr lang="en-US" sz="2800" dirty="0" smtClean="0"/>
              <a:t>also be:</a:t>
            </a:r>
          </a:p>
          <a:p>
            <a:r>
              <a:rPr lang="en-US" sz="2800" dirty="0"/>
              <a:t>both </a:t>
            </a:r>
            <a:r>
              <a:rPr lang="en-US" sz="2800" dirty="0">
                <a:solidFill>
                  <a:srgbClr val="C00000"/>
                </a:solidFill>
              </a:rPr>
              <a:t>supervised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C00000"/>
                </a:solidFill>
              </a:rPr>
              <a:t>unsupervised </a:t>
            </a:r>
            <a:r>
              <a:rPr lang="en-US" sz="2800" i="1" dirty="0" smtClean="0"/>
              <a:t>(</a:t>
            </a:r>
            <a:r>
              <a:rPr lang="en-US" sz="2800" i="1" dirty="0" smtClean="0">
                <a:solidFill>
                  <a:srgbClr val="C00000"/>
                </a:solidFill>
              </a:rPr>
              <a:t>semi-supervised</a:t>
            </a:r>
            <a:r>
              <a:rPr lang="en-US" sz="2800" i="1" dirty="0" smtClean="0"/>
              <a:t>)</a:t>
            </a:r>
          </a:p>
          <a:p>
            <a:r>
              <a:rPr lang="en-US" sz="2800" dirty="0" smtClean="0"/>
              <a:t>combination of </a:t>
            </a:r>
            <a:r>
              <a:rPr lang="en-US" sz="2800" dirty="0" smtClean="0">
                <a:solidFill>
                  <a:srgbClr val="C00000"/>
                </a:solidFill>
              </a:rPr>
              <a:t>regression</a:t>
            </a:r>
            <a:r>
              <a:rPr lang="en-US" sz="2800" dirty="0" smtClean="0"/>
              <a:t> and </a:t>
            </a:r>
            <a:r>
              <a:rPr lang="en-US" sz="2800" smtClean="0">
                <a:solidFill>
                  <a:srgbClr val="C00000"/>
                </a:solidFill>
              </a:rPr>
              <a:t>classification</a:t>
            </a:r>
            <a:r>
              <a:rPr lang="en-US" sz="2800" smtClean="0"/>
              <a:t> sub-problems </a:t>
            </a:r>
            <a:r>
              <a:rPr lang="en-US" sz="2800" i="1" smtClean="0"/>
              <a:t>e.g. image localisation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2" y="3077322"/>
            <a:ext cx="2123985" cy="287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3505201"/>
            <a:ext cx="6474747" cy="224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5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52403"/>
            <a:ext cx="7772400" cy="1362075"/>
          </a:xfrm>
        </p:spPr>
        <p:txBody>
          <a:bodyPr/>
          <a:lstStyle/>
          <a:p>
            <a:r>
              <a:rPr lang="en-US" smtClean="0"/>
              <a:t>Principles of </a:t>
            </a:r>
            <a:br>
              <a:rPr lang="en-US" smtClean="0"/>
            </a:br>
            <a:r>
              <a:rPr lang="en-US" smtClean="0"/>
              <a:t>Modelling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596" y="1533353"/>
            <a:ext cx="8795004" cy="4708235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Model structure - </a:t>
            </a:r>
            <a:r>
              <a:rPr lang="en-US" sz="2400" smtClean="0"/>
              <a:t>constructs </a:t>
            </a:r>
            <a:r>
              <a:rPr lang="en-US" sz="2400"/>
              <a:t>relationship </a:t>
            </a:r>
            <a:r>
              <a:rPr lang="en-US" sz="2400" smtClean="0"/>
              <a:t>(stochastic and/or deterministic) </a:t>
            </a:r>
            <a:r>
              <a:rPr lang="en-US" sz="2400"/>
              <a:t>between </a:t>
            </a:r>
            <a:r>
              <a:rPr lang="en-US" sz="2400" dirty="0" smtClean="0"/>
              <a:t>model variables and model parameters</a:t>
            </a:r>
          </a:p>
          <a:p>
            <a:pPr lvl="1"/>
            <a:r>
              <a:rPr lang="en-US" sz="1600" i="1" dirty="0" smtClean="0"/>
              <a:t>Keywords: graphical model, generative process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Learning principle - </a:t>
            </a:r>
            <a:r>
              <a:rPr lang="en-US" sz="2400" smtClean="0"/>
              <a:t>defines basis to estimate </a:t>
            </a:r>
            <a:r>
              <a:rPr lang="en-US" sz="2400" dirty="0" smtClean="0"/>
              <a:t>unknown </a:t>
            </a:r>
            <a:r>
              <a:rPr lang="en-US" sz="2400" smtClean="0"/>
              <a:t>parameters (and unobserved i.e. hidden/latent variables)</a:t>
            </a:r>
            <a:endParaRPr lang="en-US" sz="2400" dirty="0" smtClean="0"/>
          </a:p>
          <a:p>
            <a:pPr lvl="1"/>
            <a:r>
              <a:rPr lang="en-US" sz="1600" i="1"/>
              <a:t>Keywords: Maximum </a:t>
            </a:r>
            <a:r>
              <a:rPr lang="en-US" sz="1600" i="1" smtClean="0"/>
              <a:t>Likelihood principle, </a:t>
            </a:r>
            <a:r>
              <a:rPr lang="en-US" sz="1600" i="1"/>
              <a:t>Bayesian </a:t>
            </a:r>
            <a:r>
              <a:rPr lang="en-US" sz="1600" i="1" smtClean="0"/>
              <a:t>inference/reasoning</a:t>
            </a:r>
            <a:endParaRPr lang="en-US" sz="1600" i="1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Learning algorithm - </a:t>
            </a:r>
            <a:r>
              <a:rPr lang="en-US" sz="2400" smtClean="0"/>
              <a:t>implements 1 + 2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1600" i="1" dirty="0" smtClean="0"/>
              <a:t>Keywords: (stochastic) </a:t>
            </a:r>
            <a:r>
              <a:rPr lang="en-US" sz="1600" i="1" smtClean="0"/>
              <a:t>gradient descent, Expectation-Maximisation (EM), Variational Inference (VI)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smtClean="0">
                <a:solidFill>
                  <a:schemeClr val="tx1"/>
                </a:solidFill>
              </a:rPr>
              <a:t>Regularisation - </a:t>
            </a:r>
            <a:r>
              <a:rPr lang="en-US" sz="2400" smtClean="0"/>
              <a:t>avoids over-fitting</a:t>
            </a:r>
            <a:endParaRPr lang="en-US" sz="2400" i="1" smtClean="0"/>
          </a:p>
          <a:p>
            <a:pPr lvl="1"/>
            <a:r>
              <a:rPr lang="en-US" sz="1600" i="1" smtClean="0"/>
              <a:t>Keywords: Bayesian inference – posterior </a:t>
            </a:r>
            <a:r>
              <a:rPr lang="en-US" sz="1600" i="1"/>
              <a:t>inference, Maximum a Posteriori (</a:t>
            </a:r>
            <a:r>
              <a:rPr lang="en-US" sz="1600" i="1" smtClean="0"/>
              <a:t>MAP);  EM, VI</a:t>
            </a:r>
          </a:p>
          <a:p>
            <a:pPr lvl="1"/>
            <a:r>
              <a:rPr lang="en-US" sz="1600" i="1" smtClean="0"/>
              <a:t>Relevant keywords</a:t>
            </a:r>
            <a:r>
              <a:rPr lang="en-US" sz="1600" i="1"/>
              <a:t>: L1-regularisation (LASSO), </a:t>
            </a:r>
            <a:r>
              <a:rPr lang="en-US" sz="1600" i="1" smtClean="0"/>
              <a:t>L2-regularisation (Ridge)</a:t>
            </a:r>
            <a:endParaRPr lang="en-US" sz="1600" i="1"/>
          </a:p>
          <a:p>
            <a:pPr marL="514350" indent="-514350" algn="l">
              <a:buFont typeface="+mj-lt"/>
              <a:buAutoNum type="arabicPeriod"/>
            </a:pPr>
            <a:r>
              <a:rPr lang="en-US" sz="3000" smtClean="0">
                <a:solidFill>
                  <a:schemeClr val="tx1"/>
                </a:solidFill>
              </a:rPr>
              <a:t>Model selection</a:t>
            </a:r>
          </a:p>
          <a:p>
            <a:pPr lvl="1"/>
            <a:r>
              <a:rPr lang="en-US" sz="1600" i="1"/>
              <a:t>Keywords: </a:t>
            </a:r>
            <a:r>
              <a:rPr lang="en-US" sz="1600" i="1" smtClean="0"/>
              <a:t>(cross)-validation</a:t>
            </a:r>
            <a:endParaRPr lang="en-US" sz="1600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3" y="76201"/>
            <a:ext cx="1735268" cy="538732"/>
            <a:chOff x="2230649" y="4910575"/>
            <a:chExt cx="1908795" cy="954397"/>
          </a:xfrm>
        </p:grpSpPr>
        <p:sp>
          <p:nvSpPr>
            <p:cNvPr id="8" name="Rounded Rectangle 7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9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hoa\AppData\Local\Temp\msohtmlclip1\02\clip_image0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r="17168"/>
          <a:stretch/>
        </p:blipFill>
        <p:spPr bwMode="auto">
          <a:xfrm>
            <a:off x="2470631" y="2668267"/>
            <a:ext cx="1090884" cy="132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5002" y="1219201"/>
                <a:ext cx="6336543" cy="1698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smtClean="0">
                    <a:solidFill>
                      <a:srgbClr val="FF0000"/>
                    </a:solidFill>
                  </a:rPr>
                  <a:t>Is there </a:t>
                </a:r>
                <a:r>
                  <a:rPr lang="en-US" sz="2400" b="1" smtClean="0"/>
                  <a:t>any cat in an abitrary photo?</a:t>
                </a:r>
              </a:p>
              <a:p>
                <a:r>
                  <a:rPr lang="en-US" sz="2000" smtClean="0"/>
                  <a:t>Experience: dataset of {image, label} pairs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0" smtClean="0">
                  <a:solidFill>
                    <a:schemeClr val="tx1"/>
                  </a:solidFill>
                </a:endParaRPr>
              </a:p>
              <a:p>
                <a:endParaRPr lang="en-US" sz="2000" b="1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219200"/>
                <a:ext cx="6336543" cy="1698029"/>
              </a:xfrm>
              <a:prstGeom prst="rect">
                <a:avLst/>
              </a:prstGeom>
              <a:blipFill rotWithShape="1">
                <a:blip r:embed="rId4"/>
                <a:stretch>
                  <a:fillRect l="-1540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46691" y="4057477"/>
                <a:ext cx="133876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/>
                  <a:t>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400×600×3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89" y="4057471"/>
                <a:ext cx="1338763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525520" y="40390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223" y="1346208"/>
            <a:ext cx="1997179" cy="367961"/>
            <a:chOff x="3208759" y="0"/>
            <a:chExt cx="2196896" cy="954397"/>
          </a:xfrm>
        </p:grpSpPr>
        <p:sp>
          <p:nvSpPr>
            <p:cNvPr id="14" name="Rounded Rectangle 13"/>
            <p:cNvSpPr/>
            <p:nvPr/>
          </p:nvSpPr>
          <p:spPr>
            <a:xfrm>
              <a:off x="3352810" y="0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3208759" y="85737"/>
              <a:ext cx="2196896" cy="782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Question</a:t>
              </a:r>
              <a:endParaRPr lang="en-US" sz="2200" b="1" kern="12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038018" y="2925310"/>
            <a:ext cx="1145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Cat?</a:t>
            </a:r>
            <a:endParaRPr lang="en-US" sz="2000" dirty="0" smtClean="0"/>
          </a:p>
          <a:p>
            <a:pPr algn="ctr"/>
            <a:r>
              <a:rPr lang="en-US" sz="2000" smtClean="0"/>
              <a:t>Not cat?</a:t>
            </a:r>
          </a:p>
          <a:p>
            <a:pPr algn="ctr"/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46296" y="3276600"/>
            <a:ext cx="103050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69735" y="2209801"/>
            <a:ext cx="1735268" cy="538732"/>
            <a:chOff x="2230649" y="4910575"/>
            <a:chExt cx="1908795" cy="954397"/>
          </a:xfrm>
        </p:grpSpPr>
        <p:sp>
          <p:nvSpPr>
            <p:cNvPr id="19" name="Rounded Rectangle 18"/>
            <p:cNvSpPr/>
            <p:nvPr/>
          </p:nvSpPr>
          <p:spPr>
            <a:xfrm>
              <a:off x="2230649" y="4910575"/>
              <a:ext cx="1908795" cy="9543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622584"/>
                <a:satOff val="26541"/>
                <a:lumOff val="5752"/>
                <a:alphaOff val="0"/>
              </a:schemeClr>
            </a:fillRef>
            <a:effectRef idx="0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277239" y="4957165"/>
              <a:ext cx="1815615" cy="861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/>
                <a:t>Modelling</a:t>
              </a:r>
              <a:endParaRPr lang="en-US" sz="20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976424" y="2825139"/>
                <a:ext cx="1938976" cy="9422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2000" b="1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borderBox>
                      <m:borderBox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borderBoxPr>
                      <m:e>
                        <m:eqArr>
                          <m:eqArrPr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supervised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learning</m:t>
                            </m:r>
                          </m:e>
                        </m:eqArr>
                      </m:e>
                    </m:borderBox>
                  </m:oMath>
                </a14:m>
                <a:endParaRPr lang="en-US" sz="2000" b="1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424" y="2825139"/>
                <a:ext cx="1938976" cy="9422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69516" y="4030700"/>
                <a:ext cx="14855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smtClean="0">
                    <a:solidFill>
                      <a:srgbClr val="00B0F0"/>
                    </a:solidFill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True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False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09" y="4030700"/>
                <a:ext cx="1485535" cy="923330"/>
              </a:xfrm>
              <a:prstGeom prst="rect">
                <a:avLst/>
              </a:prstGeom>
              <a:blipFill rotWithShape="1"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04832" y="4572005"/>
                <a:ext cx="1602042" cy="1002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en-US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/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classification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1" i="0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problem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832" y="4572004"/>
                <a:ext cx="1602042" cy="10021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916743" y="2209805"/>
                <a:ext cx="6693865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i="1"/>
                  <a:t> – </a:t>
                </a:r>
                <a:r>
                  <a:rPr lang="en-US" sz="2000" i="1">
                    <a:solidFill>
                      <a:srgbClr val="00B0F0"/>
                    </a:solidFill>
                  </a:rPr>
                  <a:t>cat </a:t>
                </a:r>
                <a:r>
                  <a:rPr lang="en-US" sz="2000" i="1" smtClean="0">
                    <a:solidFill>
                      <a:srgbClr val="00B0F0"/>
                    </a:solidFill>
                  </a:rPr>
                  <a:t>existence </a:t>
                </a:r>
                <a:r>
                  <a:rPr lang="en-US" sz="2000" i="1" smtClean="0">
                    <a:solidFill>
                      <a:schemeClr val="tx1"/>
                    </a:solidFill>
                  </a:rPr>
                  <a:t>– given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0" i="1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35" y="2209800"/>
                <a:ext cx="6693865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91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52403" y="5149045"/>
            <a:ext cx="1735268" cy="489756"/>
            <a:chOff x="833716" y="3158877"/>
            <a:chExt cx="1908795" cy="954397"/>
          </a:xfrm>
        </p:grpSpPr>
        <p:sp>
          <p:nvSpPr>
            <p:cNvPr id="26" name="Rounded Rectangle 25"/>
            <p:cNvSpPr/>
            <p:nvPr/>
          </p:nvSpPr>
          <p:spPr>
            <a:xfrm>
              <a:off x="833716" y="3158877"/>
              <a:ext cx="1908795" cy="954397"/>
            </a:xfrm>
            <a:prstGeom prst="roundRect">
              <a:avLst/>
            </a:prstGeom>
            <a:solidFill>
              <a:srgbClr val="E7DC8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8278230"/>
                <a:satOff val="33176"/>
                <a:lumOff val="71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880306" y="3280200"/>
              <a:ext cx="1815615" cy="711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1" kern="1200" smtClean="0"/>
                <a:t>Assessment</a:t>
              </a:r>
              <a:endParaRPr lang="en-US" sz="22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81207" y="5101113"/>
                <a:ext cx="6693865" cy="613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smtClean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/>
                          </a:rPr>
                          <m:t>𝕀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b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5" y="5101114"/>
                <a:ext cx="6693865" cy="613886"/>
              </a:xfrm>
              <a:prstGeom prst="rect">
                <a:avLst/>
              </a:prstGeom>
              <a:blipFill rotWithShape="1">
                <a:blip r:embed="rId10"/>
                <a:stretch>
                  <a:fillRect l="-911" t="-59406" b="-10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Case-studies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4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04800" y="1828800"/>
            <a:ext cx="9677400" cy="2894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9011228" cy="274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79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1752600"/>
            <a:ext cx="10617200" cy="348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78893"/>
            <a:ext cx="5105400" cy="69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4" y="5274044"/>
            <a:ext cx="5024437" cy="82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29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128"/>
            <a:ext cx="9129670" cy="274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7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r>
              <a:rPr lang="en-US" dirty="0" smtClean="0"/>
              <a:t>Breadth</a:t>
            </a:r>
          </a:p>
          <a:p>
            <a:r>
              <a:rPr lang="en-US" dirty="0" smtClean="0"/>
              <a:t>Boxed terms</a:t>
            </a:r>
          </a:p>
          <a:p>
            <a:r>
              <a:rPr lang="en-US" dirty="0" smtClean="0"/>
              <a:t>(relevant) keywords</a:t>
            </a:r>
          </a:p>
          <a:p>
            <a:pPr marL="0" indent="0">
              <a:buNone/>
            </a:pPr>
            <a:r>
              <a:rPr lang="en-US" dirty="0" smtClean="0"/>
              <a:t>References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cs231n, PRML, Coursera (cs229)</a:t>
            </a:r>
          </a:p>
          <a:p>
            <a:pPr marL="0" indent="0">
              <a:buNone/>
            </a:pPr>
            <a:r>
              <a:rPr lang="en-US" dirty="0" smtClean="0"/>
              <a:t>Practical: Coursera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https://www.youtube.com/watch?v=BmkA1ZsG2P4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http://www.r2d3.us/visual-intro-to-machine-learning-part-1/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is about 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6"/>
                <a:ext cx="8763000" cy="49785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smtClean="0"/>
                  <a:t>… a computer program (machine) </a:t>
                </a:r>
                <a:r>
                  <a:rPr lang="en-US" sz="2800" i="1" u="sng" smtClean="0"/>
                  <a:t>learns</a:t>
                </a:r>
                <a:r>
                  <a:rPr lang="en-US" sz="2800" i="1" smtClean="0"/>
                  <a:t> </a:t>
                </a:r>
                <a:r>
                  <a:rPr lang="en-US" sz="2800" smtClean="0"/>
                  <a:t>to do a task (problem) from experience (data)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sz="2400" i="1" smtClean="0"/>
                  <a:t>learning</a:t>
                </a:r>
                <a:r>
                  <a:rPr 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≜</m:t>
                    </m:r>
                  </m:oMath>
                </a14:m>
                <a:r>
                  <a:rPr lang="en-US" sz="2400" smtClean="0"/>
                  <a:t> improved </a:t>
                </a:r>
                <a:r>
                  <a:rPr lang="en-US" sz="2400" i="1" smtClean="0"/>
                  <a:t>performance</a:t>
                </a:r>
                <a:r>
                  <a:rPr lang="en-US" sz="2400" smtClean="0"/>
                  <a:t> with </a:t>
                </a:r>
                <a:r>
                  <a:rPr lang="en-US" sz="2400" dirty="0" smtClean="0"/>
                  <a:t>more experience</a:t>
                </a:r>
              </a:p>
              <a:p>
                <a:pPr marL="0" indent="0" algn="r">
                  <a:buNone/>
                </a:pPr>
                <a:r>
                  <a:rPr lang="en-US" sz="2000" i="1" dirty="0" smtClean="0"/>
                  <a:t>- Tom </a:t>
                </a:r>
                <a:r>
                  <a:rPr lang="en-US" sz="2000" i="1" dirty="0"/>
                  <a:t>Mitchell </a:t>
                </a:r>
                <a:endParaRPr lang="en-US" sz="2800" i="1" dirty="0" smtClean="0">
                  <a:latin typeface="Cambria Math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⇑</m:t>
                      </m:r>
                    </m:oMath>
                  </m:oMathPara>
                </a14:m>
                <a:endParaRPr lang="en-US" i="1" smtClean="0"/>
              </a:p>
              <a:p>
                <a:pPr marL="0" indent="0" algn="ctr">
                  <a:buNone/>
                </a:pPr>
                <a:r>
                  <a:rPr lang="en-US" b="1" smtClean="0"/>
                  <a:t>predictive </a:t>
                </a:r>
                <a:r>
                  <a:rPr lang="en-US" b="1" dirty="0" smtClean="0"/>
                  <a:t>modelling </a:t>
                </a:r>
                <a:r>
                  <a:rPr lang="en-US" dirty="0" smtClean="0"/>
                  <a:t>with </a:t>
                </a:r>
                <a:r>
                  <a:rPr lang="en-US" b="1" dirty="0" smtClean="0"/>
                  <a:t>data</a:t>
                </a:r>
              </a:p>
              <a:p>
                <a:pPr marL="0" indent="0" algn="ctr">
                  <a:buNone/>
                </a:pPr>
                <a:r>
                  <a:rPr lang="en-US" sz="1900" smtClean="0"/>
                  <a:t>note </a:t>
                </a:r>
                <a:r>
                  <a:rPr lang="en-US" sz="1900" dirty="0" smtClean="0"/>
                  <a:t>1: be more open-minded </a:t>
                </a:r>
                <a:r>
                  <a:rPr lang="en-US" sz="1900" smtClean="0"/>
                  <a:t>on definition of </a:t>
                </a:r>
                <a:r>
                  <a:rPr lang="en-US" sz="1900" dirty="0" smtClean="0"/>
                  <a:t>“</a:t>
                </a:r>
                <a:r>
                  <a:rPr lang="en-US" sz="1900" smtClean="0"/>
                  <a:t>prediction”</a:t>
                </a:r>
                <a:endParaRPr lang="en-US" sz="19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⇑</m:t>
                      </m:r>
                    </m:oMath>
                  </m:oMathPara>
                </a14:m>
                <a:endParaRPr lang="en-US" sz="2400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/>
                            </a:rPr>
                            <m:t>heurestics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" &amp;</m:t>
                          </m:r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/>
                                    </a:rPr>
                                    <m:t>statistical</m:t>
                                  </m:r>
                                </m:e>
                              </m:groupCh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2800" b="0" i="1" smtClean="0">
                                  <a:latin typeface="Cambria Math"/>
                                </a:rPr>
                                <m:t>probabilistic</m:t>
                              </m:r>
                            </m:lim>
                          </m:limLow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/>
                            </a:rPr>
                            <m:t>modelling</m:t>
                          </m:r>
                        </m:e>
                      </m:borderBox>
                    </m:oMath>
                  </m:oMathPara>
                </a14:m>
                <a:endParaRPr lang="en-US" sz="2800" i="1" dirty="0" smtClean="0"/>
              </a:p>
              <a:p>
                <a:pPr marL="0" indent="0" algn="ctr">
                  <a:buNone/>
                </a:pPr>
                <a:r>
                  <a:rPr lang="en-US" sz="1900" smtClean="0">
                    <a:solidFill>
                      <a:srgbClr val="C00000"/>
                    </a:solidFill>
                  </a:rPr>
                  <a:t>note 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2: “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heurestic</a:t>
                </a:r>
                <a:r>
                  <a:rPr lang="en-US" sz="1900" smtClean="0">
                    <a:solidFill>
                      <a:srgbClr val="C00000"/>
                    </a:solidFill>
                  </a:rPr>
                  <a:t>” as in “intuitive, but </a:t>
                </a:r>
                <a:r>
                  <a:rPr lang="en-US" sz="1900" i="1" smtClean="0">
                    <a:solidFill>
                      <a:srgbClr val="C00000"/>
                    </a:solidFill>
                  </a:rPr>
                  <a:t>not </a:t>
                </a:r>
                <a:r>
                  <a:rPr lang="en-US" sz="1900" smtClean="0">
                    <a:solidFill>
                      <a:srgbClr val="C00000"/>
                    </a:solidFill>
                  </a:rPr>
                  <a:t>exactly mathematical rigorous at some point”</a:t>
                </a:r>
                <a:endParaRPr lang="en-US" sz="190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800" i="1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4"/>
                <a:ext cx="8763000" cy="4978559"/>
              </a:xfrm>
              <a:blipFill rotWithShape="1">
                <a:blip r:embed="rId3"/>
                <a:stretch>
                  <a:fillRect l="-1182" t="-980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6096006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n</a:t>
            </a:r>
            <a:r>
              <a:rPr lang="en-US" i="1" smtClean="0"/>
              <a:t>ote 3: predictive modelling can also be in the form of rule-based expert systems,  mathematical/physical models, etc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8063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32358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0774" y="15497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Đặt vấn đề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ML 101</a:t>
            </a:r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588712" y="5337208"/>
            <a:ext cx="2154488" cy="1444592"/>
          </a:xfrm>
          <a:prstGeom prst="star7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ML mostly about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89105" y="3200400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Thu thập dữ liệu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54559" y="1457980"/>
            <a:ext cx="1025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(Task)</a:t>
            </a:r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172208" y="464820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(Experience)</a:t>
            </a:r>
            <a:endParaRPr lang="en-US" sz="2800"/>
          </a:p>
        </p:txBody>
      </p:sp>
      <p:sp>
        <p:nvSpPr>
          <p:cNvPr id="14" name="Rectangle 13"/>
          <p:cNvSpPr/>
          <p:nvPr/>
        </p:nvSpPr>
        <p:spPr>
          <a:xfrm>
            <a:off x="2590803" y="6334780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smtClean="0"/>
              <a:t>(Machine)</a:t>
            </a:r>
            <a:endParaRPr lang="en-US" sz="2800"/>
          </a:p>
        </p:txBody>
      </p:sp>
      <p:sp>
        <p:nvSpPr>
          <p:cNvPr id="15" name="Rectangle 14"/>
          <p:cNvSpPr/>
          <p:nvPr/>
        </p:nvSpPr>
        <p:spPr>
          <a:xfrm>
            <a:off x="860216" y="4531381"/>
            <a:ext cx="2277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smtClean="0"/>
              <a:t>(Performance)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75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341880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10" y="320040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D5C12F"/>
                </a:solidFill>
              </a:rPr>
              <a:t>Đánh giá mô hình</a:t>
            </a:r>
            <a:endParaRPr lang="en-US" sz="2800" b="1">
              <a:solidFill>
                <a:srgbClr val="D5C12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953000"/>
            <a:ext cx="2904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Xây dựng mô hình</a:t>
            </a:r>
            <a:endParaRPr lang="en-US" sz="2800" b="1">
              <a:solidFill>
                <a:srgbClr val="84C61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1402" y="3200400"/>
            <a:ext cx="1503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Lấy mẫu 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774" y="15497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Đặt vấn đề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487" y="956842"/>
            <a:ext cx="3441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</a:rPr>
              <a:t>Giải thích/phân tích kết quả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8110" y="1000780"/>
            <a:ext cx="320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Thiết kế thử nghiệm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/>
          <a:lstStyle/>
          <a:p>
            <a:r>
              <a:rPr lang="en-US" smtClean="0"/>
              <a:t>DA 101</a:t>
            </a:r>
            <a:endParaRPr lang="en-US"/>
          </a:p>
        </p:txBody>
      </p:sp>
      <p:sp>
        <p:nvSpPr>
          <p:cNvPr id="17" name="7-Point Star 16"/>
          <p:cNvSpPr/>
          <p:nvPr/>
        </p:nvSpPr>
        <p:spPr>
          <a:xfrm>
            <a:off x="588712" y="5337208"/>
            <a:ext cx="2154488" cy="1444592"/>
          </a:xfrm>
          <a:prstGeom prst="star7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What ML mostly about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55959" y="4953000"/>
            <a:ext cx="277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84C618"/>
                </a:solidFill>
              </a:rPr>
              <a:t>Tiền xử lý dữ liệu</a:t>
            </a:r>
            <a:endParaRPr lang="en-US" sz="2800" b="1">
              <a:solidFill>
                <a:srgbClr val="84C6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372342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1" descr="C:\Users\hoa\AppData\Local\Temp\msohtmlclip1\02\clip_image001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6" r="17168"/>
          <a:stretch/>
        </p:blipFill>
        <p:spPr bwMode="auto">
          <a:xfrm>
            <a:off x="2582847" y="2667000"/>
            <a:ext cx="1756879" cy="212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92639" y="2587071"/>
            <a:ext cx="167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00B0F0"/>
                </a:solidFill>
              </a:rPr>
              <a:t>cat</a:t>
            </a:r>
            <a:endParaRPr lang="en-US" sz="2000" dirty="0" smtClean="0">
              <a:solidFill>
                <a:srgbClr val="00B0F0"/>
              </a:solidFill>
            </a:endParaRPr>
          </a:p>
          <a:p>
            <a:r>
              <a:rPr lang="en-US" sz="2000" smtClean="0"/>
              <a:t>flower</a:t>
            </a:r>
          </a:p>
          <a:p>
            <a:r>
              <a:rPr lang="en-US" sz="2000" smtClean="0"/>
              <a:t>dog </a:t>
            </a:r>
          </a:p>
          <a:p>
            <a:r>
              <a:rPr lang="en-US" sz="2000"/>
              <a:t>j</a:t>
            </a:r>
            <a:r>
              <a:rPr lang="en-US" sz="2000" smtClean="0"/>
              <a:t>et</a:t>
            </a:r>
          </a:p>
          <a:p>
            <a:r>
              <a:rPr lang="en-US" sz="2000">
                <a:solidFill>
                  <a:srgbClr val="00B0F0"/>
                </a:solidFill>
              </a:rPr>
              <a:t>ground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>
                <a:solidFill>
                  <a:srgbClr val="00B0F0"/>
                </a:solidFill>
              </a:rPr>
              <a:t>grass</a:t>
            </a:r>
          </a:p>
          <a:p>
            <a:r>
              <a:rPr lang="en-US" sz="2000" smtClean="0"/>
              <a:t>…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1572169"/>
            <a:ext cx="46331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Q.a. </a:t>
            </a:r>
            <a:r>
              <a:rPr lang="en-US" sz="2000" b="1" smtClean="0">
                <a:solidFill>
                  <a:srgbClr val="FF0000"/>
                </a:solidFill>
              </a:rPr>
              <a:t>What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FF0000"/>
                </a:solidFill>
              </a:rPr>
              <a:t>are</a:t>
            </a:r>
            <a:r>
              <a:rPr lang="en-US" sz="2000" b="1" smtClean="0"/>
              <a:t> </a:t>
            </a:r>
            <a:r>
              <a:rPr lang="en-US" sz="2000" smtClean="0"/>
              <a:t>there in an </a:t>
            </a:r>
            <a:r>
              <a:rPr lang="en-US" sz="2000" b="1" smtClean="0"/>
              <a:t>abitrary photo?</a:t>
            </a:r>
          </a:p>
          <a:p>
            <a:r>
              <a:rPr lang="en-US" sz="2000" b="1" smtClean="0"/>
              <a:t>Q.b.</a:t>
            </a:r>
            <a:r>
              <a:rPr lang="en-US" sz="2000" b="1" smtClean="0">
                <a:solidFill>
                  <a:srgbClr val="FF0000"/>
                </a:solidFill>
              </a:rPr>
              <a:t> What</a:t>
            </a:r>
            <a:r>
              <a:rPr lang="en-US" sz="2000" b="1" smtClean="0"/>
              <a:t> </a:t>
            </a:r>
            <a:r>
              <a:rPr lang="en-US" sz="2000" b="1" smtClean="0">
                <a:solidFill>
                  <a:srgbClr val="FF0000"/>
                </a:solidFill>
              </a:rPr>
              <a:t>is </a:t>
            </a:r>
            <a:r>
              <a:rPr lang="en-US" sz="2000" smtClean="0"/>
              <a:t>there in an </a:t>
            </a:r>
            <a:r>
              <a:rPr lang="en-US" sz="2000" b="1" smtClean="0"/>
              <a:t>abitrary photo? </a:t>
            </a:r>
          </a:p>
          <a:p>
            <a:r>
              <a:rPr lang="en-US" sz="2000" b="1" smtClean="0"/>
              <a:t>Q.c. </a:t>
            </a:r>
            <a:r>
              <a:rPr lang="en-US" sz="2000" b="1" smtClean="0">
                <a:solidFill>
                  <a:srgbClr val="FF0000"/>
                </a:solidFill>
              </a:rPr>
              <a:t>Is there </a:t>
            </a:r>
            <a:r>
              <a:rPr lang="en-US" sz="2000" smtClean="0"/>
              <a:t>any puppy an </a:t>
            </a:r>
            <a:r>
              <a:rPr lang="en-US" sz="2000" b="1" smtClean="0"/>
              <a:t>abitrary photo?</a:t>
            </a:r>
          </a:p>
          <a:p>
            <a:endParaRPr 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382810" y="4995210"/>
            <a:ext cx="6693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>
                <a:solidFill>
                  <a:srgbClr val="FF0000"/>
                </a:solidFill>
              </a:rPr>
              <a:t>- Where </a:t>
            </a:r>
            <a:r>
              <a:rPr lang="en-US" sz="2000" i="1" smtClean="0"/>
              <a:t>are the puppies in a photo?</a:t>
            </a:r>
          </a:p>
          <a:p>
            <a:r>
              <a:rPr lang="en-US" sz="2000" i="1" smtClean="0"/>
              <a:t>- </a:t>
            </a:r>
            <a:r>
              <a:rPr lang="en-US" sz="2000" i="1" smtClean="0">
                <a:solidFill>
                  <a:srgbClr val="FF0000"/>
                </a:solidFill>
              </a:rPr>
              <a:t>How confident </a:t>
            </a:r>
            <a:r>
              <a:rPr lang="en-US" sz="2000" i="1" smtClean="0"/>
              <a:t>can I assure that there is a cat a photo?</a:t>
            </a:r>
          </a:p>
          <a:p>
            <a:r>
              <a:rPr lang="en-US" sz="2000" i="1" smtClean="0"/>
              <a:t>- </a:t>
            </a:r>
            <a:r>
              <a:rPr lang="en-US" sz="2000" i="1" smtClean="0">
                <a:solidFill>
                  <a:srgbClr val="FF0000"/>
                </a:solidFill>
              </a:rPr>
              <a:t>For what reasons </a:t>
            </a:r>
            <a:r>
              <a:rPr lang="en-US" sz="2000" i="1" smtClean="0"/>
              <a:t>can I know that there is a cat in a photo?</a:t>
            </a:r>
          </a:p>
          <a:p>
            <a:endParaRPr lang="en-US" sz="2000" i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00774" y="15497"/>
            <a:ext cx="1796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chemeClr val="accent5">
                    <a:lumMod val="75000"/>
                  </a:schemeClr>
                </a:solidFill>
              </a:rPr>
              <a:t>Đặt vấn đề</a:t>
            </a:r>
            <a:endParaRPr 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8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526896"/>
              </p:ext>
            </p:extLst>
          </p:nvPr>
        </p:nvGraphicFramePr>
        <p:xfrm>
          <a:off x="228600" y="533400"/>
          <a:ext cx="861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8110" y="1000780"/>
            <a:ext cx="320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</a:rPr>
              <a:t>Thiết kế thử nghiệm</a:t>
            </a:r>
            <a:endParaRPr lang="en-US" sz="2800" b="1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B111-477C-40E8-B215-6DC7FDBE475E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1768950"/>
            <a:ext cx="3276600" cy="4022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b="1" smtClean="0"/>
              <a:t>Machine Learning </a:t>
            </a:r>
          </a:p>
          <a:p>
            <a:pPr algn="ctr">
              <a:lnSpc>
                <a:spcPct val="114000"/>
              </a:lnSpc>
            </a:pPr>
            <a:r>
              <a:rPr lang="en-US" i="1" smtClean="0"/>
              <a:t>i.e. </a:t>
            </a:r>
          </a:p>
          <a:p>
            <a:pPr algn="ctr">
              <a:lnSpc>
                <a:spcPct val="114000"/>
              </a:lnSpc>
            </a:pPr>
            <a:r>
              <a:rPr lang="en-US" b="1" smtClean="0"/>
              <a:t>Automatic </a:t>
            </a:r>
            <a:r>
              <a:rPr lang="en-US" b="1" smtClean="0">
                <a:solidFill>
                  <a:srgbClr val="00B0F0"/>
                </a:solidFill>
              </a:rPr>
              <a:t>data</a:t>
            </a:r>
            <a:r>
              <a:rPr lang="en-US" b="1" smtClean="0"/>
              <a:t>-driven predictive </a:t>
            </a:r>
            <a:r>
              <a:rPr lang="en-US" b="1" smtClean="0">
                <a:solidFill>
                  <a:srgbClr val="00B0F0"/>
                </a:solidFill>
              </a:rPr>
              <a:t>models</a:t>
            </a:r>
          </a:p>
          <a:p>
            <a:pPr algn="ctr">
              <a:lnSpc>
                <a:spcPct val="114000"/>
              </a:lnSpc>
            </a:pPr>
            <a:endParaRPr lang="en-US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smtClean="0">
                <a:solidFill>
                  <a:srgbClr val="00B0F0"/>
                </a:solidFill>
              </a:rPr>
              <a:t>Data</a:t>
            </a:r>
            <a:r>
              <a:rPr lang="en-US"/>
              <a:t>?</a:t>
            </a:r>
            <a:r>
              <a:rPr lang="en-US" smtClean="0"/>
              <a:t> </a:t>
            </a:r>
            <a:r>
              <a:rPr lang="en-US" smtClean="0">
                <a:solidFill>
                  <a:srgbClr val="C00000"/>
                </a:solidFill>
              </a:rPr>
              <a:t>Acquisition</a:t>
            </a:r>
            <a:r>
              <a:rPr lang="en-US" smtClean="0"/>
              <a:t>? </a:t>
            </a:r>
          </a:p>
          <a:p>
            <a:pPr algn="ctr">
              <a:lnSpc>
                <a:spcPct val="114000"/>
              </a:lnSpc>
            </a:pPr>
            <a:r>
              <a:rPr lang="en-US" sz="1600" i="1" smtClean="0"/>
              <a:t>keywords: data sampling/survey</a:t>
            </a:r>
            <a:endParaRPr lang="en-US" sz="1600" i="1"/>
          </a:p>
          <a:p>
            <a:pPr algn="ctr">
              <a:lnSpc>
                <a:spcPct val="114000"/>
              </a:lnSpc>
            </a:pPr>
            <a:endParaRPr lang="en-US" sz="1600" i="1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r>
              <a:rPr lang="en-US" smtClean="0">
                <a:solidFill>
                  <a:srgbClr val="00B0F0"/>
                </a:solidFill>
              </a:rPr>
              <a:t>Model</a:t>
            </a:r>
            <a:r>
              <a:rPr lang="en-US" smtClean="0"/>
              <a:t>? </a:t>
            </a:r>
            <a:r>
              <a:rPr lang="en-US" smtClean="0">
                <a:solidFill>
                  <a:srgbClr val="C00000"/>
                </a:solidFill>
              </a:rPr>
              <a:t>Assessment</a:t>
            </a:r>
            <a:r>
              <a:rPr lang="en-US" smtClean="0"/>
              <a:t>?</a:t>
            </a:r>
          </a:p>
          <a:p>
            <a:pPr algn="ctr">
              <a:lnSpc>
                <a:spcPct val="114000"/>
              </a:lnSpc>
            </a:pPr>
            <a:r>
              <a:rPr lang="en-US" sz="1600" i="1" smtClean="0"/>
              <a:t>keywords: training/testing sets, mean squared errors, precision, recall, …</a:t>
            </a:r>
            <a:endParaRPr lang="en-US" sz="1600" i="1" smtClean="0">
              <a:solidFill>
                <a:srgbClr val="00B0F0"/>
              </a:solidFill>
            </a:endParaRPr>
          </a:p>
          <a:p>
            <a:pPr algn="ctr">
              <a:lnSpc>
                <a:spcPct val="114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7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7071</TotalTime>
  <Words>2293</Words>
  <Application>Microsoft Office PowerPoint</Application>
  <PresentationFormat>On-screen Show (4:3)</PresentationFormat>
  <Paragraphs>525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Essence of Machine Learning and Deep Learning</vt:lpstr>
      <vt:lpstr>PowerPoint Presentation</vt:lpstr>
      <vt:lpstr>Course Logistics</vt:lpstr>
      <vt:lpstr>Examples</vt:lpstr>
      <vt:lpstr>Machine Learning is about …</vt:lpstr>
      <vt:lpstr>ML 101</vt:lpstr>
      <vt:lpstr>DA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a  Machine Learning Model</vt:lpstr>
      <vt:lpstr>Contents</vt:lpstr>
      <vt:lpstr>Example problem: Classification </vt:lpstr>
      <vt:lpstr>Example problem: Classification </vt:lpstr>
      <vt:lpstr>Example problem: Regression </vt:lpstr>
      <vt:lpstr>Example problem: Clustering </vt:lpstr>
      <vt:lpstr>PowerPoint Presentation</vt:lpstr>
      <vt:lpstr>Principles of  Modelling</vt:lpstr>
      <vt:lpstr>Case-studies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 Le</dc:creator>
  <cp:lastModifiedBy>Hoa Le</cp:lastModifiedBy>
  <cp:revision>762</cp:revision>
  <dcterms:created xsi:type="dcterms:W3CDTF">2016-12-19T05:24:35Z</dcterms:created>
  <dcterms:modified xsi:type="dcterms:W3CDTF">2017-02-13T10:26:31Z</dcterms:modified>
</cp:coreProperties>
</file>