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5" r:id="rId1"/>
    <p:sldMasterId id="2147483802" r:id="rId2"/>
  </p:sldMasterIdLst>
  <p:notesMasterIdLst>
    <p:notesMasterId r:id="rId22"/>
  </p:notesMasterIdLst>
  <p:sldIdLst>
    <p:sldId id="256" r:id="rId3"/>
    <p:sldId id="257" r:id="rId4"/>
    <p:sldId id="258" r:id="rId5"/>
    <p:sldId id="268" r:id="rId6"/>
    <p:sldId id="269" r:id="rId7"/>
    <p:sldId id="270" r:id="rId8"/>
    <p:sldId id="271" r:id="rId9"/>
    <p:sldId id="272" r:id="rId10"/>
    <p:sldId id="260" r:id="rId11"/>
    <p:sldId id="261" r:id="rId12"/>
    <p:sldId id="273" r:id="rId13"/>
    <p:sldId id="274" r:id="rId14"/>
    <p:sldId id="275" r:id="rId15"/>
    <p:sldId id="276" r:id="rId16"/>
    <p:sldId id="277" r:id="rId17"/>
    <p:sldId id="278" r:id="rId18"/>
    <p:sldId id="266" r:id="rId19"/>
    <p:sldId id="267" r:id="rId20"/>
    <p:sldId id="25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44ED75-E24B-491D-9557-3473224834D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83260F7-2BDE-45ED-BB62-4213B238DB3A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Đỉnh, cạnh nối</a:t>
          </a:r>
        </a:p>
      </dgm:t>
    </dgm:pt>
    <dgm:pt modelId="{152D111C-3667-4CF2-A1A8-FADAB58348FD}" type="parTrans" cxnId="{A43238FB-A1C7-4C5C-A47F-D7ABEE06395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7C8725-0955-4C6B-8A93-01A6DA41CDB4}" type="sibTrans" cxnId="{A43238FB-A1C7-4C5C-A47F-D7ABEE06395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A5FB32-E0E7-4607-87D4-0EDB9747AA37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Nguồn sáng, …</a:t>
          </a:r>
        </a:p>
      </dgm:t>
    </dgm:pt>
    <dgm:pt modelId="{2C58723E-6BD1-42EE-BEFB-6F2FCCC05E9A}" type="parTrans" cxnId="{361CA87C-90A3-4937-9BDC-8E60F1DE475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9720BD-A5E0-4F30-8FAD-41DAA2BB4184}" type="sibTrans" cxnId="{361CA87C-90A3-4937-9BDC-8E60F1DE475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628CA1-D8A1-458F-BE42-CFD017BE6BE7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Hình ảnh (ma trận điểm ảnh)</a:t>
          </a:r>
        </a:p>
      </dgm:t>
    </dgm:pt>
    <dgm:pt modelId="{280C43E3-2F2F-4A83-B620-40590F6EA069}" type="sibTrans" cxnId="{6A8D672F-870B-48D3-AF66-2B3535A9C0D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07DB6A-AE3D-462E-A9C6-082B551441A4}" type="parTrans" cxnId="{6A8D672F-870B-48D3-AF66-2B3535A9C0D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AC7D43-6E70-44E4-8928-26B3E32E013D}" type="pres">
      <dgm:prSet presAssocID="{0D44ED75-E24B-491D-9557-3473224834DF}" presName="CompostProcess" presStyleCnt="0">
        <dgm:presLayoutVars>
          <dgm:dir/>
          <dgm:resizeHandles val="exact"/>
        </dgm:presLayoutVars>
      </dgm:prSet>
      <dgm:spPr/>
    </dgm:pt>
    <dgm:pt modelId="{82F1D8B3-3F25-41D6-82B0-3C8A98B12CFE}" type="pres">
      <dgm:prSet presAssocID="{0D44ED75-E24B-491D-9557-3473224834DF}" presName="arrow" presStyleLbl="bgShp" presStyleIdx="0" presStyleCnt="1"/>
      <dgm:spPr/>
    </dgm:pt>
    <dgm:pt modelId="{C302C792-52B1-42A7-B30D-5D3FC3257473}" type="pres">
      <dgm:prSet presAssocID="{0D44ED75-E24B-491D-9557-3473224834DF}" presName="linearProcess" presStyleCnt="0"/>
      <dgm:spPr/>
    </dgm:pt>
    <dgm:pt modelId="{355151FE-3162-41A1-A5B2-DE41465E7F8D}" type="pres">
      <dgm:prSet presAssocID="{283260F7-2BDE-45ED-BB62-4213B238DB3A}" presName="textNode" presStyleLbl="node1" presStyleIdx="0" presStyleCnt="3">
        <dgm:presLayoutVars>
          <dgm:bulletEnabled val="1"/>
        </dgm:presLayoutVars>
      </dgm:prSet>
      <dgm:spPr/>
    </dgm:pt>
    <dgm:pt modelId="{F06ED08A-DDB6-4575-B1BD-6B050543B2A8}" type="pres">
      <dgm:prSet presAssocID="{5B7C8725-0955-4C6B-8A93-01A6DA41CDB4}" presName="sibTrans" presStyleCnt="0"/>
      <dgm:spPr/>
    </dgm:pt>
    <dgm:pt modelId="{DB20FCA2-C742-4C20-9D9F-EB6F5F3E0094}" type="pres">
      <dgm:prSet presAssocID="{4CA5FB32-E0E7-4607-87D4-0EDB9747AA37}" presName="textNode" presStyleLbl="node1" presStyleIdx="1" presStyleCnt="3">
        <dgm:presLayoutVars>
          <dgm:bulletEnabled val="1"/>
        </dgm:presLayoutVars>
      </dgm:prSet>
      <dgm:spPr/>
    </dgm:pt>
    <dgm:pt modelId="{8D96B836-D4F4-4F2E-8044-3931FAEC974A}" type="pres">
      <dgm:prSet presAssocID="{C89720BD-A5E0-4F30-8FAD-41DAA2BB4184}" presName="sibTrans" presStyleCnt="0"/>
      <dgm:spPr/>
    </dgm:pt>
    <dgm:pt modelId="{51093EC5-1477-43B5-B984-5EA33286C97D}" type="pres">
      <dgm:prSet presAssocID="{81628CA1-D8A1-458F-BE42-CFD017BE6BE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6A8D672F-870B-48D3-AF66-2B3535A9C0D6}" srcId="{0D44ED75-E24B-491D-9557-3473224834DF}" destId="{81628CA1-D8A1-458F-BE42-CFD017BE6BE7}" srcOrd="2" destOrd="0" parTransId="{E007DB6A-AE3D-462E-A9C6-082B551441A4}" sibTransId="{280C43E3-2F2F-4A83-B620-40590F6EA069}"/>
    <dgm:cxn modelId="{29B2305B-C0CB-4C23-B89B-2C72580E6B1B}" type="presOf" srcId="{81628CA1-D8A1-458F-BE42-CFD017BE6BE7}" destId="{51093EC5-1477-43B5-B984-5EA33286C97D}" srcOrd="0" destOrd="0" presId="urn:microsoft.com/office/officeart/2005/8/layout/hProcess9"/>
    <dgm:cxn modelId="{3C71EB74-A742-4927-8196-21BE944B7474}" type="presOf" srcId="{0D44ED75-E24B-491D-9557-3473224834DF}" destId="{4FAC7D43-6E70-44E4-8928-26B3E32E013D}" srcOrd="0" destOrd="0" presId="urn:microsoft.com/office/officeart/2005/8/layout/hProcess9"/>
    <dgm:cxn modelId="{33C64C58-FC6C-44A1-A7F6-8E5744C48A7E}" type="presOf" srcId="{283260F7-2BDE-45ED-BB62-4213B238DB3A}" destId="{355151FE-3162-41A1-A5B2-DE41465E7F8D}" srcOrd="0" destOrd="0" presId="urn:microsoft.com/office/officeart/2005/8/layout/hProcess9"/>
    <dgm:cxn modelId="{361CA87C-90A3-4937-9BDC-8E60F1DE4750}" srcId="{0D44ED75-E24B-491D-9557-3473224834DF}" destId="{4CA5FB32-E0E7-4607-87D4-0EDB9747AA37}" srcOrd="1" destOrd="0" parTransId="{2C58723E-6BD1-42EE-BEFB-6F2FCCC05E9A}" sibTransId="{C89720BD-A5E0-4F30-8FAD-41DAA2BB4184}"/>
    <dgm:cxn modelId="{77DFECCD-C0CC-44B0-BDEE-EE32AA99A911}" type="presOf" srcId="{4CA5FB32-E0E7-4607-87D4-0EDB9747AA37}" destId="{DB20FCA2-C742-4C20-9D9F-EB6F5F3E0094}" srcOrd="0" destOrd="0" presId="urn:microsoft.com/office/officeart/2005/8/layout/hProcess9"/>
    <dgm:cxn modelId="{A43238FB-A1C7-4C5C-A47F-D7ABEE063950}" srcId="{0D44ED75-E24B-491D-9557-3473224834DF}" destId="{283260F7-2BDE-45ED-BB62-4213B238DB3A}" srcOrd="0" destOrd="0" parTransId="{152D111C-3667-4CF2-A1A8-FADAB58348FD}" sibTransId="{5B7C8725-0955-4C6B-8A93-01A6DA41CDB4}"/>
    <dgm:cxn modelId="{05F6155F-7828-4997-AAA5-743DCEE42BCE}" type="presParOf" srcId="{4FAC7D43-6E70-44E4-8928-26B3E32E013D}" destId="{82F1D8B3-3F25-41D6-82B0-3C8A98B12CFE}" srcOrd="0" destOrd="0" presId="urn:microsoft.com/office/officeart/2005/8/layout/hProcess9"/>
    <dgm:cxn modelId="{3E8D6D6F-82CC-46AA-B573-E4BD088F5A03}" type="presParOf" srcId="{4FAC7D43-6E70-44E4-8928-26B3E32E013D}" destId="{C302C792-52B1-42A7-B30D-5D3FC3257473}" srcOrd="1" destOrd="0" presId="urn:microsoft.com/office/officeart/2005/8/layout/hProcess9"/>
    <dgm:cxn modelId="{9CC6D993-AEEB-4986-9726-12B76FE08F56}" type="presParOf" srcId="{C302C792-52B1-42A7-B30D-5D3FC3257473}" destId="{355151FE-3162-41A1-A5B2-DE41465E7F8D}" srcOrd="0" destOrd="0" presId="urn:microsoft.com/office/officeart/2005/8/layout/hProcess9"/>
    <dgm:cxn modelId="{B26373C5-99D8-49B5-A9B2-6BBA95D34FC4}" type="presParOf" srcId="{C302C792-52B1-42A7-B30D-5D3FC3257473}" destId="{F06ED08A-DDB6-4575-B1BD-6B050543B2A8}" srcOrd="1" destOrd="0" presId="urn:microsoft.com/office/officeart/2005/8/layout/hProcess9"/>
    <dgm:cxn modelId="{8D427994-DBC0-4EEC-A979-1476D6D3FF78}" type="presParOf" srcId="{C302C792-52B1-42A7-B30D-5D3FC3257473}" destId="{DB20FCA2-C742-4C20-9D9F-EB6F5F3E0094}" srcOrd="2" destOrd="0" presId="urn:microsoft.com/office/officeart/2005/8/layout/hProcess9"/>
    <dgm:cxn modelId="{80F808CB-C5BB-4ECD-8698-E9013F3D9377}" type="presParOf" srcId="{C302C792-52B1-42A7-B30D-5D3FC3257473}" destId="{8D96B836-D4F4-4F2E-8044-3931FAEC974A}" srcOrd="3" destOrd="0" presId="urn:microsoft.com/office/officeart/2005/8/layout/hProcess9"/>
    <dgm:cxn modelId="{E4803039-EE05-43BA-86B1-3B9BBCFA1A17}" type="presParOf" srcId="{C302C792-52B1-42A7-B30D-5D3FC3257473}" destId="{51093EC5-1477-43B5-B984-5EA33286C97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69EFB6-3C48-4C7B-9EB1-988361C08C6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7D0771-9EE8-491C-BB81-2D307F4F973C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Vertex data</a:t>
          </a:r>
        </a:p>
      </dgm:t>
    </dgm:pt>
    <dgm:pt modelId="{195AF666-CDAD-4307-9651-110EA6B9A280}" type="parTrans" cxnId="{9E9DA09D-59E9-48E5-830C-F945A695990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7D175A-38FE-4989-B3BF-F76EC4579223}" type="sibTrans" cxnId="{9E9DA09D-59E9-48E5-830C-F945A695990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3A129E-5EA7-4861-82AE-AECA1A260A56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Bắt đầu bằng tập hợp các bộ đệm đỉnh, gồm các thuộc tính của đỉnh (</a:t>
          </a:r>
          <a:r>
            <a:rPr lang="en-US" i="1">
              <a:latin typeface="Times New Roman" panose="02020603050405020304" pitchFamily="18" charset="0"/>
              <a:cs typeface="Times New Roman" panose="02020603050405020304" pitchFamily="18" charset="0"/>
            </a:rPr>
            <a:t>vị trí của đỉnh, tọa độ, …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).</a:t>
          </a:r>
        </a:p>
      </dgm:t>
    </dgm:pt>
    <dgm:pt modelId="{BDC9D6D2-5B31-4076-A034-AD736F976FC9}" type="parTrans" cxnId="{C9453AA5-3795-4A6C-991C-9A64F8B3266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702AE2-070C-4AF4-9F42-479045327C26}" type="sibTrans" cxnId="{C9453AA5-3795-4A6C-991C-9A64F8B3266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653ECA-1139-48F6-B1DD-9B21FA9C8557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Điều khiển quá trình liên kết thành các đối tượng cơ sở ở bước sau.</a:t>
          </a:r>
        </a:p>
      </dgm:t>
    </dgm:pt>
    <dgm:pt modelId="{087D15A5-BADE-47DD-90CC-8A3A6A4FDA4E}" type="parTrans" cxnId="{5EEAF271-D824-4D39-B535-22B90968F30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A7B859-753F-43A9-8B47-EF4C38B12FDA}" type="sibTrans" cxnId="{5EEAF271-D824-4D39-B535-22B90968F30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84D4C1-0D41-4AA4-ADF0-AD69C2A78F57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Vertex shader</a:t>
          </a:r>
        </a:p>
      </dgm:t>
    </dgm:pt>
    <dgm:pt modelId="{D9976B78-54B6-4CCC-98E4-7FB79FD42764}" type="parTrans" cxnId="{2D727FBE-4D5A-488A-89C7-33BBE95013E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8AEC1A-95CE-4BCA-8B43-2B1E8E430C2A}" type="sibTrans" cxnId="{2D727FBE-4D5A-488A-89C7-33BBE95013E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857CE9-D5F6-43C7-BFF9-B9ECD8F8EF28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Là chương trình nhỏ chạy trên GPU, xử lý tập thuộc tính của từng đỉnh và cho ra tập thuộc tính mới.</a:t>
          </a:r>
        </a:p>
      </dgm:t>
    </dgm:pt>
    <dgm:pt modelId="{DFD22DA9-1149-4BC1-966F-8CB7C4260CCE}" type="parTrans" cxnId="{0795D821-DDEC-4A9C-AC9E-537C613D4D2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9E9262-9FAE-4DAE-815A-7B0DFD6A5228}" type="sibTrans" cxnId="{0795D821-DDEC-4A9C-AC9E-537C613D4D2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86B093-B13B-4376-B589-AB83970B22C9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Tình toán điểm chiếu của đỉnh trên màn hình thiết bị, tạo dữ liệu màu của đỉnh, tọa độ vân hình.</a:t>
          </a:r>
        </a:p>
      </dgm:t>
    </dgm:pt>
    <dgm:pt modelId="{EF76D2CA-984E-4228-A8AE-4E44B5F7F6B3}" type="parTrans" cxnId="{84FF376D-44B6-4697-84AE-A4C586DDC4A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21586A-1A54-4188-ABC9-D664FB2E0BF4}" type="sibTrans" cxnId="{84FF376D-44B6-4697-84AE-A4C586DDC4A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364864-E714-4B98-9875-346D80BE506A}" type="pres">
      <dgm:prSet presAssocID="{7669EFB6-3C48-4C7B-9EB1-988361C08C69}" presName="linearFlow" presStyleCnt="0">
        <dgm:presLayoutVars>
          <dgm:dir/>
          <dgm:animLvl val="lvl"/>
          <dgm:resizeHandles val="exact"/>
        </dgm:presLayoutVars>
      </dgm:prSet>
      <dgm:spPr/>
    </dgm:pt>
    <dgm:pt modelId="{033528B5-CF01-4CDD-94D8-E7DE2ECDB2FB}" type="pres">
      <dgm:prSet presAssocID="{237D0771-9EE8-491C-BB81-2D307F4F973C}" presName="composite" presStyleCnt="0"/>
      <dgm:spPr/>
    </dgm:pt>
    <dgm:pt modelId="{AFEA5857-8DE9-44DB-87EF-CCAC99E39D21}" type="pres">
      <dgm:prSet presAssocID="{237D0771-9EE8-491C-BB81-2D307F4F973C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911C0D80-109F-41CF-8588-350457EC08CE}" type="pres">
      <dgm:prSet presAssocID="{237D0771-9EE8-491C-BB81-2D307F4F973C}" presName="descendantText" presStyleLbl="alignAcc1" presStyleIdx="0" presStyleCnt="2">
        <dgm:presLayoutVars>
          <dgm:bulletEnabled val="1"/>
        </dgm:presLayoutVars>
      </dgm:prSet>
      <dgm:spPr/>
    </dgm:pt>
    <dgm:pt modelId="{117009C0-38E0-4599-8721-0165C4E159F6}" type="pres">
      <dgm:prSet presAssocID="{DC7D175A-38FE-4989-B3BF-F76EC4579223}" presName="sp" presStyleCnt="0"/>
      <dgm:spPr/>
    </dgm:pt>
    <dgm:pt modelId="{EB1CE471-5EED-4CD8-AC18-C882951CE341}" type="pres">
      <dgm:prSet presAssocID="{A984D4C1-0D41-4AA4-ADF0-AD69C2A78F57}" presName="composite" presStyleCnt="0"/>
      <dgm:spPr/>
    </dgm:pt>
    <dgm:pt modelId="{70CDCEBE-570F-4B26-B4C2-17D8A8AA232F}" type="pres">
      <dgm:prSet presAssocID="{A984D4C1-0D41-4AA4-ADF0-AD69C2A78F57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84FA9D69-ABF6-46BD-9D72-5ED3A1FD2F55}" type="pres">
      <dgm:prSet presAssocID="{A984D4C1-0D41-4AA4-ADF0-AD69C2A78F57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0795D821-DDEC-4A9C-AC9E-537C613D4D29}" srcId="{A984D4C1-0D41-4AA4-ADF0-AD69C2A78F57}" destId="{99857CE9-D5F6-43C7-BFF9-B9ECD8F8EF28}" srcOrd="0" destOrd="0" parTransId="{DFD22DA9-1149-4BC1-966F-8CB7C4260CCE}" sibTransId="{709E9262-9FAE-4DAE-815A-7B0DFD6A5228}"/>
    <dgm:cxn modelId="{45BE3031-419E-4B6C-BA9A-F6A8878FD6B9}" type="presOf" srcId="{7669EFB6-3C48-4C7B-9EB1-988361C08C69}" destId="{EE364864-E714-4B98-9875-346D80BE506A}" srcOrd="0" destOrd="0" presId="urn:microsoft.com/office/officeart/2005/8/layout/chevron2"/>
    <dgm:cxn modelId="{84FF376D-44B6-4697-84AE-A4C586DDC4AC}" srcId="{A984D4C1-0D41-4AA4-ADF0-AD69C2A78F57}" destId="{2A86B093-B13B-4376-B589-AB83970B22C9}" srcOrd="1" destOrd="0" parTransId="{EF76D2CA-984E-4228-A8AE-4E44B5F7F6B3}" sibTransId="{A121586A-1A54-4188-ABC9-D664FB2E0BF4}"/>
    <dgm:cxn modelId="{5EEAF271-D824-4D39-B535-22B90968F302}" srcId="{237D0771-9EE8-491C-BB81-2D307F4F973C}" destId="{F3653ECA-1139-48F6-B1DD-9B21FA9C8557}" srcOrd="1" destOrd="0" parTransId="{087D15A5-BADE-47DD-90CC-8A3A6A4FDA4E}" sibTransId="{FCA7B859-753F-43A9-8B47-EF4C38B12FDA}"/>
    <dgm:cxn modelId="{CCFE2B8E-ED3A-463F-ACFE-82F5C58A844E}" type="presOf" srcId="{2A86B093-B13B-4376-B589-AB83970B22C9}" destId="{84FA9D69-ABF6-46BD-9D72-5ED3A1FD2F55}" srcOrd="0" destOrd="1" presId="urn:microsoft.com/office/officeart/2005/8/layout/chevron2"/>
    <dgm:cxn modelId="{D85C818F-8A2B-4638-99D1-7ABD3B7A62AC}" type="presOf" srcId="{033A129E-5EA7-4861-82AE-AECA1A260A56}" destId="{911C0D80-109F-41CF-8588-350457EC08CE}" srcOrd="0" destOrd="0" presId="urn:microsoft.com/office/officeart/2005/8/layout/chevron2"/>
    <dgm:cxn modelId="{435E329A-A701-4919-9DDB-77B29224D9EF}" type="presOf" srcId="{F3653ECA-1139-48F6-B1DD-9B21FA9C8557}" destId="{911C0D80-109F-41CF-8588-350457EC08CE}" srcOrd="0" destOrd="1" presId="urn:microsoft.com/office/officeart/2005/8/layout/chevron2"/>
    <dgm:cxn modelId="{9E9DA09D-59E9-48E5-830C-F945A6959900}" srcId="{7669EFB6-3C48-4C7B-9EB1-988361C08C69}" destId="{237D0771-9EE8-491C-BB81-2D307F4F973C}" srcOrd="0" destOrd="0" parTransId="{195AF666-CDAD-4307-9651-110EA6B9A280}" sibTransId="{DC7D175A-38FE-4989-B3BF-F76EC4579223}"/>
    <dgm:cxn modelId="{C9453AA5-3795-4A6C-991C-9A64F8B32663}" srcId="{237D0771-9EE8-491C-BB81-2D307F4F973C}" destId="{033A129E-5EA7-4861-82AE-AECA1A260A56}" srcOrd="0" destOrd="0" parTransId="{BDC9D6D2-5B31-4076-A034-AD736F976FC9}" sibTransId="{FE702AE2-070C-4AF4-9F42-479045327C26}"/>
    <dgm:cxn modelId="{2D727FBE-4D5A-488A-89C7-33BBE95013E4}" srcId="{7669EFB6-3C48-4C7B-9EB1-988361C08C69}" destId="{A984D4C1-0D41-4AA4-ADF0-AD69C2A78F57}" srcOrd="1" destOrd="0" parTransId="{D9976B78-54B6-4CCC-98E4-7FB79FD42764}" sibTransId="{568AEC1A-95CE-4BCA-8B43-2B1E8E430C2A}"/>
    <dgm:cxn modelId="{89B71EC3-4DF7-4067-B8B9-0F7454B9B588}" type="presOf" srcId="{99857CE9-D5F6-43C7-BFF9-B9ECD8F8EF28}" destId="{84FA9D69-ABF6-46BD-9D72-5ED3A1FD2F55}" srcOrd="0" destOrd="0" presId="urn:microsoft.com/office/officeart/2005/8/layout/chevron2"/>
    <dgm:cxn modelId="{49C91CDE-B9C1-4B43-A19A-462C9906FEEB}" type="presOf" srcId="{237D0771-9EE8-491C-BB81-2D307F4F973C}" destId="{AFEA5857-8DE9-44DB-87EF-CCAC99E39D21}" srcOrd="0" destOrd="0" presId="urn:microsoft.com/office/officeart/2005/8/layout/chevron2"/>
    <dgm:cxn modelId="{B8F76BFD-AD57-4C29-90EB-2793FE8AB4DE}" type="presOf" srcId="{A984D4C1-0D41-4AA4-ADF0-AD69C2A78F57}" destId="{70CDCEBE-570F-4B26-B4C2-17D8A8AA232F}" srcOrd="0" destOrd="0" presId="urn:microsoft.com/office/officeart/2005/8/layout/chevron2"/>
    <dgm:cxn modelId="{D6C0953B-D5F3-4F17-87A8-71D248A9FF12}" type="presParOf" srcId="{EE364864-E714-4B98-9875-346D80BE506A}" destId="{033528B5-CF01-4CDD-94D8-E7DE2ECDB2FB}" srcOrd="0" destOrd="0" presId="urn:microsoft.com/office/officeart/2005/8/layout/chevron2"/>
    <dgm:cxn modelId="{41BD55CE-FEB4-4E14-B471-0F191FF6D550}" type="presParOf" srcId="{033528B5-CF01-4CDD-94D8-E7DE2ECDB2FB}" destId="{AFEA5857-8DE9-44DB-87EF-CCAC99E39D21}" srcOrd="0" destOrd="0" presId="urn:microsoft.com/office/officeart/2005/8/layout/chevron2"/>
    <dgm:cxn modelId="{DE1C0628-D91E-4573-84A4-671558D7FC9D}" type="presParOf" srcId="{033528B5-CF01-4CDD-94D8-E7DE2ECDB2FB}" destId="{911C0D80-109F-41CF-8588-350457EC08CE}" srcOrd="1" destOrd="0" presId="urn:microsoft.com/office/officeart/2005/8/layout/chevron2"/>
    <dgm:cxn modelId="{8220176B-6291-419F-9F49-04958B045B9B}" type="presParOf" srcId="{EE364864-E714-4B98-9875-346D80BE506A}" destId="{117009C0-38E0-4599-8721-0165C4E159F6}" srcOrd="1" destOrd="0" presId="urn:microsoft.com/office/officeart/2005/8/layout/chevron2"/>
    <dgm:cxn modelId="{819F94AB-1E88-4C7B-9D02-56F349F88E4B}" type="presParOf" srcId="{EE364864-E714-4B98-9875-346D80BE506A}" destId="{EB1CE471-5EED-4CD8-AC18-C882951CE341}" srcOrd="2" destOrd="0" presId="urn:microsoft.com/office/officeart/2005/8/layout/chevron2"/>
    <dgm:cxn modelId="{4CA2DC10-CB6A-4298-96BB-3C4088997B77}" type="presParOf" srcId="{EB1CE471-5EED-4CD8-AC18-C882951CE341}" destId="{70CDCEBE-570F-4B26-B4C2-17D8A8AA232F}" srcOrd="0" destOrd="0" presId="urn:microsoft.com/office/officeart/2005/8/layout/chevron2"/>
    <dgm:cxn modelId="{2A1F9127-6E6B-43F9-890C-2C41833B14BF}" type="presParOf" srcId="{EB1CE471-5EED-4CD8-AC18-C882951CE341}" destId="{84FA9D69-ABF6-46BD-9D72-5ED3A1FD2F5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B5F61C-5D8E-4693-BC75-A0B01540A1A1}" type="doc">
      <dgm:prSet loTypeId="urn:microsoft.com/office/officeart/2005/8/layout/chevron2" loCatId="process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5B2C554F-C14F-47E4-892D-1CABF6BBA08E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Primitive assembly</a:t>
          </a:r>
        </a:p>
      </dgm:t>
    </dgm:pt>
    <dgm:pt modelId="{6B4C02DD-F5EA-421D-B685-4A3BD5BBCCB5}" type="parTrans" cxnId="{31EE2548-720C-45AA-BB75-1B1F6B39228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D9C1B8-0BA8-4212-B1AB-91443887AF5F}" type="sibTrans" cxnId="{31EE2548-720C-45AA-BB75-1B1F6B39228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6ABB79-32BE-4085-829B-BB8F93D33E27}">
      <dgm:prSet phldrT="[Text]"/>
      <dgm:spPr/>
      <dgm:t>
        <a:bodyPr/>
        <a:lstStyle/>
        <a:p>
          <a:pPr algn="just"/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GPU kết nối các điểm chiếu của đỉnh để tạo thành đối tượng cơ sở. </a:t>
          </a:r>
        </a:p>
      </dgm:t>
    </dgm:pt>
    <dgm:pt modelId="{AE981C9D-29F3-4B96-9F40-9D5F6585BF6F}" type="parTrans" cxnId="{6BE02BC6-BEA7-4E4F-A5C4-9A7BF71F553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929D6E3-C970-437C-8506-82FFFA24757C}" type="sibTrans" cxnId="{6BE02BC6-BEA7-4E4F-A5C4-9A7BF71F553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614E0F-ACE5-435A-B5FF-F0E946B365AE}">
      <dgm:prSet phldrT="[Text]"/>
      <dgm:spPr/>
      <dgm:t>
        <a:bodyPr/>
        <a:lstStyle/>
        <a:p>
          <a:pPr algn="just"/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Sau đó, được tổ hợp lại thành từng nhóm theo nhiều cách khác nhau để tạo thành các đối tượng cơ sở khác nhau.</a:t>
          </a:r>
        </a:p>
      </dgm:t>
    </dgm:pt>
    <dgm:pt modelId="{2AB38289-E6BE-42A1-A2AC-1782A99E6144}" type="parTrans" cxnId="{4886F514-6D72-403A-86E3-9537883F173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782041F-3249-4AE5-9A5D-23D72D38EAA8}" type="sibTrans" cxnId="{4886F514-6D72-403A-86E3-9537883F173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65B618-41F3-433B-8810-36049B6FBCF0}" type="pres">
      <dgm:prSet presAssocID="{65B5F61C-5D8E-4693-BC75-A0B01540A1A1}" presName="linearFlow" presStyleCnt="0">
        <dgm:presLayoutVars>
          <dgm:dir/>
          <dgm:animLvl val="lvl"/>
          <dgm:resizeHandles val="exact"/>
        </dgm:presLayoutVars>
      </dgm:prSet>
      <dgm:spPr/>
    </dgm:pt>
    <dgm:pt modelId="{698D8234-12CA-43B9-A5CE-9B9FFA5CCC49}" type="pres">
      <dgm:prSet presAssocID="{5B2C554F-C14F-47E4-892D-1CABF6BBA08E}" presName="composite" presStyleCnt="0"/>
      <dgm:spPr/>
    </dgm:pt>
    <dgm:pt modelId="{F4D8DB40-C19B-432B-A751-6CA27C837DF8}" type="pres">
      <dgm:prSet presAssocID="{5B2C554F-C14F-47E4-892D-1CABF6BBA08E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DA18AB00-2B71-46BB-94AA-67FDD412C659}" type="pres">
      <dgm:prSet presAssocID="{5B2C554F-C14F-47E4-892D-1CABF6BBA08E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6CF20B06-4934-4A09-9ED1-FFD98FE5AFFC}" type="presOf" srcId="{5B2C554F-C14F-47E4-892D-1CABF6BBA08E}" destId="{F4D8DB40-C19B-432B-A751-6CA27C837DF8}" srcOrd="0" destOrd="0" presId="urn:microsoft.com/office/officeart/2005/8/layout/chevron2"/>
    <dgm:cxn modelId="{0E83950A-F246-4826-80E6-572FA8313FA4}" type="presOf" srcId="{736ABB79-32BE-4085-829B-BB8F93D33E27}" destId="{DA18AB00-2B71-46BB-94AA-67FDD412C659}" srcOrd="0" destOrd="0" presId="urn:microsoft.com/office/officeart/2005/8/layout/chevron2"/>
    <dgm:cxn modelId="{4886F514-6D72-403A-86E3-9537883F173D}" srcId="{5B2C554F-C14F-47E4-892D-1CABF6BBA08E}" destId="{8A614E0F-ACE5-435A-B5FF-F0E946B365AE}" srcOrd="1" destOrd="0" parTransId="{2AB38289-E6BE-42A1-A2AC-1782A99E6144}" sibTransId="{C782041F-3249-4AE5-9A5D-23D72D38EAA8}"/>
    <dgm:cxn modelId="{31EE2548-720C-45AA-BB75-1B1F6B392283}" srcId="{65B5F61C-5D8E-4693-BC75-A0B01540A1A1}" destId="{5B2C554F-C14F-47E4-892D-1CABF6BBA08E}" srcOrd="0" destOrd="0" parTransId="{6B4C02DD-F5EA-421D-B685-4A3BD5BBCCB5}" sibTransId="{A6D9C1B8-0BA8-4212-B1AB-91443887AF5F}"/>
    <dgm:cxn modelId="{6BE02BC6-BEA7-4E4F-A5C4-9A7BF71F553B}" srcId="{5B2C554F-C14F-47E4-892D-1CABF6BBA08E}" destId="{736ABB79-32BE-4085-829B-BB8F93D33E27}" srcOrd="0" destOrd="0" parTransId="{AE981C9D-29F3-4B96-9F40-9D5F6585BF6F}" sibTransId="{8929D6E3-C970-437C-8506-82FFFA24757C}"/>
    <dgm:cxn modelId="{502BADE7-30E3-429B-91E2-2569AD945DC7}" type="presOf" srcId="{8A614E0F-ACE5-435A-B5FF-F0E946B365AE}" destId="{DA18AB00-2B71-46BB-94AA-67FDD412C659}" srcOrd="0" destOrd="1" presId="urn:microsoft.com/office/officeart/2005/8/layout/chevron2"/>
    <dgm:cxn modelId="{F2E1E4FF-F5C3-4126-9706-100F0520716A}" type="presOf" srcId="{65B5F61C-5D8E-4693-BC75-A0B01540A1A1}" destId="{6865B618-41F3-433B-8810-36049B6FBCF0}" srcOrd="0" destOrd="0" presId="urn:microsoft.com/office/officeart/2005/8/layout/chevron2"/>
    <dgm:cxn modelId="{3705E44D-8308-4AE1-AD90-C2247C97C4B1}" type="presParOf" srcId="{6865B618-41F3-433B-8810-36049B6FBCF0}" destId="{698D8234-12CA-43B9-A5CE-9B9FFA5CCC49}" srcOrd="0" destOrd="0" presId="urn:microsoft.com/office/officeart/2005/8/layout/chevron2"/>
    <dgm:cxn modelId="{7E52792A-433C-4EE6-AEC9-B47DB71929ED}" type="presParOf" srcId="{698D8234-12CA-43B9-A5CE-9B9FFA5CCC49}" destId="{F4D8DB40-C19B-432B-A751-6CA27C837DF8}" srcOrd="0" destOrd="0" presId="urn:microsoft.com/office/officeart/2005/8/layout/chevron2"/>
    <dgm:cxn modelId="{9C56E737-D224-4E10-A3C4-3749C9C6F0F8}" type="presParOf" srcId="{698D8234-12CA-43B9-A5CE-9B9FFA5CCC49}" destId="{DA18AB00-2B71-46BB-94AA-67FDD412C65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002E6A-28FA-42A7-A837-4EBC8A7EF8A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F4D3B3-6A88-49BB-BDDB-F620E93C2A40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Rasterization</a:t>
          </a:r>
        </a:p>
      </dgm:t>
    </dgm:pt>
    <dgm:pt modelId="{A3400D2D-8D28-4E00-83A4-D838E9602FCC}" type="parTrans" cxnId="{7CDD9F15-0722-4729-A6AE-F8C0540D195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254E2C-10DF-4BEB-B2B0-FFF1685D7ADA}" type="sibTrans" cxnId="{7CDD9F15-0722-4729-A6AE-F8C0540D195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D8116A-6923-4066-A20B-4F5C83C40EA4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Tiến hành trên từng đối tượng cơ sở: </a:t>
          </a:r>
          <a:r>
            <a:rPr lang="en-US" i="1">
              <a:latin typeface="Times New Roman" panose="02020603050405020304" pitchFamily="18" charset="0"/>
              <a:cs typeface="Times New Roman" panose="02020603050405020304" pitchFamily="18" charset="0"/>
            </a:rPr>
            <a:t>cắt bỏ những vùng không nhìn thấy và phân tách phần còn lại của đối tượng thành các mảnh nhỏ (1 pixel).</a:t>
          </a:r>
        </a:p>
      </dgm:t>
    </dgm:pt>
    <dgm:pt modelId="{AC1A8F46-2A7F-44AE-858C-88E87B872655}" type="parTrans" cxnId="{D561E2AC-9EC9-49C2-A992-CBFF4E3A677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766E0F-4B2A-457A-A60A-DC67DB40E828}" type="sibTrans" cxnId="{D561E2AC-9EC9-49C2-A992-CBFF4E3A677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9F002F-B9E1-4FE6-AE15-909353CE3924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Nếu có thuộc tính màu thì sẽ tự động hòa trộn để tạo thành màu cho từng mảnh nhỏ.</a:t>
          </a:r>
        </a:p>
      </dgm:t>
    </dgm:pt>
    <dgm:pt modelId="{1B79ED05-5973-4CB4-8AF8-F79188FCBB7D}" type="parTrans" cxnId="{264D0C2B-24A0-4A7B-A185-2692C40D24B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C7A378-B04A-4E9E-8A5B-E36B41D65D6C}" type="sibTrans" cxnId="{264D0C2B-24A0-4A7B-A185-2692C40D24B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9598FD-7DFC-4617-8DB0-87C266508A4C}" type="pres">
      <dgm:prSet presAssocID="{D9002E6A-28FA-42A7-A837-4EBC8A7EF8A0}" presName="linearFlow" presStyleCnt="0">
        <dgm:presLayoutVars>
          <dgm:dir/>
          <dgm:animLvl val="lvl"/>
          <dgm:resizeHandles val="exact"/>
        </dgm:presLayoutVars>
      </dgm:prSet>
      <dgm:spPr/>
    </dgm:pt>
    <dgm:pt modelId="{77344E15-FBE5-4533-BBC1-D9593BC89672}" type="pres">
      <dgm:prSet presAssocID="{64F4D3B3-6A88-49BB-BDDB-F620E93C2A40}" presName="composite" presStyleCnt="0"/>
      <dgm:spPr/>
    </dgm:pt>
    <dgm:pt modelId="{9E861BCC-43AF-4938-A13C-5D2C6562E982}" type="pres">
      <dgm:prSet presAssocID="{64F4D3B3-6A88-49BB-BDDB-F620E93C2A40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67AFF7E5-6589-42AE-B897-DBA2D190BA4E}" type="pres">
      <dgm:prSet presAssocID="{64F4D3B3-6A88-49BB-BDDB-F620E93C2A40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CDD9F15-0722-4729-A6AE-F8C0540D195B}" srcId="{D9002E6A-28FA-42A7-A837-4EBC8A7EF8A0}" destId="{64F4D3B3-6A88-49BB-BDDB-F620E93C2A40}" srcOrd="0" destOrd="0" parTransId="{A3400D2D-8D28-4E00-83A4-D838E9602FCC}" sibTransId="{B2254E2C-10DF-4BEB-B2B0-FFF1685D7ADA}"/>
    <dgm:cxn modelId="{6DF9B725-E811-49F8-9E5E-5112E342A245}" type="presOf" srcId="{579F002F-B9E1-4FE6-AE15-909353CE3924}" destId="{67AFF7E5-6589-42AE-B897-DBA2D190BA4E}" srcOrd="0" destOrd="1" presId="urn:microsoft.com/office/officeart/2005/8/layout/chevron2"/>
    <dgm:cxn modelId="{264D0C2B-24A0-4A7B-A185-2692C40D24B9}" srcId="{64F4D3B3-6A88-49BB-BDDB-F620E93C2A40}" destId="{579F002F-B9E1-4FE6-AE15-909353CE3924}" srcOrd="1" destOrd="0" parTransId="{1B79ED05-5973-4CB4-8AF8-F79188FCBB7D}" sibTransId="{22C7A378-B04A-4E9E-8A5B-E36B41D65D6C}"/>
    <dgm:cxn modelId="{EA42CA63-380B-4F93-9EB0-E84EFFEE0D4E}" type="presOf" srcId="{6DD8116A-6923-4066-A20B-4F5C83C40EA4}" destId="{67AFF7E5-6589-42AE-B897-DBA2D190BA4E}" srcOrd="0" destOrd="0" presId="urn:microsoft.com/office/officeart/2005/8/layout/chevron2"/>
    <dgm:cxn modelId="{949A674F-2990-42B2-A06F-41F1270F7956}" type="presOf" srcId="{64F4D3B3-6A88-49BB-BDDB-F620E93C2A40}" destId="{9E861BCC-43AF-4938-A13C-5D2C6562E982}" srcOrd="0" destOrd="0" presId="urn:microsoft.com/office/officeart/2005/8/layout/chevron2"/>
    <dgm:cxn modelId="{67881958-9C81-42DA-BC2A-E1275B05E9A9}" type="presOf" srcId="{D9002E6A-28FA-42A7-A837-4EBC8A7EF8A0}" destId="{6A9598FD-7DFC-4617-8DB0-87C266508A4C}" srcOrd="0" destOrd="0" presId="urn:microsoft.com/office/officeart/2005/8/layout/chevron2"/>
    <dgm:cxn modelId="{D561E2AC-9EC9-49C2-A992-CBFF4E3A677B}" srcId="{64F4D3B3-6A88-49BB-BDDB-F620E93C2A40}" destId="{6DD8116A-6923-4066-A20B-4F5C83C40EA4}" srcOrd="0" destOrd="0" parTransId="{AC1A8F46-2A7F-44AE-858C-88E87B872655}" sibTransId="{E7766E0F-4B2A-457A-A60A-DC67DB40E828}"/>
    <dgm:cxn modelId="{0F4D59D2-1914-48A8-AEDC-E4830A9903E1}" type="presParOf" srcId="{6A9598FD-7DFC-4617-8DB0-87C266508A4C}" destId="{77344E15-FBE5-4533-BBC1-D9593BC89672}" srcOrd="0" destOrd="0" presId="urn:microsoft.com/office/officeart/2005/8/layout/chevron2"/>
    <dgm:cxn modelId="{7C48CC70-99E5-43CF-B475-89251C8FC9EF}" type="presParOf" srcId="{77344E15-FBE5-4533-BBC1-D9593BC89672}" destId="{9E861BCC-43AF-4938-A13C-5D2C6562E982}" srcOrd="0" destOrd="0" presId="urn:microsoft.com/office/officeart/2005/8/layout/chevron2"/>
    <dgm:cxn modelId="{38500CE7-5232-4310-A620-0355642981BA}" type="presParOf" srcId="{77344E15-FBE5-4533-BBC1-D9593BC89672}" destId="{67AFF7E5-6589-42AE-B897-DBA2D190BA4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630AEC-3344-4F19-97A7-D8ABA0D25FE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989244-5CD4-4743-B6CB-5DBA28D902B0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Fragment shader</a:t>
          </a:r>
        </a:p>
      </dgm:t>
    </dgm:pt>
    <dgm:pt modelId="{F1AF1FC4-24B2-4771-9F41-A61E248BE413}" type="parTrans" cxnId="{BE6FF600-D3C4-4019-96C9-B2AEC694212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B697B4-DB98-4354-ACAB-92BBBAE9C0ED}" type="sibTrans" cxnId="{BE6FF600-D3C4-4019-96C9-B2AEC694212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C70F77-C073-4B4F-A4E8-2F4ECD2014A2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Tạo ra màu và giá trị độ sâu cho từng mảnh.</a:t>
          </a:r>
        </a:p>
      </dgm:t>
    </dgm:pt>
    <dgm:pt modelId="{B2C23F25-FED6-45DB-8444-9AD25F51653D}" type="parTrans" cxnId="{FC9F3AFA-5CD9-4A91-9D3F-334E9827519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16803DB-CD9C-4ACF-8185-B1976BB450E8}" type="sibTrans" cxnId="{FC9F3AFA-5CD9-4A91-9D3F-334E9827519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797D4D-7A27-4C9E-86DE-41B93F78EFCC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Chương trình sẽ áp vân hình ảnh và tính toán ánh sáng.</a:t>
          </a:r>
        </a:p>
      </dgm:t>
    </dgm:pt>
    <dgm:pt modelId="{B5185840-E760-4985-8601-EB43A3AF9609}" type="parTrans" cxnId="{871D58F0-A389-470E-88F4-5B137634666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51FF84-A267-4292-B193-67A87C65ADA2}" type="sibTrans" cxnId="{871D58F0-A389-470E-88F4-5B137634666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D4734B-8F14-4A0B-B0C5-46B0EAB7CA17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Fragment operations và framebuffer</a:t>
          </a:r>
        </a:p>
      </dgm:t>
    </dgm:pt>
    <dgm:pt modelId="{9B94A129-7169-4F5F-94E6-6B893ACEB45A}" type="parTrans" cxnId="{EA81A978-CAA4-471E-A335-EB7B4D8577A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2CA80D-6A8C-432D-A6F1-24CF5FB5ED98}" type="sibTrans" cxnId="{EA81A978-CAA4-471E-A335-EB7B4D8577A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0A4CB3-7302-403E-A16D-92246C0E48C5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Framebuffer là kết quả cuối cùng của dựng hình. OpenGL sẽ đưa framebuffer lên màn hình để hiển thị.</a:t>
          </a:r>
        </a:p>
      </dgm:t>
    </dgm:pt>
    <dgm:pt modelId="{F4421C76-A207-419E-8BCE-3B730B6C1364}" type="parTrans" cxnId="{1E74A534-1913-43E1-B5B4-0096DC5ECAD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C9361DD-8812-4BC9-9061-68B43B43A4E8}" type="sibTrans" cxnId="{1E74A534-1913-43E1-B5B4-0096DC5ECAD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35DF3C-5300-4B83-9F7D-B190B77E603C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Một framebuffer có thể là đầu vào cho quá trình dựng hình khác.</a:t>
          </a:r>
        </a:p>
      </dgm:t>
    </dgm:pt>
    <dgm:pt modelId="{37B672A0-E949-4EC8-B4BE-478202EBA836}" type="parTrans" cxnId="{B02B642C-53A3-40BD-A4FB-55D8FB14793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7BCD54-DBAD-4D4C-B3E0-F2B2582C21DF}" type="sibTrans" cxnId="{B02B642C-53A3-40BD-A4FB-55D8FB14793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B6CE333-9115-4F04-B758-69319A9F44A2}" type="pres">
      <dgm:prSet presAssocID="{D4630AEC-3344-4F19-97A7-D8ABA0D25FED}" presName="linearFlow" presStyleCnt="0">
        <dgm:presLayoutVars>
          <dgm:dir/>
          <dgm:animLvl val="lvl"/>
          <dgm:resizeHandles val="exact"/>
        </dgm:presLayoutVars>
      </dgm:prSet>
      <dgm:spPr/>
    </dgm:pt>
    <dgm:pt modelId="{B04F52AC-7707-43C5-A19B-7BECC6770A13}" type="pres">
      <dgm:prSet presAssocID="{40989244-5CD4-4743-B6CB-5DBA28D902B0}" presName="composite" presStyleCnt="0"/>
      <dgm:spPr/>
    </dgm:pt>
    <dgm:pt modelId="{131EB1DB-8DF8-4BD1-AA24-A0A9F3457BCD}" type="pres">
      <dgm:prSet presAssocID="{40989244-5CD4-4743-B6CB-5DBA28D902B0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3AC11F75-080F-4EC0-8F0A-CED21BFE2806}" type="pres">
      <dgm:prSet presAssocID="{40989244-5CD4-4743-B6CB-5DBA28D902B0}" presName="descendantText" presStyleLbl="alignAcc1" presStyleIdx="0" presStyleCnt="2">
        <dgm:presLayoutVars>
          <dgm:bulletEnabled val="1"/>
        </dgm:presLayoutVars>
      </dgm:prSet>
      <dgm:spPr/>
    </dgm:pt>
    <dgm:pt modelId="{3C35D8F1-6587-415B-BC31-A538802D83D5}" type="pres">
      <dgm:prSet presAssocID="{81B697B4-DB98-4354-ACAB-92BBBAE9C0ED}" presName="sp" presStyleCnt="0"/>
      <dgm:spPr/>
    </dgm:pt>
    <dgm:pt modelId="{3DD25B90-1B0C-42CD-B0C3-AC42CEDF0396}" type="pres">
      <dgm:prSet presAssocID="{9ED4734B-8F14-4A0B-B0C5-46B0EAB7CA17}" presName="composite" presStyleCnt="0"/>
      <dgm:spPr/>
    </dgm:pt>
    <dgm:pt modelId="{49AE50A7-C6CE-45C7-A5DF-6EEFEC8CD4F6}" type="pres">
      <dgm:prSet presAssocID="{9ED4734B-8F14-4A0B-B0C5-46B0EAB7CA17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DA695C8C-E49C-4FBC-85A2-5FD6227708FA}" type="pres">
      <dgm:prSet presAssocID="{9ED4734B-8F14-4A0B-B0C5-46B0EAB7CA17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BE6FF600-D3C4-4019-96C9-B2AEC6942121}" srcId="{D4630AEC-3344-4F19-97A7-D8ABA0D25FED}" destId="{40989244-5CD4-4743-B6CB-5DBA28D902B0}" srcOrd="0" destOrd="0" parTransId="{F1AF1FC4-24B2-4771-9F41-A61E248BE413}" sibTransId="{81B697B4-DB98-4354-ACAB-92BBBAE9C0ED}"/>
    <dgm:cxn modelId="{A452CF07-F87C-48C6-8B7F-763401C89978}" type="presOf" srcId="{5635DF3C-5300-4B83-9F7D-B190B77E603C}" destId="{DA695C8C-E49C-4FBC-85A2-5FD6227708FA}" srcOrd="0" destOrd="1" presId="urn:microsoft.com/office/officeart/2005/8/layout/chevron2"/>
    <dgm:cxn modelId="{24BEEF10-81FB-444C-B36C-6736479C713A}" type="presOf" srcId="{40989244-5CD4-4743-B6CB-5DBA28D902B0}" destId="{131EB1DB-8DF8-4BD1-AA24-A0A9F3457BCD}" srcOrd="0" destOrd="0" presId="urn:microsoft.com/office/officeart/2005/8/layout/chevron2"/>
    <dgm:cxn modelId="{69FE3B1F-4011-4637-8475-484093341B1F}" type="presOf" srcId="{9ED4734B-8F14-4A0B-B0C5-46B0EAB7CA17}" destId="{49AE50A7-C6CE-45C7-A5DF-6EEFEC8CD4F6}" srcOrd="0" destOrd="0" presId="urn:microsoft.com/office/officeart/2005/8/layout/chevron2"/>
    <dgm:cxn modelId="{C7DE5E20-7A2A-42E6-9BA3-BDBC45FB3397}" type="presOf" srcId="{9A797D4D-7A27-4C9E-86DE-41B93F78EFCC}" destId="{3AC11F75-080F-4EC0-8F0A-CED21BFE2806}" srcOrd="0" destOrd="1" presId="urn:microsoft.com/office/officeart/2005/8/layout/chevron2"/>
    <dgm:cxn modelId="{B02B642C-53A3-40BD-A4FB-55D8FB147934}" srcId="{9ED4734B-8F14-4A0B-B0C5-46B0EAB7CA17}" destId="{5635DF3C-5300-4B83-9F7D-B190B77E603C}" srcOrd="1" destOrd="0" parTransId="{37B672A0-E949-4EC8-B4BE-478202EBA836}" sibTransId="{277BCD54-DBAD-4D4C-B3E0-F2B2582C21DF}"/>
    <dgm:cxn modelId="{1E74A534-1913-43E1-B5B4-0096DC5ECAD0}" srcId="{9ED4734B-8F14-4A0B-B0C5-46B0EAB7CA17}" destId="{4B0A4CB3-7302-403E-A16D-92246C0E48C5}" srcOrd="0" destOrd="0" parTransId="{F4421C76-A207-419E-8BCE-3B730B6C1364}" sibTransId="{2C9361DD-8812-4BC9-9061-68B43B43A4E8}"/>
    <dgm:cxn modelId="{EA81A978-CAA4-471E-A335-EB7B4D8577A2}" srcId="{D4630AEC-3344-4F19-97A7-D8ABA0D25FED}" destId="{9ED4734B-8F14-4A0B-B0C5-46B0EAB7CA17}" srcOrd="1" destOrd="0" parTransId="{9B94A129-7169-4F5F-94E6-6B893ACEB45A}" sibTransId="{412CA80D-6A8C-432D-A6F1-24CF5FB5ED98}"/>
    <dgm:cxn modelId="{E6552A95-D71F-479C-9DD5-9FB673A2050F}" type="presOf" srcId="{31C70F77-C073-4B4F-A4E8-2F4ECD2014A2}" destId="{3AC11F75-080F-4EC0-8F0A-CED21BFE2806}" srcOrd="0" destOrd="0" presId="urn:microsoft.com/office/officeart/2005/8/layout/chevron2"/>
    <dgm:cxn modelId="{DCC7D3A4-BFC8-44F6-BAA2-811FB8A8EB97}" type="presOf" srcId="{D4630AEC-3344-4F19-97A7-D8ABA0D25FED}" destId="{DB6CE333-9115-4F04-B758-69319A9F44A2}" srcOrd="0" destOrd="0" presId="urn:microsoft.com/office/officeart/2005/8/layout/chevron2"/>
    <dgm:cxn modelId="{11C029A7-749E-4219-923F-D41A8082DF82}" type="presOf" srcId="{4B0A4CB3-7302-403E-A16D-92246C0E48C5}" destId="{DA695C8C-E49C-4FBC-85A2-5FD6227708FA}" srcOrd="0" destOrd="0" presId="urn:microsoft.com/office/officeart/2005/8/layout/chevron2"/>
    <dgm:cxn modelId="{871D58F0-A389-470E-88F4-5B1376346667}" srcId="{40989244-5CD4-4743-B6CB-5DBA28D902B0}" destId="{9A797D4D-7A27-4C9E-86DE-41B93F78EFCC}" srcOrd="1" destOrd="0" parTransId="{B5185840-E760-4985-8601-EB43A3AF9609}" sibTransId="{6451FF84-A267-4292-B193-67A87C65ADA2}"/>
    <dgm:cxn modelId="{FC9F3AFA-5CD9-4A91-9D3F-334E98275195}" srcId="{40989244-5CD4-4743-B6CB-5DBA28D902B0}" destId="{31C70F77-C073-4B4F-A4E8-2F4ECD2014A2}" srcOrd="0" destOrd="0" parTransId="{B2C23F25-FED6-45DB-8444-9AD25F51653D}" sibTransId="{C16803DB-CD9C-4ACF-8185-B1976BB450E8}"/>
    <dgm:cxn modelId="{AC740A12-2516-4149-A3D2-C1DACD5EA5A7}" type="presParOf" srcId="{DB6CE333-9115-4F04-B758-69319A9F44A2}" destId="{B04F52AC-7707-43C5-A19B-7BECC6770A13}" srcOrd="0" destOrd="0" presId="urn:microsoft.com/office/officeart/2005/8/layout/chevron2"/>
    <dgm:cxn modelId="{C62CB567-3685-491C-A68C-135A8922D857}" type="presParOf" srcId="{B04F52AC-7707-43C5-A19B-7BECC6770A13}" destId="{131EB1DB-8DF8-4BD1-AA24-A0A9F3457BCD}" srcOrd="0" destOrd="0" presId="urn:microsoft.com/office/officeart/2005/8/layout/chevron2"/>
    <dgm:cxn modelId="{19026838-1B77-4C87-B24E-3507E23DAAFD}" type="presParOf" srcId="{B04F52AC-7707-43C5-A19B-7BECC6770A13}" destId="{3AC11F75-080F-4EC0-8F0A-CED21BFE2806}" srcOrd="1" destOrd="0" presId="urn:microsoft.com/office/officeart/2005/8/layout/chevron2"/>
    <dgm:cxn modelId="{79A7E536-7EE1-48F0-8C35-7105BFCEAAB1}" type="presParOf" srcId="{DB6CE333-9115-4F04-B758-69319A9F44A2}" destId="{3C35D8F1-6587-415B-BC31-A538802D83D5}" srcOrd="1" destOrd="0" presId="urn:microsoft.com/office/officeart/2005/8/layout/chevron2"/>
    <dgm:cxn modelId="{2A4DE052-94CD-45B8-9F8F-1325C75882C5}" type="presParOf" srcId="{DB6CE333-9115-4F04-B758-69319A9F44A2}" destId="{3DD25B90-1B0C-42CD-B0C3-AC42CEDF0396}" srcOrd="2" destOrd="0" presId="urn:microsoft.com/office/officeart/2005/8/layout/chevron2"/>
    <dgm:cxn modelId="{EEAC5AA2-0ACB-4A66-96D5-4C441ABFB4D2}" type="presParOf" srcId="{3DD25B90-1B0C-42CD-B0C3-AC42CEDF0396}" destId="{49AE50A7-C6CE-45C7-A5DF-6EEFEC8CD4F6}" srcOrd="0" destOrd="0" presId="urn:microsoft.com/office/officeart/2005/8/layout/chevron2"/>
    <dgm:cxn modelId="{4D364585-9C7D-4331-9540-9A9F4FCC5571}" type="presParOf" srcId="{3DD25B90-1B0C-42CD-B0C3-AC42CEDF0396}" destId="{DA695C8C-E49C-4FBC-85A2-5FD6227708F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F1D8B3-3F25-41D6-82B0-3C8A98B12CFE}">
      <dsp:nvSpPr>
        <dsp:cNvPr id="0" name=""/>
        <dsp:cNvSpPr/>
      </dsp:nvSpPr>
      <dsp:spPr>
        <a:xfrm>
          <a:off x="441299" y="0"/>
          <a:ext cx="5001397" cy="392266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5151FE-3162-41A1-A5B2-DE41465E7F8D}">
      <dsp:nvSpPr>
        <dsp:cNvPr id="0" name=""/>
        <dsp:cNvSpPr/>
      </dsp:nvSpPr>
      <dsp:spPr>
        <a:xfrm>
          <a:off x="6320" y="1176799"/>
          <a:ext cx="1893911" cy="15690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latin typeface="Times New Roman" panose="02020603050405020304" pitchFamily="18" charset="0"/>
              <a:cs typeface="Times New Roman" panose="02020603050405020304" pitchFamily="18" charset="0"/>
            </a:rPr>
            <a:t>Đỉnh, cạnh nối</a:t>
          </a:r>
        </a:p>
      </dsp:txBody>
      <dsp:txXfrm>
        <a:off x="82915" y="1253394"/>
        <a:ext cx="1740721" cy="1415876"/>
      </dsp:txXfrm>
    </dsp:sp>
    <dsp:sp modelId="{DB20FCA2-C742-4C20-9D9F-EB6F5F3E0094}">
      <dsp:nvSpPr>
        <dsp:cNvPr id="0" name=""/>
        <dsp:cNvSpPr/>
      </dsp:nvSpPr>
      <dsp:spPr>
        <a:xfrm>
          <a:off x="1995042" y="1176799"/>
          <a:ext cx="1893911" cy="15690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latin typeface="Times New Roman" panose="02020603050405020304" pitchFamily="18" charset="0"/>
              <a:cs typeface="Times New Roman" panose="02020603050405020304" pitchFamily="18" charset="0"/>
            </a:rPr>
            <a:t>Nguồn sáng, …</a:t>
          </a:r>
        </a:p>
      </dsp:txBody>
      <dsp:txXfrm>
        <a:off x="2071637" y="1253394"/>
        <a:ext cx="1740721" cy="1415876"/>
      </dsp:txXfrm>
    </dsp:sp>
    <dsp:sp modelId="{51093EC5-1477-43B5-B984-5EA33286C97D}">
      <dsp:nvSpPr>
        <dsp:cNvPr id="0" name=""/>
        <dsp:cNvSpPr/>
      </dsp:nvSpPr>
      <dsp:spPr>
        <a:xfrm>
          <a:off x="3983764" y="1176799"/>
          <a:ext cx="1893911" cy="15690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latin typeface="Times New Roman" panose="02020603050405020304" pitchFamily="18" charset="0"/>
              <a:cs typeface="Times New Roman" panose="02020603050405020304" pitchFamily="18" charset="0"/>
            </a:rPr>
            <a:t>Hình ảnh (ma trận điểm ảnh)</a:t>
          </a:r>
        </a:p>
      </dsp:txBody>
      <dsp:txXfrm>
        <a:off x="4060359" y="1253394"/>
        <a:ext cx="1740721" cy="14158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EA5857-8DE9-44DB-87EF-CCAC99E39D21}">
      <dsp:nvSpPr>
        <dsp:cNvPr id="0" name=""/>
        <dsp:cNvSpPr/>
      </dsp:nvSpPr>
      <dsp:spPr>
        <a:xfrm rot="5400000">
          <a:off x="-367070" y="369391"/>
          <a:ext cx="2447138" cy="1712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Times New Roman" panose="02020603050405020304" pitchFamily="18" charset="0"/>
              <a:cs typeface="Times New Roman" panose="02020603050405020304" pitchFamily="18" charset="0"/>
            </a:rPr>
            <a:t>Vertex data</a:t>
          </a:r>
        </a:p>
      </dsp:txBody>
      <dsp:txXfrm rot="-5400000">
        <a:off x="1" y="858820"/>
        <a:ext cx="1712997" cy="734141"/>
      </dsp:txXfrm>
    </dsp:sp>
    <dsp:sp modelId="{911C0D80-109F-41CF-8588-350457EC08CE}">
      <dsp:nvSpPr>
        <dsp:cNvPr id="0" name=""/>
        <dsp:cNvSpPr/>
      </dsp:nvSpPr>
      <dsp:spPr>
        <a:xfrm rot="5400000">
          <a:off x="4518878" y="-2803560"/>
          <a:ext cx="1590640" cy="72024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Bắt đầu bằng tập hợp các bộ đệm đỉnh, gồm các thuộc tính của đỉnh (</a:t>
          </a:r>
          <a:r>
            <a:rPr lang="en-US" sz="2500" i="1" kern="1200">
              <a:latin typeface="Times New Roman" panose="02020603050405020304" pitchFamily="18" charset="0"/>
              <a:cs typeface="Times New Roman" panose="02020603050405020304" pitchFamily="18" charset="0"/>
            </a:rPr>
            <a:t>vị trí của đỉnh, tọa độ, …</a:t>
          </a:r>
          <a:r>
            <a:rPr lang="en-US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).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Điều khiển quá trình liên kết thành các đối tượng cơ sở ở bước sau.</a:t>
          </a:r>
        </a:p>
      </dsp:txBody>
      <dsp:txXfrm rot="-5400000">
        <a:off x="1712998" y="79969"/>
        <a:ext cx="7124753" cy="1435342"/>
      </dsp:txXfrm>
    </dsp:sp>
    <dsp:sp modelId="{70CDCEBE-570F-4B26-B4C2-17D8A8AA232F}">
      <dsp:nvSpPr>
        <dsp:cNvPr id="0" name=""/>
        <dsp:cNvSpPr/>
      </dsp:nvSpPr>
      <dsp:spPr>
        <a:xfrm rot="5400000">
          <a:off x="-367070" y="2532473"/>
          <a:ext cx="2447138" cy="1712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Times New Roman" panose="02020603050405020304" pitchFamily="18" charset="0"/>
              <a:cs typeface="Times New Roman" panose="02020603050405020304" pitchFamily="18" charset="0"/>
            </a:rPr>
            <a:t>Vertex shader</a:t>
          </a:r>
        </a:p>
      </dsp:txBody>
      <dsp:txXfrm rot="-5400000">
        <a:off x="1" y="3021902"/>
        <a:ext cx="1712997" cy="734141"/>
      </dsp:txXfrm>
    </dsp:sp>
    <dsp:sp modelId="{84FA9D69-ABF6-46BD-9D72-5ED3A1FD2F55}">
      <dsp:nvSpPr>
        <dsp:cNvPr id="0" name=""/>
        <dsp:cNvSpPr/>
      </dsp:nvSpPr>
      <dsp:spPr>
        <a:xfrm rot="5400000">
          <a:off x="4518878" y="-640478"/>
          <a:ext cx="1590640" cy="72024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Là chương trình nhỏ chạy trên GPU, xử lý tập thuộc tính của từng đỉnh và cho ra tập thuộc tính mới.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Tình toán điểm chiếu của đỉnh trên màn hình thiết bị, tạo dữ liệu màu của đỉnh, tọa độ vân hình.</a:t>
          </a:r>
        </a:p>
      </dsp:txBody>
      <dsp:txXfrm rot="-5400000">
        <a:off x="1712998" y="2243051"/>
        <a:ext cx="7124753" cy="14353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8DB40-C19B-432B-A751-6CA27C837DF8}">
      <dsp:nvSpPr>
        <dsp:cNvPr id="0" name=""/>
        <dsp:cNvSpPr/>
      </dsp:nvSpPr>
      <dsp:spPr>
        <a:xfrm rot="5400000">
          <a:off x="-1149570" y="1149570"/>
          <a:ext cx="3759253" cy="1460111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Times New Roman" panose="02020603050405020304" pitchFamily="18" charset="0"/>
              <a:cs typeface="Times New Roman" panose="02020603050405020304" pitchFamily="18" charset="0"/>
            </a:rPr>
            <a:t>Primitive assembly</a:t>
          </a:r>
        </a:p>
      </dsp:txBody>
      <dsp:txXfrm rot="-5400000">
        <a:off x="0" y="730056"/>
        <a:ext cx="1460111" cy="2299142"/>
      </dsp:txXfrm>
    </dsp:sp>
    <dsp:sp modelId="{DA18AB00-2B71-46BB-94AA-67FDD412C659}">
      <dsp:nvSpPr>
        <dsp:cNvPr id="0" name=""/>
        <dsp:cNvSpPr/>
      </dsp:nvSpPr>
      <dsp:spPr>
        <a:xfrm rot="5400000">
          <a:off x="1040595" y="419515"/>
          <a:ext cx="3029197" cy="21901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>
              <a:latin typeface="Times New Roman" panose="02020603050405020304" pitchFamily="18" charset="0"/>
              <a:cs typeface="Times New Roman" panose="02020603050405020304" pitchFamily="18" charset="0"/>
            </a:rPr>
            <a:t>GPU kết nối các điểm chiếu của đỉnh để tạo thành đối tượng cơ sở. </a:t>
          </a:r>
        </a:p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>
              <a:latin typeface="Times New Roman" panose="02020603050405020304" pitchFamily="18" charset="0"/>
              <a:cs typeface="Times New Roman" panose="02020603050405020304" pitchFamily="18" charset="0"/>
            </a:rPr>
            <a:t>Sau đó, được tổ hợp lại thành từng nhóm theo nhiều cách khác nhau để tạo thành các đối tượng cơ sở khác nhau.</a:t>
          </a:r>
        </a:p>
      </dsp:txBody>
      <dsp:txXfrm rot="-5400000">
        <a:off x="1460111" y="106915"/>
        <a:ext cx="2083251" cy="28153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61BCC-43AF-4938-A13C-5D2C6562E982}">
      <dsp:nvSpPr>
        <dsp:cNvPr id="0" name=""/>
        <dsp:cNvSpPr/>
      </dsp:nvSpPr>
      <dsp:spPr>
        <a:xfrm rot="5400000">
          <a:off x="-299323" y="299323"/>
          <a:ext cx="1995487" cy="13968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Rasterization</a:t>
          </a:r>
        </a:p>
      </dsp:txBody>
      <dsp:txXfrm rot="-5400000">
        <a:off x="1" y="698419"/>
        <a:ext cx="1396840" cy="598647"/>
      </dsp:txXfrm>
    </dsp:sp>
    <dsp:sp modelId="{67AFF7E5-6589-42AE-B897-DBA2D190BA4E}">
      <dsp:nvSpPr>
        <dsp:cNvPr id="0" name=""/>
        <dsp:cNvSpPr/>
      </dsp:nvSpPr>
      <dsp:spPr>
        <a:xfrm rot="5400000">
          <a:off x="4507587" y="-3110746"/>
          <a:ext cx="1297066" cy="75185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>
              <a:latin typeface="Times New Roman" panose="02020603050405020304" pitchFamily="18" charset="0"/>
              <a:cs typeface="Times New Roman" panose="02020603050405020304" pitchFamily="18" charset="0"/>
            </a:rPr>
            <a:t>Tiến hành trên từng đối tượng cơ sở: </a:t>
          </a:r>
          <a:r>
            <a:rPr lang="en-US" sz="1900" i="1" kern="1200">
              <a:latin typeface="Times New Roman" panose="02020603050405020304" pitchFamily="18" charset="0"/>
              <a:cs typeface="Times New Roman" panose="02020603050405020304" pitchFamily="18" charset="0"/>
            </a:rPr>
            <a:t>cắt bỏ những vùng không nhìn thấy và phân tách phần còn lại của đối tượng thành các mảnh nhỏ (1 pixel).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>
              <a:latin typeface="Times New Roman" panose="02020603050405020304" pitchFamily="18" charset="0"/>
              <a:cs typeface="Times New Roman" panose="02020603050405020304" pitchFamily="18" charset="0"/>
            </a:rPr>
            <a:t>Nếu có thuộc tính màu thì sẽ tự động hòa trộn để tạo thành màu cho từng mảnh nhỏ.</a:t>
          </a:r>
        </a:p>
      </dsp:txBody>
      <dsp:txXfrm rot="-5400000">
        <a:off x="1396841" y="63318"/>
        <a:ext cx="7455241" cy="11704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EB1DB-8DF8-4BD1-AA24-A0A9F3457BCD}">
      <dsp:nvSpPr>
        <dsp:cNvPr id="0" name=""/>
        <dsp:cNvSpPr/>
      </dsp:nvSpPr>
      <dsp:spPr>
        <a:xfrm rot="5400000">
          <a:off x="-367070" y="369391"/>
          <a:ext cx="2447138" cy="1712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Fragment shader</a:t>
          </a:r>
        </a:p>
      </dsp:txBody>
      <dsp:txXfrm rot="-5400000">
        <a:off x="1" y="858820"/>
        <a:ext cx="1712997" cy="734141"/>
      </dsp:txXfrm>
    </dsp:sp>
    <dsp:sp modelId="{3AC11F75-080F-4EC0-8F0A-CED21BFE2806}">
      <dsp:nvSpPr>
        <dsp:cNvPr id="0" name=""/>
        <dsp:cNvSpPr/>
      </dsp:nvSpPr>
      <dsp:spPr>
        <a:xfrm rot="5400000">
          <a:off x="4518878" y="-2803560"/>
          <a:ext cx="1590640" cy="72024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Tạo ra màu và giá trị độ sâu cho từng mảnh.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Chương trình sẽ áp vân hình ảnh và tính toán ánh sáng.</a:t>
          </a:r>
        </a:p>
      </dsp:txBody>
      <dsp:txXfrm rot="-5400000">
        <a:off x="1712998" y="79969"/>
        <a:ext cx="7124753" cy="1435342"/>
      </dsp:txXfrm>
    </dsp:sp>
    <dsp:sp modelId="{49AE50A7-C6CE-45C7-A5DF-6EEFEC8CD4F6}">
      <dsp:nvSpPr>
        <dsp:cNvPr id="0" name=""/>
        <dsp:cNvSpPr/>
      </dsp:nvSpPr>
      <dsp:spPr>
        <a:xfrm rot="5400000">
          <a:off x="-367070" y="2532473"/>
          <a:ext cx="2447138" cy="1712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Fragment operations và framebuffer</a:t>
          </a:r>
        </a:p>
      </dsp:txBody>
      <dsp:txXfrm rot="-5400000">
        <a:off x="1" y="3021902"/>
        <a:ext cx="1712997" cy="734141"/>
      </dsp:txXfrm>
    </dsp:sp>
    <dsp:sp modelId="{DA695C8C-E49C-4FBC-85A2-5FD6227708FA}">
      <dsp:nvSpPr>
        <dsp:cNvPr id="0" name=""/>
        <dsp:cNvSpPr/>
      </dsp:nvSpPr>
      <dsp:spPr>
        <a:xfrm rot="5400000">
          <a:off x="4518878" y="-640478"/>
          <a:ext cx="1590640" cy="72024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Framebuffer là kết quả cuối cùng của dựng hình. OpenGL sẽ đưa framebuffer lên màn hình để hiển thị.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Một framebuffer có thể là đầu vào cho quá trình dựng hình khác.</a:t>
          </a:r>
        </a:p>
      </dsp:txBody>
      <dsp:txXfrm rot="-5400000">
        <a:off x="1712998" y="2243051"/>
        <a:ext cx="7124753" cy="14353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84F67-BE24-4F05-A042-397CC3DEAD6E}" type="datetimeFigureOut">
              <a:rPr lang="en-US" smtClean="0"/>
              <a:t>22/04/2019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BE80E-60EB-4D04-87A0-E7FFFBF72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73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940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6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6218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5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3990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75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53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46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905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86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33145"/>
            <a:ext cx="8915400" cy="461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109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86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33145"/>
            <a:ext cx="8915400" cy="461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584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66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625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611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936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4040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419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649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46562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543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620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267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610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40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4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5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1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6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5660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2730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9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749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521069"/>
            <a:ext cx="8915400" cy="454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C79CA61-6184-42A4-B258-13E2119C06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0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p:hf hdr="0"/>
  <p:txStyles>
    <p:titleStyle>
      <a:lvl1pPr algn="just" defTabSz="457200" rtl="0" eaLnBrk="1" latinLnBrk="0" hangingPunct="1">
        <a:spcBef>
          <a:spcPct val="0"/>
        </a:spcBef>
        <a:buNone/>
        <a:defRPr sz="4000" kern="1200">
          <a:solidFill>
            <a:schemeClr val="accent2">
              <a:lumMod val="50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749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521069"/>
            <a:ext cx="8915400" cy="454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C79CA61-6184-42A4-B258-13E2119C06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hf hdr="0"/>
  <p:txStyles>
    <p:titleStyle>
      <a:lvl1pPr algn="just" defTabSz="457200" rtl="0" eaLnBrk="1" latinLnBrk="0" hangingPunct="1">
        <a:spcBef>
          <a:spcPct val="0"/>
        </a:spcBef>
        <a:buNone/>
        <a:defRPr sz="4000" kern="1200">
          <a:solidFill>
            <a:schemeClr val="accent2">
              <a:lumMod val="50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E94D-832B-4497-8523-CAF3CE193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6456" y="1767362"/>
            <a:ext cx="7952509" cy="1829015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tx2">
                    <a:lumMod val="75000"/>
                    <a:lumOff val="25000"/>
                  </a:schemeClr>
                </a:solidFill>
              </a:rPr>
              <a:t>ĐỒ HỌA MÁY TÍNH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D64EC-0AEF-4CFD-A91F-810FEA59D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301" y="4176130"/>
            <a:ext cx="5860821" cy="92610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tx2">
                    <a:lumMod val="75000"/>
                    <a:lumOff val="25000"/>
                  </a:schemeClr>
                </a:solidFill>
              </a:rPr>
              <a:t>Biên soạn: ThS. Nguyễn Thị Anh Th</a:t>
            </a:r>
            <a:r>
              <a:rPr lang="vi-VN">
                <a:solidFill>
                  <a:schemeClr val="tx2">
                    <a:lumMod val="75000"/>
                    <a:lumOff val="25000"/>
                  </a:schemeClr>
                </a:solidFill>
              </a:rPr>
              <a:t>ư</a:t>
            </a:r>
            <a:endParaRPr lang="en-US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421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A1D0C-3AFC-4521-933B-F3E046E5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2. </a:t>
            </a:r>
            <a:r>
              <a:rPr lang="vi-VN"/>
              <a:t>Hệ tọa độ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9FBAC-8F9A-4047-ABD8-D00DF035F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Hầu hết các hệ thống đồ họa 3D đều sử dụng hệ tọa độ Descartes.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C1FB2-7D45-4791-91C1-2B6DB6B9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396A0-9200-4000-AE8E-61213244E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B4E74-649E-4D4E-AC05-8266F0AB2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77A1AC-F9FE-4C85-8842-AED1B2FBC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888" y="1865927"/>
            <a:ext cx="4762645" cy="432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24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48B1-C831-474A-99C0-EA151662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</a:t>
            </a:r>
            <a:r>
              <a:rPr lang="vi-VN"/>
              <a:t>Hệ tọa độ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D2B98-3175-4EF1-AB8B-98562B7FA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Môi tr</a:t>
            </a:r>
            <a:r>
              <a:rPr lang="vi-VN"/>
              <a:t>ư</a:t>
            </a:r>
            <a:r>
              <a:rPr lang="en-US"/>
              <a:t>ờng đồ họa sử dụng nhiều loại hệ tọa độ trong các không gian khác nhau:</a:t>
            </a:r>
          </a:p>
          <a:p>
            <a:pPr lvl="1"/>
            <a:r>
              <a:rPr lang="en-US"/>
              <a:t>Không gian đối t</a:t>
            </a:r>
            <a:r>
              <a:rPr lang="vi-VN"/>
              <a:t>ư</a:t>
            </a:r>
            <a:r>
              <a:rPr lang="en-US"/>
              <a:t>ợng</a:t>
            </a:r>
          </a:p>
          <a:p>
            <a:pPr lvl="1"/>
            <a:r>
              <a:rPr lang="en-US"/>
              <a:t>Không gian thế giới</a:t>
            </a:r>
          </a:p>
          <a:p>
            <a:pPr lvl="1"/>
            <a:r>
              <a:rPr lang="en-US"/>
              <a:t>Không gian góc nhìn</a:t>
            </a:r>
          </a:p>
          <a:p>
            <a:pPr lvl="1"/>
            <a:r>
              <a:rPr lang="en-US"/>
              <a:t>Không gian chiếu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916D6-ACF5-471F-8DAB-66B59B546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D96AF-7955-44C3-91F4-2A6992B35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07480-2645-425D-9427-6BFA57A26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29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48B1-C831-474A-99C0-EA151662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</a:t>
            </a:r>
            <a:r>
              <a:rPr lang="vi-VN"/>
              <a:t>Hệ tọa độ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D2B98-3175-4EF1-AB8B-98562B7FA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Biến đổi giữa các hệ tọa độ: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916D6-ACF5-471F-8DAB-66B59B546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D96AF-7955-44C3-91F4-2A6992B35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07480-2645-425D-9427-6BFA57A26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5A1DEC-5E38-4FF6-A035-92C3B050A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669" y="1825902"/>
            <a:ext cx="7995083" cy="440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50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448B1-C831-474A-99C0-EA1516624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777294"/>
          </a:xfrm>
        </p:spPr>
        <p:txBody>
          <a:bodyPr>
            <a:normAutofit/>
          </a:bodyPr>
          <a:lstStyle/>
          <a:p>
            <a:r>
              <a:rPr lang="en-US"/>
              <a:t>2. </a:t>
            </a:r>
            <a:r>
              <a:rPr lang="vi-VN"/>
              <a:t>Hệ tọa độ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D2B98-3175-4EF1-AB8B-98562B7FA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1494788"/>
            <a:ext cx="3650278" cy="4398066"/>
          </a:xfrm>
        </p:spPr>
        <p:txBody>
          <a:bodyPr>
            <a:normAutofit/>
          </a:bodyPr>
          <a:lstStyle/>
          <a:p>
            <a:r>
              <a:rPr lang="en-US" b="1"/>
              <a:t>Không gian đối t</a:t>
            </a:r>
            <a:r>
              <a:rPr lang="vi-VN" b="1"/>
              <a:t>ư</a:t>
            </a:r>
            <a:r>
              <a:rPr lang="en-US" b="1"/>
              <a:t>ợng</a:t>
            </a:r>
            <a:r>
              <a:rPr lang="en-US"/>
              <a:t>:</a:t>
            </a:r>
          </a:p>
          <a:p>
            <a:pPr lvl="1"/>
            <a:r>
              <a:rPr lang="en-US"/>
              <a:t>Mỗi đối t</a:t>
            </a:r>
            <a:r>
              <a:rPr lang="vi-VN"/>
              <a:t>ư</a:t>
            </a:r>
            <a:r>
              <a:rPr lang="en-US"/>
              <a:t>ợng cơ sở đều có hệ tọa độ riêng của chính nó.</a:t>
            </a:r>
          </a:p>
          <a:p>
            <a:pPr lvl="1"/>
            <a:r>
              <a:rPr lang="en-US"/>
              <a:t>Là </a:t>
            </a:r>
            <a:r>
              <a:rPr lang="en-US" b="1" i="1"/>
              <a:t>đối t</a:t>
            </a:r>
            <a:r>
              <a:rPr lang="vi-VN" b="1" i="1"/>
              <a:t>ư</a:t>
            </a:r>
            <a:r>
              <a:rPr lang="en-US" b="1" i="1"/>
              <a:t>ợng duy nhất </a:t>
            </a:r>
            <a:r>
              <a:rPr lang="en-US"/>
              <a:t>trong không gian này.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ECAA5A-5F75-4912-AD26-7A6865979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771" y="640080"/>
            <a:ext cx="6445121" cy="5252773"/>
          </a:xfrm>
          <a:prstGeom prst="rect">
            <a:avLst/>
          </a:prstGeom>
        </p:spPr>
      </p:pic>
      <p:sp>
        <p:nvSpPr>
          <p:cNvPr id="16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07480-2645-425D-9427-6BFA57A26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C79CA61-6184-42A4-B258-13E2119C06D3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sz="19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D96AF-7955-44C3-91F4-2A6992B35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0916" y="6135808"/>
            <a:ext cx="7619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916D6-ACF5-471F-8DAB-66B59B5469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03/2019</a:t>
            </a:r>
          </a:p>
        </p:txBody>
      </p:sp>
    </p:spTree>
    <p:extLst>
      <p:ext uri="{BB962C8B-B14F-4D97-AF65-F5344CB8AC3E}">
        <p14:creationId xmlns:p14="http://schemas.microsoft.com/office/powerpoint/2010/main" val="210854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48B1-C831-474A-99C0-EA151662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</a:t>
            </a:r>
            <a:r>
              <a:rPr lang="vi-VN"/>
              <a:t>Hệ tọa độ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D2B98-3175-4EF1-AB8B-98562B7FA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Không gian thế giới</a:t>
            </a:r>
            <a:r>
              <a:rPr lang="en-US"/>
              <a:t>:</a:t>
            </a:r>
          </a:p>
          <a:p>
            <a:pPr lvl="1"/>
            <a:r>
              <a:rPr lang="en-US"/>
              <a:t>Đây là </a:t>
            </a:r>
            <a:r>
              <a:rPr lang="en-US" b="1" i="1"/>
              <a:t>không gian chung cho tất cả các đối t</a:t>
            </a:r>
            <a:r>
              <a:rPr lang="vi-VN" b="1" i="1"/>
              <a:t>ư</a:t>
            </a:r>
            <a:r>
              <a:rPr lang="en-US" b="1" i="1"/>
              <a:t>ợng cơ sở</a:t>
            </a:r>
            <a:r>
              <a:rPr lang="en-US"/>
              <a:t>.</a:t>
            </a:r>
          </a:p>
          <a:p>
            <a:pPr lvl="1"/>
            <a:r>
              <a:rPr lang="en-US"/>
              <a:t>Quá trình đặt hình lập ph</a:t>
            </a:r>
            <a:r>
              <a:rPr lang="vi-VN"/>
              <a:t>ư</a:t>
            </a:r>
            <a:r>
              <a:rPr lang="en-US"/>
              <a:t>ơng ở một vị trí xác định trong không gian chung cùng với các đối t</a:t>
            </a:r>
            <a:r>
              <a:rPr lang="vi-VN"/>
              <a:t>ư</a:t>
            </a:r>
            <a:r>
              <a:rPr lang="en-US"/>
              <a:t>ợng khác: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/>
              <a:t>Hình lập ph</a:t>
            </a:r>
            <a:r>
              <a:rPr lang="vi-VN"/>
              <a:t>ư</a:t>
            </a:r>
            <a:r>
              <a:rPr lang="en-US"/>
              <a:t>ơng đ</a:t>
            </a:r>
            <a:r>
              <a:rPr lang="vi-VN"/>
              <a:t>ư</a:t>
            </a:r>
            <a:r>
              <a:rPr lang="en-US"/>
              <a:t>ợc xác định ở Không gian đối t</a:t>
            </a:r>
            <a:r>
              <a:rPr lang="vi-VN"/>
              <a:t>ư</a:t>
            </a:r>
            <a:r>
              <a:rPr lang="en-US"/>
              <a:t>ợng riêng của nó.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/>
              <a:t>Chuyển đổi hệ tọa độ đối t</a:t>
            </a:r>
            <a:r>
              <a:rPr lang="vi-VN"/>
              <a:t>ư</a:t>
            </a:r>
            <a:r>
              <a:rPr lang="en-US"/>
              <a:t>ợng sang hệ tọa độ thế giới.</a:t>
            </a:r>
          </a:p>
          <a:p>
            <a:pPr lvl="1"/>
            <a:r>
              <a:rPr lang="en-US"/>
              <a:t>Cách chuyển đổi hệ tọa độ:</a:t>
            </a:r>
          </a:p>
          <a:p>
            <a:pPr lvl="2"/>
            <a:r>
              <a:rPr lang="en-US"/>
              <a:t>Sử dụng ma trận chuyển đổi vật thể.</a:t>
            </a:r>
          </a:p>
          <a:p>
            <a:pPr lvl="2"/>
            <a:r>
              <a:rPr lang="en-US"/>
              <a:t>Ta nhân mỗi đỉnh của hình lập ph</a:t>
            </a:r>
            <a:r>
              <a:rPr lang="vi-VN"/>
              <a:t>ư</a:t>
            </a:r>
            <a:r>
              <a:rPr lang="en-US"/>
              <a:t>ơng với ma trận chuyển đổi.</a:t>
            </a:r>
          </a:p>
          <a:p>
            <a:pPr lvl="2"/>
            <a:r>
              <a:rPr lang="en-US"/>
              <a:t>Kết quả là vị trí mới của đỉnh đó trong hệ tọa độ thế giới.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916D6-ACF5-471F-8DAB-66B59B546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D96AF-7955-44C3-91F4-2A6992B35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07480-2645-425D-9427-6BFA57A26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64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448B1-C831-474A-99C0-EA1516624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712639"/>
          </a:xfrm>
        </p:spPr>
        <p:txBody>
          <a:bodyPr>
            <a:normAutofit/>
          </a:bodyPr>
          <a:lstStyle/>
          <a:p>
            <a:r>
              <a:rPr lang="en-US"/>
              <a:t>2. </a:t>
            </a:r>
            <a:r>
              <a:rPr lang="vi-VN"/>
              <a:t>Hệ tọa độ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D2B98-3175-4EF1-AB8B-98562B7FA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1600700"/>
            <a:ext cx="3650278" cy="4292153"/>
          </a:xfrm>
        </p:spPr>
        <p:txBody>
          <a:bodyPr>
            <a:normAutofit lnSpcReduction="10000"/>
          </a:bodyPr>
          <a:lstStyle/>
          <a:p>
            <a:r>
              <a:rPr lang="en-US" b="1"/>
              <a:t>Không gian góc nhìn</a:t>
            </a:r>
            <a:r>
              <a:rPr lang="en-US"/>
              <a:t>:</a:t>
            </a:r>
          </a:p>
          <a:p>
            <a:pPr lvl="1"/>
            <a:r>
              <a:rPr lang="en-US"/>
              <a:t>Khi tất cả các đối t</a:t>
            </a:r>
            <a:r>
              <a:rPr lang="vi-VN"/>
              <a:t>ư</a:t>
            </a:r>
            <a:r>
              <a:rPr lang="en-US"/>
              <a:t>ợng đã trong Không gian thế giới, chúng ta cần xác định góc nhìn của chúng ta trong không gian đó.</a:t>
            </a:r>
          </a:p>
          <a:p>
            <a:pPr lvl="1"/>
            <a:r>
              <a:rPr lang="en-US"/>
              <a:t>Cách thức chuyển đổi các đối t</a:t>
            </a:r>
            <a:r>
              <a:rPr lang="vi-VN"/>
              <a:t>ư</a:t>
            </a:r>
            <a:r>
              <a:rPr lang="en-US"/>
              <a:t>ợng sang </a:t>
            </a:r>
            <a:r>
              <a:rPr lang="en-US" i="1"/>
              <a:t>Không gian góc nhìn </a:t>
            </a:r>
            <a:r>
              <a:rPr lang="en-US"/>
              <a:t>cũng dùng ma trận góc nhìn t</a:t>
            </a:r>
            <a:r>
              <a:rPr lang="vi-VN"/>
              <a:t>ư</a:t>
            </a:r>
            <a:r>
              <a:rPr lang="en-US"/>
              <a:t>ơng tự như cách chuyển đổi hệ tọa độ không gian thế giới.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278572-231A-4925-AEE3-0662A7347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889" y="640080"/>
            <a:ext cx="6888884" cy="5252773"/>
          </a:xfrm>
          <a:prstGeom prst="rect">
            <a:avLst/>
          </a:prstGeom>
        </p:spPr>
      </p:pic>
      <p:sp>
        <p:nvSpPr>
          <p:cNvPr id="16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07480-2645-425D-9427-6BFA57A26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C79CA61-6184-42A4-B258-13E2119C06D3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 sz="19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D96AF-7955-44C3-91F4-2A6992B35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0916" y="6135808"/>
            <a:ext cx="7619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916D6-ACF5-471F-8DAB-66B59B5469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03/2019</a:t>
            </a:r>
          </a:p>
        </p:txBody>
      </p:sp>
    </p:spTree>
    <p:extLst>
      <p:ext uri="{BB962C8B-B14F-4D97-AF65-F5344CB8AC3E}">
        <p14:creationId xmlns:p14="http://schemas.microsoft.com/office/powerpoint/2010/main" val="1215037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48B1-C831-474A-99C0-EA151662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</a:t>
            </a:r>
            <a:r>
              <a:rPr lang="vi-VN"/>
              <a:t>Hệ tọa độ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D2B98-3175-4EF1-AB8B-98562B7FA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Không gian chiếu</a:t>
            </a:r>
            <a:r>
              <a:rPr lang="en-US"/>
              <a:t>:</a:t>
            </a:r>
          </a:p>
          <a:p>
            <a:pPr lvl="1"/>
            <a:r>
              <a:rPr lang="en-US"/>
              <a:t>Khi tất cả các đối t</a:t>
            </a:r>
            <a:r>
              <a:rPr lang="vi-VN"/>
              <a:t>ư</a:t>
            </a:r>
            <a:r>
              <a:rPr lang="en-US"/>
              <a:t>ợng đã ở trong không gian góc nhìn, n</a:t>
            </a:r>
            <a:r>
              <a:rPr lang="vi-VN"/>
              <a:t>ơ</a:t>
            </a:r>
            <a:r>
              <a:rPr lang="en-US"/>
              <a:t>i đối t</a:t>
            </a:r>
            <a:r>
              <a:rPr lang="vi-VN"/>
              <a:t>ư</a:t>
            </a:r>
            <a:r>
              <a:rPr lang="en-US"/>
              <a:t>ợng ở vị trí mà chúng ta muốn nhìn.</a:t>
            </a:r>
          </a:p>
          <a:p>
            <a:pPr lvl="1"/>
            <a:r>
              <a:rPr lang="en-US"/>
              <a:t>Chuyển đổi hệ tọa độ 3 chiều sang 2 chiều để hiển thị lên màn hình.</a:t>
            </a:r>
          </a:p>
          <a:p>
            <a:pPr lvl="1"/>
            <a:r>
              <a:rPr lang="en-US"/>
              <a:t>Có 2 phương thức chiếu: </a:t>
            </a:r>
            <a:r>
              <a:rPr lang="en-US" i="1"/>
              <a:t>chiếu trực giao</a:t>
            </a:r>
            <a:r>
              <a:rPr lang="en-US"/>
              <a:t> và </a:t>
            </a:r>
            <a:r>
              <a:rPr lang="en-US" i="1"/>
              <a:t>chiếu phối cảnh</a:t>
            </a:r>
            <a:r>
              <a:rPr lang="en-US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916D6-ACF5-471F-8DAB-66B59B546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D96AF-7955-44C3-91F4-2A6992B35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07480-2645-425D-9427-6BFA57A26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F4DBAF-D03F-49FC-8B20-C5FBC81A9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843" y="3600118"/>
            <a:ext cx="7033452" cy="251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5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F0F56-7B4E-43DC-AA4A-7E1896ED1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EAAD1C9-1487-4C1B-8CA2-A565EA7B5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FC10C-3F7C-45BC-AF0D-1530D64BF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2870" y="649357"/>
            <a:ext cx="9765023" cy="35439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Các b</a:t>
            </a:r>
            <a:r>
              <a:rPr lang="vi-VN"/>
              <a:t>ư</a:t>
            </a:r>
            <a:r>
              <a:rPr lang="en-US"/>
              <a:t>ớc tạo dựng hình ảnh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Hệ tọa độ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/>
              <a:t>Bài tập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F4AA7-D436-4D3E-9311-E3CAACDFA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0424"/>
            <a:ext cx="12192000" cy="23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028189-DF9C-48B2-A12F-59ADBFA5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871" y="4912467"/>
            <a:ext cx="9765023" cy="110040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Bài 4: Nguyên lý hiển thị hình ảnh 2D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5C6FA62F-E948-4EBA-AE1A-47CBEE9FC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50191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6CCEF-E273-4736-B1FE-D000EDCB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4528F-544F-4B6C-B645-AFA0358D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ThS. Nguyễn Thị Anh Thư - Đồ họa máy tính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09186-36F5-410A-B2BE-15F87C01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79CA61-6184-42A4-B258-13E2119C06D3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629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84FD149-94B6-4257-AB5B-C478E603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F27C11-F3D7-45A1-ADCC-E7435C4C3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7772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576B83"/>
                </a:solidFill>
              </a:rPr>
              <a:t>3. Bài tập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43F4F4-276D-4A4D-930A-0530386F9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576B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FC7D7-A3FD-4249-9B9B-B09ECCDDA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1494788"/>
            <a:ext cx="5122652" cy="4398066"/>
          </a:xfrm>
        </p:spPr>
        <p:txBody>
          <a:bodyPr>
            <a:normAutofit/>
          </a:bodyPr>
          <a:lstStyle/>
          <a:p>
            <a:pPr marL="0" indent="0">
              <a:buClr>
                <a:srgbClr val="69A3EC"/>
              </a:buClr>
              <a:buNone/>
            </a:pPr>
            <a:r>
              <a:rPr lang="en-US" b="1"/>
              <a:t>Hiển thị hình ảnh của các đối t</a:t>
            </a:r>
            <a:r>
              <a:rPr lang="vi-VN" b="1"/>
              <a:t>ư</a:t>
            </a:r>
            <a:r>
              <a:rPr lang="en-US" b="1"/>
              <a:t>ợng 2D</a:t>
            </a:r>
          </a:p>
          <a:p>
            <a:pPr>
              <a:buClr>
                <a:srgbClr val="69A3EC"/>
              </a:buClr>
            </a:pPr>
            <a:r>
              <a:rPr lang="en-US"/>
              <a:t>Vẽ 5 đỉnh của một ngôi sao nh</a:t>
            </a:r>
            <a:r>
              <a:rPr lang="vi-VN"/>
              <a:t>ư</a:t>
            </a:r>
            <a:r>
              <a:rPr lang="en-US"/>
              <a:t> hình bên, biết:</a:t>
            </a:r>
          </a:p>
          <a:p>
            <a:pPr lvl="1">
              <a:buClr>
                <a:srgbClr val="69A3EC"/>
              </a:buClr>
            </a:pPr>
            <a:r>
              <a:rPr lang="en-US"/>
              <a:t>Tâm ngôi sao nằm giữa màn hình.</a:t>
            </a:r>
          </a:p>
          <a:p>
            <a:pPr lvl="1">
              <a:buClr>
                <a:srgbClr val="69A3EC"/>
              </a:buClr>
            </a:pPr>
            <a:r>
              <a:rPr lang="en-US"/>
              <a:t>Bán kính R = 150 (</a:t>
            </a:r>
            <a:r>
              <a:rPr lang="en-US" i="1"/>
              <a:t>khoảng cách từ tâm đến một đỉnh của ngôi sao</a:t>
            </a:r>
            <a:r>
              <a:rPr lang="en-US"/>
              <a:t>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D660CC-BCFC-47DF-9D77-AC1C24A5D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081514"/>
            <a:ext cx="5451627" cy="4374930"/>
          </a:xfrm>
          <a:prstGeom prst="rect">
            <a:avLst/>
          </a:prstGeom>
        </p:spPr>
      </p:pic>
      <p:sp>
        <p:nvSpPr>
          <p:cNvPr id="16" name="Freeform 10">
            <a:extLst>
              <a:ext uri="{FF2B5EF4-FFF2-40B4-BE49-F238E27FC236}">
                <a16:creationId xmlns:a16="http://schemas.microsoft.com/office/drawing/2014/main" id="{AA1386B8-14BD-4682-B537-BC9027D6E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3755C-DC3E-4B0A-BAC5-B42E0A58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C79CA61-6184-42A4-B258-13E2119C06D3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lang="en-US" sz="19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CC4FB-68DD-45BC-8899-299CEAB0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0916" y="6135808"/>
            <a:ext cx="7619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C23FC-801D-43B0-A3F8-86CD7EDE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03/2019</a:t>
            </a:r>
          </a:p>
        </p:txBody>
      </p:sp>
    </p:spTree>
    <p:extLst>
      <p:ext uri="{BB962C8B-B14F-4D97-AF65-F5344CB8AC3E}">
        <p14:creationId xmlns:p14="http://schemas.microsoft.com/office/powerpoint/2010/main" val="1373640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6AFD431-09B7-42CA-BF39-9FE5DBE5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11C96E-3D2D-48C8-AAB9-C1CB02D1D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tx2">
              <a:lumMod val="90000"/>
            </a:schemeClr>
          </a:solidFill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0D18AF42-7CD5-4754-91D4-1BE53B5D1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A28C8F1A-9407-4D67-8250-D8923BC6D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5CE0A2B0-F7F1-442C-A287-CD6F729E2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9E69CFA3-AE12-4EAF-A3A1-564BEEFEF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ECB64037-2AE8-4CA9-AD8E-7ACC8618F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8D319B10-EE8E-453F-A137-D7EEFA208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3283F486-509C-4A42-8EED-794A991D2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EBBFBB12-E756-4386-9C17-CA5743838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7ADD0E7E-F4A6-4B3F-8A2F-BCBFAFBA2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C19FCFB7-5E71-4197-8EC7-2ACB6DB02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EAA533FE-4903-48DD-A921-421A9C44A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54CC5D8E-0D6C-4021-B84E-5D6182C0E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B7E822-5B0D-4AA5-9B6E-8833CA32C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9756" y="1159566"/>
            <a:ext cx="3662939" cy="456826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Questions?</a:t>
            </a:r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E7D63BAB-D0DB-4F66-92F9-4D2E0A2E5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643468"/>
            <a:ext cx="7560245" cy="5571066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3E58E5-BF25-4A63-B068-3F40728DA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88" y="1940422"/>
            <a:ext cx="5292725" cy="2977157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AD9A1-26EF-4578-B562-2FDF80DE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4455" y="6243440"/>
            <a:ext cx="6349169" cy="365125"/>
          </a:xfrm>
        </p:spPr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ThS. Nguyễn Thị Anh Thư - Đồ họa máy tính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7A81-7293-4A42-835D-1742852E72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39756" y="6240804"/>
            <a:ext cx="1840412" cy="370396"/>
          </a:xfrm>
        </p:spPr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03/2019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9DCC4-8511-41F1-97E4-2291FCB4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7080" y="6243440"/>
            <a:ext cx="861328" cy="365125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C79CA61-6184-42A4-B258-13E2119C06D3}" type="slidenum"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rgbClr val="2E536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4572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900" b="0" i="0" u="none" strike="noStrike" kern="1200" cap="none" spc="0" normalizeH="0" baseline="0" noProof="0">
              <a:ln>
                <a:noFill/>
              </a:ln>
              <a:solidFill>
                <a:srgbClr val="2E536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504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F0F56-7B4E-43DC-AA4A-7E1896ED1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EAAD1C9-1487-4C1B-8CA2-A565EA7B5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FC10C-3F7C-45BC-AF0D-1530D64BF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2870" y="649357"/>
            <a:ext cx="9765023" cy="35439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u="sng"/>
              <a:t>Các b</a:t>
            </a:r>
            <a:r>
              <a:rPr lang="vi-VN" b="1" u="sng"/>
              <a:t>ư</a:t>
            </a:r>
            <a:r>
              <a:rPr lang="en-US" b="1" u="sng"/>
              <a:t>ớc tạo dựng hình ảnh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Hệ tọa độ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Bài tập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F4AA7-D436-4D3E-9311-E3CAACDFA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0424"/>
            <a:ext cx="12192000" cy="23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028189-DF9C-48B2-A12F-59ADBFA5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871" y="4912467"/>
            <a:ext cx="9765023" cy="110040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Bài 4: Nguyên lý hiển thị hình ảnh 2D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5C6FA62F-E948-4EBA-AE1A-47CBEE9FC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50191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6CCEF-E273-4736-B1FE-D000EDCB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4528F-544F-4B6C-B645-AFA0358D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schemeClr val="bg1"/>
                </a:solidFill>
              </a:rPr>
              <a:t>ThS. Nguyễn Thị Anh Thư - Đồ họa máy tính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09186-36F5-410A-B2BE-15F87C01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31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A825-524F-4ADF-BC0B-ECBA6C352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1. </a:t>
            </a:r>
            <a:r>
              <a:rPr lang="vi-VN"/>
              <a:t>Các bước tạo dựng hình ảnh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9BE96-E5BA-4281-91EF-8A0E4258E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Chuỗi xử lý trong quá trình dựng hình từ những dữ liệu đầu vào để hiển thị lên các thiết bị xuất gọi là </a:t>
            </a:r>
            <a:r>
              <a:rPr lang="en-US" b="1"/>
              <a:t>pipeline</a:t>
            </a:r>
            <a:r>
              <a:rPr lang="en-US"/>
              <a:t>.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71630-AB82-45B7-A353-C7E266808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4229E-51F2-4F39-B114-55C7234B2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8E26-CD4D-480A-B097-01D606F9E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B02DBA9-2A1F-4049-8799-406F46B95F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1144499"/>
              </p:ext>
            </p:extLst>
          </p:nvPr>
        </p:nvGraphicFramePr>
        <p:xfrm>
          <a:off x="4104913" y="2341243"/>
          <a:ext cx="5883997" cy="3922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1136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A825-524F-4ADF-BC0B-ECBA6C352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1. </a:t>
            </a:r>
            <a:r>
              <a:rPr lang="vi-VN"/>
              <a:t>Các bước tạo dựng hình ảnh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9BE96-E5BA-4281-91EF-8A0E4258E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Pipeline</a:t>
            </a:r>
            <a:r>
              <a:rPr lang="en-US"/>
              <a:t> dựng hình c</a:t>
            </a:r>
            <a:r>
              <a:rPr lang="vi-VN"/>
              <a:t>ơ</a:t>
            </a:r>
            <a:r>
              <a:rPr lang="en-US"/>
              <a:t> bản trong </a:t>
            </a:r>
            <a:r>
              <a:rPr lang="en-US" b="1" i="1"/>
              <a:t>OpenGL ES 2.0</a:t>
            </a:r>
            <a:r>
              <a:rPr lang="en-US"/>
              <a:t>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71630-AB82-45B7-A353-C7E266808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4229E-51F2-4F39-B114-55C7234B2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8E26-CD4D-480A-B097-01D606F9E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4BA521-2366-4228-A4BB-4D15F271C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970" y="1849382"/>
            <a:ext cx="3676060" cy="428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2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0F57-B4BF-41DC-8522-D1A515D53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</a:t>
            </a:r>
            <a:r>
              <a:rPr lang="vi-VN"/>
              <a:t>Các bước tạo dựng hình ảnh</a:t>
            </a:r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93CFC5C-8FF2-4EAD-BDA7-0E4C23E680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3868477"/>
              </p:ext>
            </p:extLst>
          </p:nvPr>
        </p:nvGraphicFramePr>
        <p:xfrm>
          <a:off x="2589213" y="1433513"/>
          <a:ext cx="8915400" cy="4614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984E5-9D85-4F1C-88F2-A2C32FE15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FD51E-8F8D-45BA-AF84-B7F07B928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4A6DE-13D3-4C2B-977B-205184BD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22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C925CE-C7D5-4CD3-83AA-034B5964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1. </a:t>
            </a:r>
            <a:r>
              <a:rPr lang="vi-VN"/>
              <a:t>Các bước tạo dựng hình ảnh</a:t>
            </a: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692C14-66D8-45DB-8BC9-1B0D95DD8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015246"/>
            <a:ext cx="6953577" cy="4502440"/>
          </a:xfrm>
          <a:prstGeom prst="rect">
            <a:avLst/>
          </a:prstGeom>
        </p:spPr>
      </p:pic>
      <p:sp>
        <p:nvSpPr>
          <p:cNvPr id="17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07B33-B709-4A7C-8AA2-43466E08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C79CA61-6184-42A4-B258-13E2119C06D3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19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C0A56-45BE-4614-ABD9-D02AE050D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0916" y="6135808"/>
            <a:ext cx="7619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E194A-9C97-46BF-8F6E-4381635137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03/2019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E84A463-8A18-4D99-8FE7-D190D82CCC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8769698"/>
              </p:ext>
            </p:extLst>
          </p:nvPr>
        </p:nvGraphicFramePr>
        <p:xfrm>
          <a:off x="649225" y="2133600"/>
          <a:ext cx="3650278" cy="3759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067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64CB3-E792-4AC9-AB98-26A6C42D8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</a:t>
            </a:r>
            <a:r>
              <a:rPr lang="vi-VN"/>
              <a:t>Các bước tạo dựng hình ảnh</a:t>
            </a:r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20965BB-28B3-4350-9B44-BADEE719BB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9526562"/>
              </p:ext>
            </p:extLst>
          </p:nvPr>
        </p:nvGraphicFramePr>
        <p:xfrm>
          <a:off x="2589213" y="1433513"/>
          <a:ext cx="8915400" cy="1995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12012-D75B-47EE-8678-664C63F1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3B2D7-4226-44C3-8CE8-B058922D6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37B3A-8C47-41C8-B023-1ABBDA8A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0FB00D-DEC2-4A0C-9F62-2F4AEF7486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7071" y="3038108"/>
            <a:ext cx="5064280" cy="303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87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4FB80-C624-4E49-B328-752FD6F8C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</a:t>
            </a:r>
            <a:r>
              <a:rPr lang="vi-VN"/>
              <a:t>Các bước tạo dựng hình ảnh</a:t>
            </a:r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77CE400-AB19-406D-846B-D251492D32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1212262"/>
              </p:ext>
            </p:extLst>
          </p:nvPr>
        </p:nvGraphicFramePr>
        <p:xfrm>
          <a:off x="2589213" y="1433513"/>
          <a:ext cx="8915400" cy="4614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81DAD-B63D-432C-A6D4-A44BCCCA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56D24-E92C-4EB3-A2FC-B58C07B6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51172-C3A8-450C-A41B-E77BF9A2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11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F0F56-7B4E-43DC-AA4A-7E1896ED1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EAAD1C9-1487-4C1B-8CA2-A565EA7B5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FC10C-3F7C-45BC-AF0D-1530D64BF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2870" y="649357"/>
            <a:ext cx="9765023" cy="35439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Các b</a:t>
            </a:r>
            <a:r>
              <a:rPr lang="vi-VN"/>
              <a:t>ư</a:t>
            </a:r>
            <a:r>
              <a:rPr lang="en-US"/>
              <a:t>ớc tạo dựng hình ảnh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/>
              <a:t>Hệ tọa độ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Bài tập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F4AA7-D436-4D3E-9311-E3CAACDFA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0424"/>
            <a:ext cx="12192000" cy="23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028189-DF9C-48B2-A12F-59ADBFA5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871" y="4912467"/>
            <a:ext cx="9765023" cy="110040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Bài 4: Nguyên lý hiển thị hình ảnh 2D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5C6FA62F-E948-4EBA-AE1A-47CBEE9FC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50191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6CCEF-E273-4736-B1FE-D000EDCB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4528F-544F-4B6C-B645-AFA0358D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ThS. Nguyễn Thị Anh Thư - Đồ họa máy tính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09186-36F5-410A-B2BE-15F87C01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79CA61-6184-42A4-B258-13E2119C06D3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39066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1135</Words>
  <Application>Microsoft Office PowerPoint</Application>
  <PresentationFormat>Widescreen</PresentationFormat>
  <Paragraphs>136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Century Gothic</vt:lpstr>
      <vt:lpstr>Times New Roman</vt:lpstr>
      <vt:lpstr>Wingdings 3</vt:lpstr>
      <vt:lpstr>Wisp</vt:lpstr>
      <vt:lpstr>1_Wisp</vt:lpstr>
      <vt:lpstr>ĐỒ HỌA MÁY TÍNH</vt:lpstr>
      <vt:lpstr>Bài 4: Nguyên lý hiển thị hình ảnh 2D</vt:lpstr>
      <vt:lpstr>1. Các bước tạo dựng hình ảnh</vt:lpstr>
      <vt:lpstr>1. Các bước tạo dựng hình ảnh</vt:lpstr>
      <vt:lpstr>1. Các bước tạo dựng hình ảnh</vt:lpstr>
      <vt:lpstr>1. Các bước tạo dựng hình ảnh</vt:lpstr>
      <vt:lpstr>1. Các bước tạo dựng hình ảnh</vt:lpstr>
      <vt:lpstr>1. Các bước tạo dựng hình ảnh</vt:lpstr>
      <vt:lpstr>Bài 4: Nguyên lý hiển thị hình ảnh 2D</vt:lpstr>
      <vt:lpstr>2. Hệ tọa độ</vt:lpstr>
      <vt:lpstr>2. Hệ tọa độ</vt:lpstr>
      <vt:lpstr>2. Hệ tọa độ</vt:lpstr>
      <vt:lpstr>2. Hệ tọa độ</vt:lpstr>
      <vt:lpstr>2. Hệ tọa độ</vt:lpstr>
      <vt:lpstr>2. Hệ tọa độ</vt:lpstr>
      <vt:lpstr>2. Hệ tọa độ</vt:lpstr>
      <vt:lpstr>Bài 4: Nguyên lý hiển thị hình ảnh 2D</vt:lpstr>
      <vt:lpstr>3. Bài tập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HỌA MÁY TÍNH</dc:title>
  <dc:creator>Thư Nguyễn Thị Anh</dc:creator>
  <cp:lastModifiedBy>Thư Nguyễn Thị Anh</cp:lastModifiedBy>
  <cp:revision>5</cp:revision>
  <dcterms:created xsi:type="dcterms:W3CDTF">2019-04-22T04:18:48Z</dcterms:created>
  <dcterms:modified xsi:type="dcterms:W3CDTF">2019-04-22T06:25:05Z</dcterms:modified>
</cp:coreProperties>
</file>