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  <p:sldMasterId id="2147483802" r:id="rId2"/>
  </p:sldMasterIdLst>
  <p:notesMasterIdLst>
    <p:notesMasterId r:id="rId19"/>
  </p:notesMasterIdLst>
  <p:sldIdLst>
    <p:sldId id="256" r:id="rId3"/>
    <p:sldId id="257" r:id="rId4"/>
    <p:sldId id="258" r:id="rId5"/>
    <p:sldId id="266" r:id="rId6"/>
    <p:sldId id="267" r:id="rId7"/>
    <p:sldId id="268" r:id="rId8"/>
    <p:sldId id="269" r:id="rId9"/>
    <p:sldId id="260" r:id="rId10"/>
    <p:sldId id="261" r:id="rId11"/>
    <p:sldId id="270" r:id="rId12"/>
    <p:sldId id="273" r:id="rId13"/>
    <p:sldId id="262" r:id="rId14"/>
    <p:sldId id="263" r:id="rId15"/>
    <p:sldId id="264" r:id="rId16"/>
    <p:sldId id="26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7DE88-6135-4F3B-B610-63B9C60EF39C}" type="doc">
      <dgm:prSet loTypeId="urn:microsoft.com/office/officeart/2005/8/layout/pyramid2" loCatId="list" qsTypeId="urn:microsoft.com/office/officeart/2005/8/quickstyle/simple1" qsCatId="simple" csTypeId="urn:microsoft.com/office/officeart/2005/8/colors/accent2_2" csCatId="accent2" phldr="1"/>
      <dgm:spPr/>
    </dgm:pt>
    <dgm:pt modelId="{531E917B-3669-44E0-9380-D09747767E55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Phép tịnh tiến</a:t>
          </a:r>
        </a:p>
      </dgm:t>
    </dgm:pt>
    <dgm:pt modelId="{BDC0CA5E-B57A-4F21-9C14-33121BB0A98A}" type="parTrans" cxnId="{644FB091-3D85-4BE6-BE6B-35F0D96C95D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87C8A1-71A1-413B-8EDE-2A76961B023A}" type="sibTrans" cxnId="{644FB091-3D85-4BE6-BE6B-35F0D96C95D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ADD42C-FF30-4A4F-B5D4-72017E2D8E11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Phép biến đổi tỉ lệ</a:t>
          </a:r>
        </a:p>
      </dgm:t>
    </dgm:pt>
    <dgm:pt modelId="{C9AC1BBB-83DA-48DC-A5CC-0E238F83E83F}" type="parTrans" cxnId="{739947ED-7E1C-4366-825C-52B8026D48B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1B01D3-6966-4CDC-9E4A-5503E5AA17A2}" type="sibTrans" cxnId="{739947ED-7E1C-4366-825C-52B8026D48B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41F60B-0D98-4E39-AAC3-C399E232DEF3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Phép quay</a:t>
          </a:r>
        </a:p>
      </dgm:t>
    </dgm:pt>
    <dgm:pt modelId="{A630190E-412D-446A-848A-8C6323E5A89C}" type="parTrans" cxnId="{CB835E71-7819-42BE-B712-FF38B268A4F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9B3237-1F22-407B-A48C-97DEBADD38B2}" type="sibTrans" cxnId="{CB835E71-7819-42BE-B712-FF38B268A4F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C3CB78-E7F7-499A-A6C1-1EA611E5B3A9}" type="pres">
      <dgm:prSet presAssocID="{DBB7DE88-6135-4F3B-B610-63B9C60EF39C}" presName="compositeShape" presStyleCnt="0">
        <dgm:presLayoutVars>
          <dgm:dir/>
          <dgm:resizeHandles/>
        </dgm:presLayoutVars>
      </dgm:prSet>
      <dgm:spPr/>
    </dgm:pt>
    <dgm:pt modelId="{61D429CE-6844-44E7-B415-D5A2F75416B2}" type="pres">
      <dgm:prSet presAssocID="{DBB7DE88-6135-4F3B-B610-63B9C60EF39C}" presName="pyramid" presStyleLbl="node1" presStyleIdx="0" presStyleCnt="1"/>
      <dgm:spPr/>
    </dgm:pt>
    <dgm:pt modelId="{3F714B53-F05C-4EF4-8DD5-08600AC24852}" type="pres">
      <dgm:prSet presAssocID="{DBB7DE88-6135-4F3B-B610-63B9C60EF39C}" presName="theList" presStyleCnt="0"/>
      <dgm:spPr/>
    </dgm:pt>
    <dgm:pt modelId="{FBC13C8B-FFF2-4142-B3EC-435C5ADCF38B}" type="pres">
      <dgm:prSet presAssocID="{531E917B-3669-44E0-9380-D09747767E55}" presName="aNode" presStyleLbl="fgAcc1" presStyleIdx="0" presStyleCnt="3">
        <dgm:presLayoutVars>
          <dgm:bulletEnabled val="1"/>
        </dgm:presLayoutVars>
      </dgm:prSet>
      <dgm:spPr/>
    </dgm:pt>
    <dgm:pt modelId="{BF778AF5-BE2F-4981-A3DA-3FF489EA7248}" type="pres">
      <dgm:prSet presAssocID="{531E917B-3669-44E0-9380-D09747767E55}" presName="aSpace" presStyleCnt="0"/>
      <dgm:spPr/>
    </dgm:pt>
    <dgm:pt modelId="{CC14FFEE-C138-4E13-B2E3-B5A44F176F30}" type="pres">
      <dgm:prSet presAssocID="{B4ADD42C-FF30-4A4F-B5D4-72017E2D8E11}" presName="aNode" presStyleLbl="fgAcc1" presStyleIdx="1" presStyleCnt="3">
        <dgm:presLayoutVars>
          <dgm:bulletEnabled val="1"/>
        </dgm:presLayoutVars>
      </dgm:prSet>
      <dgm:spPr/>
    </dgm:pt>
    <dgm:pt modelId="{A5AA5FDC-37A6-4DC5-9689-EE0CCD5036CE}" type="pres">
      <dgm:prSet presAssocID="{B4ADD42C-FF30-4A4F-B5D4-72017E2D8E11}" presName="aSpace" presStyleCnt="0"/>
      <dgm:spPr/>
    </dgm:pt>
    <dgm:pt modelId="{5B4E8FE1-562E-477D-ADC1-B8F2AFDF408A}" type="pres">
      <dgm:prSet presAssocID="{1841F60B-0D98-4E39-AAC3-C399E232DEF3}" presName="aNode" presStyleLbl="fgAcc1" presStyleIdx="2" presStyleCnt="3">
        <dgm:presLayoutVars>
          <dgm:bulletEnabled val="1"/>
        </dgm:presLayoutVars>
      </dgm:prSet>
      <dgm:spPr/>
    </dgm:pt>
    <dgm:pt modelId="{5AB6624C-C0A0-40DE-82FC-4FB5AA5078AA}" type="pres">
      <dgm:prSet presAssocID="{1841F60B-0D98-4E39-AAC3-C399E232DEF3}" presName="aSpace" presStyleCnt="0"/>
      <dgm:spPr/>
    </dgm:pt>
  </dgm:ptLst>
  <dgm:cxnLst>
    <dgm:cxn modelId="{2F372027-FC78-4A44-A025-2C4552E57FFE}" type="presOf" srcId="{1841F60B-0D98-4E39-AAC3-C399E232DEF3}" destId="{5B4E8FE1-562E-477D-ADC1-B8F2AFDF408A}" srcOrd="0" destOrd="0" presId="urn:microsoft.com/office/officeart/2005/8/layout/pyramid2"/>
    <dgm:cxn modelId="{CB835E71-7819-42BE-B712-FF38B268A4F8}" srcId="{DBB7DE88-6135-4F3B-B610-63B9C60EF39C}" destId="{1841F60B-0D98-4E39-AAC3-C399E232DEF3}" srcOrd="2" destOrd="0" parTransId="{A630190E-412D-446A-848A-8C6323E5A89C}" sibTransId="{C29B3237-1F22-407B-A48C-97DEBADD38B2}"/>
    <dgm:cxn modelId="{371F0F74-869E-4577-BB87-F22EA35C08B9}" type="presOf" srcId="{B4ADD42C-FF30-4A4F-B5D4-72017E2D8E11}" destId="{CC14FFEE-C138-4E13-B2E3-B5A44F176F30}" srcOrd="0" destOrd="0" presId="urn:microsoft.com/office/officeart/2005/8/layout/pyramid2"/>
    <dgm:cxn modelId="{FFBFFB7A-4402-435D-AB8E-00E096187984}" type="presOf" srcId="{DBB7DE88-6135-4F3B-B610-63B9C60EF39C}" destId="{30C3CB78-E7F7-499A-A6C1-1EA611E5B3A9}" srcOrd="0" destOrd="0" presId="urn:microsoft.com/office/officeart/2005/8/layout/pyramid2"/>
    <dgm:cxn modelId="{644FB091-3D85-4BE6-BE6B-35F0D96C95D1}" srcId="{DBB7DE88-6135-4F3B-B610-63B9C60EF39C}" destId="{531E917B-3669-44E0-9380-D09747767E55}" srcOrd="0" destOrd="0" parTransId="{BDC0CA5E-B57A-4F21-9C14-33121BB0A98A}" sibTransId="{5B87C8A1-71A1-413B-8EDE-2A76961B023A}"/>
    <dgm:cxn modelId="{E5712FDF-0ECA-4938-8CF2-A9BAB935A89E}" type="presOf" srcId="{531E917B-3669-44E0-9380-D09747767E55}" destId="{FBC13C8B-FFF2-4142-B3EC-435C5ADCF38B}" srcOrd="0" destOrd="0" presId="urn:microsoft.com/office/officeart/2005/8/layout/pyramid2"/>
    <dgm:cxn modelId="{739947ED-7E1C-4366-825C-52B8026D48B3}" srcId="{DBB7DE88-6135-4F3B-B610-63B9C60EF39C}" destId="{B4ADD42C-FF30-4A4F-B5D4-72017E2D8E11}" srcOrd="1" destOrd="0" parTransId="{C9AC1BBB-83DA-48DC-A5CC-0E238F83E83F}" sibTransId="{4A1B01D3-6966-4CDC-9E4A-5503E5AA17A2}"/>
    <dgm:cxn modelId="{F2CD3ACD-0719-492A-856E-45AB7AC7F8BA}" type="presParOf" srcId="{30C3CB78-E7F7-499A-A6C1-1EA611E5B3A9}" destId="{61D429CE-6844-44E7-B415-D5A2F75416B2}" srcOrd="0" destOrd="0" presId="urn:microsoft.com/office/officeart/2005/8/layout/pyramid2"/>
    <dgm:cxn modelId="{6245007A-759D-419B-9194-C7C22E88F585}" type="presParOf" srcId="{30C3CB78-E7F7-499A-A6C1-1EA611E5B3A9}" destId="{3F714B53-F05C-4EF4-8DD5-08600AC24852}" srcOrd="1" destOrd="0" presId="urn:microsoft.com/office/officeart/2005/8/layout/pyramid2"/>
    <dgm:cxn modelId="{7B4F7F83-AC30-4DF0-AA77-A2E136C95D52}" type="presParOf" srcId="{3F714B53-F05C-4EF4-8DD5-08600AC24852}" destId="{FBC13C8B-FFF2-4142-B3EC-435C5ADCF38B}" srcOrd="0" destOrd="0" presId="urn:microsoft.com/office/officeart/2005/8/layout/pyramid2"/>
    <dgm:cxn modelId="{D35C41B6-8CFE-4EDD-BED5-C0D904E4BA25}" type="presParOf" srcId="{3F714B53-F05C-4EF4-8DD5-08600AC24852}" destId="{BF778AF5-BE2F-4981-A3DA-3FF489EA7248}" srcOrd="1" destOrd="0" presId="urn:microsoft.com/office/officeart/2005/8/layout/pyramid2"/>
    <dgm:cxn modelId="{BB02535C-E208-47DE-8D1E-41F2E79EB6E3}" type="presParOf" srcId="{3F714B53-F05C-4EF4-8DD5-08600AC24852}" destId="{CC14FFEE-C138-4E13-B2E3-B5A44F176F30}" srcOrd="2" destOrd="0" presId="urn:microsoft.com/office/officeart/2005/8/layout/pyramid2"/>
    <dgm:cxn modelId="{E29CEF35-F7EC-4A3B-95A3-F2218B857546}" type="presParOf" srcId="{3F714B53-F05C-4EF4-8DD5-08600AC24852}" destId="{A5AA5FDC-37A6-4DC5-9689-EE0CCD5036CE}" srcOrd="3" destOrd="0" presId="urn:microsoft.com/office/officeart/2005/8/layout/pyramid2"/>
    <dgm:cxn modelId="{DD0A2D02-3BFD-418C-8C7D-73F47816084B}" type="presParOf" srcId="{3F714B53-F05C-4EF4-8DD5-08600AC24852}" destId="{5B4E8FE1-562E-477D-ADC1-B8F2AFDF408A}" srcOrd="4" destOrd="0" presId="urn:microsoft.com/office/officeart/2005/8/layout/pyramid2"/>
    <dgm:cxn modelId="{8CD29F64-2F34-4A7B-848F-E11F34827CC4}" type="presParOf" srcId="{3F714B53-F05C-4EF4-8DD5-08600AC24852}" destId="{5AB6624C-C0A0-40DE-82FC-4FB5AA5078AA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429CE-6844-44E7-B415-D5A2F75416B2}">
      <dsp:nvSpPr>
        <dsp:cNvPr id="0" name=""/>
        <dsp:cNvSpPr/>
      </dsp:nvSpPr>
      <dsp:spPr>
        <a:xfrm>
          <a:off x="2311434" y="0"/>
          <a:ext cx="4217169" cy="421716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13C8B-FFF2-4142-B3EC-435C5ADCF38B}">
      <dsp:nvSpPr>
        <dsp:cNvPr id="0" name=""/>
        <dsp:cNvSpPr/>
      </dsp:nvSpPr>
      <dsp:spPr>
        <a:xfrm>
          <a:off x="4420018" y="423981"/>
          <a:ext cx="2741159" cy="9982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Phép tịnh tiến</a:t>
          </a:r>
        </a:p>
      </dsp:txBody>
      <dsp:txXfrm>
        <a:off x="4468750" y="472713"/>
        <a:ext cx="2643695" cy="900818"/>
      </dsp:txXfrm>
    </dsp:sp>
    <dsp:sp modelId="{CC14FFEE-C138-4E13-B2E3-B5A44F176F30}">
      <dsp:nvSpPr>
        <dsp:cNvPr id="0" name=""/>
        <dsp:cNvSpPr/>
      </dsp:nvSpPr>
      <dsp:spPr>
        <a:xfrm>
          <a:off x="4420018" y="1547050"/>
          <a:ext cx="2741159" cy="9982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Phép biến đổi tỉ lệ</a:t>
          </a:r>
        </a:p>
      </dsp:txBody>
      <dsp:txXfrm>
        <a:off x="4468750" y="1595782"/>
        <a:ext cx="2643695" cy="900818"/>
      </dsp:txXfrm>
    </dsp:sp>
    <dsp:sp modelId="{5B4E8FE1-562E-477D-ADC1-B8F2AFDF408A}">
      <dsp:nvSpPr>
        <dsp:cNvPr id="0" name=""/>
        <dsp:cNvSpPr/>
      </dsp:nvSpPr>
      <dsp:spPr>
        <a:xfrm>
          <a:off x="4420018" y="2670118"/>
          <a:ext cx="2741159" cy="9982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Phép quay</a:t>
          </a:r>
        </a:p>
      </dsp:txBody>
      <dsp:txXfrm>
        <a:off x="4468750" y="2718850"/>
        <a:ext cx="2643695" cy="900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84F67-BE24-4F05-A042-397CC3DEAD6E}" type="datetimeFigureOut">
              <a:rPr lang="en-US" smtClean="0"/>
              <a:t>22/04/2019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BE80E-60EB-4D04-87A0-E7FFFBF72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40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21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99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75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6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05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6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3145"/>
            <a:ext cx="8915400" cy="461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10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86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3145"/>
            <a:ext cx="8915400" cy="461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8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66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62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1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36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404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41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4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656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543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2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267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10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4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5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66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27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79CA61-6184-42A4-B258-13E2119C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21069"/>
            <a:ext cx="8915400" cy="454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9CA61-6184-42A4-B258-13E2119C0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hf hdr="0"/>
  <p:txStyles>
    <p:titleStyle>
      <a:lvl1pPr algn="just" defTabSz="4572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4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521069"/>
            <a:ext cx="8915400" cy="454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03/2019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9CA61-6184-42A4-B258-13E2119C0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hf hdr="0"/>
  <p:txStyles>
    <p:titleStyle>
      <a:lvl1pPr algn="just" defTabSz="457200" rtl="0" eaLnBrk="1" latinLnBrk="0" hangingPunct="1">
        <a:spcBef>
          <a:spcPct val="0"/>
        </a:spcBef>
        <a:buNone/>
        <a:defRPr sz="4000" kern="1200">
          <a:solidFill>
            <a:schemeClr val="accent2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E94D-832B-4497-8523-CAF3CE193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456" y="1767362"/>
            <a:ext cx="7952509" cy="18290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ĐỒ HỌA MÁY TÍNH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D64EC-0AEF-4CFD-A91F-810FEA59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1" y="4176130"/>
            <a:ext cx="5860821" cy="92610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Biên soạn: ThS. Nguyễn Thị Anh Th</a:t>
            </a:r>
            <a:r>
              <a:rPr lang="vi-VN">
                <a:solidFill>
                  <a:schemeClr val="tx2">
                    <a:lumMod val="75000"/>
                    <a:lumOff val="25000"/>
                  </a:schemeClr>
                </a:solidFill>
              </a:rPr>
              <a:t>ư</a:t>
            </a:r>
            <a:endParaRPr 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2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3F49-50E9-454F-9C04-3FB535CB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Biểu diễn ma trận của phép biến đổi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753DE-C8E0-4F72-A4FC-F8F1BDCEF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Để các phép biến đổi đ</a:t>
                </a:r>
                <a:r>
                  <a:rPr lang="vi-VN"/>
                  <a:t>ư</a:t>
                </a:r>
                <a:r>
                  <a:rPr lang="en-US"/>
                  <a:t>ợc thực hiện nhanh chóng và hiệu quả, các phép biến đổi đ</a:t>
                </a:r>
                <a:r>
                  <a:rPr lang="vi-VN"/>
                  <a:t>ư</a:t>
                </a:r>
                <a:r>
                  <a:rPr lang="en-US"/>
                  <a:t>ợc biểu diễn d</a:t>
                </a:r>
                <a:r>
                  <a:rPr lang="vi-VN"/>
                  <a:t>ư</a:t>
                </a:r>
                <a:r>
                  <a:rPr lang="en-US"/>
                  <a:t>ới dạng ma trận.</a:t>
                </a:r>
              </a:p>
              <a:p>
                <a:r>
                  <a:rPr lang="en-US"/>
                  <a:t>Giả sử, ta có 2 điểm: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’,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’,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Nếu ta biểu diễn tọa độ của 2 điểm trên d</a:t>
                </a:r>
                <a:r>
                  <a:rPr lang="vi-VN"/>
                  <a:t>ư</a:t>
                </a:r>
                <a:r>
                  <a:rPr lang="en-US"/>
                  <a:t>ới dạng cột thì các phép biến đổi đ</a:t>
                </a:r>
                <a:r>
                  <a:rPr lang="vi-VN"/>
                  <a:t>ư</a:t>
                </a:r>
                <a:r>
                  <a:rPr lang="en-US"/>
                  <a:t>ợc biểu diễn d</a:t>
                </a:r>
                <a:r>
                  <a:rPr lang="vi-VN"/>
                  <a:t>ư</a:t>
                </a:r>
                <a:r>
                  <a:rPr lang="en-US"/>
                  <a:t>ới dạng ma trận nh</a:t>
                </a:r>
                <a:r>
                  <a:rPr lang="vi-VN"/>
                  <a:t>ư</a:t>
                </a:r>
                <a:r>
                  <a:rPr lang="en-US"/>
                  <a:t> sau:</a:t>
                </a:r>
              </a:p>
              <a:p>
                <a:pPr lvl="1"/>
                <a:r>
                  <a:rPr lang="en-US" b="1" i="1"/>
                  <a:t>Phép tịnh tiến</a:t>
                </a:r>
                <a:r>
                  <a:rPr lang="en-US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lvl="1"/>
                <a:r>
                  <a:rPr lang="en-US" b="1" i="1"/>
                  <a:t>Phép biến đổi tỉ lệ</a:t>
                </a:r>
                <a:r>
                  <a:rPr lang="en-US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753DE-C8E0-4F72-A4FC-F8F1BDCEF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1" t="-158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6EE24-E323-4DDA-99D9-FD63FD88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E9F1F-EC60-435E-8B54-46AECB0A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B34BE-6362-4F52-B922-5F8B9803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5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3F49-50E9-454F-9C04-3FB535CB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Biểu diễn ma trận của phép biến đổi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753DE-C8E0-4F72-A4FC-F8F1BDCEF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Nếu ta biểu diễn tọa độ của 2 điểm trên d</a:t>
                </a:r>
                <a:r>
                  <a:rPr lang="vi-VN"/>
                  <a:t>ư</a:t>
                </a:r>
                <a:r>
                  <a:rPr lang="en-US"/>
                  <a:t>ới dạng cột thì các phép biến đổi đ</a:t>
                </a:r>
                <a:r>
                  <a:rPr lang="vi-VN"/>
                  <a:t>ư</a:t>
                </a:r>
                <a:r>
                  <a:rPr lang="en-US"/>
                  <a:t>ợc biểu diễn d</a:t>
                </a:r>
                <a:r>
                  <a:rPr lang="vi-VN"/>
                  <a:t>ư</a:t>
                </a:r>
                <a:r>
                  <a:rPr lang="en-US"/>
                  <a:t>ới dạng ma trận nh</a:t>
                </a:r>
                <a:r>
                  <a:rPr lang="vi-VN"/>
                  <a:t>ư</a:t>
                </a:r>
                <a:r>
                  <a:rPr lang="en-US"/>
                  <a:t> sau:</a:t>
                </a:r>
              </a:p>
              <a:p>
                <a:pPr lvl="1"/>
                <a:r>
                  <a:rPr lang="en-US" b="1" i="1"/>
                  <a:t>Phép quay quanh trục Ox</a:t>
                </a:r>
                <a:r>
                  <a:rPr lang="en-US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lvl="1"/>
                <a:r>
                  <a:rPr lang="en-US" b="1" i="1"/>
                  <a:t>Phép quay quanh trục Oy</a:t>
                </a:r>
                <a:r>
                  <a:rPr lang="en-US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lvl="1"/>
                <a:r>
                  <a:rPr lang="en-US" b="1" i="1"/>
                  <a:t>Phép quay quanh trục Oz</a:t>
                </a:r>
                <a:r>
                  <a:rPr lang="en-US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753DE-C8E0-4F72-A4FC-F8F1BDCEF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1" t="-2378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6EE24-E323-4DDA-99D9-FD63FD88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E9F1F-EC60-435E-8B54-46AECB0A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B34BE-6362-4F52-B922-5F8B9803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4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Các phép biến đổi hình học c</a:t>
            </a:r>
            <a:r>
              <a:rPr lang="vi-VN"/>
              <a:t>ơ</a:t>
            </a:r>
            <a:r>
              <a:rPr lang="en-US"/>
              <a:t> sở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Biểu diễn ma trận của phép biến đổi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Kết hợp các phép biến đổi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5: Các phép biến đổi hình ảnh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1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516F-FEB4-4BAC-B766-AE3B812A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3. Kết hợp các phép biến đổi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53868-4EDF-4ADA-ADEB-1A13FF4E9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Quá trình áp dụng các phép biến đổi liên tiếp để tạo nên một phép biến đổi tổng thể đ</a:t>
                </a:r>
                <a:r>
                  <a:rPr lang="vi-VN"/>
                  <a:t>ư</a:t>
                </a:r>
                <a:r>
                  <a:rPr lang="en-US"/>
                  <a:t>ợc gọi là sự kết hợp các phép biến đổi.</a:t>
                </a:r>
              </a:p>
              <a:p>
                <a:pPr lvl="1"/>
                <a:r>
                  <a:rPr lang="en-US"/>
                  <a:t>Các phép biến đổi đ</a:t>
                </a:r>
                <a:r>
                  <a:rPr lang="vi-VN"/>
                  <a:t>ư</a:t>
                </a:r>
                <a:r>
                  <a:rPr lang="en-US"/>
                  <a:t>ợc biểu diễn d</a:t>
                </a:r>
                <a:r>
                  <a:rPr lang="vi-VN"/>
                  <a:t>ư</a:t>
                </a:r>
                <a:r>
                  <a:rPr lang="en-US"/>
                  <a:t>ới dạng ma trận.</a:t>
                </a:r>
              </a:p>
              <a:p>
                <a:pPr lvl="1"/>
                <a:r>
                  <a:rPr lang="en-US"/>
                  <a:t>Trong toán học, </a:t>
                </a:r>
                <a:r>
                  <a:rPr lang="en-US" b="1"/>
                  <a:t>quá trình kết hợp </a:t>
                </a:r>
                <a:r>
                  <a:rPr lang="en-US"/>
                  <a:t>các phép biến đổi là </a:t>
                </a:r>
                <a:r>
                  <a:rPr lang="en-US" b="1"/>
                  <a:t>quá trình nhân </a:t>
                </a:r>
                <a:r>
                  <a:rPr lang="en-US"/>
                  <a:t>các ma trận.</a:t>
                </a:r>
              </a:p>
              <a:p>
                <a:r>
                  <a:rPr lang="en-US"/>
                  <a:t>Do đó, ta có:</a:t>
                </a:r>
              </a:p>
              <a:p>
                <a:pPr lvl="1"/>
                <a:r>
                  <a:rPr lang="en-US" b="1" i="1"/>
                  <a:t>Kết hợp các phép tịnh tiến</a:t>
                </a:r>
                <a:r>
                  <a:rPr lang="en-US"/>
                  <a:t>: kết quả là một phép tịnh tiến.</a:t>
                </a:r>
              </a:p>
              <a:p>
                <a:pPr lvl="1"/>
                <a:r>
                  <a:rPr lang="en-US" b="1" i="1"/>
                  <a:t>Kết hợp các phép tỉ lệ</a:t>
                </a:r>
                <a:r>
                  <a:rPr lang="en-US"/>
                  <a:t>: kết quả là một phép tỉ lệ.</a:t>
                </a:r>
              </a:p>
              <a:p>
                <a:pPr lvl="1"/>
                <a:r>
                  <a:rPr lang="en-US" b="1" i="1"/>
                  <a:t>Kết hợp các phép quay</a:t>
                </a:r>
                <a:r>
                  <a:rPr lang="en-US"/>
                  <a:t>: kết hợp của nhiều phép quay quanh trục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𝑂𝑥</m:t>
                    </m:r>
                  </m:oMath>
                </a14:m>
                <a:r>
                  <a:rPr lang="en-US"/>
                  <a:t> là một phép quay quanh trục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𝑂𝑥</m:t>
                    </m:r>
                  </m:oMath>
                </a14:m>
                <a:r>
                  <a:rPr lang="en-US"/>
                  <a:t>. T</a:t>
                </a:r>
                <a:r>
                  <a:rPr lang="vi-VN"/>
                  <a:t>ư</a:t>
                </a:r>
                <a:r>
                  <a:rPr lang="en-US"/>
                  <a:t>ơng tự với các phép quay quanh các trục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𝑂𝑦</m:t>
                    </m:r>
                  </m:oMath>
                </a14:m>
                <a:r>
                  <a:rPr lang="en-US"/>
                  <a:t> và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𝑂𝑧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53868-4EDF-4ADA-ADEB-1A13FF4E9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8" t="-1057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23E8F-EED9-4812-B6BD-111AEB48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B5C5-50B1-42D0-A4C3-E6BE8027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29563-1A93-4F82-AF60-A00026FB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9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Các phép biến đổi hình học c</a:t>
            </a:r>
            <a:r>
              <a:rPr lang="vi-VN"/>
              <a:t>ơ</a:t>
            </a:r>
            <a:r>
              <a:rPr lang="en-US"/>
              <a:t> sở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Biểu diễn ma trận của phép biến đổi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Kết hợp các phép biến đổi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5: Các phép biến đổi hình ảnh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2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0D916-E7CF-42A6-813B-4A999B42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758821"/>
          </a:xfrm>
        </p:spPr>
        <p:txBody>
          <a:bodyPr>
            <a:normAutofit/>
          </a:bodyPr>
          <a:lstStyle/>
          <a:p>
            <a:r>
              <a:rPr lang="en-US"/>
              <a:t>4. Bài tập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C285-D9BA-4D1F-86DF-157C679F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570182"/>
            <a:ext cx="3650278" cy="4322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Vận dụng các phép biến đổi lên đối t</a:t>
            </a:r>
            <a:r>
              <a:rPr lang="vi-VN" b="1"/>
              <a:t>ư</a:t>
            </a:r>
            <a:r>
              <a:rPr lang="en-US" b="1"/>
              <a:t>ợng trong OpenGL</a:t>
            </a:r>
          </a:p>
          <a:p>
            <a:r>
              <a:rPr lang="en-US"/>
              <a:t>Vẽ bình trà cho phép quay, phóng to và thu nhỏ nh</a:t>
            </a:r>
            <a:r>
              <a:rPr lang="vi-VN"/>
              <a:t>ư</a:t>
            </a:r>
            <a:r>
              <a:rPr lang="en-US"/>
              <a:t> hình bên.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4B604-DA46-4319-88FC-15407B7B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067398"/>
            <a:ext cx="6953577" cy="4398136"/>
          </a:xfrm>
          <a:prstGeom prst="rect">
            <a:avLst/>
          </a:prstGeom>
        </p:spPr>
      </p:pic>
      <p:sp>
        <p:nvSpPr>
          <p:cNvPr id="1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61F8-3D01-4EB0-A4F5-A7A25BB9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79CA61-6184-42A4-B258-13E2119C06D3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9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F5B57-CDF2-4ED9-BFB2-53F74F86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6215-A754-4A4E-A6B8-6953452D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03/2019</a:t>
            </a:r>
          </a:p>
        </p:txBody>
      </p:sp>
    </p:spTree>
    <p:extLst>
      <p:ext uri="{BB962C8B-B14F-4D97-AF65-F5344CB8AC3E}">
        <p14:creationId xmlns:p14="http://schemas.microsoft.com/office/powerpoint/2010/main" val="191075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B7E822-5B0D-4AA5-9B6E-8833CA32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Questions?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3E58E5-BF25-4A63-B068-3F40728D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" y="1940422"/>
            <a:ext cx="5292725" cy="297715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D9A1-26EF-4578-B562-2FDF80DE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4455" y="6243440"/>
            <a:ext cx="6349169" cy="365125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7A81-7293-4A42-835D-1742852E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9756" y="6240804"/>
            <a:ext cx="1840412" cy="370396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DCC4-8511-41F1-97E4-2291FCB4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7080" y="6243440"/>
            <a:ext cx="861328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2E536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rgbClr val="2E536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04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u="sng"/>
              <a:t>Các phép biến đổi hình học c</a:t>
            </a:r>
            <a:r>
              <a:rPr lang="vi-VN" b="1" u="sng"/>
              <a:t>ơ</a:t>
            </a:r>
            <a:r>
              <a:rPr lang="en-US" b="1" u="sng"/>
              <a:t> sở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Biểu diễn ma trận của phép biến đổi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Kết hợp các phép biến đổi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5: Các phép biến đổi hình ảnh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>
                <a:solidFill>
                  <a:schemeClr val="bg1"/>
                </a:solidFill>
              </a:rPr>
              <a:t>ThS. Nguyễn Thị Anh Thư - Đồ họa máy tính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A825-524F-4ADF-BC0B-ECBA6C35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</a:t>
            </a:r>
            <a:r>
              <a:rPr lang="vi-VN"/>
              <a:t>Các phép biến đổi hình học cơ sở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9BE96-E5BA-4281-91EF-8A0E4258E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Một phép biến đổi trong không gian 3 chiều sẽ biến đổi điểm P trong không gian thành điểm có tọa độ mới Q theo một quy luật nào đó.</a:t>
                </a:r>
              </a:p>
              <a:p>
                <a:r>
                  <a:rPr lang="en-US"/>
                  <a:t>Về mặt bản chất, </a:t>
                </a:r>
                <a:r>
                  <a:rPr lang="en-US" b="1"/>
                  <a:t>phép biến đổi điểm là một ánh xạ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là hàm số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9BE96-E5BA-4281-91EF-8A0E4258E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8" t="-1057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1630-AB82-45B7-A353-C7E26680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229E-51F2-4F39-B114-55C7234B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8E26-CD4D-480A-B097-01D606F9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3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A825-524F-4ADF-BC0B-ECBA6C35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</a:t>
            </a:r>
            <a:r>
              <a:rPr lang="vi-VN"/>
              <a:t>Các phép biến đổi hình học cơ sở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9BE96-E5BA-4281-91EF-8A0E4258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Các phép biến đổi gồm</a:t>
            </a:r>
            <a:r>
              <a:rPr lang="en-US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1630-AB82-45B7-A353-C7E26680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229E-51F2-4F39-B114-55C7234B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8E26-CD4D-480A-B097-01D606F9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7BF5243-BAC9-4E87-BA04-FCA7A4803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5625028"/>
              </p:ext>
            </p:extLst>
          </p:nvPr>
        </p:nvGraphicFramePr>
        <p:xfrm>
          <a:off x="2031999" y="1921163"/>
          <a:ext cx="9472613" cy="4217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29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2A825-524F-4ADF-BC0B-ECBA6C35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811940" cy="10636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rgbClr val="7B6954"/>
                </a:solidFill>
              </a:rPr>
              <a:t>1. </a:t>
            </a:r>
            <a:r>
              <a:rPr lang="vi-VN" sz="3400">
                <a:solidFill>
                  <a:srgbClr val="7B6954"/>
                </a:solidFill>
              </a:rPr>
              <a:t>Các phép biến đổi hình học cơ sở</a:t>
            </a:r>
            <a:endParaRPr lang="en-US" sz="3400">
              <a:solidFill>
                <a:srgbClr val="7B6954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B69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9BE96-E5BA-4281-91EF-8A0E4258E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9225" y="1708728"/>
                <a:ext cx="3650278" cy="4184126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9AE2FC"/>
                  </a:buClr>
                </a:pPr>
                <a:r>
                  <a:rPr lang="en-US" b="1"/>
                  <a:t>Phép tịnh tiến</a:t>
                </a:r>
                <a:r>
                  <a:rPr lang="en-US"/>
                  <a:t>:</a:t>
                </a:r>
              </a:p>
              <a:p>
                <a:pPr lvl="1">
                  <a:buClr>
                    <a:srgbClr val="9AE2FC"/>
                  </a:buClr>
                </a:pPr>
                <a:r>
                  <a:rPr lang="en-US"/>
                  <a:t>Để tịnh tiến một điểm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từ vị trí này sang vị trí khác trong không gian, ta cộng thêm các giá trị mô tả độ dời vào các tọa độ của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/>
                  <a:t>.</a:t>
                </a:r>
              </a:p>
              <a:p>
                <a:pPr marL="457200" lvl="1" indent="0">
                  <a:buClr>
                    <a:srgbClr val="9AE2F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9BE96-E5BA-4281-91EF-8A0E4258E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225" y="1708728"/>
                <a:ext cx="3650278" cy="4184126"/>
              </a:xfrm>
              <a:blipFill>
                <a:blip r:embed="rId2"/>
                <a:stretch>
                  <a:fillRect l="-2341" t="-1164" r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BBF281C-88D4-445F-9910-9BCAE2DD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626" y="640080"/>
            <a:ext cx="6425410" cy="5252773"/>
          </a:xfrm>
          <a:prstGeom prst="rect">
            <a:avLst/>
          </a:prstGeom>
        </p:spPr>
      </p:pic>
      <p:sp>
        <p:nvSpPr>
          <p:cNvPr id="1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8E26-CD4D-480A-B097-01D606F9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79CA61-6184-42A4-B258-13E2119C06D3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229E-51F2-4F39-B114-55C7234B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1630-AB82-45B7-A353-C7E26680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03/2019</a:t>
            </a:r>
          </a:p>
        </p:txBody>
      </p:sp>
    </p:spTree>
    <p:extLst>
      <p:ext uri="{BB962C8B-B14F-4D97-AF65-F5344CB8AC3E}">
        <p14:creationId xmlns:p14="http://schemas.microsoft.com/office/powerpoint/2010/main" val="164724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2A825-524F-4ADF-BC0B-ECBA6C35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0451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1. </a:t>
            </a:r>
            <a:r>
              <a:rPr lang="vi-VN" sz="3400"/>
              <a:t>Các phép biến đổi hình học cơ sở</a:t>
            </a:r>
            <a:endParaRPr lang="en-US" sz="3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9BE96-E5BA-4281-91EF-8A0E4258E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9225" y="1690256"/>
                <a:ext cx="3650278" cy="42025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Clr>
                    <a:srgbClr val="7B623A"/>
                  </a:buClr>
                </a:pPr>
                <a:r>
                  <a:rPr lang="en-US" b="1"/>
                  <a:t>Phép biến đổi tỉ lệ</a:t>
                </a:r>
                <a:r>
                  <a:rPr lang="en-US"/>
                  <a:t>:</a:t>
                </a:r>
              </a:p>
              <a:p>
                <a:pPr lvl="1">
                  <a:lnSpc>
                    <a:spcPct val="90000"/>
                  </a:lnSpc>
                  <a:buClr>
                    <a:srgbClr val="7B623A"/>
                  </a:buClr>
                </a:pPr>
                <a:r>
                  <a:rPr lang="en-US"/>
                  <a:t>Làm thay đổi kích th</a:t>
                </a:r>
                <a:r>
                  <a:rPr lang="vi-VN"/>
                  <a:t>ư</a:t>
                </a:r>
                <a:r>
                  <a:rPr lang="en-US"/>
                  <a:t>ớc đối t</a:t>
                </a:r>
                <a:r>
                  <a:rPr lang="vi-VN"/>
                  <a:t>ư</a:t>
                </a:r>
                <a:r>
                  <a:rPr lang="en-US"/>
                  <a:t>ợng.</a:t>
                </a:r>
              </a:p>
              <a:p>
                <a:pPr lvl="1">
                  <a:lnSpc>
                    <a:spcPct val="90000"/>
                  </a:lnSpc>
                  <a:buClr>
                    <a:srgbClr val="7B623A"/>
                  </a:buClr>
                </a:pPr>
                <a:r>
                  <a:rPr lang="en-US"/>
                  <a:t>Để co hay giãn tọa độ của một điểm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ta dùng phép nhân nh</a:t>
                </a:r>
                <a:r>
                  <a:rPr lang="vi-VN"/>
                  <a:t>ư</a:t>
                </a:r>
                <a:r>
                  <a:rPr lang="en-US"/>
                  <a:t> sau:</a:t>
                </a:r>
              </a:p>
              <a:p>
                <a:pPr marL="457200" lvl="1" indent="0">
                  <a:lnSpc>
                    <a:spcPct val="90000"/>
                  </a:lnSpc>
                  <a:buClr>
                    <a:srgbClr val="7B623A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lvl="1">
                  <a:lnSpc>
                    <a:spcPct val="90000"/>
                  </a:lnSpc>
                  <a:buClr>
                    <a:srgbClr val="7B623A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/>
                  <a:t>: các hệ số tỉ lệ.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9BE96-E5BA-4281-91EF-8A0E4258E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225" y="1690256"/>
                <a:ext cx="3650278" cy="4202598"/>
              </a:xfrm>
              <a:blipFill>
                <a:blip r:embed="rId2"/>
                <a:stretch>
                  <a:fillRect l="-2341" t="-2029" r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3B227BB-13D3-45D0-A54F-31315C6E5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791" y="640080"/>
            <a:ext cx="6649080" cy="5252773"/>
          </a:xfrm>
          <a:prstGeom prst="rect">
            <a:avLst/>
          </a:prstGeom>
        </p:spPr>
      </p:pic>
      <p:sp>
        <p:nvSpPr>
          <p:cNvPr id="1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8E26-CD4D-480A-B097-01D606F9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79CA61-6184-42A4-B258-13E2119C06D3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4229E-51F2-4F39-B114-55C7234B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1630-AB82-45B7-A353-C7E26680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03/2019</a:t>
            </a:r>
          </a:p>
        </p:txBody>
      </p:sp>
    </p:spTree>
    <p:extLst>
      <p:ext uri="{BB962C8B-B14F-4D97-AF65-F5344CB8AC3E}">
        <p14:creationId xmlns:p14="http://schemas.microsoft.com/office/powerpoint/2010/main" val="286760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1DF5-0BC2-4F32-997A-40F9A34A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vi-VN"/>
              <a:t>Các phép biến đổi hình học cơ sở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FB9D-B529-4DC4-9A15-D5730B70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Phép quay</a:t>
            </a:r>
            <a:r>
              <a:rPr lang="en-US"/>
              <a:t>:</a:t>
            </a:r>
          </a:p>
          <a:p>
            <a:pPr lvl="1"/>
            <a:r>
              <a:rPr lang="en-US"/>
              <a:t>Trong không gian ba chiều, phép quay sẽ dùng trục quay là các trục tọa độ.</a:t>
            </a:r>
          </a:p>
          <a:p>
            <a:pPr lvl="1"/>
            <a:r>
              <a:rPr lang="en-US"/>
              <a:t>Chiều quay quanh trục tọa độ nh</a:t>
            </a:r>
            <a:r>
              <a:rPr lang="vi-VN"/>
              <a:t>ư</a:t>
            </a:r>
            <a:r>
              <a:rPr lang="en-US"/>
              <a:t> sau: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A1BF-4204-4D41-9136-55B9A926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E7FA-9CED-4841-B276-A5EC99CA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D66EC-B6EA-4527-B3FC-020BC175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9CA61-6184-42A4-B258-13E2119C06D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463A0-5E81-4F14-97BC-3132B8FF3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37" y="2895888"/>
            <a:ext cx="94773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3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F0F56-7B4E-43DC-AA4A-7E1896ED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AAD1C9-1487-4C1B-8CA2-A565EA7B5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C10C-3F7C-45BC-AF0D-1530D64B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70" y="649357"/>
            <a:ext cx="9765023" cy="35439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Các phép biến đổi hình học c</a:t>
            </a:r>
            <a:r>
              <a:rPr lang="vi-VN"/>
              <a:t>ơ</a:t>
            </a:r>
            <a:r>
              <a:rPr lang="en-US"/>
              <a:t> sở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/>
              <a:t>Biểu diễn ma trận của phép biến đổi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Kết hợp các phép biến đổi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Bài tập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F4AA7-D436-4D3E-9311-E3CAACD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0424"/>
            <a:ext cx="12192000" cy="2307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28189-DF9C-48B2-A12F-59ADBFA5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871" y="4912467"/>
            <a:ext cx="9765023" cy="11004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Bài 5: Các phép biến đổi hình ảnh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C6FA62F-E948-4EBA-AE1A-47CBEE9FC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50191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CCEF-E273-4736-B1FE-D000EDCB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03/2019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528F-544F-4B6C-B645-AFA0358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ThS. Nguyễn Thị Anh Thư - Đồ họa máy tính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9186-36F5-410A-B2BE-15F87C01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9CA61-6184-42A4-B258-13E2119C06D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4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23F49-50E9-454F-9C04-3FB535CB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0266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181B4C"/>
                </a:solidFill>
              </a:rPr>
              <a:t>2. Biểu diễn ma trận của phép biến đổi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81B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753DE-C8E0-4F72-A4FC-F8F1BDCEF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744170"/>
            <a:ext cx="3650278" cy="4148684"/>
          </a:xfrm>
        </p:spPr>
        <p:txBody>
          <a:bodyPr>
            <a:normAutofit/>
          </a:bodyPr>
          <a:lstStyle/>
          <a:p>
            <a:pPr>
              <a:buClr>
                <a:srgbClr val="00ACC6"/>
              </a:buClr>
            </a:pPr>
            <a:r>
              <a:rPr lang="en-US"/>
              <a:t>Trong nhiều ứng dụng đồ họa, ng</a:t>
            </a:r>
            <a:r>
              <a:rPr lang="vi-VN"/>
              <a:t>ư</a:t>
            </a:r>
            <a:r>
              <a:rPr lang="en-US"/>
              <a:t>ời dùng th</a:t>
            </a:r>
            <a:r>
              <a:rPr lang="vi-VN"/>
              <a:t>ư</a:t>
            </a:r>
            <a:r>
              <a:rPr lang="en-US"/>
              <a:t>ờng có nhu cầu thực hiện nhiều phép biến đổi hình học khác nhau trên một đối t</a:t>
            </a:r>
            <a:r>
              <a:rPr lang="vi-VN"/>
              <a:t>ư</a:t>
            </a:r>
            <a:r>
              <a:rPr lang="en-US"/>
              <a:t>ợng để tạo ra các hiệu quả mong muốn.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6DCD8-5F13-4375-AD83-7CE7CC792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1310773"/>
            <a:ext cx="6953577" cy="3911387"/>
          </a:xfrm>
          <a:prstGeom prst="rect">
            <a:avLst/>
          </a:prstGeom>
        </p:spPr>
      </p:pic>
      <p:sp>
        <p:nvSpPr>
          <p:cNvPr id="1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B34BE-6362-4F52-B922-5F8B9803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C79CA61-6184-42A4-B258-13E2119C06D3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E9F1F-EC60-435E-8B54-46AECB0A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0916" y="6135808"/>
            <a:ext cx="76199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/>
              <a:t>ThS. Nguyễn Thị Anh Thư - Đồ họa máy tính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6EE24-E323-4DDA-99D9-FD63FD88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03/2019</a:t>
            </a:r>
          </a:p>
        </p:txBody>
      </p:sp>
    </p:spTree>
    <p:extLst>
      <p:ext uri="{BB962C8B-B14F-4D97-AF65-F5344CB8AC3E}">
        <p14:creationId xmlns:p14="http://schemas.microsoft.com/office/powerpoint/2010/main" val="30457624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1060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Times New Roman</vt:lpstr>
      <vt:lpstr>Wingdings 3</vt:lpstr>
      <vt:lpstr>Wisp</vt:lpstr>
      <vt:lpstr>1_Wisp</vt:lpstr>
      <vt:lpstr>ĐỒ HỌA MÁY TÍNH</vt:lpstr>
      <vt:lpstr>Bài 5: Các phép biến đổi hình ảnh</vt:lpstr>
      <vt:lpstr>1. Các phép biến đổi hình học cơ sở</vt:lpstr>
      <vt:lpstr>1. Các phép biến đổi hình học cơ sở</vt:lpstr>
      <vt:lpstr>1. Các phép biến đổi hình học cơ sở</vt:lpstr>
      <vt:lpstr>1. Các phép biến đổi hình học cơ sở</vt:lpstr>
      <vt:lpstr>1. Các phép biến đổi hình học cơ sở</vt:lpstr>
      <vt:lpstr>Bài 5: Các phép biến đổi hình ảnh</vt:lpstr>
      <vt:lpstr>2. Biểu diễn ma trận của phép biến đổi</vt:lpstr>
      <vt:lpstr>2. Biểu diễn ma trận của phép biến đổi</vt:lpstr>
      <vt:lpstr>2. Biểu diễn ma trận của phép biến đổi</vt:lpstr>
      <vt:lpstr>Bài 5: Các phép biến đổi hình ảnh</vt:lpstr>
      <vt:lpstr>3. Kết hợp các phép biến đổi</vt:lpstr>
      <vt:lpstr>Bài 5: Các phép biến đổi hình ảnh</vt:lpstr>
      <vt:lpstr>4. Bài tập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HỌA MÁY TÍNH</dc:title>
  <dc:creator>Thư Nguyễn Thị Anh</dc:creator>
  <cp:lastModifiedBy>Thư Nguyễn Thị Anh</cp:lastModifiedBy>
  <cp:revision>1</cp:revision>
  <dcterms:created xsi:type="dcterms:W3CDTF">2019-04-22T05:08:30Z</dcterms:created>
  <dcterms:modified xsi:type="dcterms:W3CDTF">2019-04-22T06:25:41Z</dcterms:modified>
</cp:coreProperties>
</file>