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0fc8310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0fc8310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a:t>
            </a:r>
            <a:r>
              <a:rPr lang="vi"/>
              <a:t>roc objects are self-contained code sequences that you can create, store, pass around as method arguments</a:t>
            </a:r>
            <a:endParaRPr/>
          </a:p>
          <a:p>
            <a:pPr indent="0" lvl="0" marL="0" rtl="0" algn="l">
              <a:spcBef>
                <a:spcPts val="0"/>
              </a:spcBef>
              <a:spcAft>
                <a:spcPts val="0"/>
              </a:spcAft>
              <a:buNone/>
            </a:pPr>
            <a:r>
              <a:rPr lang="vi"/>
              <a:t>a lambda is a Proc object, but one with slightly special internal engineering</a:t>
            </a:r>
            <a:endParaRPr/>
          </a:p>
          <a:p>
            <a:pPr indent="0" lvl="0" marL="0" rtl="0" algn="l">
              <a:spcBef>
                <a:spcPts val="0"/>
              </a:spcBef>
              <a:spcAft>
                <a:spcPts val="0"/>
              </a:spcAft>
              <a:buNone/>
            </a:pPr>
            <a:r>
              <a:rPr lang="vi"/>
              <a:t>Method objects represent methods extracted into objects that you can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19706cc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19706cc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0fc8310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0fc8310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t>2. T</a:t>
            </a:r>
            <a:r>
              <a:rPr lang="vi"/>
              <a:t>he m that’s printed out isn’t the a defined in the method; it’s the m from the scope where the proc was originally created</a:t>
            </a:r>
            <a:endParaRPr/>
          </a:p>
          <a:p>
            <a:pPr indent="0" lvl="0" marL="0" rtl="0" algn="l">
              <a:spcBef>
                <a:spcPts val="0"/>
              </a:spcBef>
              <a:spcAft>
                <a:spcPts val="0"/>
              </a:spcAft>
              <a:buNone/>
            </a:pPr>
            <a:r>
              <a:rPr lang="vi"/>
              <a:t>3. The Proc object carries its context around with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19706cc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19706cc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0fc83102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0fc83102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19706c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19706c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19706cc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19706cc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Methods don’t present themselves as objects until you tell them 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085b353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085b353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instance_eval is mostly useful for breaking into what would normally be another object’s private data</a:t>
            </a:r>
            <a:r>
              <a:rPr lang="vi"/>
              <a:t>—</a:t>
            </a:r>
            <a:r>
              <a:rPr lang="vi"/>
              <a:t>particularly instance variables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vi"/>
              <a:t>Callable and</a:t>
            </a:r>
            <a:endParaRPr/>
          </a:p>
          <a:p>
            <a:pPr indent="0" lvl="0" marL="0" rtl="0" algn="ctr">
              <a:spcBef>
                <a:spcPts val="0"/>
              </a:spcBef>
              <a:spcAft>
                <a:spcPts val="0"/>
              </a:spcAft>
              <a:buNone/>
            </a:pPr>
            <a:r>
              <a:rPr lang="vi"/>
              <a:t>runnable objects in Ruby</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Sharing 24/6/2021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a:t>
            </a:r>
            <a:r>
              <a:rPr lang="vi"/>
              <a:t>allable objects?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Proc objects, lambdas, và method objects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Kh</a:t>
            </a:r>
            <a:r>
              <a:rPr lang="vi"/>
              <a:t>ái quát về Proc?</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Pr</a:t>
            </a:r>
            <a:r>
              <a:rPr lang="vi"/>
              <a:t>oc object là một object chứa các dòng code, có thể được tạo, lưu, truyền đi như một tham số. Và code trong Proc được thực thi khi gọi method call của Proc object đó.</a:t>
            </a:r>
            <a:endParaRPr/>
          </a:p>
          <a:p>
            <a:pPr indent="-342900" lvl="0" marL="457200" rtl="0" algn="l">
              <a:spcBef>
                <a:spcPts val="0"/>
              </a:spcBef>
              <a:spcAft>
                <a:spcPts val="0"/>
              </a:spcAft>
              <a:buSzPts val="1800"/>
              <a:buAutoNum type="arabicPeriod"/>
            </a:pPr>
            <a:r>
              <a:rPr lang="vi"/>
              <a:t>Proc vs Block:</a:t>
            </a:r>
            <a:endParaRPr/>
          </a:p>
          <a:p>
            <a:pPr indent="-342900" lvl="0" marL="457200" rtl="0" algn="l">
              <a:spcBef>
                <a:spcPts val="0"/>
              </a:spcBef>
              <a:spcAft>
                <a:spcPts val="0"/>
              </a:spcAft>
              <a:buSzPts val="1800"/>
              <a:buChar char="-"/>
            </a:pPr>
            <a:r>
              <a:rPr lang="vi"/>
              <a:t>Proc là một object, block thì không.</a:t>
            </a:r>
            <a:endParaRPr/>
          </a:p>
          <a:p>
            <a:pPr indent="-342900" lvl="0" marL="457200" rtl="0" algn="l">
              <a:spcBef>
                <a:spcPts val="0"/>
              </a:spcBef>
              <a:spcAft>
                <a:spcPts val="0"/>
              </a:spcAft>
              <a:buSzPts val="1800"/>
              <a:buChar char="-"/>
            </a:pPr>
            <a:r>
              <a:rPr lang="vi"/>
              <a:t>Một proc có thể được khởi tạo từ một block (Và chỉ nhiều nhất 1 block, mà không cần tham số khác).</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Proc</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Passing a proc as an argument</a:t>
            </a:r>
            <a:endParaRPr/>
          </a:p>
          <a:p>
            <a:pPr indent="-342900" lvl="0" marL="457200" rtl="0" algn="l">
              <a:spcBef>
                <a:spcPts val="0"/>
              </a:spcBef>
              <a:spcAft>
                <a:spcPts val="0"/>
              </a:spcAft>
              <a:buSzPts val="1800"/>
              <a:buAutoNum type="arabicPeriod"/>
            </a:pPr>
            <a:r>
              <a:rPr lang="vi"/>
              <a:t>Variable scope with Proc</a:t>
            </a:r>
            <a:endParaRPr/>
          </a:p>
          <a:p>
            <a:pPr indent="-342900" lvl="0" marL="457200" rtl="0" algn="l">
              <a:spcBef>
                <a:spcPts val="0"/>
              </a:spcBef>
              <a:spcAft>
                <a:spcPts val="0"/>
              </a:spcAft>
              <a:buSzPts val="1800"/>
              <a:buAutoNum type="arabicPeriod"/>
            </a:pPr>
            <a:r>
              <a:rPr lang="vi"/>
              <a:t>The Proc object carries its context around with it</a:t>
            </a:r>
            <a:endParaRPr/>
          </a:p>
          <a:p>
            <a:pPr indent="-342900" lvl="0" marL="457200" rtl="0" algn="l">
              <a:spcBef>
                <a:spcPts val="0"/>
              </a:spcBef>
              <a:spcAft>
                <a:spcPts val="0"/>
              </a:spcAft>
              <a:buSzPts val="1800"/>
              <a:buAutoNum type="arabicPeriod"/>
            </a:pPr>
            <a:r>
              <a:rPr lang="vi"/>
              <a:t>Pr</a:t>
            </a:r>
            <a:r>
              <a:rPr lang="vi"/>
              <a:t>oc par</a:t>
            </a:r>
            <a:r>
              <a:rPr lang="vi"/>
              <a:t>ameters and arguments</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Kh</a:t>
            </a:r>
            <a:r>
              <a:rPr lang="vi"/>
              <a:t>ái quát về </a:t>
            </a:r>
            <a:r>
              <a:rPr lang="vi"/>
              <a:t>L</a:t>
            </a:r>
            <a:r>
              <a:rPr lang="vi"/>
              <a:t>ambda</a:t>
            </a:r>
            <a:r>
              <a:rPr lang="vi"/>
              <a:t>?</a:t>
            </a:r>
            <a:endParaRPr/>
          </a:p>
        </p:txBody>
      </p:sp>
      <p:sp>
        <p:nvSpPr>
          <p:cNvPr id="84" name="Google Shape;84;p17"/>
          <p:cNvSpPr txBox="1"/>
          <p:nvPr>
            <p:ph idx="1" type="body"/>
          </p:nvPr>
        </p:nvSpPr>
        <p:spPr>
          <a:xfrm>
            <a:off x="311700" y="12204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M</a:t>
            </a:r>
            <a:r>
              <a:rPr lang="vi"/>
              <a:t>ột l</a:t>
            </a:r>
            <a:r>
              <a:rPr lang="vi"/>
              <a:t>ambda ch</a:t>
            </a:r>
            <a:r>
              <a:rPr lang="vi"/>
              <a:t>ính xác là một Proc, nhưng được thêm vào một số tính chất</a:t>
            </a:r>
            <a:endParaRPr/>
          </a:p>
          <a:p>
            <a:pPr indent="-342900" lvl="0" marL="457200" rtl="0" algn="l">
              <a:spcBef>
                <a:spcPts val="0"/>
              </a:spcBef>
              <a:spcAft>
                <a:spcPts val="0"/>
              </a:spcAft>
              <a:buSzPts val="1800"/>
              <a:buAutoNum type="arabicPeriod"/>
            </a:pPr>
            <a:r>
              <a:rPr lang="vi"/>
              <a:t>Không có Lambda class. Lamda là Proc object nhưng được note là lambda</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Lambda</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Lambda vs Proc</a:t>
            </a:r>
            <a:endParaRPr/>
          </a:p>
          <a:p>
            <a:pPr indent="-342900" lvl="0" marL="457200" rtl="0" algn="l">
              <a:spcBef>
                <a:spcPts val="0"/>
              </a:spcBef>
              <a:spcAft>
                <a:spcPts val="0"/>
              </a:spcAft>
              <a:buSzPts val="1800"/>
              <a:buAutoNum type="arabicPeriod"/>
            </a:pPr>
            <a:r>
              <a:rPr lang="vi"/>
              <a:t>Lambda -&gt; constructor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Lambda &gt; Lambda vs Proc</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S</a:t>
            </a:r>
            <a:r>
              <a:rPr lang="vi"/>
              <a:t>ố lượng arguments được truyền vào call sẽ phải đúng với số lượng trong block khởi tạo lambda.</a:t>
            </a:r>
            <a:endParaRPr/>
          </a:p>
          <a:p>
            <a:pPr indent="-342900" lvl="0" marL="457200" rtl="0" algn="l">
              <a:spcBef>
                <a:spcPts val="0"/>
              </a:spcBef>
              <a:spcAft>
                <a:spcPts val="0"/>
              </a:spcAft>
              <a:buSzPts val="1800"/>
              <a:buAutoNum type="arabicPeriod"/>
            </a:pPr>
            <a:r>
              <a:rPr lang="vi"/>
              <a:t>Mỗi khi Ruby tạo Proc objects implicitly, đó sẽ là Proc chứ không phải lambda.</a:t>
            </a:r>
            <a:endParaRPr/>
          </a:p>
          <a:p>
            <a:pPr indent="0" lvl="0" marL="457200" rtl="0" algn="l">
              <a:spcBef>
                <a:spcPts val="1200"/>
              </a:spcBef>
              <a:spcAft>
                <a:spcPts val="0"/>
              </a:spcAft>
              <a:buNone/>
            </a:pPr>
            <a:r>
              <a:rPr lang="vi">
                <a:solidFill>
                  <a:srgbClr val="A64D79"/>
                </a:solidFill>
                <a:latin typeface="Consolas"/>
                <a:ea typeface="Consolas"/>
                <a:cs typeface="Consolas"/>
                <a:sym typeface="Consolas"/>
              </a:rPr>
              <a:t>def</a:t>
            </a:r>
            <a:r>
              <a:rPr lang="vi">
                <a:latin typeface="Consolas"/>
                <a:ea typeface="Consolas"/>
                <a:cs typeface="Consolas"/>
                <a:sym typeface="Consolas"/>
              </a:rPr>
              <a:t> </a:t>
            </a:r>
            <a:r>
              <a:rPr lang="vi">
                <a:solidFill>
                  <a:srgbClr val="F1C232"/>
                </a:solidFill>
                <a:latin typeface="Consolas"/>
                <a:ea typeface="Consolas"/>
                <a:cs typeface="Consolas"/>
                <a:sym typeface="Consolas"/>
              </a:rPr>
              <a:t>method</a:t>
            </a:r>
            <a:r>
              <a:rPr lang="vi">
                <a:solidFill>
                  <a:srgbClr val="0B5394"/>
                </a:solidFill>
                <a:latin typeface="Consolas"/>
                <a:ea typeface="Consolas"/>
                <a:cs typeface="Consolas"/>
                <a:sym typeface="Consolas"/>
              </a:rPr>
              <a:t> &amp;</a:t>
            </a:r>
            <a:r>
              <a:rPr lang="vi">
                <a:solidFill>
                  <a:srgbClr val="8E7CC3"/>
                </a:solidFill>
                <a:latin typeface="Consolas"/>
                <a:ea typeface="Consolas"/>
                <a:cs typeface="Consolas"/>
                <a:sym typeface="Consolas"/>
              </a:rPr>
              <a:t>block</a:t>
            </a:r>
            <a:endParaRPr>
              <a:latin typeface="Consolas"/>
              <a:ea typeface="Consolas"/>
              <a:cs typeface="Consolas"/>
              <a:sym typeface="Consolas"/>
            </a:endParaRPr>
          </a:p>
          <a:p>
            <a:pPr indent="-342900" lvl="0" marL="457200" rtl="0" algn="l">
              <a:spcBef>
                <a:spcPts val="1200"/>
              </a:spcBef>
              <a:spcAft>
                <a:spcPts val="0"/>
              </a:spcAft>
              <a:buSzPts val="1800"/>
              <a:buAutoNum type="arabicPeriod"/>
            </a:pPr>
            <a:r>
              <a:rPr lang="vi"/>
              <a:t> Return trong lambda trigger exit khỏi body của lambda, trong khi return trong Proc trigger lệnh return trong method mà Proc đó đang thực thi.</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Method objects, Method class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T</a:t>
            </a:r>
            <a:r>
              <a:rPr lang="vi"/>
              <a:t>ất cả các method có thể được biểu thị dưới dạng object và là instance của Method class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Eval family of methods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eval</a:t>
            </a:r>
            <a:endParaRPr/>
          </a:p>
          <a:p>
            <a:pPr indent="-342900" lvl="0" marL="457200" rtl="0" algn="l">
              <a:spcBef>
                <a:spcPts val="0"/>
              </a:spcBef>
              <a:spcAft>
                <a:spcPts val="0"/>
              </a:spcAft>
              <a:buSzPts val="1800"/>
              <a:buChar char="-"/>
            </a:pPr>
            <a:r>
              <a:rPr lang="vi"/>
              <a:t>instance_eval (*)</a:t>
            </a:r>
            <a:endParaRPr/>
          </a:p>
          <a:p>
            <a:pPr indent="-342900" lvl="0" marL="457200" rtl="0" algn="l">
              <a:spcBef>
                <a:spcPts val="0"/>
              </a:spcBef>
              <a:spcAft>
                <a:spcPts val="0"/>
              </a:spcAft>
              <a:buSzPts val="1800"/>
              <a:buChar char="-"/>
            </a:pPr>
            <a:r>
              <a:rPr lang="vi"/>
              <a:t>class_eval (</a:t>
            </a:r>
            <a:r>
              <a:rPr lang="vi"/>
              <a:t>module_eval</a:t>
            </a:r>
            <a:r>
              <a:rPr lang="vi"/>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