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jyeEEh0lxXPTOgtGkt8sjK6yyv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" name="Google Shape;8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cd056f3ca_3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ecd056f3ca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gecd056f3ca_3_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ef2a08944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ef2a0894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gef2a08944d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ecd056f3ca_4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ecd056f3ca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gecd056f3ca_4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" name="Google Shape;241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driving_log.csv: 836 dòng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IMG file: 24108 ảnh với chiều rộng 320 pixels và chiều cao 160 pixels 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f22eaac5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ef22eaac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gef22eaac52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cd056f3ca_3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ecd056f3ca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gecd056f3ca_3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f22eaac52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ef22eaac5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gef22eaac52_0_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3edfdb712_2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e3edfdb712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ge3edfdb712_2_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39" y="0"/>
            <a:ext cx="912412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1"/>
          <p:cNvSpPr txBox="1"/>
          <p:nvPr>
            <p:ph type="ctrTitle"/>
          </p:nvPr>
        </p:nvSpPr>
        <p:spPr>
          <a:xfrm>
            <a:off x="171450" y="1743789"/>
            <a:ext cx="6179344" cy="678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200"/>
              <a:buFont typeface="Arial"/>
              <a:buNone/>
              <a:defRPr sz="3200">
                <a:solidFill>
                  <a:srgbClr val="FF66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" type="subTitle"/>
          </p:nvPr>
        </p:nvSpPr>
        <p:spPr>
          <a:xfrm>
            <a:off x="171450" y="2571750"/>
            <a:ext cx="6179344" cy="4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CCFF"/>
              </a:buClr>
              <a:buSzPts val="2000"/>
              <a:buNone/>
              <a:defRPr i="1" sz="2000">
                <a:solidFill>
                  <a:srgbClr val="99CCFF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21"/>
          <p:cNvSpPr txBox="1"/>
          <p:nvPr>
            <p:ph idx="10" type="dt"/>
          </p:nvPr>
        </p:nvSpPr>
        <p:spPr>
          <a:xfrm>
            <a:off x="171450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1"/>
          <p:cNvSpPr txBox="1"/>
          <p:nvPr>
            <p:ph idx="11" type="ftr"/>
          </p:nvPr>
        </p:nvSpPr>
        <p:spPr>
          <a:xfrm>
            <a:off x="1868557" y="4767263"/>
            <a:ext cx="613958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2" type="sldNum"/>
          </p:nvPr>
        </p:nvSpPr>
        <p:spPr>
          <a:xfrm>
            <a:off x="8122444" y="4767263"/>
            <a:ext cx="56435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 2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0"/>
          <p:cNvSpPr txBox="1"/>
          <p:nvPr>
            <p:ph type="title"/>
          </p:nvPr>
        </p:nvSpPr>
        <p:spPr>
          <a:xfrm>
            <a:off x="278606" y="0"/>
            <a:ext cx="6885519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0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0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0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/>
          <p:nvPr>
            <p:ph type="title"/>
          </p:nvPr>
        </p:nvSpPr>
        <p:spPr>
          <a:xfrm>
            <a:off x="278606" y="0"/>
            <a:ext cx="6885519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2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/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3"/>
          <p:cNvSpPr txBox="1"/>
          <p:nvPr>
            <p:ph idx="1" type="body"/>
          </p:nvPr>
        </p:nvSpPr>
        <p:spPr>
          <a:xfrm>
            <a:off x="278605" y="850106"/>
            <a:ext cx="8622507" cy="3744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3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4"/>
          <p:cNvSpPr txBox="1"/>
          <p:nvPr>
            <p:ph type="title"/>
          </p:nvPr>
        </p:nvSpPr>
        <p:spPr>
          <a:xfrm>
            <a:off x="442912" y="3305176"/>
            <a:ext cx="8458199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3200"/>
              <a:buFont typeface="Arial"/>
              <a:buNone/>
              <a:defRPr b="1" sz="3200" cap="none">
                <a:solidFill>
                  <a:srgbClr val="E36C0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4"/>
          <p:cNvSpPr txBox="1"/>
          <p:nvPr>
            <p:ph idx="1" type="body"/>
          </p:nvPr>
        </p:nvSpPr>
        <p:spPr>
          <a:xfrm>
            <a:off x="442912" y="2180035"/>
            <a:ext cx="8458199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24"/>
          <p:cNvSpPr txBox="1"/>
          <p:nvPr>
            <p:ph idx="10" type="dt"/>
          </p:nvPr>
        </p:nvSpPr>
        <p:spPr>
          <a:xfrm>
            <a:off x="442913" y="4767263"/>
            <a:ext cx="120300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 txBox="1"/>
          <p:nvPr>
            <p:ph type="title"/>
          </p:nvPr>
        </p:nvSpPr>
        <p:spPr>
          <a:xfrm>
            <a:off x="278606" y="0"/>
            <a:ext cx="6885519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" type="body"/>
          </p:nvPr>
        </p:nvSpPr>
        <p:spPr>
          <a:xfrm>
            <a:off x="278606" y="900113"/>
            <a:ext cx="4217194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3" name="Google Shape;43;p25"/>
          <p:cNvSpPr txBox="1"/>
          <p:nvPr>
            <p:ph idx="2" type="body"/>
          </p:nvPr>
        </p:nvSpPr>
        <p:spPr>
          <a:xfrm>
            <a:off x="4648200" y="900113"/>
            <a:ext cx="4252912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25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5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5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6"/>
          <p:cNvSpPr txBox="1"/>
          <p:nvPr>
            <p:ph type="title"/>
          </p:nvPr>
        </p:nvSpPr>
        <p:spPr>
          <a:xfrm>
            <a:off x="278606" y="0"/>
            <a:ext cx="6885519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6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6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6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26"/>
          <p:cNvSpPr txBox="1"/>
          <p:nvPr>
            <p:ph idx="1" type="body"/>
          </p:nvPr>
        </p:nvSpPr>
        <p:spPr>
          <a:xfrm>
            <a:off x="278606" y="900113"/>
            <a:ext cx="4217194" cy="2221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3" name="Google Shape;53;p26"/>
          <p:cNvSpPr txBox="1"/>
          <p:nvPr>
            <p:ph idx="2" type="body"/>
          </p:nvPr>
        </p:nvSpPr>
        <p:spPr>
          <a:xfrm>
            <a:off x="4648200" y="900113"/>
            <a:ext cx="4252912" cy="2221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4" name="Google Shape;54;p26"/>
          <p:cNvSpPr txBox="1"/>
          <p:nvPr>
            <p:ph idx="3" type="body"/>
          </p:nvPr>
        </p:nvSpPr>
        <p:spPr>
          <a:xfrm>
            <a:off x="278606" y="3258343"/>
            <a:ext cx="8622506" cy="1349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7"/>
          <p:cNvSpPr txBox="1"/>
          <p:nvPr>
            <p:ph type="title"/>
          </p:nvPr>
        </p:nvSpPr>
        <p:spPr>
          <a:xfrm>
            <a:off x="157162" y="55784"/>
            <a:ext cx="7100888" cy="540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7"/>
          <p:cNvSpPr txBox="1"/>
          <p:nvPr>
            <p:ph idx="1" type="body"/>
          </p:nvPr>
        </p:nvSpPr>
        <p:spPr>
          <a:xfrm>
            <a:off x="157161" y="858441"/>
            <a:ext cx="4271963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27"/>
          <p:cNvSpPr txBox="1"/>
          <p:nvPr>
            <p:ph idx="2" type="body"/>
          </p:nvPr>
        </p:nvSpPr>
        <p:spPr>
          <a:xfrm>
            <a:off x="157161" y="1338261"/>
            <a:ext cx="4271963" cy="3276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9" name="Google Shape;59;p27"/>
          <p:cNvSpPr txBox="1"/>
          <p:nvPr>
            <p:ph idx="3" type="body"/>
          </p:nvPr>
        </p:nvSpPr>
        <p:spPr>
          <a:xfrm>
            <a:off x="4600575" y="845344"/>
            <a:ext cx="4300537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27"/>
          <p:cNvSpPr txBox="1"/>
          <p:nvPr>
            <p:ph idx="4" type="body"/>
          </p:nvPr>
        </p:nvSpPr>
        <p:spPr>
          <a:xfrm>
            <a:off x="4600575" y="1325165"/>
            <a:ext cx="4300537" cy="32896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1" name="Google Shape;61;p27"/>
          <p:cNvSpPr txBox="1"/>
          <p:nvPr>
            <p:ph idx="10" type="dt"/>
          </p:nvPr>
        </p:nvSpPr>
        <p:spPr>
          <a:xfrm>
            <a:off x="157163" y="4767263"/>
            <a:ext cx="148875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7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8"/>
          <p:cNvSpPr txBox="1"/>
          <p:nvPr>
            <p:ph type="title"/>
          </p:nvPr>
        </p:nvSpPr>
        <p:spPr>
          <a:xfrm>
            <a:off x="278606" y="0"/>
            <a:ext cx="6885519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1" type="body"/>
          </p:nvPr>
        </p:nvSpPr>
        <p:spPr>
          <a:xfrm rot="5400000">
            <a:off x="2717600" y="-1588889"/>
            <a:ext cx="3744517" cy="86225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28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8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8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2_Custom Layou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9"/>
          <p:cNvSpPr txBox="1"/>
          <p:nvPr>
            <p:ph type="title"/>
          </p:nvPr>
        </p:nvSpPr>
        <p:spPr>
          <a:xfrm>
            <a:off x="278606" y="0"/>
            <a:ext cx="6885519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9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9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29"/>
          <p:cNvSpPr txBox="1"/>
          <p:nvPr>
            <p:ph idx="1" type="body"/>
          </p:nvPr>
        </p:nvSpPr>
        <p:spPr>
          <a:xfrm>
            <a:off x="278606" y="900113"/>
            <a:ext cx="4217194" cy="2221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6" name="Google Shape;76;p29"/>
          <p:cNvSpPr txBox="1"/>
          <p:nvPr>
            <p:ph idx="2" type="body"/>
          </p:nvPr>
        </p:nvSpPr>
        <p:spPr>
          <a:xfrm>
            <a:off x="4648200" y="900113"/>
            <a:ext cx="4252912" cy="2221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7" name="Google Shape;77;p29"/>
          <p:cNvSpPr txBox="1"/>
          <p:nvPr>
            <p:ph idx="3" type="body"/>
          </p:nvPr>
        </p:nvSpPr>
        <p:spPr>
          <a:xfrm>
            <a:off x="278606" y="3258343"/>
            <a:ext cx="8622506" cy="1349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939" y="0"/>
            <a:ext cx="912412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0"/>
          <p:cNvSpPr txBox="1"/>
          <p:nvPr>
            <p:ph type="title"/>
          </p:nvPr>
        </p:nvSpPr>
        <p:spPr>
          <a:xfrm>
            <a:off x="278606" y="0"/>
            <a:ext cx="6885519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" type="body"/>
          </p:nvPr>
        </p:nvSpPr>
        <p:spPr>
          <a:xfrm>
            <a:off x="278605" y="850106"/>
            <a:ext cx="8622507" cy="3744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0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4.jpg"/><Relationship Id="rId5" Type="http://schemas.openxmlformats.org/officeDocument/2006/relationships/image" Target="../media/image3.jpg"/><Relationship Id="rId6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/>
          <p:nvPr>
            <p:ph type="ctrTitle"/>
          </p:nvPr>
        </p:nvSpPr>
        <p:spPr>
          <a:xfrm>
            <a:off x="171450" y="1743789"/>
            <a:ext cx="6179344" cy="678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200"/>
              <a:buFont typeface="Arial"/>
              <a:buNone/>
            </a:pPr>
            <a:r>
              <a:rPr lang="en-US"/>
              <a:t>Self-driving Car Project</a:t>
            </a:r>
            <a:endParaRPr/>
          </a:p>
        </p:txBody>
      </p:sp>
      <p:sp>
        <p:nvSpPr>
          <p:cNvPr id="88" name="Google Shape;88;p1"/>
          <p:cNvSpPr txBox="1"/>
          <p:nvPr>
            <p:ph idx="10" type="dt"/>
          </p:nvPr>
        </p:nvSpPr>
        <p:spPr>
          <a:xfrm>
            <a:off x="171450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5/9/2021</a:t>
            </a:r>
            <a:endParaRPr/>
          </a:p>
        </p:txBody>
      </p:sp>
      <p:sp>
        <p:nvSpPr>
          <p:cNvPr id="89" name="Google Shape;89;p1"/>
          <p:cNvSpPr txBox="1"/>
          <p:nvPr>
            <p:ph idx="11" type="ftr"/>
          </p:nvPr>
        </p:nvSpPr>
        <p:spPr>
          <a:xfrm>
            <a:off x="1868557" y="4767263"/>
            <a:ext cx="613958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FPT Software Academy - Internal Use</a:t>
            </a:r>
            <a:endParaRPr/>
          </a:p>
        </p:txBody>
      </p:sp>
      <p:sp>
        <p:nvSpPr>
          <p:cNvPr id="90" name="Google Shape;90;p1"/>
          <p:cNvSpPr txBox="1"/>
          <p:nvPr>
            <p:ph idx="12" type="sldNum"/>
          </p:nvPr>
        </p:nvSpPr>
        <p:spPr>
          <a:xfrm>
            <a:off x="8122444" y="4767263"/>
            <a:ext cx="56435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gecd056f3ca_3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175" y="943650"/>
            <a:ext cx="3701950" cy="3687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ecd056f3ca_3_33"/>
          <p:cNvSpPr txBox="1"/>
          <p:nvPr>
            <p:ph type="title"/>
          </p:nvPr>
        </p:nvSpPr>
        <p:spPr>
          <a:xfrm>
            <a:off x="278606" y="0"/>
            <a:ext cx="68856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Build Model</a:t>
            </a:r>
            <a:endParaRPr/>
          </a:p>
        </p:txBody>
      </p:sp>
      <p:sp>
        <p:nvSpPr>
          <p:cNvPr id="212" name="Google Shape;212;gecd056f3ca_3_33"/>
          <p:cNvSpPr txBox="1"/>
          <p:nvPr>
            <p:ph idx="1" type="body"/>
          </p:nvPr>
        </p:nvSpPr>
        <p:spPr>
          <a:xfrm>
            <a:off x="260700" y="780282"/>
            <a:ext cx="86226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82181"/>
              </a:buClr>
              <a:buSzPts val="2420"/>
              <a:buChar char="▪"/>
            </a:pPr>
            <a:r>
              <a:rPr b="1" lang="en-US" sz="2420">
                <a:solidFill>
                  <a:srgbClr val="A82181"/>
                </a:solidFill>
              </a:rPr>
              <a:t>Build Nvidia-CNN deep learning model</a:t>
            </a:r>
            <a:endParaRPr b="1" sz="2420">
              <a:solidFill>
                <a:srgbClr val="A82181"/>
              </a:solidFill>
            </a:endParaRPr>
          </a:p>
          <a:p>
            <a:pPr indent="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20">
              <a:solidFill>
                <a:srgbClr val="3F3F3F"/>
              </a:solidFill>
            </a:endParaRPr>
          </a:p>
          <a:p>
            <a:pPr indent="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2420">
              <a:solidFill>
                <a:srgbClr val="3F3F3F"/>
              </a:solidFill>
            </a:endParaRPr>
          </a:p>
          <a:p>
            <a:pPr indent="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2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2420"/>
          </a:p>
        </p:txBody>
      </p:sp>
      <p:sp>
        <p:nvSpPr>
          <p:cNvPr id="213" name="Google Shape;213;gecd056f3ca_3_33"/>
          <p:cNvSpPr txBox="1"/>
          <p:nvPr>
            <p:ph idx="10" type="dt"/>
          </p:nvPr>
        </p:nvSpPr>
        <p:spPr>
          <a:xfrm>
            <a:off x="278605" y="4767263"/>
            <a:ext cx="136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5/9/2021</a:t>
            </a:r>
            <a:endParaRPr/>
          </a:p>
        </p:txBody>
      </p:sp>
      <p:sp>
        <p:nvSpPr>
          <p:cNvPr id="214" name="Google Shape;214;gecd056f3ca_3_33"/>
          <p:cNvSpPr txBox="1"/>
          <p:nvPr>
            <p:ph idx="11" type="ftr"/>
          </p:nvPr>
        </p:nvSpPr>
        <p:spPr>
          <a:xfrm>
            <a:off x="1764506" y="4767263"/>
            <a:ext cx="6372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FPT Software Academy - Internal Use</a:t>
            </a:r>
            <a:endParaRPr/>
          </a:p>
        </p:txBody>
      </p:sp>
      <p:sp>
        <p:nvSpPr>
          <p:cNvPr id="215" name="Google Shape;215;gecd056f3ca_3_33"/>
          <p:cNvSpPr txBox="1"/>
          <p:nvPr>
            <p:ph idx="12" type="sldNum"/>
          </p:nvPr>
        </p:nvSpPr>
        <p:spPr>
          <a:xfrm>
            <a:off x="8229600" y="4767263"/>
            <a:ext cx="671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ef2a08944d_0_0"/>
          <p:cNvSpPr txBox="1"/>
          <p:nvPr>
            <p:ph type="title"/>
          </p:nvPr>
        </p:nvSpPr>
        <p:spPr>
          <a:xfrm>
            <a:off x="278606" y="0"/>
            <a:ext cx="68856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22" name="Google Shape;222;gef2a08944d_0_0"/>
          <p:cNvSpPr txBox="1"/>
          <p:nvPr>
            <p:ph idx="1" type="body"/>
          </p:nvPr>
        </p:nvSpPr>
        <p:spPr>
          <a:xfrm>
            <a:off x="260705" y="1022681"/>
            <a:ext cx="8622600" cy="37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82181"/>
              </a:buClr>
              <a:buSzPts val="2400"/>
              <a:buChar char="▪"/>
            </a:pPr>
            <a:r>
              <a:rPr b="1" lang="en-US">
                <a:solidFill>
                  <a:srgbClr val="A82181"/>
                </a:solidFill>
              </a:rPr>
              <a:t>R2_Score</a:t>
            </a:r>
            <a:endParaRPr b="1">
              <a:solidFill>
                <a:srgbClr val="A8218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23" name="Google Shape;223;gef2a08944d_0_0"/>
          <p:cNvSpPr txBox="1"/>
          <p:nvPr>
            <p:ph idx="10" type="dt"/>
          </p:nvPr>
        </p:nvSpPr>
        <p:spPr>
          <a:xfrm>
            <a:off x="278605" y="4767263"/>
            <a:ext cx="136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5/9/2021</a:t>
            </a:r>
            <a:endParaRPr/>
          </a:p>
        </p:txBody>
      </p:sp>
      <p:sp>
        <p:nvSpPr>
          <p:cNvPr id="224" name="Google Shape;224;gef2a08944d_0_0"/>
          <p:cNvSpPr txBox="1"/>
          <p:nvPr>
            <p:ph idx="11" type="ftr"/>
          </p:nvPr>
        </p:nvSpPr>
        <p:spPr>
          <a:xfrm>
            <a:off x="1764506" y="4767263"/>
            <a:ext cx="6372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FPT Software Academy - Internal Use</a:t>
            </a:r>
            <a:endParaRPr/>
          </a:p>
        </p:txBody>
      </p:sp>
      <p:sp>
        <p:nvSpPr>
          <p:cNvPr id="225" name="Google Shape;225;gef2a08944d_0_0"/>
          <p:cNvSpPr txBox="1"/>
          <p:nvPr>
            <p:ph idx="12" type="sldNum"/>
          </p:nvPr>
        </p:nvSpPr>
        <p:spPr>
          <a:xfrm>
            <a:off x="8229600" y="4767263"/>
            <a:ext cx="671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6" name="Google Shape;226;gef2a08944d_0_0"/>
          <p:cNvPicPr preferRelativeResize="0"/>
          <p:nvPr/>
        </p:nvPicPr>
        <p:blipFill rotWithShape="1">
          <a:blip r:embed="rId3">
            <a:alphaModFix/>
          </a:blip>
          <a:srcRect b="16454" l="10857" r="49033" t="39829"/>
          <a:stretch/>
        </p:blipFill>
        <p:spPr>
          <a:xfrm>
            <a:off x="2281225" y="1209425"/>
            <a:ext cx="5483923" cy="33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cd056f3ca_4_0"/>
          <p:cNvSpPr txBox="1"/>
          <p:nvPr>
            <p:ph type="title"/>
          </p:nvPr>
        </p:nvSpPr>
        <p:spPr>
          <a:xfrm>
            <a:off x="278606" y="0"/>
            <a:ext cx="68856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33" name="Google Shape;233;gecd056f3ca_4_0"/>
          <p:cNvSpPr txBox="1"/>
          <p:nvPr>
            <p:ph idx="1" type="body"/>
          </p:nvPr>
        </p:nvSpPr>
        <p:spPr>
          <a:xfrm>
            <a:off x="260705" y="1022681"/>
            <a:ext cx="8622600" cy="37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82181"/>
              </a:buClr>
              <a:buSzPts val="2400"/>
              <a:buChar char="▪"/>
            </a:pPr>
            <a:r>
              <a:rPr b="1" lang="en-US">
                <a:solidFill>
                  <a:srgbClr val="A82181"/>
                </a:solidFill>
              </a:rPr>
              <a:t>R2_Score</a:t>
            </a:r>
            <a:endParaRPr b="1">
              <a:solidFill>
                <a:srgbClr val="A8218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34" name="Google Shape;234;gecd056f3ca_4_0"/>
          <p:cNvSpPr txBox="1"/>
          <p:nvPr>
            <p:ph idx="10" type="dt"/>
          </p:nvPr>
        </p:nvSpPr>
        <p:spPr>
          <a:xfrm>
            <a:off x="278605" y="4767263"/>
            <a:ext cx="136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5/9/2021</a:t>
            </a:r>
            <a:endParaRPr/>
          </a:p>
        </p:txBody>
      </p:sp>
      <p:sp>
        <p:nvSpPr>
          <p:cNvPr id="235" name="Google Shape;235;gecd056f3ca_4_0"/>
          <p:cNvSpPr txBox="1"/>
          <p:nvPr>
            <p:ph idx="11" type="ftr"/>
          </p:nvPr>
        </p:nvSpPr>
        <p:spPr>
          <a:xfrm>
            <a:off x="1764506" y="4767263"/>
            <a:ext cx="6372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FPT Software Academy - Internal Use</a:t>
            </a:r>
            <a:endParaRPr/>
          </a:p>
        </p:txBody>
      </p:sp>
      <p:sp>
        <p:nvSpPr>
          <p:cNvPr id="236" name="Google Shape;236;gecd056f3ca_4_0"/>
          <p:cNvSpPr txBox="1"/>
          <p:nvPr>
            <p:ph idx="12" type="sldNum"/>
          </p:nvPr>
        </p:nvSpPr>
        <p:spPr>
          <a:xfrm>
            <a:off x="8229600" y="4767263"/>
            <a:ext cx="671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7" name="Google Shape;237;gecd056f3ca_4_0"/>
          <p:cNvPicPr preferRelativeResize="0"/>
          <p:nvPr/>
        </p:nvPicPr>
        <p:blipFill rotWithShape="1">
          <a:blip r:embed="rId3">
            <a:alphaModFix/>
          </a:blip>
          <a:srcRect b="22355" l="11349" r="50692" t="35313"/>
          <a:stretch/>
        </p:blipFill>
        <p:spPr>
          <a:xfrm>
            <a:off x="2289925" y="1351300"/>
            <a:ext cx="5205202" cy="322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"/>
          <p:cNvSpPr txBox="1"/>
          <p:nvPr>
            <p:ph type="ctrTitle"/>
          </p:nvPr>
        </p:nvSpPr>
        <p:spPr>
          <a:xfrm>
            <a:off x="171450" y="1743789"/>
            <a:ext cx="6179344" cy="678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6600"/>
              <a:buFont typeface="Arial"/>
              <a:buNone/>
            </a:pPr>
            <a:r>
              <a:rPr lang="en-US" sz="6600">
                <a:solidFill>
                  <a:srgbClr val="E36C09"/>
                </a:solidFill>
              </a:rPr>
              <a:t>Thank you</a:t>
            </a:r>
            <a:endParaRPr sz="6600">
              <a:solidFill>
                <a:srgbClr val="E36C09"/>
              </a:solidFill>
            </a:endParaRPr>
          </a:p>
        </p:txBody>
      </p:sp>
      <p:sp>
        <p:nvSpPr>
          <p:cNvPr id="244" name="Google Shape;244;p11"/>
          <p:cNvSpPr txBox="1"/>
          <p:nvPr>
            <p:ph idx="10" type="dt"/>
          </p:nvPr>
        </p:nvSpPr>
        <p:spPr>
          <a:xfrm>
            <a:off x="171450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5/9/2021</a:t>
            </a:r>
            <a:endParaRPr/>
          </a:p>
        </p:txBody>
      </p:sp>
      <p:sp>
        <p:nvSpPr>
          <p:cNvPr id="245" name="Google Shape;245;p11"/>
          <p:cNvSpPr txBox="1"/>
          <p:nvPr>
            <p:ph idx="11" type="ftr"/>
          </p:nvPr>
        </p:nvSpPr>
        <p:spPr>
          <a:xfrm>
            <a:off x="1868557" y="4767263"/>
            <a:ext cx="613958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FPT Software Academy - Internal Use</a:t>
            </a:r>
            <a:endParaRPr/>
          </a:p>
        </p:txBody>
      </p:sp>
      <p:sp>
        <p:nvSpPr>
          <p:cNvPr id="246" name="Google Shape;246;p11"/>
          <p:cNvSpPr txBox="1"/>
          <p:nvPr>
            <p:ph idx="12" type="sldNum"/>
          </p:nvPr>
        </p:nvSpPr>
        <p:spPr>
          <a:xfrm>
            <a:off x="8122444" y="4767263"/>
            <a:ext cx="56435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278606" y="0"/>
            <a:ext cx="6885519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97" name="Google Shape;97;p2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5/9/2021</a:t>
            </a:r>
            <a:endParaRPr/>
          </a:p>
        </p:txBody>
      </p:sp>
      <p:sp>
        <p:nvSpPr>
          <p:cNvPr id="98" name="Google Shape;98;p2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FPT Software Academy - Internal Use</a:t>
            </a:r>
            <a:endParaRPr/>
          </a:p>
        </p:txBody>
      </p:sp>
      <p:sp>
        <p:nvSpPr>
          <p:cNvPr id="99" name="Google Shape;99;p2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00" name="Google Shape;100;p2"/>
          <p:cNvGrpSpPr/>
          <p:nvPr/>
        </p:nvGrpSpPr>
        <p:grpSpPr>
          <a:xfrm>
            <a:off x="618309" y="1314756"/>
            <a:ext cx="7316650" cy="2816640"/>
            <a:chOff x="0" y="46736"/>
            <a:chExt cx="7316650" cy="2816640"/>
          </a:xfrm>
        </p:grpSpPr>
        <p:sp>
          <p:nvSpPr>
            <p:cNvPr id="101" name="Google Shape;101;p2"/>
            <p:cNvSpPr/>
            <p:nvPr/>
          </p:nvSpPr>
          <p:spPr>
            <a:xfrm>
              <a:off x="0" y="282896"/>
              <a:ext cx="7316650" cy="403200"/>
            </a:xfrm>
            <a:prstGeom prst="rect">
              <a:avLst/>
            </a:prstGeom>
            <a:solidFill>
              <a:schemeClr val="lt1">
                <a:alpha val="89411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365832" y="46736"/>
              <a:ext cx="6660661" cy="47232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 txBox="1"/>
            <p:nvPr/>
          </p:nvSpPr>
          <p:spPr>
            <a:xfrm>
              <a:off x="388889" y="69793"/>
              <a:ext cx="6614547" cy="4262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93575" spcFirstLastPara="1" rIns="1935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Introduction</a:t>
              </a:r>
              <a:endPara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0" y="1008656"/>
              <a:ext cx="7316650" cy="403200"/>
            </a:xfrm>
            <a:prstGeom prst="rect">
              <a:avLst/>
            </a:prstGeom>
            <a:solidFill>
              <a:schemeClr val="lt1">
                <a:alpha val="89411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365832" y="772496"/>
              <a:ext cx="6650571" cy="47232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 txBox="1"/>
            <p:nvPr/>
          </p:nvSpPr>
          <p:spPr>
            <a:xfrm>
              <a:off x="388889" y="795553"/>
              <a:ext cx="6604457" cy="4262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93575" spcFirstLastPara="1" rIns="1935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Exploratory Data Analysis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0" y="1734416"/>
              <a:ext cx="7316650" cy="403200"/>
            </a:xfrm>
            <a:prstGeom prst="rect">
              <a:avLst/>
            </a:prstGeom>
            <a:solidFill>
              <a:schemeClr val="lt1">
                <a:alpha val="89411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365832" y="1498256"/>
              <a:ext cx="6640123" cy="47232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 txBox="1"/>
            <p:nvPr/>
          </p:nvSpPr>
          <p:spPr>
            <a:xfrm>
              <a:off x="388889" y="1521313"/>
              <a:ext cx="6594009" cy="4262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93575" spcFirstLastPara="1" rIns="1935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Build Model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0" y="2460176"/>
              <a:ext cx="7316650" cy="403200"/>
            </a:xfrm>
            <a:prstGeom prst="rect">
              <a:avLst/>
            </a:prstGeom>
            <a:solidFill>
              <a:schemeClr val="lt1">
                <a:alpha val="89411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365832" y="2224016"/>
              <a:ext cx="6644988" cy="47232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 txBox="1"/>
            <p:nvPr/>
          </p:nvSpPr>
          <p:spPr>
            <a:xfrm>
              <a:off x="388889" y="2247073"/>
              <a:ext cx="6598874" cy="4262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93575" spcFirstLastPara="1" rIns="1935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Conclusion</a:t>
              </a:r>
              <a:endPara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/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19" name="Google Shape;119;p5"/>
          <p:cNvSpPr txBox="1"/>
          <p:nvPr>
            <p:ph idx="1" type="body"/>
          </p:nvPr>
        </p:nvSpPr>
        <p:spPr>
          <a:xfrm>
            <a:off x="278605" y="850106"/>
            <a:ext cx="8622507" cy="3744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2181"/>
              </a:buClr>
              <a:buSzPts val="2400"/>
              <a:buChar char="▪"/>
            </a:pPr>
            <a:r>
              <a:rPr b="1" lang="en-US">
                <a:solidFill>
                  <a:srgbClr val="A82181"/>
                </a:solidFill>
              </a:rPr>
              <a:t>Giới thiệu nhóm</a:t>
            </a:r>
            <a:endParaRPr b="1">
              <a:solidFill>
                <a:srgbClr val="A8218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-"/>
            </a:pPr>
            <a:r>
              <a:rPr lang="en-US">
                <a:solidFill>
                  <a:srgbClr val="434343"/>
                </a:solidFill>
              </a:rPr>
              <a:t>Nhóm 3:</a:t>
            </a:r>
            <a:endParaRPr>
              <a:solidFill>
                <a:srgbClr val="434343"/>
              </a:solidFill>
            </a:endParaRPr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+"/>
            </a:pPr>
            <a:r>
              <a:rPr lang="en-US">
                <a:solidFill>
                  <a:srgbClr val="434343"/>
                </a:solidFill>
              </a:rPr>
              <a:t>Nguyễn Cao Hoài Sinh</a:t>
            </a:r>
            <a:endParaRPr>
              <a:solidFill>
                <a:srgbClr val="434343"/>
              </a:solidFill>
            </a:endParaRPr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+"/>
            </a:pPr>
            <a:r>
              <a:rPr lang="en-US">
                <a:solidFill>
                  <a:srgbClr val="434343"/>
                </a:solidFill>
              </a:rPr>
              <a:t>Hoàng Quốc Trung</a:t>
            </a:r>
            <a:endParaRPr>
              <a:solidFill>
                <a:srgbClr val="434343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82181"/>
              </a:buClr>
              <a:buSzPts val="2400"/>
              <a:buChar char="▪"/>
            </a:pPr>
            <a:r>
              <a:rPr b="1" lang="en-US">
                <a:solidFill>
                  <a:srgbClr val="A82181"/>
                </a:solidFill>
              </a:rPr>
              <a:t>Giới thiệu bài toán</a:t>
            </a:r>
            <a:endParaRPr b="1">
              <a:solidFill>
                <a:srgbClr val="A8218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-"/>
            </a:pPr>
            <a:r>
              <a:rPr lang="en-US">
                <a:solidFill>
                  <a:srgbClr val="434343"/>
                </a:solidFill>
              </a:rPr>
              <a:t>Bài toán sử dụng mô hình CNN để dự đoán các giá trị thực và áp dụng cho bài toán ô tô tự lái mô phỏng</a:t>
            </a:r>
            <a:r>
              <a:rPr lang="en-US">
                <a:solidFill>
                  <a:srgbClr val="434343"/>
                </a:solidFill>
              </a:rPr>
              <a:t>.</a:t>
            </a:r>
            <a:endParaRPr>
              <a:solidFill>
                <a:srgbClr val="434343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82181"/>
              </a:buClr>
              <a:buSzPts val="2400"/>
              <a:buChar char="▪"/>
            </a:pPr>
            <a:r>
              <a:rPr b="1" lang="en-US">
                <a:solidFill>
                  <a:srgbClr val="A82181"/>
                </a:solidFill>
              </a:rPr>
              <a:t>Dataset</a:t>
            </a:r>
            <a:endParaRPr b="1">
              <a:solidFill>
                <a:srgbClr val="A8218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-"/>
            </a:pPr>
            <a:r>
              <a:rPr lang="en-US">
                <a:solidFill>
                  <a:srgbClr val="434343"/>
                </a:solidFill>
              </a:rPr>
              <a:t>Sử dụng data</a:t>
            </a:r>
            <a:r>
              <a:rPr lang="en-US">
                <a:solidFill>
                  <a:srgbClr val="434343"/>
                </a:solidFill>
              </a:rPr>
              <a:t> của Udacity gồm folder ảnh và file csv đường dẫn đến các file ảnh</a:t>
            </a:r>
            <a:r>
              <a:rPr lang="en-US">
                <a:solidFill>
                  <a:srgbClr val="434343"/>
                </a:solidFill>
              </a:rPr>
              <a:t>.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20" name="Google Shape;120;p5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5/9/2021</a:t>
            </a:r>
            <a:endParaRPr/>
          </a:p>
        </p:txBody>
      </p:sp>
      <p:sp>
        <p:nvSpPr>
          <p:cNvPr id="121" name="Google Shape;121;p5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FPT Software Academy - Internal Use</a:t>
            </a:r>
            <a:endParaRPr/>
          </a:p>
        </p:txBody>
      </p:sp>
      <p:sp>
        <p:nvSpPr>
          <p:cNvPr id="122" name="Google Shape;122;p5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/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Exploratory Data Analysis</a:t>
            </a:r>
            <a:endParaRPr/>
          </a:p>
        </p:txBody>
      </p:sp>
      <p:sp>
        <p:nvSpPr>
          <p:cNvPr id="129" name="Google Shape;129;p6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5/9/2021</a:t>
            </a:r>
            <a:endParaRPr/>
          </a:p>
        </p:txBody>
      </p:sp>
      <p:sp>
        <p:nvSpPr>
          <p:cNvPr id="130" name="Google Shape;130;p6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FPT Software Academy - Internal Use</a:t>
            </a:r>
            <a:endParaRPr/>
          </a:p>
        </p:txBody>
      </p:sp>
      <p:sp>
        <p:nvSpPr>
          <p:cNvPr id="131" name="Google Shape;131;p6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6"/>
          <p:cNvSpPr txBox="1"/>
          <p:nvPr/>
        </p:nvSpPr>
        <p:spPr>
          <a:xfrm>
            <a:off x="278600" y="800300"/>
            <a:ext cx="8573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A82181"/>
              </a:buClr>
              <a:buSzPts val="2400"/>
              <a:buFont typeface="Noto Sans Symbols"/>
              <a:buChar char="▪"/>
            </a:pPr>
            <a:r>
              <a:rPr b="1" lang="en-US" sz="2400">
                <a:solidFill>
                  <a:srgbClr val="A82181"/>
                </a:solidFill>
              </a:rPr>
              <a:t>Giới thiệu về</a:t>
            </a:r>
            <a:r>
              <a:rPr b="1" lang="en-US" sz="2400">
                <a:solidFill>
                  <a:srgbClr val="A82181"/>
                </a:solidFill>
              </a:rPr>
              <a:t> dữ liệu</a:t>
            </a:r>
            <a:endParaRPr b="1" sz="2400">
              <a:solidFill>
                <a:srgbClr val="A8218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</a:endParaRPr>
          </a:p>
        </p:txBody>
      </p:sp>
      <p:pic>
        <p:nvPicPr>
          <p:cNvPr id="133" name="Google Shape;13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113" y="1771125"/>
            <a:ext cx="8298675" cy="131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6"/>
          <p:cNvSpPr txBox="1"/>
          <p:nvPr/>
        </p:nvSpPr>
        <p:spPr>
          <a:xfrm>
            <a:off x="3881750" y="1369700"/>
            <a:ext cx="1367400" cy="3540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driving_log.csv</a:t>
            </a:r>
            <a:endParaRPr b="1" sz="1100"/>
          </a:p>
        </p:txBody>
      </p:sp>
      <p:pic>
        <p:nvPicPr>
          <p:cNvPr id="135" name="Google Shape;135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800" y="3408987"/>
            <a:ext cx="1846800" cy="9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46650" y="3408987"/>
            <a:ext cx="1846800" cy="9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27500" y="3408988"/>
            <a:ext cx="1846800" cy="92343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6"/>
          <p:cNvSpPr txBox="1"/>
          <p:nvPr/>
        </p:nvSpPr>
        <p:spPr>
          <a:xfrm>
            <a:off x="7377425" y="3693675"/>
            <a:ext cx="1071600" cy="5232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IMG folder</a:t>
            </a:r>
            <a:endParaRPr b="1"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(24108 ảnh)</a:t>
            </a:r>
            <a:endParaRPr sz="1100"/>
          </a:p>
        </p:txBody>
      </p:sp>
      <p:cxnSp>
        <p:nvCxnSpPr>
          <p:cNvPr id="139" name="Google Shape;139;p6"/>
          <p:cNvCxnSpPr>
            <a:endCxn id="136" idx="0"/>
          </p:cNvCxnSpPr>
          <p:nvPr/>
        </p:nvCxnSpPr>
        <p:spPr>
          <a:xfrm>
            <a:off x="3114850" y="3075687"/>
            <a:ext cx="655200" cy="3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6"/>
          <p:cNvCxnSpPr>
            <a:endCxn id="135" idx="0"/>
          </p:cNvCxnSpPr>
          <p:nvPr/>
        </p:nvCxnSpPr>
        <p:spPr>
          <a:xfrm>
            <a:off x="994700" y="3101787"/>
            <a:ext cx="694500" cy="30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6"/>
          <p:cNvCxnSpPr>
            <a:endCxn id="137" idx="0"/>
          </p:cNvCxnSpPr>
          <p:nvPr/>
        </p:nvCxnSpPr>
        <p:spPr>
          <a:xfrm>
            <a:off x="5104200" y="3049588"/>
            <a:ext cx="746700" cy="35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6"/>
          <p:cNvSpPr txBox="1"/>
          <p:nvPr/>
        </p:nvSpPr>
        <p:spPr>
          <a:xfrm>
            <a:off x="765800" y="4332375"/>
            <a:ext cx="1846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width: 320</a:t>
            </a:r>
            <a:endParaRPr sz="900"/>
          </a:p>
        </p:txBody>
      </p:sp>
      <p:sp>
        <p:nvSpPr>
          <p:cNvPr id="143" name="Google Shape;143;p6"/>
          <p:cNvSpPr txBox="1"/>
          <p:nvPr/>
        </p:nvSpPr>
        <p:spPr>
          <a:xfrm rot="-5400000">
            <a:off x="93175" y="3709125"/>
            <a:ext cx="969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height: 160</a:t>
            </a:r>
            <a:endParaRPr sz="900"/>
          </a:p>
        </p:txBody>
      </p:sp>
      <p:sp>
        <p:nvSpPr>
          <p:cNvPr id="144" name="Google Shape;144;p6"/>
          <p:cNvSpPr/>
          <p:nvPr/>
        </p:nvSpPr>
        <p:spPr>
          <a:xfrm>
            <a:off x="6571900" y="2042850"/>
            <a:ext cx="169200" cy="1047000"/>
          </a:xfrm>
          <a:prstGeom prst="rect">
            <a:avLst/>
          </a:prstGeom>
          <a:noFill/>
          <a:ln cap="flat" cmpd="sng" w="9525">
            <a:solidFill>
              <a:srgbClr val="A8218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5" name="Google Shape;145;p6"/>
          <p:cNvCxnSpPr>
            <a:stCxn id="144" idx="2"/>
          </p:cNvCxnSpPr>
          <p:nvPr/>
        </p:nvCxnSpPr>
        <p:spPr>
          <a:xfrm>
            <a:off x="6656500" y="3089850"/>
            <a:ext cx="695400" cy="201300"/>
          </a:xfrm>
          <a:prstGeom prst="straightConnector1">
            <a:avLst/>
          </a:prstGeom>
          <a:noFill/>
          <a:ln cap="flat" cmpd="sng" w="9525">
            <a:solidFill>
              <a:srgbClr val="A8218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p6"/>
          <p:cNvSpPr txBox="1"/>
          <p:nvPr/>
        </p:nvSpPr>
        <p:spPr>
          <a:xfrm>
            <a:off x="7351900" y="3138175"/>
            <a:ext cx="694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Ảnh JPG</a:t>
            </a:r>
            <a:endParaRPr sz="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f22eaac52_0_0"/>
          <p:cNvSpPr txBox="1"/>
          <p:nvPr>
            <p:ph type="title"/>
          </p:nvPr>
        </p:nvSpPr>
        <p:spPr>
          <a:xfrm>
            <a:off x="278606" y="0"/>
            <a:ext cx="68856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Exploratory Data Analysis</a:t>
            </a:r>
            <a:endParaRPr/>
          </a:p>
        </p:txBody>
      </p:sp>
      <p:sp>
        <p:nvSpPr>
          <p:cNvPr id="153" name="Google Shape;153;gef22eaac52_0_0"/>
          <p:cNvSpPr txBox="1"/>
          <p:nvPr>
            <p:ph idx="10" type="dt"/>
          </p:nvPr>
        </p:nvSpPr>
        <p:spPr>
          <a:xfrm>
            <a:off x="278605" y="4767263"/>
            <a:ext cx="136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5/9/2021</a:t>
            </a:r>
            <a:endParaRPr/>
          </a:p>
        </p:txBody>
      </p:sp>
      <p:sp>
        <p:nvSpPr>
          <p:cNvPr id="154" name="Google Shape;154;gef22eaac52_0_0"/>
          <p:cNvSpPr txBox="1"/>
          <p:nvPr>
            <p:ph idx="11" type="ftr"/>
          </p:nvPr>
        </p:nvSpPr>
        <p:spPr>
          <a:xfrm>
            <a:off x="1764506" y="4767263"/>
            <a:ext cx="6372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FPT Software Academy - Internal Use</a:t>
            </a:r>
            <a:endParaRPr/>
          </a:p>
        </p:txBody>
      </p:sp>
      <p:sp>
        <p:nvSpPr>
          <p:cNvPr id="155" name="Google Shape;155;gef22eaac52_0_0"/>
          <p:cNvSpPr txBox="1"/>
          <p:nvPr>
            <p:ph idx="12" type="sldNum"/>
          </p:nvPr>
        </p:nvSpPr>
        <p:spPr>
          <a:xfrm>
            <a:off x="8229600" y="4767263"/>
            <a:ext cx="671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gef22eaac52_0_0"/>
          <p:cNvSpPr txBox="1"/>
          <p:nvPr/>
        </p:nvSpPr>
        <p:spPr>
          <a:xfrm>
            <a:off x="278600" y="800300"/>
            <a:ext cx="7858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A82181"/>
              </a:buClr>
              <a:buSzPts val="2400"/>
              <a:buFont typeface="Noto Sans Symbols"/>
              <a:buChar char="▪"/>
            </a:pPr>
            <a:r>
              <a:rPr b="1" lang="en-US" sz="2400">
                <a:solidFill>
                  <a:srgbClr val="A82181"/>
                </a:solidFill>
              </a:rPr>
              <a:t>Phân tích dữ liệu </a:t>
            </a:r>
            <a:endParaRPr b="1" sz="2400">
              <a:solidFill>
                <a:srgbClr val="A8218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</a:endParaRPr>
          </a:p>
        </p:txBody>
      </p:sp>
      <p:pic>
        <p:nvPicPr>
          <p:cNvPr id="157" name="Google Shape;157;gef22eaac5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9900" y="1427825"/>
            <a:ext cx="4863012" cy="319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ef22eaac52_0_0"/>
          <p:cNvSpPr txBox="1"/>
          <p:nvPr/>
        </p:nvSpPr>
        <p:spPr>
          <a:xfrm>
            <a:off x="6611025" y="2505600"/>
            <a:ext cx="1880700" cy="5541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34343"/>
                </a:solidFill>
              </a:rPr>
              <a:t>Steering</a:t>
            </a:r>
            <a:endParaRPr sz="2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cd056f3ca_3_7"/>
          <p:cNvSpPr txBox="1"/>
          <p:nvPr>
            <p:ph type="title"/>
          </p:nvPr>
        </p:nvSpPr>
        <p:spPr>
          <a:xfrm>
            <a:off x="278606" y="0"/>
            <a:ext cx="68856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Exploratory Data Analysis</a:t>
            </a:r>
            <a:endParaRPr/>
          </a:p>
        </p:txBody>
      </p:sp>
      <p:sp>
        <p:nvSpPr>
          <p:cNvPr id="165" name="Google Shape;165;gecd056f3ca_3_7"/>
          <p:cNvSpPr txBox="1"/>
          <p:nvPr>
            <p:ph idx="10" type="dt"/>
          </p:nvPr>
        </p:nvSpPr>
        <p:spPr>
          <a:xfrm>
            <a:off x="278605" y="4767263"/>
            <a:ext cx="136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5/9/2021</a:t>
            </a:r>
            <a:endParaRPr/>
          </a:p>
        </p:txBody>
      </p:sp>
      <p:sp>
        <p:nvSpPr>
          <p:cNvPr id="166" name="Google Shape;166;gecd056f3ca_3_7"/>
          <p:cNvSpPr txBox="1"/>
          <p:nvPr>
            <p:ph idx="11" type="ftr"/>
          </p:nvPr>
        </p:nvSpPr>
        <p:spPr>
          <a:xfrm>
            <a:off x="1764506" y="4767263"/>
            <a:ext cx="6372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FPT Software Academy - Internal Use</a:t>
            </a:r>
            <a:endParaRPr/>
          </a:p>
        </p:txBody>
      </p:sp>
      <p:sp>
        <p:nvSpPr>
          <p:cNvPr id="167" name="Google Shape;167;gecd056f3ca_3_7"/>
          <p:cNvSpPr txBox="1"/>
          <p:nvPr>
            <p:ph idx="12" type="sldNum"/>
          </p:nvPr>
        </p:nvSpPr>
        <p:spPr>
          <a:xfrm>
            <a:off x="8229600" y="4767263"/>
            <a:ext cx="671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gecd056f3ca_3_7"/>
          <p:cNvSpPr txBox="1"/>
          <p:nvPr/>
        </p:nvSpPr>
        <p:spPr>
          <a:xfrm>
            <a:off x="278600" y="800300"/>
            <a:ext cx="8199000" cy="3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A82181"/>
              </a:buClr>
              <a:buSzPts val="2400"/>
              <a:buFont typeface="Noto Sans Symbols"/>
              <a:buChar char="▪"/>
            </a:pPr>
            <a:r>
              <a:rPr b="1" lang="en-US" sz="2400">
                <a:solidFill>
                  <a:srgbClr val="A82181"/>
                </a:solidFill>
              </a:rPr>
              <a:t>Xử lý dữ liệu</a:t>
            </a:r>
            <a:endParaRPr b="1" sz="2400">
              <a:solidFill>
                <a:srgbClr val="A8218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A8218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Char char="-"/>
            </a:pPr>
            <a:r>
              <a:rPr lang="en-US" sz="2300">
                <a:solidFill>
                  <a:srgbClr val="434343"/>
                </a:solidFill>
              </a:rPr>
              <a:t>Giải nén data.</a:t>
            </a:r>
            <a:endParaRPr sz="2300">
              <a:solidFill>
                <a:srgbClr val="434343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Char char="-"/>
            </a:pPr>
            <a:r>
              <a:rPr lang="en-US" sz="2300">
                <a:solidFill>
                  <a:srgbClr val="434343"/>
                </a:solidFill>
              </a:rPr>
              <a:t>Lấy ảnh từ đường dẫn csv với folder ảnh.</a:t>
            </a:r>
            <a:endParaRPr sz="2300">
              <a:solidFill>
                <a:srgbClr val="43434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Char char="-"/>
            </a:pPr>
            <a:r>
              <a:rPr lang="en-US" sz="2400">
                <a:solidFill>
                  <a:srgbClr val="3F3F3F"/>
                </a:solidFill>
              </a:rPr>
              <a:t>Split dataset thành 2: train dataset and validation dataset:</a:t>
            </a:r>
            <a:endParaRPr sz="2400">
              <a:solidFill>
                <a:srgbClr val="3F3F3F"/>
              </a:solidFill>
            </a:endParaRPr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Char char="+"/>
            </a:pPr>
            <a:r>
              <a:rPr lang="en-US" sz="2400">
                <a:solidFill>
                  <a:srgbClr val="3F3F3F"/>
                </a:solidFill>
              </a:rPr>
              <a:t>85% dataset là train (6830).</a:t>
            </a:r>
            <a:endParaRPr sz="2400">
              <a:solidFill>
                <a:srgbClr val="3F3F3F"/>
              </a:solidFill>
            </a:endParaRPr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Char char="+"/>
            </a:pPr>
            <a:r>
              <a:rPr lang="en-US" sz="2400">
                <a:solidFill>
                  <a:srgbClr val="3F3F3F"/>
                </a:solidFill>
              </a:rPr>
              <a:t>15% dataset là validation (1206).</a:t>
            </a:r>
            <a:endParaRPr sz="2400">
              <a:solidFill>
                <a:srgbClr val="3F3F3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f22eaac52_0_20"/>
          <p:cNvSpPr txBox="1"/>
          <p:nvPr>
            <p:ph type="title"/>
          </p:nvPr>
        </p:nvSpPr>
        <p:spPr>
          <a:xfrm>
            <a:off x="278606" y="0"/>
            <a:ext cx="68856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Exploratory Data Analysis</a:t>
            </a:r>
            <a:endParaRPr/>
          </a:p>
        </p:txBody>
      </p:sp>
      <p:sp>
        <p:nvSpPr>
          <p:cNvPr id="175" name="Google Shape;175;gef22eaac52_0_20"/>
          <p:cNvSpPr txBox="1"/>
          <p:nvPr>
            <p:ph idx="10" type="dt"/>
          </p:nvPr>
        </p:nvSpPr>
        <p:spPr>
          <a:xfrm>
            <a:off x="278605" y="4767263"/>
            <a:ext cx="136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5/9/2021</a:t>
            </a:r>
            <a:endParaRPr/>
          </a:p>
        </p:txBody>
      </p:sp>
      <p:sp>
        <p:nvSpPr>
          <p:cNvPr id="176" name="Google Shape;176;gef22eaac52_0_20"/>
          <p:cNvSpPr txBox="1"/>
          <p:nvPr>
            <p:ph idx="11" type="ftr"/>
          </p:nvPr>
        </p:nvSpPr>
        <p:spPr>
          <a:xfrm>
            <a:off x="1764506" y="4767263"/>
            <a:ext cx="6372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FPT Software Academy - Internal Use</a:t>
            </a:r>
            <a:endParaRPr/>
          </a:p>
        </p:txBody>
      </p:sp>
      <p:sp>
        <p:nvSpPr>
          <p:cNvPr id="177" name="Google Shape;177;gef22eaac52_0_20"/>
          <p:cNvSpPr txBox="1"/>
          <p:nvPr>
            <p:ph idx="12" type="sldNum"/>
          </p:nvPr>
        </p:nvSpPr>
        <p:spPr>
          <a:xfrm>
            <a:off x="8229600" y="4767263"/>
            <a:ext cx="671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8" name="Google Shape;178;gef22eaac52_0_20"/>
          <p:cNvSpPr txBox="1"/>
          <p:nvPr/>
        </p:nvSpPr>
        <p:spPr>
          <a:xfrm>
            <a:off x="318900" y="702600"/>
            <a:ext cx="8506200" cy="1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342900" rtl="0" algn="l">
              <a:spcBef>
                <a:spcPts val="0"/>
              </a:spcBef>
              <a:spcAft>
                <a:spcPts val="0"/>
              </a:spcAft>
              <a:buClr>
                <a:srgbClr val="A82181"/>
              </a:buClr>
              <a:buSzPts val="2300"/>
              <a:buFont typeface="Noto Sans Symbols"/>
              <a:buChar char="▪"/>
            </a:pPr>
            <a:r>
              <a:rPr b="1" lang="en-US" sz="2300">
                <a:solidFill>
                  <a:srgbClr val="A82181"/>
                </a:solidFill>
              </a:rPr>
              <a:t>Xử lý</a:t>
            </a:r>
            <a:r>
              <a:rPr b="1" lang="en-US" sz="2300">
                <a:solidFill>
                  <a:srgbClr val="A82181"/>
                </a:solidFill>
              </a:rPr>
              <a:t> dữ liệu</a:t>
            </a:r>
            <a:endParaRPr sz="23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434343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Char char="-"/>
            </a:pPr>
            <a:r>
              <a:rPr lang="en-US" sz="2300">
                <a:solidFill>
                  <a:srgbClr val="434343"/>
                </a:solidFill>
              </a:rPr>
              <a:t>Convert ảnh BGR sang RGB.</a:t>
            </a:r>
            <a:endParaRPr sz="2300">
              <a:solidFill>
                <a:srgbClr val="434343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Char char="-"/>
            </a:pPr>
            <a:r>
              <a:rPr lang="en-US" sz="2300">
                <a:solidFill>
                  <a:srgbClr val="434343"/>
                </a:solidFill>
              </a:rPr>
              <a:t>Xử lý các góc lái center, left, right.</a:t>
            </a:r>
            <a:endParaRPr sz="2300">
              <a:solidFill>
                <a:srgbClr val="434343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Char char="-"/>
            </a:pPr>
            <a:r>
              <a:rPr lang="en-US" sz="2300">
                <a:solidFill>
                  <a:srgbClr val="434343"/>
                </a:solidFill>
              </a:rPr>
              <a:t>Crop ảnh từ 320x160 xuống 320x100.</a:t>
            </a:r>
            <a:endParaRPr sz="2300">
              <a:solidFill>
                <a:srgbClr val="434343"/>
              </a:solidFill>
            </a:endParaRPr>
          </a:p>
        </p:txBody>
      </p:sp>
      <p:pic>
        <p:nvPicPr>
          <p:cNvPr id="179" name="Google Shape;179;gef22eaac52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451" y="2715900"/>
            <a:ext cx="2953857" cy="1843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ef22eaac52_0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1616" y="2715900"/>
            <a:ext cx="4593484" cy="18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ef22eaac52_0_20"/>
          <p:cNvSpPr/>
          <p:nvPr/>
        </p:nvSpPr>
        <p:spPr>
          <a:xfrm>
            <a:off x="3804132" y="3320401"/>
            <a:ext cx="713700" cy="35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8218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3edfdb712_2_3"/>
          <p:cNvSpPr txBox="1"/>
          <p:nvPr>
            <p:ph type="title"/>
          </p:nvPr>
        </p:nvSpPr>
        <p:spPr>
          <a:xfrm>
            <a:off x="278606" y="0"/>
            <a:ext cx="68856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Build Model</a:t>
            </a:r>
            <a:endParaRPr/>
          </a:p>
        </p:txBody>
      </p:sp>
      <p:sp>
        <p:nvSpPr>
          <p:cNvPr id="188" name="Google Shape;188;ge3edfdb712_2_3"/>
          <p:cNvSpPr txBox="1"/>
          <p:nvPr>
            <p:ph idx="10" type="dt"/>
          </p:nvPr>
        </p:nvSpPr>
        <p:spPr>
          <a:xfrm>
            <a:off x="278605" y="4767263"/>
            <a:ext cx="136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5/9/2021</a:t>
            </a:r>
            <a:endParaRPr/>
          </a:p>
        </p:txBody>
      </p:sp>
      <p:sp>
        <p:nvSpPr>
          <p:cNvPr id="189" name="Google Shape;189;ge3edfdb712_2_3"/>
          <p:cNvSpPr txBox="1"/>
          <p:nvPr>
            <p:ph idx="11" type="ftr"/>
          </p:nvPr>
        </p:nvSpPr>
        <p:spPr>
          <a:xfrm>
            <a:off x="1764506" y="4767263"/>
            <a:ext cx="6372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FPT Software Academy - Internal Use</a:t>
            </a:r>
            <a:endParaRPr/>
          </a:p>
        </p:txBody>
      </p:sp>
      <p:sp>
        <p:nvSpPr>
          <p:cNvPr id="190" name="Google Shape;190;ge3edfdb712_2_3"/>
          <p:cNvSpPr txBox="1"/>
          <p:nvPr>
            <p:ph idx="12" type="sldNum"/>
          </p:nvPr>
        </p:nvSpPr>
        <p:spPr>
          <a:xfrm>
            <a:off x="8229600" y="4767263"/>
            <a:ext cx="671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1" name="Google Shape;191;ge3edfdb712_2_3"/>
          <p:cNvSpPr txBox="1"/>
          <p:nvPr>
            <p:ph idx="1" type="body"/>
          </p:nvPr>
        </p:nvSpPr>
        <p:spPr>
          <a:xfrm>
            <a:off x="197050" y="780271"/>
            <a:ext cx="8622600" cy="38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82181"/>
              </a:buClr>
              <a:buSzPts val="2420"/>
              <a:buChar char="▪"/>
            </a:pPr>
            <a:r>
              <a:rPr b="1" lang="en-US" sz="2420">
                <a:solidFill>
                  <a:srgbClr val="A82181"/>
                </a:solidFill>
              </a:rPr>
              <a:t>Các Hyper Parameter</a:t>
            </a:r>
            <a:endParaRPr b="1" sz="2420">
              <a:solidFill>
                <a:srgbClr val="A82181"/>
              </a:solidFill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20">
              <a:solidFill>
                <a:srgbClr val="A82181"/>
              </a:solidFill>
            </a:endParaRPr>
          </a:p>
          <a:p>
            <a:pPr indent="-3822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20"/>
              <a:buChar char="-"/>
            </a:pPr>
            <a:r>
              <a:rPr lang="en-US" sz="2420">
                <a:solidFill>
                  <a:srgbClr val="434343"/>
                </a:solidFill>
              </a:rPr>
              <a:t>Loss: MSE</a:t>
            </a:r>
            <a:endParaRPr sz="2420">
              <a:solidFill>
                <a:srgbClr val="434343"/>
              </a:solidFill>
            </a:endParaRPr>
          </a:p>
          <a:p>
            <a:pPr indent="-3822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20"/>
              <a:buChar char="-"/>
            </a:pPr>
            <a:r>
              <a:rPr lang="en-US" sz="2420">
                <a:solidFill>
                  <a:srgbClr val="434343"/>
                </a:solidFill>
              </a:rPr>
              <a:t>Optimizer: adam</a:t>
            </a:r>
            <a:endParaRPr sz="2420">
              <a:solidFill>
                <a:srgbClr val="434343"/>
              </a:solidFill>
            </a:endParaRPr>
          </a:p>
          <a:p>
            <a:pPr indent="-3822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20"/>
              <a:buChar char="-"/>
            </a:pPr>
            <a:r>
              <a:rPr lang="en-US" sz="2420">
                <a:solidFill>
                  <a:srgbClr val="434343"/>
                </a:solidFill>
              </a:rPr>
              <a:t>Số layer: 14</a:t>
            </a:r>
            <a:endParaRPr sz="2420">
              <a:solidFill>
                <a:srgbClr val="434343"/>
              </a:solidFill>
            </a:endParaRPr>
          </a:p>
          <a:p>
            <a:pPr indent="-3822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20"/>
              <a:buChar char="-"/>
            </a:pPr>
            <a:r>
              <a:rPr lang="en-US" sz="2420">
                <a:solidFill>
                  <a:srgbClr val="434343"/>
                </a:solidFill>
              </a:rPr>
              <a:t>Số epoch: 1</a:t>
            </a:r>
            <a:endParaRPr sz="2420">
              <a:solidFill>
                <a:srgbClr val="434343"/>
              </a:solidFill>
            </a:endParaRPr>
          </a:p>
          <a:p>
            <a:pPr indent="-3822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20"/>
              <a:buChar char="-"/>
            </a:pPr>
            <a:r>
              <a:rPr lang="en-US" sz="2420">
                <a:solidFill>
                  <a:srgbClr val="434343"/>
                </a:solidFill>
              </a:rPr>
              <a:t>Batch size: 32</a:t>
            </a:r>
            <a:endParaRPr sz="242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20">
              <a:solidFill>
                <a:srgbClr val="434343"/>
              </a:solidFill>
            </a:endParaRPr>
          </a:p>
          <a:p>
            <a:pPr indent="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20">
              <a:solidFill>
                <a:srgbClr val="3F3F3F"/>
              </a:solidFill>
            </a:endParaRPr>
          </a:p>
          <a:p>
            <a:pPr indent="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2420">
              <a:solidFill>
                <a:srgbClr val="3F3F3F"/>
              </a:solidFill>
            </a:endParaRPr>
          </a:p>
          <a:p>
            <a:pPr indent="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2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242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"/>
          <p:cNvSpPr txBox="1"/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Build Model</a:t>
            </a:r>
            <a:endParaRPr/>
          </a:p>
        </p:txBody>
      </p:sp>
      <p:sp>
        <p:nvSpPr>
          <p:cNvPr id="198" name="Google Shape;198;p7"/>
          <p:cNvSpPr txBox="1"/>
          <p:nvPr>
            <p:ph idx="1" type="body"/>
          </p:nvPr>
        </p:nvSpPr>
        <p:spPr>
          <a:xfrm>
            <a:off x="197050" y="780271"/>
            <a:ext cx="8622600" cy="38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82181"/>
              </a:buClr>
              <a:buSzPts val="2420"/>
              <a:buChar char="▪"/>
            </a:pPr>
            <a:r>
              <a:rPr b="1" lang="en-US" sz="2420">
                <a:solidFill>
                  <a:srgbClr val="A82181"/>
                </a:solidFill>
              </a:rPr>
              <a:t>Build Nvidia-CNN deep learning model</a:t>
            </a:r>
            <a:endParaRPr b="1" sz="2420">
              <a:solidFill>
                <a:srgbClr val="A82181"/>
              </a:solidFill>
            </a:endParaRPr>
          </a:p>
          <a:p>
            <a:pPr indent="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20">
              <a:solidFill>
                <a:srgbClr val="3F3F3F"/>
              </a:solidFill>
            </a:endParaRPr>
          </a:p>
          <a:p>
            <a:pPr indent="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2420">
              <a:solidFill>
                <a:srgbClr val="3F3F3F"/>
              </a:solidFill>
            </a:endParaRPr>
          </a:p>
          <a:p>
            <a:pPr indent="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2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2420"/>
          </a:p>
        </p:txBody>
      </p:sp>
      <p:sp>
        <p:nvSpPr>
          <p:cNvPr id="199" name="Google Shape;199;p7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5/9/2021</a:t>
            </a:r>
            <a:endParaRPr/>
          </a:p>
        </p:txBody>
      </p:sp>
      <p:sp>
        <p:nvSpPr>
          <p:cNvPr id="200" name="Google Shape;200;p7"/>
          <p:cNvSpPr txBox="1"/>
          <p:nvPr>
            <p:ph idx="11" type="ftr"/>
          </p:nvPr>
        </p:nvSpPr>
        <p:spPr>
          <a:xfrm>
            <a:off x="1764506" y="4767263"/>
            <a:ext cx="6372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FPT Software Academy - Internal Use</a:t>
            </a:r>
            <a:endParaRPr/>
          </a:p>
        </p:txBody>
      </p:sp>
      <p:sp>
        <p:nvSpPr>
          <p:cNvPr id="201" name="Google Shape;201;p7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7"/>
          <p:cNvPicPr preferRelativeResize="0"/>
          <p:nvPr/>
        </p:nvPicPr>
        <p:blipFill rotWithShape="1">
          <a:blip r:embed="rId3">
            <a:alphaModFix/>
          </a:blip>
          <a:srcRect b="41867" l="0" r="0" t="0"/>
          <a:stretch/>
        </p:blipFill>
        <p:spPr>
          <a:xfrm>
            <a:off x="356475" y="1470563"/>
            <a:ext cx="4379624" cy="2699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7"/>
          <p:cNvPicPr preferRelativeResize="0"/>
          <p:nvPr/>
        </p:nvPicPr>
        <p:blipFill rotWithShape="1">
          <a:blip r:embed="rId3">
            <a:alphaModFix/>
          </a:blip>
          <a:srcRect b="0" l="0" r="0" t="59246"/>
          <a:stretch/>
        </p:blipFill>
        <p:spPr>
          <a:xfrm>
            <a:off x="4736100" y="1781013"/>
            <a:ext cx="4279925" cy="18493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4" name="Google Shape;204;p7"/>
          <p:cNvCxnSpPr/>
          <p:nvPr/>
        </p:nvCxnSpPr>
        <p:spPr>
          <a:xfrm>
            <a:off x="4697900" y="1400450"/>
            <a:ext cx="0" cy="285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plate_Training Material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2015-08-31T01:44:46Z</dcterms:created>
  <dc:creator>Ly Tuan Linh (FHO.FWA)</dc:creator>
</cp:coreProperties>
</file>