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51BAD6-F706-4DBF-8D64-F49CF60C5DE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366937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1BAD6-F706-4DBF-8D64-F49CF60C5DE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271195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1BAD6-F706-4DBF-8D64-F49CF60C5DE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402441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1BAD6-F706-4DBF-8D64-F49CF60C5DE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54474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51BAD6-F706-4DBF-8D64-F49CF60C5DE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214731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51BAD6-F706-4DBF-8D64-F49CF60C5DE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100868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51BAD6-F706-4DBF-8D64-F49CF60C5DE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298765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51BAD6-F706-4DBF-8D64-F49CF60C5DE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105400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1BAD6-F706-4DBF-8D64-F49CF60C5DE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210745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51BAD6-F706-4DBF-8D64-F49CF60C5DE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413803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51BAD6-F706-4DBF-8D64-F49CF60C5DE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34E45-5594-45B3-8B69-17B5AB6244A6}" type="slidenum">
              <a:rPr lang="en-US" smtClean="0"/>
              <a:t>‹#›</a:t>
            </a:fld>
            <a:endParaRPr lang="en-US"/>
          </a:p>
        </p:txBody>
      </p:sp>
    </p:spTree>
    <p:extLst>
      <p:ext uri="{BB962C8B-B14F-4D97-AF65-F5344CB8AC3E}">
        <p14:creationId xmlns:p14="http://schemas.microsoft.com/office/powerpoint/2010/main" val="52542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1BAD6-F706-4DBF-8D64-F49CF60C5DE5}"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34E45-5594-45B3-8B69-17B5AB6244A6}" type="slidenum">
              <a:rPr lang="en-US" smtClean="0"/>
              <a:t>‹#›</a:t>
            </a:fld>
            <a:endParaRPr lang="en-US"/>
          </a:p>
        </p:txBody>
      </p:sp>
    </p:spTree>
    <p:extLst>
      <p:ext uri="{BB962C8B-B14F-4D97-AF65-F5344CB8AC3E}">
        <p14:creationId xmlns:p14="http://schemas.microsoft.com/office/powerpoint/2010/main" val="2306582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Chatbot</a:t>
            </a:r>
            <a:r>
              <a:rPr lang="en-US" dirty="0"/>
              <a:t> app </a:t>
            </a:r>
            <a:r>
              <a:rPr lang="en-US" dirty="0" err="1"/>
              <a:t>ứng</a:t>
            </a:r>
            <a:r>
              <a:rPr lang="en-US" dirty="0"/>
              <a:t> </a:t>
            </a:r>
            <a:r>
              <a:rPr lang="en-US" dirty="0" err="1"/>
              <a:t>dụng</a:t>
            </a:r>
            <a:r>
              <a:rPr lang="en-US" dirty="0"/>
              <a:t> RAG </a:t>
            </a:r>
            <a:r>
              <a:rPr lang="en-US" dirty="0" err="1"/>
              <a:t>và</a:t>
            </a:r>
            <a:r>
              <a:rPr lang="en-US" dirty="0"/>
              <a:t> Elastic </a:t>
            </a:r>
            <a:r>
              <a:rPr lang="en-US" dirty="0" smtClean="0"/>
              <a:t>Search</a:t>
            </a:r>
            <a:endParaRPr lang="en-US" dirty="0"/>
          </a:p>
        </p:txBody>
      </p:sp>
      <p:sp>
        <p:nvSpPr>
          <p:cNvPr id="3" name="Subtitle 2"/>
          <p:cNvSpPr>
            <a:spLocks noGrp="1"/>
          </p:cNvSpPr>
          <p:nvPr>
            <p:ph type="subTitle" idx="1"/>
          </p:nvPr>
        </p:nvSpPr>
        <p:spPr/>
        <p:txBody>
          <a:bodyPr/>
          <a:lstStyle/>
          <a:p>
            <a:r>
              <a:rPr lang="en-US" dirty="0" err="1"/>
              <a:t>Phạm</a:t>
            </a:r>
            <a:r>
              <a:rPr lang="en-US" dirty="0"/>
              <a:t> </a:t>
            </a:r>
            <a:r>
              <a:rPr lang="en-US" dirty="0" err="1"/>
              <a:t>Đức</a:t>
            </a:r>
            <a:r>
              <a:rPr lang="en-US" dirty="0"/>
              <a:t> </a:t>
            </a:r>
            <a:r>
              <a:rPr lang="en-US" dirty="0" err="1"/>
              <a:t>Hoàng</a:t>
            </a:r>
            <a:r>
              <a:rPr lang="en-US" dirty="0"/>
              <a:t> - MSV: </a:t>
            </a:r>
            <a:r>
              <a:rPr lang="en-US" dirty="0" smtClean="0"/>
              <a:t>22022200</a:t>
            </a:r>
            <a:endParaRPr lang="en-US" dirty="0"/>
          </a:p>
          <a:p>
            <a:r>
              <a:rPr lang="en-US" dirty="0" err="1" smtClean="0"/>
              <a:t>Hoàng</a:t>
            </a:r>
            <a:r>
              <a:rPr lang="en-US" dirty="0" smtClean="0"/>
              <a:t> </a:t>
            </a:r>
            <a:r>
              <a:rPr lang="en-US" dirty="0" err="1"/>
              <a:t>Ngọc</a:t>
            </a:r>
            <a:r>
              <a:rPr lang="en-US" dirty="0"/>
              <a:t> </a:t>
            </a:r>
            <a:r>
              <a:rPr lang="en-US" dirty="0" err="1"/>
              <a:t>Hào</a:t>
            </a:r>
            <a:r>
              <a:rPr lang="en-US" dirty="0"/>
              <a:t> - MSV: 22022668</a:t>
            </a:r>
            <a:endParaRPr lang="en-US" dirty="0" smtClean="0">
              <a:effectLst/>
            </a:endParaRPr>
          </a:p>
          <a:p>
            <a:endParaRPr lang="en-US" dirty="0"/>
          </a:p>
        </p:txBody>
      </p:sp>
    </p:spTree>
    <p:extLst>
      <p:ext uri="{BB962C8B-B14F-4D97-AF65-F5344CB8AC3E}">
        <p14:creationId xmlns:p14="http://schemas.microsoft.com/office/powerpoint/2010/main" val="1828243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LangChain</a:t>
            </a:r>
            <a:r>
              <a:rPr lang="en-US" dirty="0" smtClean="0"/>
              <a:t> Framework</a:t>
            </a:r>
            <a:endParaRPr lang="en-US" dirty="0"/>
          </a:p>
        </p:txBody>
      </p:sp>
      <p:pic>
        <p:nvPicPr>
          <p:cNvPr id="2050" name="Picture 2" descr="https://lh7-rt.googleusercontent.com/docsz/AD_4nXctUEbc2AS-asNm9R3tDjSaVVyrAT4P8EL7xhEIPNeCX79l_m-MiwDAE1LS-X4-DqW-F4LtVZMRzb2A65ftrTcn0u59tWjA4HXH3WV64FcsbL2ngo8eQWEa_elSE72sB8-f1ncCJw?key=icjzAzkYN16rsM_C6iqb2gj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107" y="1690688"/>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4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LangChain</a:t>
            </a:r>
            <a:r>
              <a:rPr lang="en-US" dirty="0" smtClean="0"/>
              <a:t> Framework</a:t>
            </a:r>
            <a:endParaRPr lang="en-US" dirty="0"/>
          </a:p>
        </p:txBody>
      </p:sp>
      <p:sp>
        <p:nvSpPr>
          <p:cNvPr id="3" name="Content Placeholder 2"/>
          <p:cNvSpPr>
            <a:spLocks noGrp="1"/>
          </p:cNvSpPr>
          <p:nvPr>
            <p:ph idx="1"/>
          </p:nvPr>
        </p:nvSpPr>
        <p:spPr/>
        <p:txBody>
          <a:bodyPr/>
          <a:lstStyle/>
          <a:p>
            <a:r>
              <a:rPr lang="en-US" dirty="0"/>
              <a:t>Đ</a:t>
            </a:r>
            <a:r>
              <a:rPr lang="vi-VN" dirty="0" smtClean="0"/>
              <a:t>ược </a:t>
            </a:r>
            <a:r>
              <a:rPr lang="vi-VN" dirty="0"/>
              <a:t>thiết kế để hỗ trợ phát triển các ứng dụng tích hợp trí tuệ nhân </a:t>
            </a:r>
            <a:r>
              <a:rPr lang="vi-VN" dirty="0" smtClean="0"/>
              <a:t>tạo</a:t>
            </a:r>
            <a:r>
              <a:rPr lang="en-US" dirty="0" smtClean="0"/>
              <a:t> </a:t>
            </a:r>
          </a:p>
          <a:p>
            <a:r>
              <a:rPr lang="en-US" dirty="0" err="1" smtClean="0"/>
              <a:t>Tập</a:t>
            </a:r>
            <a:r>
              <a:rPr lang="en-US" dirty="0" smtClean="0"/>
              <a:t> </a:t>
            </a:r>
            <a:r>
              <a:rPr lang="en-US" dirty="0" err="1"/>
              <a:t>trung</a:t>
            </a:r>
            <a:r>
              <a:rPr lang="en-US" dirty="0"/>
              <a:t> </a:t>
            </a:r>
            <a:r>
              <a:rPr lang="en-US" dirty="0" err="1"/>
              <a:t>vào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smtClean="0"/>
              <a:t>các</a:t>
            </a:r>
            <a:r>
              <a:rPr lang="en-US" dirty="0" smtClean="0"/>
              <a:t> LLMs</a:t>
            </a:r>
          </a:p>
          <a:p>
            <a:r>
              <a:rPr lang="en-US" dirty="0" err="1" smtClean="0"/>
              <a:t>Mục</a:t>
            </a:r>
            <a:r>
              <a:rPr lang="en-US" dirty="0" smtClean="0"/>
              <a:t> </a:t>
            </a:r>
            <a:r>
              <a:rPr lang="en-US" dirty="0" err="1" smtClean="0"/>
              <a:t>đích</a:t>
            </a:r>
            <a:r>
              <a:rPr lang="en-US" dirty="0" smtClean="0"/>
              <a:t>: </a:t>
            </a:r>
            <a:r>
              <a:rPr lang="en-US" dirty="0" err="1"/>
              <a:t>giúp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dễ</a:t>
            </a:r>
            <a:r>
              <a:rPr lang="en-US" dirty="0"/>
              <a:t> </a:t>
            </a:r>
            <a:r>
              <a:rPr lang="en-US" dirty="0" err="1"/>
              <a:t>dàng</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ứng</a:t>
            </a:r>
            <a:r>
              <a:rPr lang="en-US" dirty="0"/>
              <a:t> </a:t>
            </a:r>
            <a:r>
              <a:rPr lang="en-US" dirty="0" err="1"/>
              <a:t>dụng</a:t>
            </a:r>
            <a:r>
              <a:rPr lang="en-US" dirty="0"/>
              <a:t> AI </a:t>
            </a:r>
            <a:r>
              <a:rPr lang="en-US" dirty="0" err="1"/>
              <a:t>phức</a:t>
            </a:r>
            <a:r>
              <a:rPr lang="en-US" dirty="0"/>
              <a:t> </a:t>
            </a:r>
            <a:r>
              <a:rPr lang="en-US" dirty="0" err="1"/>
              <a:t>tạp</a:t>
            </a:r>
            <a:r>
              <a:rPr lang="en-US" dirty="0"/>
              <a:t> </a:t>
            </a:r>
            <a:r>
              <a:rPr lang="en-US" dirty="0" err="1"/>
              <a:t>bằng</a:t>
            </a:r>
            <a:r>
              <a:rPr lang="en-US" dirty="0"/>
              <a:t> </a:t>
            </a:r>
            <a:r>
              <a:rPr lang="en-US" dirty="0" err="1"/>
              <a:t>cách</a:t>
            </a:r>
            <a:r>
              <a:rPr lang="en-US" dirty="0"/>
              <a:t> </a:t>
            </a:r>
            <a:r>
              <a:rPr lang="en-US" dirty="0" err="1"/>
              <a:t>kết</a:t>
            </a:r>
            <a:r>
              <a:rPr lang="en-US" dirty="0"/>
              <a:t> </a:t>
            </a:r>
            <a:r>
              <a:rPr lang="en-US" dirty="0" err="1"/>
              <a:t>hợp</a:t>
            </a:r>
            <a:r>
              <a:rPr lang="en-US" dirty="0"/>
              <a:t> </a:t>
            </a:r>
            <a:r>
              <a:rPr lang="en-US" dirty="0" err="1"/>
              <a:t>khả</a:t>
            </a:r>
            <a:r>
              <a:rPr lang="en-US" dirty="0"/>
              <a:t> </a:t>
            </a:r>
            <a:r>
              <a:rPr lang="en-US" dirty="0" err="1"/>
              <a:t>năng</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của</a:t>
            </a:r>
            <a:r>
              <a:rPr lang="en-US" dirty="0"/>
              <a:t> LLMs </a:t>
            </a:r>
            <a:r>
              <a:rPr lang="en-US" dirty="0" err="1"/>
              <a:t>với</a:t>
            </a:r>
            <a:r>
              <a:rPr lang="en-US" dirty="0"/>
              <a:t> </a:t>
            </a:r>
            <a:r>
              <a:rPr lang="en-US" dirty="0" err="1"/>
              <a:t>các</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a:t>
            </a:r>
            <a:r>
              <a:rPr lang="en-US" dirty="0" err="1"/>
              <a:t>và</a:t>
            </a:r>
            <a:r>
              <a:rPr lang="en-US" dirty="0"/>
              <a:t> </a:t>
            </a:r>
            <a:r>
              <a:rPr lang="en-US" dirty="0" err="1"/>
              <a:t>các</a:t>
            </a:r>
            <a:r>
              <a:rPr lang="en-US" dirty="0"/>
              <a:t> </a:t>
            </a:r>
            <a:r>
              <a:rPr lang="en-US" dirty="0" err="1"/>
              <a:t>tác</a:t>
            </a:r>
            <a:r>
              <a:rPr lang="en-US" dirty="0"/>
              <a:t> </a:t>
            </a:r>
            <a:r>
              <a:rPr lang="en-US" dirty="0" err="1"/>
              <a:t>vụ</a:t>
            </a:r>
            <a:r>
              <a:rPr lang="en-US" dirty="0"/>
              <a:t> logic</a:t>
            </a:r>
          </a:p>
        </p:txBody>
      </p:sp>
    </p:spTree>
    <p:extLst>
      <p:ext uri="{BB962C8B-B14F-4D97-AF65-F5344CB8AC3E}">
        <p14:creationId xmlns:p14="http://schemas.microsoft.com/office/powerpoint/2010/main" val="3138586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LangChain</a:t>
            </a:r>
            <a:r>
              <a:rPr lang="en-US" dirty="0" smtClean="0"/>
              <a:t> Framework</a:t>
            </a:r>
            <a:endParaRPr lang="en-US" dirty="0"/>
          </a:p>
        </p:txBody>
      </p:sp>
      <p:sp>
        <p:nvSpPr>
          <p:cNvPr id="3" name="Content Placeholder 2"/>
          <p:cNvSpPr>
            <a:spLocks noGrp="1"/>
          </p:cNvSpPr>
          <p:nvPr>
            <p:ph idx="1"/>
          </p:nvPr>
        </p:nvSpPr>
        <p:spPr/>
        <p:txBody>
          <a:bodyPr/>
          <a:lstStyle/>
          <a:p>
            <a:pPr marL="0" indent="0">
              <a:buNone/>
            </a:pPr>
            <a:r>
              <a:rPr lang="en-US" sz="4000" u="sng" dirty="0" err="1" smtClean="0"/>
              <a:t>Nổi</a:t>
            </a:r>
            <a:r>
              <a:rPr lang="en-US" sz="4000" u="sng" dirty="0" smtClean="0"/>
              <a:t> </a:t>
            </a:r>
            <a:r>
              <a:rPr lang="en-US" sz="4000" u="sng" dirty="0" err="1" smtClean="0"/>
              <a:t>bật</a:t>
            </a:r>
            <a:r>
              <a:rPr lang="en-US" sz="4000" dirty="0" smtClean="0"/>
              <a:t>: </a:t>
            </a:r>
          </a:p>
          <a:p>
            <a:pPr fontAlgn="base"/>
            <a:r>
              <a:rPr lang="vi-VN" dirty="0"/>
              <a:t>Xây dựng luồng xử lý hội thoại động.</a:t>
            </a:r>
          </a:p>
          <a:p>
            <a:pPr fontAlgn="base"/>
            <a:r>
              <a:rPr lang="vi-VN" dirty="0"/>
              <a:t>Kết nối với cơ sở dữ liệu, API, hoặc các nguồn dữ liệu bên ngoài.</a:t>
            </a:r>
          </a:p>
          <a:p>
            <a:pPr fontAlgn="base"/>
            <a:r>
              <a:rPr lang="vi-VN" dirty="0"/>
              <a:t>Tích hợp các chức năng nâng cao như lập kế hoạch, truy vấn, và quản lý bộ nhớ ngữ cảnh.</a:t>
            </a:r>
          </a:p>
          <a:p>
            <a:endParaRPr lang="en-US" dirty="0"/>
          </a:p>
        </p:txBody>
      </p:sp>
    </p:spTree>
    <p:extLst>
      <p:ext uri="{BB962C8B-B14F-4D97-AF65-F5344CB8AC3E}">
        <p14:creationId xmlns:p14="http://schemas.microsoft.com/office/powerpoint/2010/main" val="2917063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Langchain</a:t>
            </a:r>
            <a:r>
              <a:rPr lang="en-US" dirty="0"/>
              <a:t> </a:t>
            </a:r>
            <a:r>
              <a:rPr lang="en-US" dirty="0" smtClean="0"/>
              <a:t>- </a:t>
            </a:r>
            <a:r>
              <a:rPr lang="en-US" dirty="0" err="1"/>
              <a:t>Các</a:t>
            </a:r>
            <a:r>
              <a:rPr lang="en-US" dirty="0"/>
              <a:t> </a:t>
            </a:r>
            <a:r>
              <a:rPr lang="en-US" dirty="0" err="1"/>
              <a:t>thành</a:t>
            </a:r>
            <a:r>
              <a:rPr lang="en-US" dirty="0"/>
              <a:t> </a:t>
            </a:r>
            <a:r>
              <a:rPr lang="en-US" dirty="0" err="1"/>
              <a:t>phần</a:t>
            </a:r>
            <a:r>
              <a:rPr lang="en-US" dirty="0"/>
              <a:t> </a:t>
            </a:r>
            <a:r>
              <a:rPr lang="en-US" dirty="0" err="1"/>
              <a:t>chính</a:t>
            </a:r>
            <a:r>
              <a:rPr lang="en-US" dirty="0"/>
              <a:t> </a:t>
            </a:r>
          </a:p>
        </p:txBody>
      </p:sp>
      <p:sp>
        <p:nvSpPr>
          <p:cNvPr id="3" name="Content Placeholder 2"/>
          <p:cNvSpPr>
            <a:spLocks noGrp="1"/>
          </p:cNvSpPr>
          <p:nvPr>
            <p:ph idx="1"/>
          </p:nvPr>
        </p:nvSpPr>
        <p:spPr/>
        <p:txBody>
          <a:bodyPr>
            <a:normAutofit lnSpcReduction="10000"/>
          </a:bodyPr>
          <a:lstStyle/>
          <a:p>
            <a:r>
              <a:rPr lang="en-US" b="1" dirty="0" err="1"/>
              <a:t>Mô</a:t>
            </a:r>
            <a:r>
              <a:rPr lang="en-US" b="1" dirty="0"/>
              <a:t> </a:t>
            </a:r>
            <a:r>
              <a:rPr lang="en-US" b="1" dirty="0" err="1"/>
              <a:t>hình</a:t>
            </a:r>
            <a:r>
              <a:rPr lang="en-US" b="1" dirty="0"/>
              <a:t> </a:t>
            </a:r>
            <a:r>
              <a:rPr lang="en-US" b="1" dirty="0" err="1"/>
              <a:t>ngôn</a:t>
            </a:r>
            <a:r>
              <a:rPr lang="en-US" b="1" dirty="0"/>
              <a:t> </a:t>
            </a:r>
            <a:r>
              <a:rPr lang="en-US" b="1" dirty="0" err="1"/>
              <a:t>ngữ</a:t>
            </a:r>
            <a:r>
              <a:rPr lang="en-US" b="1" dirty="0"/>
              <a:t> </a:t>
            </a:r>
            <a:r>
              <a:rPr lang="en-US" b="1" dirty="0" err="1"/>
              <a:t>lớn</a:t>
            </a:r>
            <a:r>
              <a:rPr lang="en-US" b="1" dirty="0"/>
              <a:t> (LLMs</a:t>
            </a:r>
            <a:r>
              <a:rPr lang="en-US" b="1" dirty="0" smtClean="0"/>
              <a:t>)</a:t>
            </a:r>
            <a:r>
              <a:rPr lang="en-US" dirty="0" smtClean="0"/>
              <a:t>: GPT, </a:t>
            </a:r>
            <a:r>
              <a:rPr lang="en-US" dirty="0" err="1" smtClean="0"/>
              <a:t>HuggingFace</a:t>
            </a:r>
            <a:endParaRPr lang="en-US" dirty="0" smtClean="0"/>
          </a:p>
          <a:p>
            <a:r>
              <a:rPr lang="vi-VN" b="1" dirty="0"/>
              <a:t>Prompt Templates</a:t>
            </a:r>
            <a:r>
              <a:rPr lang="vi-VN" dirty="0"/>
              <a:t> tạo ra các mẫu nhắc tối ưu, đảm bảo mô hình phản hồi chính xác</a:t>
            </a:r>
            <a:r>
              <a:rPr lang="vi-VN" dirty="0" smtClean="0"/>
              <a:t>.</a:t>
            </a:r>
            <a:endParaRPr lang="en-US" dirty="0" smtClean="0"/>
          </a:p>
          <a:p>
            <a:r>
              <a:rPr lang="en-US" b="1" dirty="0"/>
              <a:t>Chains (</a:t>
            </a:r>
            <a:r>
              <a:rPr lang="en-US" b="1" dirty="0" err="1"/>
              <a:t>chuỗi</a:t>
            </a:r>
            <a:r>
              <a:rPr lang="en-US" b="1" dirty="0"/>
              <a:t> </a:t>
            </a:r>
            <a:r>
              <a:rPr lang="en-US" b="1" dirty="0" err="1"/>
              <a:t>xử</a:t>
            </a:r>
            <a:r>
              <a:rPr lang="en-US" b="1" dirty="0"/>
              <a:t> </a:t>
            </a:r>
            <a:r>
              <a:rPr lang="en-US" b="1" dirty="0" err="1"/>
              <a:t>lý</a:t>
            </a:r>
            <a:r>
              <a:rPr lang="en-US" b="1" dirty="0"/>
              <a:t>)</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thành</a:t>
            </a:r>
            <a:r>
              <a:rPr lang="en-US" dirty="0"/>
              <a:t> </a:t>
            </a:r>
            <a:r>
              <a:rPr lang="en-US" dirty="0" err="1"/>
              <a:t>quy</a:t>
            </a:r>
            <a:r>
              <a:rPr lang="en-US" dirty="0"/>
              <a:t> </a:t>
            </a:r>
            <a:r>
              <a:rPr lang="en-US" dirty="0" err="1"/>
              <a:t>trình</a:t>
            </a:r>
            <a:r>
              <a:rPr lang="en-US" dirty="0"/>
              <a:t> </a:t>
            </a:r>
            <a:r>
              <a:rPr lang="en-US" dirty="0" err="1"/>
              <a:t>liền</a:t>
            </a:r>
            <a:r>
              <a:rPr lang="en-US" dirty="0"/>
              <a:t> </a:t>
            </a:r>
            <a:r>
              <a:rPr lang="en-US" dirty="0" err="1" smtClean="0"/>
              <a:t>mạch</a:t>
            </a:r>
            <a:endParaRPr lang="en-US" dirty="0" smtClean="0"/>
          </a:p>
          <a:p>
            <a:r>
              <a:rPr lang="en-US" b="1" dirty="0"/>
              <a:t>Agents (</a:t>
            </a:r>
            <a:r>
              <a:rPr lang="en-US" b="1" dirty="0" err="1"/>
              <a:t>tác</a:t>
            </a:r>
            <a:r>
              <a:rPr lang="en-US" b="1" dirty="0"/>
              <a:t> </a:t>
            </a:r>
            <a:r>
              <a:rPr lang="en-US" b="1" dirty="0" err="1"/>
              <a:t>nhân</a:t>
            </a:r>
            <a:r>
              <a:rPr lang="en-US" b="1" dirty="0"/>
              <a:t>)</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tự</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hoàn</a:t>
            </a:r>
            <a:r>
              <a:rPr lang="en-US" dirty="0"/>
              <a:t> </a:t>
            </a:r>
            <a:r>
              <a:rPr lang="en-US" dirty="0" err="1"/>
              <a:t>thành</a:t>
            </a:r>
            <a:r>
              <a:rPr lang="en-US" dirty="0"/>
              <a:t> </a:t>
            </a:r>
            <a:r>
              <a:rPr lang="en-US" dirty="0" err="1"/>
              <a:t>nhiệm</a:t>
            </a:r>
            <a:r>
              <a:rPr lang="en-US" dirty="0"/>
              <a:t> </a:t>
            </a:r>
            <a:r>
              <a:rPr lang="en-US" dirty="0" err="1" smtClean="0"/>
              <a:t>vụ</a:t>
            </a:r>
            <a:endParaRPr lang="en-US" dirty="0" smtClean="0"/>
          </a:p>
          <a:p>
            <a:r>
              <a:rPr lang="vi-VN" b="1" dirty="0"/>
              <a:t>Bộ nhớ (Memory)</a:t>
            </a:r>
            <a:r>
              <a:rPr lang="vi-VN" dirty="0"/>
              <a:t> lưu trữ ngữ cảnh hội thoại, giúp AI xử lý tốt hơn trong các tương tác dài </a:t>
            </a:r>
            <a:r>
              <a:rPr lang="vi-VN" dirty="0" smtClean="0"/>
              <a:t>hạn</a:t>
            </a:r>
            <a:endParaRPr lang="en-US" dirty="0" smtClean="0"/>
          </a:p>
          <a:p>
            <a:r>
              <a:rPr lang="vi-VN" b="1" dirty="0"/>
              <a:t>Data Connectors</a:t>
            </a:r>
            <a:r>
              <a:rPr lang="vi-VN" dirty="0"/>
              <a:t> hỗ trợ kết nối với cơ sở dữ liệu, tệp văn bản, hoặc API bên ngoà</a:t>
            </a:r>
            <a:endParaRPr lang="en-US" dirty="0" smtClean="0"/>
          </a:p>
          <a:p>
            <a:endParaRPr lang="en-US" b="1" dirty="0" smtClean="0"/>
          </a:p>
          <a:p>
            <a:endParaRPr lang="en-US" dirty="0"/>
          </a:p>
        </p:txBody>
      </p:sp>
    </p:spTree>
    <p:extLst>
      <p:ext uri="{BB962C8B-B14F-4D97-AF65-F5344CB8AC3E}">
        <p14:creationId xmlns:p14="http://schemas.microsoft.com/office/powerpoint/2010/main" val="395342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LangChain</a:t>
            </a:r>
            <a:endParaRPr lang="en-US" dirty="0"/>
          </a:p>
        </p:txBody>
      </p:sp>
      <p:sp>
        <p:nvSpPr>
          <p:cNvPr id="3" name="Content Placeholder 2"/>
          <p:cNvSpPr>
            <a:spLocks noGrp="1"/>
          </p:cNvSpPr>
          <p:nvPr>
            <p:ph idx="1"/>
          </p:nvPr>
        </p:nvSpPr>
        <p:spPr/>
        <p:txBody>
          <a:bodyPr/>
          <a:lstStyle/>
          <a:p>
            <a:r>
              <a:rPr lang="en-US" dirty="0" err="1" smtClean="0"/>
              <a:t>Linh</a:t>
            </a:r>
            <a:r>
              <a:rPr lang="en-US" dirty="0" smtClean="0"/>
              <a:t> </a:t>
            </a:r>
            <a:r>
              <a:rPr lang="en-US" dirty="0" err="1" smtClean="0"/>
              <a:t>hoạt</a:t>
            </a:r>
            <a:r>
              <a:rPr lang="en-US" dirty="0" smtClean="0"/>
              <a:t>: </a:t>
            </a:r>
            <a:r>
              <a:rPr lang="en-US" dirty="0" err="1"/>
              <a:t>hỗ</a:t>
            </a:r>
            <a:r>
              <a:rPr lang="en-US" dirty="0"/>
              <a:t> </a:t>
            </a:r>
            <a:r>
              <a:rPr lang="en-US" dirty="0" err="1"/>
              <a:t>trợ</a:t>
            </a:r>
            <a:r>
              <a:rPr lang="en-US" dirty="0"/>
              <a:t> </a:t>
            </a:r>
            <a:r>
              <a:rPr lang="en-US" dirty="0" err="1"/>
              <a:t>tích</a:t>
            </a:r>
            <a:r>
              <a:rPr lang="en-US" dirty="0"/>
              <a:t> </a:t>
            </a:r>
            <a:r>
              <a:rPr lang="en-US" dirty="0" err="1"/>
              <a:t>hợp</a:t>
            </a:r>
            <a:r>
              <a:rPr lang="en-US" dirty="0"/>
              <a:t> </a:t>
            </a:r>
            <a:r>
              <a:rPr lang="en-US" dirty="0" err="1"/>
              <a:t>nhiều</a:t>
            </a:r>
            <a:r>
              <a:rPr lang="en-US" dirty="0"/>
              <a:t> </a:t>
            </a:r>
            <a:r>
              <a:rPr lang="en-US" dirty="0" err="1"/>
              <a:t>mô</a:t>
            </a:r>
            <a:r>
              <a:rPr lang="en-US" dirty="0"/>
              <a:t> </a:t>
            </a:r>
            <a:r>
              <a:rPr lang="en-US" dirty="0" err="1"/>
              <a:t>hình</a:t>
            </a:r>
            <a:r>
              <a:rPr lang="en-US" dirty="0"/>
              <a:t> </a:t>
            </a:r>
            <a:r>
              <a:rPr lang="en-US" dirty="0" err="1"/>
              <a:t>ngôn</a:t>
            </a:r>
            <a:r>
              <a:rPr lang="en-US" dirty="0"/>
              <a:t> </a:t>
            </a:r>
            <a:r>
              <a:rPr lang="en-US" dirty="0" err="1"/>
              <a:t>ngữ</a:t>
            </a:r>
            <a:r>
              <a:rPr lang="en-US" dirty="0"/>
              <a:t> </a:t>
            </a:r>
            <a:r>
              <a:rPr lang="en-US" dirty="0" err="1"/>
              <a:t>lớn</a:t>
            </a:r>
            <a:r>
              <a:rPr lang="en-US" dirty="0"/>
              <a:t> </a:t>
            </a:r>
            <a:r>
              <a:rPr lang="en-US" dirty="0" err="1"/>
              <a:t>khác</a:t>
            </a:r>
            <a:r>
              <a:rPr lang="en-US" dirty="0"/>
              <a:t> </a:t>
            </a:r>
            <a:r>
              <a:rPr lang="en-US" dirty="0" err="1" smtClean="0"/>
              <a:t>nhau</a:t>
            </a:r>
            <a:endParaRPr lang="en-US" dirty="0" smtClean="0"/>
          </a:p>
          <a:p>
            <a:r>
              <a:rPr lang="en-US" dirty="0" err="1" smtClean="0"/>
              <a:t>Khả</a:t>
            </a:r>
            <a:r>
              <a:rPr lang="en-US" dirty="0" smtClean="0"/>
              <a:t> </a:t>
            </a:r>
            <a:r>
              <a:rPr lang="en-US" dirty="0" err="1" smtClean="0"/>
              <a:t>năng</a:t>
            </a:r>
            <a:r>
              <a:rPr lang="en-US" dirty="0" smtClean="0"/>
              <a:t> </a:t>
            </a:r>
            <a:r>
              <a:rPr lang="en-US" dirty="0" err="1" smtClean="0"/>
              <a:t>mở</a:t>
            </a:r>
            <a:r>
              <a:rPr lang="en-US" dirty="0" smtClean="0"/>
              <a:t> </a:t>
            </a:r>
            <a:r>
              <a:rPr lang="en-US" dirty="0" err="1" smtClean="0"/>
              <a:t>rộng</a:t>
            </a:r>
            <a:r>
              <a:rPr lang="en-US" dirty="0" smtClean="0"/>
              <a:t>: </a:t>
            </a:r>
            <a:r>
              <a:rPr lang="en-US" dirty="0" err="1"/>
              <a:t>cho</a:t>
            </a:r>
            <a:r>
              <a:rPr lang="en-US" dirty="0"/>
              <a:t> </a:t>
            </a:r>
            <a:r>
              <a:rPr lang="en-US" dirty="0" err="1"/>
              <a:t>phép</a:t>
            </a:r>
            <a:r>
              <a:rPr lang="en-US" dirty="0"/>
              <a:t> </a:t>
            </a:r>
            <a:r>
              <a:rPr lang="en-US" dirty="0" err="1"/>
              <a:t>kết</a:t>
            </a:r>
            <a:r>
              <a:rPr lang="en-US" dirty="0"/>
              <a:t> </a:t>
            </a:r>
            <a:r>
              <a:rPr lang="en-US" dirty="0" err="1"/>
              <a:t>nối</a:t>
            </a:r>
            <a:r>
              <a:rPr lang="en-US" dirty="0"/>
              <a:t> </a:t>
            </a:r>
            <a:r>
              <a:rPr lang="en-US" dirty="0" err="1"/>
              <a:t>và</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nhiều</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a:t>
            </a:r>
            <a:r>
              <a:rPr lang="en-US" dirty="0" err="1"/>
              <a:t>giúp</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ứng</a:t>
            </a:r>
            <a:r>
              <a:rPr lang="en-US" dirty="0"/>
              <a:t> </a:t>
            </a:r>
            <a:r>
              <a:rPr lang="en-US" dirty="0" err="1"/>
              <a:t>dụng</a:t>
            </a:r>
            <a:r>
              <a:rPr lang="en-US" dirty="0"/>
              <a:t> AI </a:t>
            </a:r>
            <a:r>
              <a:rPr lang="en-US" dirty="0" err="1"/>
              <a:t>phức</a:t>
            </a:r>
            <a:r>
              <a:rPr lang="en-US" dirty="0"/>
              <a:t> </a:t>
            </a:r>
            <a:r>
              <a:rPr lang="en-US" dirty="0" err="1" smtClean="0"/>
              <a:t>tạp</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ngữ</a:t>
            </a:r>
            <a:r>
              <a:rPr lang="en-US" dirty="0" smtClean="0"/>
              <a:t> </a:t>
            </a:r>
            <a:r>
              <a:rPr lang="en-US" dirty="0" err="1" smtClean="0"/>
              <a:t>cảnh</a:t>
            </a:r>
            <a:r>
              <a:rPr lang="en-US" dirty="0" smtClean="0"/>
              <a:t>: </a:t>
            </a:r>
            <a:r>
              <a:rPr lang="vi-VN" dirty="0"/>
              <a:t>giúp bộ nhớ lưu trữ và xử lý các cuộc hội thoại dài, nâng cao hiệu quả tương </a:t>
            </a:r>
            <a:r>
              <a:rPr lang="vi-VN" dirty="0" smtClean="0"/>
              <a:t>tác</a:t>
            </a:r>
            <a:endParaRPr lang="en-US" dirty="0" smtClean="0"/>
          </a:p>
          <a:p>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endParaRPr lang="en-US" dirty="0" smtClean="0"/>
          </a:p>
          <a:p>
            <a:endParaRPr lang="en-US" dirty="0"/>
          </a:p>
        </p:txBody>
      </p:sp>
    </p:spTree>
    <p:extLst>
      <p:ext uri="{BB962C8B-B14F-4D97-AF65-F5344CB8AC3E}">
        <p14:creationId xmlns:p14="http://schemas.microsoft.com/office/powerpoint/2010/main" val="156202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LangChain</a:t>
            </a:r>
            <a:endParaRPr lang="en-US" dirty="0"/>
          </a:p>
        </p:txBody>
      </p:sp>
      <p:sp>
        <p:nvSpPr>
          <p:cNvPr id="3" name="Content Placeholder 2"/>
          <p:cNvSpPr>
            <a:spLocks noGrp="1"/>
          </p:cNvSpPr>
          <p:nvPr>
            <p:ph idx="1"/>
          </p:nvPr>
        </p:nvSpPr>
        <p:spPr/>
        <p:txBody>
          <a:bodyPr/>
          <a:lstStyle/>
          <a:p>
            <a:r>
              <a:rPr lang="en-US" dirty="0" err="1" smtClean="0"/>
              <a:t>Chatbot</a:t>
            </a:r>
            <a:endParaRPr lang="en-US" dirty="0" smtClean="0"/>
          </a:p>
          <a:p>
            <a:r>
              <a:rPr lang="en-US" dirty="0" err="1" smtClean="0"/>
              <a:t>Truy</a:t>
            </a:r>
            <a:r>
              <a:rPr lang="en-US" dirty="0" smtClean="0"/>
              <a:t> </a:t>
            </a:r>
            <a:r>
              <a:rPr lang="en-US" dirty="0" err="1" smtClean="0"/>
              <a:t>vấn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endParaRPr lang="en-US" dirty="0" smtClean="0"/>
          </a:p>
          <a:p>
            <a:r>
              <a:rPr lang="en-US" dirty="0" err="1" smtClean="0"/>
              <a:t>Hệ</a:t>
            </a:r>
            <a:r>
              <a:rPr lang="en-US" dirty="0" smtClean="0"/>
              <a:t> </a:t>
            </a:r>
            <a:r>
              <a:rPr lang="en-US" dirty="0" err="1" smtClean="0"/>
              <a:t>thống</a:t>
            </a:r>
            <a:r>
              <a:rPr lang="en-US" dirty="0" smtClean="0"/>
              <a:t> </a:t>
            </a:r>
            <a:r>
              <a:rPr lang="en-US" dirty="0" err="1" smtClean="0"/>
              <a:t>khuyến</a:t>
            </a:r>
            <a:r>
              <a:rPr lang="en-US" dirty="0" smtClean="0"/>
              <a:t> </a:t>
            </a:r>
            <a:r>
              <a:rPr lang="en-US" dirty="0" err="1" smtClean="0"/>
              <a:t>nghị</a:t>
            </a:r>
            <a:r>
              <a:rPr lang="en-US" dirty="0" smtClean="0"/>
              <a:t> (Recommendation System)</a:t>
            </a:r>
          </a:p>
          <a:p>
            <a:r>
              <a:rPr lang="en-US" dirty="0" err="1" smtClean="0"/>
              <a:t>Hỗ</a:t>
            </a:r>
            <a:r>
              <a:rPr lang="en-US" dirty="0" smtClean="0"/>
              <a:t> </a:t>
            </a:r>
            <a:r>
              <a:rPr lang="en-US" dirty="0" err="1" smtClean="0"/>
              <a:t>trợ</a:t>
            </a:r>
            <a:r>
              <a:rPr lang="en-US" dirty="0" smtClean="0"/>
              <a:t> </a:t>
            </a:r>
            <a:r>
              <a:rPr lang="en-US" dirty="0" err="1" smtClean="0"/>
              <a:t>học</a:t>
            </a:r>
            <a:r>
              <a:rPr lang="en-US" dirty="0" smtClean="0"/>
              <a:t> </a:t>
            </a:r>
            <a:r>
              <a:rPr lang="en-US" dirty="0" err="1" smtClean="0"/>
              <a:t>thuật</a:t>
            </a:r>
            <a:r>
              <a:rPr lang="en-US" dirty="0" smtClean="0"/>
              <a:t> </a:t>
            </a:r>
            <a:r>
              <a:rPr lang="en-US" dirty="0" err="1" smtClean="0"/>
              <a:t>và</a:t>
            </a:r>
            <a:r>
              <a:rPr lang="en-US" dirty="0" smtClean="0"/>
              <a:t> </a:t>
            </a:r>
            <a:r>
              <a:rPr lang="en-US" dirty="0" err="1" smtClean="0"/>
              <a:t>nghiên</a:t>
            </a:r>
            <a:r>
              <a:rPr lang="en-US" dirty="0" smtClean="0"/>
              <a:t> </a:t>
            </a:r>
            <a:r>
              <a:rPr lang="en-US" dirty="0" err="1" smtClean="0"/>
              <a:t>cứu</a:t>
            </a:r>
            <a:r>
              <a:rPr lang="en-US" dirty="0" smtClean="0"/>
              <a:t> </a:t>
            </a:r>
            <a:endParaRPr lang="en-US" dirty="0"/>
          </a:p>
        </p:txBody>
      </p:sp>
    </p:spTree>
    <p:extLst>
      <p:ext uri="{BB962C8B-B14F-4D97-AF65-F5344CB8AC3E}">
        <p14:creationId xmlns:p14="http://schemas.microsoft.com/office/powerpoint/2010/main" val="427397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Search</a:t>
            </a:r>
            <a:endParaRPr lang="en-US" dirty="0"/>
          </a:p>
        </p:txBody>
      </p:sp>
      <p:sp>
        <p:nvSpPr>
          <p:cNvPr id="3" name="Content Placeholder 2"/>
          <p:cNvSpPr>
            <a:spLocks noGrp="1"/>
          </p:cNvSpPr>
          <p:nvPr>
            <p:ph idx="1"/>
          </p:nvPr>
        </p:nvSpPr>
        <p:spPr/>
        <p:txBody>
          <a:bodyPr/>
          <a:lstStyle/>
          <a:p>
            <a:r>
              <a:rPr lang="en-US" dirty="0" smtClean="0"/>
              <a:t>C</a:t>
            </a:r>
            <a:r>
              <a:rPr lang="vi-VN" dirty="0" smtClean="0"/>
              <a:t>ông </a:t>
            </a:r>
            <a:r>
              <a:rPr lang="vi-VN" dirty="0"/>
              <a:t>cụ tìm kiếm mã nguồn mở mạnh mẽ, được xây dựng trên nền tảng Apache </a:t>
            </a:r>
            <a:r>
              <a:rPr lang="vi-VN" dirty="0" smtClean="0"/>
              <a:t>Lucene</a:t>
            </a:r>
            <a:endParaRPr lang="en-US" dirty="0" smtClean="0"/>
          </a:p>
          <a:p>
            <a:r>
              <a:rPr lang="en-US" dirty="0" err="1" smtClean="0"/>
              <a:t>Tìm</a:t>
            </a:r>
            <a:r>
              <a:rPr lang="en-US" dirty="0" smtClean="0"/>
              <a:t> </a:t>
            </a:r>
            <a:r>
              <a:rPr lang="en-US" dirty="0" err="1"/>
              <a:t>kiếm</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rất</a:t>
            </a:r>
            <a:r>
              <a:rPr lang="en-US" dirty="0"/>
              <a:t> </a:t>
            </a:r>
            <a:r>
              <a:rPr lang="en-US" dirty="0" err="1" smtClean="0"/>
              <a:t>cao</a:t>
            </a:r>
            <a:endParaRPr lang="en-US" dirty="0" smtClean="0"/>
          </a:p>
          <a:p>
            <a:r>
              <a:rPr lang="en-US" dirty="0" err="1" smtClean="0"/>
              <a:t>Sử</a:t>
            </a:r>
            <a:r>
              <a:rPr lang="en-US" dirty="0" smtClean="0"/>
              <a:t> </a:t>
            </a:r>
            <a:r>
              <a:rPr lang="en-US" dirty="0" err="1"/>
              <a:t>dụng</a:t>
            </a:r>
            <a:r>
              <a:rPr lang="en-US" dirty="0"/>
              <a:t> </a:t>
            </a:r>
            <a:r>
              <a:rPr lang="en-US" dirty="0" err="1"/>
              <a:t>độc</a:t>
            </a:r>
            <a:r>
              <a:rPr lang="en-US" dirty="0"/>
              <a:t> </a:t>
            </a:r>
            <a:r>
              <a:rPr lang="en-US" dirty="0" err="1"/>
              <a:t>lập</a:t>
            </a:r>
            <a:r>
              <a:rPr lang="en-US" dirty="0"/>
              <a:t> </a:t>
            </a:r>
            <a:r>
              <a:rPr lang="en-US" dirty="0" err="1"/>
              <a:t>hoặc</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khác</a:t>
            </a:r>
            <a:r>
              <a:rPr lang="en-US" dirty="0"/>
              <a:t> </a:t>
            </a:r>
            <a:r>
              <a:rPr lang="en-US" dirty="0" err="1"/>
              <a:t>trong</a:t>
            </a:r>
            <a:r>
              <a:rPr lang="en-US" dirty="0"/>
              <a:t> Elastic Stack </a:t>
            </a:r>
            <a:r>
              <a:rPr lang="en-US" dirty="0" err="1"/>
              <a:t>để</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toàn</a:t>
            </a:r>
            <a:r>
              <a:rPr lang="en-US" dirty="0"/>
              <a:t> </a:t>
            </a:r>
            <a:r>
              <a:rPr lang="en-US" dirty="0" err="1"/>
              <a:t>diện</a:t>
            </a:r>
            <a:r>
              <a:rPr lang="en-US" dirty="0"/>
              <a:t>.</a:t>
            </a:r>
            <a:endParaRPr lang="en-US" dirty="0" smtClean="0">
              <a:effectLst/>
            </a:endParaRPr>
          </a:p>
          <a:p>
            <a:endParaRPr lang="en-US" dirty="0"/>
          </a:p>
        </p:txBody>
      </p:sp>
    </p:spTree>
    <p:extLst>
      <p:ext uri="{BB962C8B-B14F-4D97-AF65-F5344CB8AC3E}">
        <p14:creationId xmlns:p14="http://schemas.microsoft.com/office/powerpoint/2010/main" val="1396670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của</a:t>
            </a:r>
            <a:r>
              <a:rPr lang="en-US" dirty="0" smtClean="0"/>
              <a:t> Elastic Search</a:t>
            </a:r>
            <a:endParaRPr lang="en-US" dirty="0"/>
          </a:p>
        </p:txBody>
      </p:sp>
      <p:pic>
        <p:nvPicPr>
          <p:cNvPr id="3076" name="Picture 4" descr="https://lh7-rt.googleusercontent.com/docsz/AD_4nXezkhL8ocOWVX5CrC3GUB-rzalhd413HJjCuaazxTTukXB1ko91uKGwtqtdxwfMNYjuZ8Narl7PQ6ZuF5inQRxkfvhxrlxLL1yKRWegx1Z8fxSJVjUXEpNjpFjvpjz-ubcteKj5Lg?key=icjzAzkYN16rsM_C6iqb2gj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36703" y="1027906"/>
            <a:ext cx="4430901" cy="36080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7877" y="1934308"/>
            <a:ext cx="6738826"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Node: </a:t>
            </a:r>
            <a:r>
              <a:rPr lang="vi-VN" sz="2000" dirty="0"/>
              <a:t>Một node trong Elasticsearch là một máy chủ đơn lẻ. Mỗi node lưu trữ một phần dữ liệu và có thể tham gia vào việc xử lý tìm kiếm, phân tích dữ liệu</a:t>
            </a:r>
            <a:endParaRPr lang="en-US" sz="2000" dirty="0" smtClean="0"/>
          </a:p>
          <a:p>
            <a:pPr marL="285750" indent="-285750">
              <a:buFont typeface="Arial" panose="020B0604020202020204" pitchFamily="34" charset="0"/>
              <a:buChar char="•"/>
            </a:pPr>
            <a:r>
              <a:rPr lang="en-US" sz="2000" dirty="0" smtClean="0"/>
              <a:t>Cluster: </a:t>
            </a:r>
            <a:r>
              <a:rPr lang="en-US" sz="2000" dirty="0" err="1"/>
              <a:t>Một</a:t>
            </a:r>
            <a:r>
              <a:rPr lang="en-US" sz="2000" dirty="0"/>
              <a:t> cluster </a:t>
            </a:r>
            <a:r>
              <a:rPr lang="en-US" sz="2000" dirty="0" err="1"/>
              <a:t>là</a:t>
            </a:r>
            <a:r>
              <a:rPr lang="en-US" sz="2000" dirty="0"/>
              <a:t> </a:t>
            </a:r>
            <a:r>
              <a:rPr lang="en-US" sz="2000" dirty="0" err="1"/>
              <a:t>một</a:t>
            </a:r>
            <a:r>
              <a:rPr lang="en-US" sz="2000" dirty="0"/>
              <a:t> </a:t>
            </a:r>
            <a:r>
              <a:rPr lang="en-US" sz="2000" dirty="0" err="1"/>
              <a:t>tập</a:t>
            </a:r>
            <a:r>
              <a:rPr lang="en-US" sz="2000" dirty="0"/>
              <a:t> </a:t>
            </a:r>
            <a:r>
              <a:rPr lang="en-US" sz="2000" dirty="0" err="1"/>
              <a:t>hợp</a:t>
            </a:r>
            <a:r>
              <a:rPr lang="en-US" sz="2000" dirty="0"/>
              <a:t> </a:t>
            </a:r>
            <a:r>
              <a:rPr lang="en-US" sz="2000" dirty="0" err="1"/>
              <a:t>các</a:t>
            </a:r>
            <a:r>
              <a:rPr lang="en-US" sz="2000" dirty="0"/>
              <a:t> node </a:t>
            </a:r>
            <a:r>
              <a:rPr lang="en-US" sz="2000" dirty="0" err="1"/>
              <a:t>hoạt</a:t>
            </a:r>
            <a:r>
              <a:rPr lang="en-US" sz="2000" dirty="0"/>
              <a:t> </a:t>
            </a:r>
            <a:r>
              <a:rPr lang="en-US" sz="2000" dirty="0" err="1"/>
              <a:t>động</a:t>
            </a:r>
            <a:r>
              <a:rPr lang="en-US" sz="2000" dirty="0"/>
              <a:t> </a:t>
            </a:r>
            <a:r>
              <a:rPr lang="en-US" sz="2000" dirty="0" err="1"/>
              <a:t>cùng</a:t>
            </a:r>
            <a:r>
              <a:rPr lang="en-US" sz="2000" dirty="0"/>
              <a:t> </a:t>
            </a:r>
            <a:r>
              <a:rPr lang="en-US" sz="2000" dirty="0" err="1"/>
              <a:t>nhau</a:t>
            </a:r>
            <a:endParaRPr lang="en-US" sz="2000" dirty="0" smtClean="0"/>
          </a:p>
          <a:p>
            <a:pPr marL="285750" indent="-285750">
              <a:buFont typeface="Arial" panose="020B0604020202020204" pitchFamily="34" charset="0"/>
              <a:buChar char="•"/>
            </a:pPr>
            <a:r>
              <a:rPr lang="en-US" sz="2000" dirty="0" smtClean="0"/>
              <a:t>Index: </a:t>
            </a:r>
            <a:r>
              <a:rPr lang="en-US" sz="2000" dirty="0" err="1" smtClean="0"/>
              <a:t>Một</a:t>
            </a:r>
            <a:r>
              <a:rPr lang="en-US" sz="2000" dirty="0" smtClean="0"/>
              <a:t> </a:t>
            </a:r>
            <a:r>
              <a:rPr lang="en-US" sz="2000" dirty="0" err="1"/>
              <a:t>chỉ</a:t>
            </a:r>
            <a:r>
              <a:rPr lang="en-US" sz="2000" dirty="0"/>
              <a:t> </a:t>
            </a:r>
            <a:r>
              <a:rPr lang="en-US" sz="2000" dirty="0" err="1"/>
              <a:t>mục</a:t>
            </a:r>
            <a:r>
              <a:rPr lang="en-US" sz="2000" dirty="0"/>
              <a:t> </a:t>
            </a:r>
            <a:r>
              <a:rPr lang="en-US" sz="2000" dirty="0" err="1"/>
              <a:t>là</a:t>
            </a:r>
            <a:r>
              <a:rPr lang="en-US" sz="2000" dirty="0"/>
              <a:t> </a:t>
            </a:r>
            <a:r>
              <a:rPr lang="en-US" sz="2000" dirty="0" err="1"/>
              <a:t>một</a:t>
            </a:r>
            <a:r>
              <a:rPr lang="en-US" sz="2000" dirty="0"/>
              <a:t> </a:t>
            </a:r>
            <a:r>
              <a:rPr lang="en-US" sz="2000" dirty="0" err="1"/>
              <a:t>tập</a:t>
            </a:r>
            <a:r>
              <a:rPr lang="en-US" sz="2000" dirty="0"/>
              <a:t> </a:t>
            </a:r>
            <a:r>
              <a:rPr lang="en-US" sz="2000" dirty="0" err="1"/>
              <a:t>hợp</a:t>
            </a:r>
            <a:r>
              <a:rPr lang="en-US" sz="2000" dirty="0"/>
              <a:t> </a:t>
            </a:r>
            <a:r>
              <a:rPr lang="en-US" sz="2000" dirty="0" err="1"/>
              <a:t>các</a:t>
            </a:r>
            <a:r>
              <a:rPr lang="en-US" sz="2000" dirty="0"/>
              <a:t> </a:t>
            </a:r>
            <a:r>
              <a:rPr lang="en-US" sz="2000" dirty="0" err="1"/>
              <a:t>tài</a:t>
            </a:r>
            <a:r>
              <a:rPr lang="en-US" sz="2000" dirty="0"/>
              <a:t> </a:t>
            </a:r>
            <a:r>
              <a:rPr lang="en-US" sz="2000" dirty="0" err="1"/>
              <a:t>liệu</a:t>
            </a:r>
            <a:r>
              <a:rPr lang="en-US" sz="2000" dirty="0"/>
              <a:t> (documents) </a:t>
            </a:r>
            <a:r>
              <a:rPr lang="en-US" sz="2000" dirty="0" err="1"/>
              <a:t>cùng</a:t>
            </a:r>
            <a:r>
              <a:rPr lang="en-US" sz="2000" dirty="0"/>
              <a:t> </a:t>
            </a:r>
            <a:r>
              <a:rPr lang="en-US" sz="2000" dirty="0" err="1"/>
              <a:t>loại</a:t>
            </a:r>
            <a:endParaRPr lang="en-US" sz="2000" dirty="0" smtClean="0"/>
          </a:p>
          <a:p>
            <a:pPr marL="285750" indent="-285750">
              <a:buFont typeface="Arial" panose="020B0604020202020204" pitchFamily="34" charset="0"/>
              <a:buChar char="•"/>
            </a:pPr>
            <a:r>
              <a:rPr lang="en-US" sz="2000" dirty="0" smtClean="0"/>
              <a:t>Document: </a:t>
            </a:r>
            <a:r>
              <a:rPr lang="vi-VN" sz="2000" dirty="0" smtClean="0"/>
              <a:t>bản </a:t>
            </a:r>
            <a:r>
              <a:rPr lang="vi-VN" sz="2000" dirty="0"/>
              <a:t>ghi dữ liệu, tương tự như một hàng trong cơ sở dữ liệu quan hệ, nhưng ở định dạng JSON</a:t>
            </a:r>
            <a:endParaRPr lang="en-US" sz="2000" dirty="0" smtClean="0"/>
          </a:p>
          <a:p>
            <a:pPr marL="285750" indent="-285750">
              <a:buFont typeface="Arial" panose="020B0604020202020204" pitchFamily="34" charset="0"/>
              <a:buChar char="•"/>
            </a:pPr>
            <a:r>
              <a:rPr lang="en-US" sz="2000" dirty="0" smtClean="0"/>
              <a:t>Shard: </a:t>
            </a:r>
            <a:r>
              <a:rPr lang="vi-VN" sz="2000" dirty="0"/>
              <a:t>Mỗi chỉ mục có thể được chia thành nhiều shard. Các shard </a:t>
            </a:r>
            <a:r>
              <a:rPr lang="vi-VN" sz="2000" dirty="0" smtClean="0"/>
              <a:t>giúp </a:t>
            </a:r>
            <a:r>
              <a:rPr lang="vi-VN" sz="2000" dirty="0"/>
              <a:t>phân phối dữ liệu và tải công việc tìm kiếm cho </a:t>
            </a:r>
            <a:r>
              <a:rPr lang="vi-VN" sz="2000" dirty="0" smtClean="0"/>
              <a:t>các node </a:t>
            </a:r>
            <a:r>
              <a:rPr lang="vi-VN" sz="2000" dirty="0"/>
              <a:t>khác nhau trong cluster</a:t>
            </a:r>
            <a:endParaRPr lang="en-US" sz="2000" dirty="0" smtClean="0"/>
          </a:p>
          <a:p>
            <a:pPr marL="285750" indent="-285750">
              <a:buFont typeface="Arial" panose="020B0604020202020204" pitchFamily="34" charset="0"/>
              <a:buChar char="•"/>
            </a:pPr>
            <a:r>
              <a:rPr lang="en-US" sz="2000" dirty="0" smtClean="0"/>
              <a:t>Replica: </a:t>
            </a:r>
            <a:r>
              <a:rPr lang="en-US" sz="2000" dirty="0" err="1"/>
              <a:t>Elasticsearch</a:t>
            </a:r>
            <a:r>
              <a:rPr lang="en-US" sz="2000" dirty="0"/>
              <a:t> </a:t>
            </a:r>
            <a:r>
              <a:rPr lang="en-US" sz="2000" dirty="0" err="1"/>
              <a:t>cho</a:t>
            </a:r>
            <a:r>
              <a:rPr lang="en-US" sz="2000" dirty="0"/>
              <a:t> </a:t>
            </a:r>
            <a:r>
              <a:rPr lang="en-US" sz="2000" dirty="0" err="1"/>
              <a:t>phép</a:t>
            </a:r>
            <a:r>
              <a:rPr lang="en-US" sz="2000" dirty="0"/>
              <a:t> </a:t>
            </a:r>
            <a:r>
              <a:rPr lang="en-US" sz="2000" dirty="0" err="1"/>
              <a:t>bạn</a:t>
            </a:r>
            <a:r>
              <a:rPr lang="en-US" sz="2000" dirty="0"/>
              <a:t> </a:t>
            </a:r>
            <a:r>
              <a:rPr lang="en-US" sz="2000" dirty="0" err="1"/>
              <a:t>tạo</a:t>
            </a:r>
            <a:r>
              <a:rPr lang="en-US" sz="2000" dirty="0"/>
              <a:t> </a:t>
            </a:r>
            <a:r>
              <a:rPr lang="en-US" sz="2000" dirty="0" err="1"/>
              <a:t>bản</a:t>
            </a:r>
            <a:r>
              <a:rPr lang="en-US" sz="2000" dirty="0"/>
              <a:t> </a:t>
            </a:r>
            <a:r>
              <a:rPr lang="en-US" sz="2000" dirty="0" err="1"/>
              <a:t>sao</a:t>
            </a:r>
            <a:r>
              <a:rPr lang="en-US" sz="2000" dirty="0"/>
              <a:t> </a:t>
            </a:r>
            <a:r>
              <a:rPr lang="en-US" sz="2000" dirty="0" err="1"/>
              <a:t>của</a:t>
            </a:r>
            <a:r>
              <a:rPr lang="en-US" sz="2000" dirty="0"/>
              <a:t> </a:t>
            </a:r>
            <a:r>
              <a:rPr lang="en-US" sz="2000" dirty="0" err="1"/>
              <a:t>các</a:t>
            </a:r>
            <a:r>
              <a:rPr lang="en-US" sz="2000" dirty="0"/>
              <a:t> shard </a:t>
            </a:r>
            <a:r>
              <a:rPr lang="en-US" sz="2000" dirty="0" err="1"/>
              <a:t>để</a:t>
            </a:r>
            <a:r>
              <a:rPr lang="en-US" sz="2000" dirty="0"/>
              <a:t> </a:t>
            </a:r>
            <a:r>
              <a:rPr lang="en-US" sz="2000" dirty="0" err="1"/>
              <a:t>đảm</a:t>
            </a:r>
            <a:r>
              <a:rPr lang="en-US" sz="2000" dirty="0"/>
              <a:t> </a:t>
            </a:r>
            <a:r>
              <a:rPr lang="en-US" sz="2000" dirty="0" err="1"/>
              <a:t>bảo</a:t>
            </a:r>
            <a:r>
              <a:rPr lang="en-US" sz="2000" dirty="0"/>
              <a:t> </a:t>
            </a:r>
            <a:r>
              <a:rPr lang="en-US" sz="2000" dirty="0" err="1"/>
              <a:t>tính</a:t>
            </a:r>
            <a:r>
              <a:rPr lang="en-US" sz="2000" dirty="0"/>
              <a:t> </a:t>
            </a:r>
            <a:r>
              <a:rPr lang="en-US" sz="2000" dirty="0" err="1"/>
              <a:t>khả</a:t>
            </a:r>
            <a:r>
              <a:rPr lang="en-US" sz="2000" dirty="0"/>
              <a:t> </a:t>
            </a:r>
            <a:r>
              <a:rPr lang="en-US" sz="2000" dirty="0" err="1"/>
              <a:t>dụng</a:t>
            </a:r>
            <a:r>
              <a:rPr lang="en-US" sz="2000" dirty="0"/>
              <a:t> </a:t>
            </a:r>
            <a:r>
              <a:rPr lang="en-US" sz="2000" dirty="0" err="1"/>
              <a:t>và</a:t>
            </a:r>
            <a:r>
              <a:rPr lang="en-US" sz="2000" dirty="0"/>
              <a:t> </a:t>
            </a:r>
            <a:r>
              <a:rPr lang="en-US" sz="2000" dirty="0" err="1"/>
              <a:t>chống</a:t>
            </a:r>
            <a:r>
              <a:rPr lang="en-US" sz="2000" dirty="0"/>
              <a:t> </a:t>
            </a:r>
            <a:r>
              <a:rPr lang="en-US" sz="2000" dirty="0" err="1"/>
              <a:t>lại</a:t>
            </a:r>
            <a:r>
              <a:rPr lang="en-US" sz="2000" dirty="0"/>
              <a:t> </a:t>
            </a:r>
            <a:r>
              <a:rPr lang="en-US" sz="2000" dirty="0" err="1"/>
              <a:t>sự</a:t>
            </a:r>
            <a:r>
              <a:rPr lang="en-US" sz="2000" dirty="0"/>
              <a:t> </a:t>
            </a:r>
            <a:r>
              <a:rPr lang="en-US" sz="2000" dirty="0" err="1" smtClean="0"/>
              <a:t>cố</a:t>
            </a:r>
            <a:endParaRPr lang="en-US" sz="2000" dirty="0"/>
          </a:p>
        </p:txBody>
      </p:sp>
    </p:spTree>
    <p:extLst>
      <p:ext uri="{BB962C8B-B14F-4D97-AF65-F5344CB8AC3E}">
        <p14:creationId xmlns:p14="http://schemas.microsoft.com/office/powerpoint/2010/main" val="1212274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trong</a:t>
            </a:r>
            <a:r>
              <a:rPr lang="en-US" dirty="0"/>
              <a:t> Elastic </a:t>
            </a:r>
            <a:r>
              <a:rPr lang="en-US" dirty="0" smtClean="0"/>
              <a:t>Search</a:t>
            </a:r>
            <a:endParaRPr lang="en-US" dirty="0"/>
          </a:p>
        </p:txBody>
      </p:sp>
      <p:sp>
        <p:nvSpPr>
          <p:cNvPr id="3" name="Content Placeholder 2"/>
          <p:cNvSpPr>
            <a:spLocks noGrp="1"/>
          </p:cNvSpPr>
          <p:nvPr>
            <p:ph idx="1"/>
          </p:nvPr>
        </p:nvSpPr>
        <p:spPr/>
        <p:txBody>
          <a:bodyPr/>
          <a:lstStyle/>
          <a:p>
            <a:r>
              <a:rPr lang="en-US" dirty="0" smtClean="0"/>
              <a:t>Mapping:</a:t>
            </a:r>
          </a:p>
          <a:p>
            <a:r>
              <a:rPr lang="en-US" dirty="0" smtClean="0"/>
              <a:t>Full-text Search</a:t>
            </a:r>
          </a:p>
          <a:p>
            <a:r>
              <a:rPr lang="en-US" dirty="0" smtClean="0"/>
              <a:t>Analyzer</a:t>
            </a:r>
          </a:p>
          <a:p>
            <a:r>
              <a:rPr lang="en-US" dirty="0" smtClean="0"/>
              <a:t>Query DSL</a:t>
            </a:r>
            <a:endParaRPr lang="en-US" dirty="0"/>
          </a:p>
        </p:txBody>
      </p:sp>
    </p:spTree>
    <p:extLst>
      <p:ext uri="{BB962C8B-B14F-4D97-AF65-F5344CB8AC3E}">
        <p14:creationId xmlns:p14="http://schemas.microsoft.com/office/powerpoint/2010/main" val="752548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năng</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của</a:t>
            </a:r>
            <a:r>
              <a:rPr lang="en-US" dirty="0" smtClean="0"/>
              <a:t> Elastic Search</a:t>
            </a:r>
            <a:endParaRPr lang="en-US" dirty="0"/>
          </a:p>
        </p:txBody>
      </p:sp>
      <p:sp>
        <p:nvSpPr>
          <p:cNvPr id="3" name="Content Placeholder 2"/>
          <p:cNvSpPr>
            <a:spLocks noGrp="1"/>
          </p:cNvSpPr>
          <p:nvPr>
            <p:ph idx="1"/>
          </p:nvPr>
        </p:nvSpPr>
        <p:spPr/>
        <p:txBody>
          <a:bodyPr/>
          <a:lstStyle/>
          <a:p>
            <a:r>
              <a:rPr lang="en-US" dirty="0" err="1" smtClean="0"/>
              <a:t>Tốc</a:t>
            </a:r>
            <a:r>
              <a:rPr lang="en-US" dirty="0" smtClean="0"/>
              <a:t> </a:t>
            </a:r>
            <a:r>
              <a:rPr lang="en-US" dirty="0" err="1" smtClean="0"/>
              <a:t>độ</a:t>
            </a:r>
            <a:r>
              <a:rPr lang="en-US" dirty="0" smtClean="0"/>
              <a:t> </a:t>
            </a:r>
            <a:r>
              <a:rPr lang="en-US" dirty="0" err="1" smtClean="0"/>
              <a:t>và</a:t>
            </a:r>
            <a:r>
              <a:rPr lang="en-US" dirty="0" smtClean="0"/>
              <a:t> </a:t>
            </a:r>
            <a:r>
              <a:rPr lang="en-US" dirty="0" err="1" smtClean="0"/>
              <a:t>hiệu</a:t>
            </a:r>
            <a:r>
              <a:rPr lang="en-US" dirty="0" smtClean="0"/>
              <a:t> </a:t>
            </a:r>
            <a:r>
              <a:rPr lang="en-US" dirty="0" err="1" smtClean="0"/>
              <a:t>suất</a:t>
            </a:r>
            <a:endParaRPr lang="en-US" dirty="0" smtClean="0"/>
          </a:p>
          <a:p>
            <a:r>
              <a:rPr lang="en-US" dirty="0" err="1" smtClean="0"/>
              <a:t>Khả</a:t>
            </a:r>
            <a:r>
              <a:rPr lang="en-US" dirty="0" smtClean="0"/>
              <a:t> </a:t>
            </a:r>
            <a:r>
              <a:rPr lang="en-US" dirty="0" err="1" smtClean="0"/>
              <a:t>năng</a:t>
            </a:r>
            <a:r>
              <a:rPr lang="en-US" dirty="0" smtClean="0"/>
              <a:t> </a:t>
            </a:r>
            <a:r>
              <a:rPr lang="en-US" dirty="0" err="1" smtClean="0"/>
              <a:t>mở</a:t>
            </a:r>
            <a:r>
              <a:rPr lang="en-US" dirty="0" smtClean="0"/>
              <a:t> </a:t>
            </a:r>
            <a:r>
              <a:rPr lang="en-US" dirty="0" err="1" smtClean="0"/>
              <a:t>rộng</a:t>
            </a:r>
            <a:endParaRPr lang="en-US" dirty="0" smtClean="0"/>
          </a:p>
          <a:p>
            <a:r>
              <a:rPr lang="en-US" dirty="0" err="1" smtClean="0"/>
              <a:t>Tìm</a:t>
            </a:r>
            <a:r>
              <a:rPr lang="en-US" dirty="0" smtClean="0"/>
              <a:t> </a:t>
            </a:r>
            <a:r>
              <a:rPr lang="en-US" dirty="0" err="1" smtClean="0"/>
              <a:t>kiếm</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cấu</a:t>
            </a:r>
            <a:r>
              <a:rPr lang="en-US" dirty="0" smtClean="0"/>
              <a:t> </a:t>
            </a:r>
            <a:r>
              <a:rPr lang="en-US" dirty="0" err="1" smtClean="0"/>
              <a:t>trúc</a:t>
            </a:r>
            <a:endParaRPr lang="en-US" dirty="0" smtClean="0"/>
          </a:p>
          <a:p>
            <a:r>
              <a:rPr lang="en-US" dirty="0" err="1" smtClean="0"/>
              <a:t>Tìm</a:t>
            </a:r>
            <a:r>
              <a:rPr lang="en-US" dirty="0" smtClean="0"/>
              <a:t> </a:t>
            </a:r>
            <a:r>
              <a:rPr lang="en-US" dirty="0" err="1" smtClean="0"/>
              <a:t>kiếm</a:t>
            </a:r>
            <a:r>
              <a:rPr lang="en-US" dirty="0" smtClean="0"/>
              <a:t> </a:t>
            </a:r>
            <a:r>
              <a:rPr lang="en-US" dirty="0" err="1" smtClean="0"/>
              <a:t>gần</a:t>
            </a:r>
            <a:r>
              <a:rPr lang="en-US" dirty="0" smtClean="0"/>
              <a:t> </a:t>
            </a:r>
            <a:r>
              <a:rPr lang="en-US" dirty="0" err="1" smtClean="0"/>
              <a:t>đúng</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nâng</a:t>
            </a:r>
            <a:r>
              <a:rPr lang="en-US" dirty="0" smtClean="0"/>
              <a:t> </a:t>
            </a:r>
            <a:r>
              <a:rPr lang="en-US" dirty="0" err="1" smtClean="0"/>
              <a:t>cao</a:t>
            </a:r>
            <a:endParaRPr lang="en-US" dirty="0" smtClean="0"/>
          </a:p>
          <a:p>
            <a:r>
              <a:rPr lang="en-US" dirty="0" err="1" smtClean="0"/>
              <a:t>Hỗ</a:t>
            </a:r>
            <a:r>
              <a:rPr lang="en-US" dirty="0" smtClean="0"/>
              <a:t> </a:t>
            </a:r>
            <a:r>
              <a:rPr lang="en-US" dirty="0" err="1" smtClean="0"/>
              <a:t>trợ</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endParaRPr lang="en-US" dirty="0"/>
          </a:p>
        </p:txBody>
      </p:sp>
    </p:spTree>
    <p:extLst>
      <p:ext uri="{BB962C8B-B14F-4D97-AF65-F5344CB8AC3E}">
        <p14:creationId xmlns:p14="http://schemas.microsoft.com/office/powerpoint/2010/main" val="2027030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Big Data</a:t>
            </a:r>
            <a:endParaRPr lang="en-US" dirty="0"/>
          </a:p>
        </p:txBody>
      </p:sp>
      <p:sp>
        <p:nvSpPr>
          <p:cNvPr id="3" name="Content Placeholder 2"/>
          <p:cNvSpPr>
            <a:spLocks noGrp="1"/>
          </p:cNvSpPr>
          <p:nvPr>
            <p:ph idx="1"/>
          </p:nvPr>
        </p:nvSpPr>
        <p:spPr/>
        <p:txBody>
          <a:bodyPr/>
          <a:lstStyle/>
          <a:p>
            <a:r>
              <a:rPr lang="en-US" dirty="0" smtClean="0"/>
              <a:t>Big data: </a:t>
            </a:r>
            <a:r>
              <a:rPr lang="vi-VN" dirty="0"/>
              <a:t>một lượng dữ liệu khổng lồ, phức tạp mà các phương pháp xử lý dữ liệu truyền thống không thể xử lý hiệu </a:t>
            </a:r>
            <a:r>
              <a:rPr lang="vi-VN" dirty="0" smtClean="0"/>
              <a:t>quả</a:t>
            </a:r>
            <a:r>
              <a:rPr lang="en-US" dirty="0" smtClean="0"/>
              <a:t/>
            </a:r>
            <a:br>
              <a:rPr lang="en-US" dirty="0" smtClean="0"/>
            </a:br>
            <a:endParaRPr lang="en-US" dirty="0" smtClean="0"/>
          </a:p>
          <a:p>
            <a:pPr marL="0" indent="0">
              <a:buNone/>
            </a:pPr>
            <a:endParaRPr lang="en-US" dirty="0" smtClean="0"/>
          </a:p>
          <a:p>
            <a:r>
              <a:rPr lang="en-US" dirty="0" err="1" smtClean="0"/>
              <a:t>Gồm</a:t>
            </a:r>
            <a:r>
              <a:rPr lang="en-US" dirty="0" smtClean="0"/>
              <a:t>: </a:t>
            </a:r>
            <a:r>
              <a:rPr lang="en-US" dirty="0" err="1"/>
              <a:t>dữ</a:t>
            </a:r>
            <a:r>
              <a:rPr lang="en-US" dirty="0"/>
              <a:t> </a:t>
            </a:r>
            <a:r>
              <a:rPr lang="en-US" dirty="0" err="1"/>
              <a:t>liệu</a:t>
            </a:r>
            <a:r>
              <a:rPr lang="en-US" dirty="0"/>
              <a:t> </a:t>
            </a:r>
            <a:r>
              <a:rPr lang="en-US" dirty="0" err="1"/>
              <a:t>có</a:t>
            </a:r>
            <a:r>
              <a:rPr lang="en-US" dirty="0"/>
              <a:t> </a:t>
            </a:r>
            <a:r>
              <a:rPr lang="en-US" dirty="0" err="1"/>
              <a:t>cấu</a:t>
            </a:r>
            <a:r>
              <a:rPr lang="en-US" dirty="0"/>
              <a:t> </a:t>
            </a:r>
            <a:r>
              <a:rPr lang="en-US" dirty="0" err="1"/>
              <a:t>trúc</a:t>
            </a:r>
            <a:r>
              <a:rPr lang="en-US" dirty="0"/>
              <a:t> (structured data) </a:t>
            </a:r>
            <a:r>
              <a:rPr lang="en-US" dirty="0" err="1"/>
              <a:t>mà</a:t>
            </a:r>
            <a:r>
              <a:rPr lang="en-US" dirty="0"/>
              <a:t> </a:t>
            </a:r>
            <a:r>
              <a:rPr lang="en-US" dirty="0" err="1"/>
              <a:t>còn</a:t>
            </a:r>
            <a:r>
              <a:rPr lang="en-US" dirty="0"/>
              <a:t> </a:t>
            </a:r>
            <a:r>
              <a:rPr lang="en-US" dirty="0" err="1"/>
              <a:t>dữ</a:t>
            </a:r>
            <a:r>
              <a:rPr lang="en-US" dirty="0"/>
              <a:t> </a:t>
            </a:r>
            <a:r>
              <a:rPr lang="en-US" dirty="0" err="1"/>
              <a:t>liệu</a:t>
            </a:r>
            <a:r>
              <a:rPr lang="en-US" dirty="0"/>
              <a:t> phi </a:t>
            </a:r>
            <a:r>
              <a:rPr lang="en-US" dirty="0" err="1"/>
              <a:t>cấu</a:t>
            </a:r>
            <a:r>
              <a:rPr lang="en-US" dirty="0"/>
              <a:t> </a:t>
            </a:r>
            <a:r>
              <a:rPr lang="en-US" dirty="0" err="1"/>
              <a:t>trúc</a:t>
            </a:r>
            <a:r>
              <a:rPr lang="en-US" dirty="0"/>
              <a:t> (unstructured data) </a:t>
            </a:r>
            <a:r>
              <a:rPr lang="en-US" dirty="0" err="1"/>
              <a:t>và</a:t>
            </a:r>
            <a:r>
              <a:rPr lang="en-US" dirty="0"/>
              <a:t> </a:t>
            </a:r>
            <a:r>
              <a:rPr lang="en-US" dirty="0" err="1"/>
              <a:t>dữ</a:t>
            </a:r>
            <a:r>
              <a:rPr lang="en-US" dirty="0"/>
              <a:t> </a:t>
            </a:r>
            <a:r>
              <a:rPr lang="en-US" dirty="0" err="1"/>
              <a:t>liệu</a:t>
            </a:r>
            <a:r>
              <a:rPr lang="en-US" dirty="0"/>
              <a:t> </a:t>
            </a:r>
            <a:r>
              <a:rPr lang="en-US" dirty="0" err="1"/>
              <a:t>bán</a:t>
            </a:r>
            <a:r>
              <a:rPr lang="en-US" dirty="0"/>
              <a:t> </a:t>
            </a:r>
            <a:r>
              <a:rPr lang="en-US" dirty="0" err="1"/>
              <a:t>cấu</a:t>
            </a:r>
            <a:r>
              <a:rPr lang="en-US" dirty="0"/>
              <a:t> </a:t>
            </a:r>
            <a:r>
              <a:rPr lang="en-US" dirty="0" err="1"/>
              <a:t>trúc</a:t>
            </a:r>
            <a:r>
              <a:rPr lang="en-US" dirty="0"/>
              <a:t> (semi-structured data</a:t>
            </a:r>
            <a:r>
              <a:rPr lang="en-US" dirty="0" smtClean="0"/>
              <a:t>)</a:t>
            </a:r>
          </a:p>
          <a:p>
            <a:pPr marL="0" indent="0">
              <a:buNone/>
            </a:pPr>
            <a:endParaRPr lang="en-US" dirty="0"/>
          </a:p>
        </p:txBody>
      </p:sp>
    </p:spTree>
    <p:extLst>
      <p:ext uri="{BB962C8B-B14F-4D97-AF65-F5344CB8AC3E}">
        <p14:creationId xmlns:p14="http://schemas.microsoft.com/office/powerpoint/2010/main" val="3235371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thực</a:t>
            </a:r>
            <a:r>
              <a:rPr lang="en-US" dirty="0"/>
              <a:t> </a:t>
            </a:r>
            <a:r>
              <a:rPr lang="en-US" dirty="0" err="1"/>
              <a:t>tế</a:t>
            </a:r>
            <a:r>
              <a:rPr lang="en-US" dirty="0"/>
              <a:t> </a:t>
            </a:r>
            <a:r>
              <a:rPr lang="en-US" dirty="0" err="1"/>
              <a:t>của</a:t>
            </a:r>
            <a:r>
              <a:rPr lang="en-US" dirty="0"/>
              <a:t> </a:t>
            </a:r>
            <a:r>
              <a:rPr lang="en-US" dirty="0" smtClean="0"/>
              <a:t>Elastic Search</a:t>
            </a:r>
            <a:r>
              <a:rPr lang="en-US" b="1" dirty="0" smtClean="0">
                <a:effectLst/>
              </a:rPr>
              <a:t/>
            </a:r>
            <a:br>
              <a:rPr lang="en-US" b="1" dirty="0" smtClean="0">
                <a:effectLst/>
              </a:rPr>
            </a:b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kiếm</a:t>
            </a:r>
            <a:r>
              <a:rPr lang="en-US" dirty="0" smtClean="0"/>
              <a:t> website</a:t>
            </a:r>
          </a:p>
          <a:p>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giám</a:t>
            </a:r>
            <a:r>
              <a:rPr lang="en-US" dirty="0" smtClean="0"/>
              <a:t> </a:t>
            </a:r>
            <a:r>
              <a:rPr lang="en-US" dirty="0" err="1" smtClean="0"/>
              <a:t>sát</a:t>
            </a:r>
            <a:r>
              <a:rPr lang="en-US" dirty="0" smtClean="0"/>
              <a:t> logs</a:t>
            </a:r>
          </a:p>
          <a:p>
            <a:r>
              <a:rPr lang="en-US" dirty="0" err="1" smtClean="0"/>
              <a:t>Tìm</a:t>
            </a:r>
            <a:r>
              <a:rPr lang="en-US" dirty="0" smtClean="0"/>
              <a:t> </a:t>
            </a:r>
            <a:r>
              <a:rPr lang="en-US" dirty="0" err="1" smtClean="0"/>
              <a:t>kiếm</a:t>
            </a:r>
            <a:r>
              <a:rPr lang="en-US" dirty="0" smtClean="0"/>
              <a:t> </a:t>
            </a:r>
            <a:r>
              <a:rPr lang="en-US" dirty="0" err="1" smtClean="0"/>
              <a:t>trong</a:t>
            </a:r>
            <a:r>
              <a:rPr lang="en-US" dirty="0" smtClean="0"/>
              <a:t> E-commerce</a:t>
            </a:r>
          </a:p>
          <a:p>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endParaRPr lang="en-US" dirty="0"/>
          </a:p>
        </p:txBody>
      </p:sp>
    </p:spTree>
    <p:extLst>
      <p:ext uri="{BB962C8B-B14F-4D97-AF65-F5344CB8AC3E}">
        <p14:creationId xmlns:p14="http://schemas.microsoft.com/office/powerpoint/2010/main" val="3189079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RAG </a:t>
            </a:r>
            <a:endParaRPr lang="en-US" dirty="0"/>
          </a:p>
        </p:txBody>
      </p:sp>
      <p:pic>
        <p:nvPicPr>
          <p:cNvPr id="6146" name="Picture 2" descr="https://lh7-rt.googleusercontent.com/docsz/AD_4nXcw7UAMidM1u0bXHQeoNbMMCgAtypvQKXfzXRQ0B3K_m2XMwpUg-c0SAq9lgbzMGwhavyuzOC1ckRyuVeqn2wSAUj2OWlKDEIOzFFyNrQuh6EIyZwQW340rrXGoNENAf2MwuuT6Jw?key=icjzAzkYN16rsM_C6iqb2gj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18846"/>
            <a:ext cx="5734050" cy="4295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690688"/>
            <a:ext cx="462475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M</a:t>
            </a:r>
            <a:r>
              <a:rPr lang="vi-VN" sz="2400" dirty="0" smtClean="0"/>
              <a:t>ột </a:t>
            </a:r>
            <a:r>
              <a:rPr lang="vi-VN" sz="2400" dirty="0"/>
              <a:t>phương pháp học máy kết hợp giữa việc truy xuất thông tin và khả năng sinh tạo văn </a:t>
            </a:r>
            <a:r>
              <a:rPr lang="vi-VN" sz="2400" dirty="0" smtClean="0"/>
              <a:t>bản</a:t>
            </a:r>
            <a:endParaRPr lang="en-US" sz="2400" dirty="0" smtClean="0"/>
          </a:p>
          <a:p>
            <a:pPr marL="285750" indent="-285750">
              <a:buFont typeface="Arial" panose="020B0604020202020204" pitchFamily="34" charset="0"/>
              <a:buChar char="•"/>
            </a:pPr>
            <a:r>
              <a:rPr lang="en-US" sz="2400" dirty="0" err="1" smtClean="0"/>
              <a:t>Cải</a:t>
            </a:r>
            <a:r>
              <a:rPr lang="en-US" sz="2400" dirty="0" smtClean="0"/>
              <a:t> </a:t>
            </a:r>
            <a:r>
              <a:rPr lang="en-US" sz="2400" dirty="0" err="1"/>
              <a:t>thiện</a:t>
            </a:r>
            <a:r>
              <a:rPr lang="en-US" sz="2400" dirty="0"/>
              <a:t> </a:t>
            </a:r>
            <a:r>
              <a:rPr lang="en-US" sz="2400" dirty="0" err="1"/>
              <a:t>hiệu</a:t>
            </a:r>
            <a:r>
              <a:rPr lang="en-US" sz="2400" dirty="0"/>
              <a:t> </a:t>
            </a:r>
            <a:r>
              <a:rPr lang="en-US" sz="2400" dirty="0" err="1"/>
              <a:t>quả</a:t>
            </a:r>
            <a:r>
              <a:rPr lang="en-US" sz="2400" dirty="0"/>
              <a:t> </a:t>
            </a:r>
            <a:r>
              <a:rPr lang="en-US" sz="2400" dirty="0" err="1" smtClean="0"/>
              <a:t>của</a:t>
            </a:r>
            <a:r>
              <a:rPr lang="en-US" sz="2400" dirty="0" smtClean="0"/>
              <a:t> LLMs</a:t>
            </a:r>
          </a:p>
          <a:p>
            <a:pPr marL="285750" indent="-285750">
              <a:buFont typeface="Arial" panose="020B0604020202020204" pitchFamily="34" charset="0"/>
              <a:buChar char="•"/>
            </a:pPr>
            <a:r>
              <a:rPr lang="en-US" sz="2400" dirty="0" smtClean="0"/>
              <a:t>S</a:t>
            </a:r>
            <a:r>
              <a:rPr lang="vi-VN" sz="2400" dirty="0" smtClean="0"/>
              <a:t>ử </a:t>
            </a:r>
            <a:r>
              <a:rPr lang="vi-VN" sz="2400" dirty="0"/>
              <a:t>dụng dữ liệu ngoài </a:t>
            </a:r>
            <a:r>
              <a:rPr lang="vi-VN" sz="2400" dirty="0" smtClean="0"/>
              <a:t>để </a:t>
            </a:r>
            <a:r>
              <a:rPr lang="vi-VN" sz="2400" dirty="0"/>
              <a:t>truy vấn và tìm kiếm thông tin có liên </a:t>
            </a:r>
            <a:r>
              <a:rPr lang="vi-VN" sz="2400" dirty="0" smtClean="0"/>
              <a:t>quan</a:t>
            </a:r>
            <a:endParaRPr lang="en-US" sz="2400" dirty="0" smtClean="0"/>
          </a:p>
        </p:txBody>
      </p:sp>
    </p:spTree>
    <p:extLst>
      <p:ext uri="{BB962C8B-B14F-4D97-AF65-F5344CB8AC3E}">
        <p14:creationId xmlns:p14="http://schemas.microsoft.com/office/powerpoint/2010/main" val="3283425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ChatBot</a:t>
            </a:r>
            <a:r>
              <a:rPr lang="en-US" dirty="0" smtClean="0"/>
              <a:t> </a:t>
            </a:r>
            <a:endParaRPr lang="en-US" dirty="0"/>
          </a:p>
        </p:txBody>
      </p:sp>
      <p:sp>
        <p:nvSpPr>
          <p:cNvPr id="3" name="Content Placeholder 2"/>
          <p:cNvSpPr>
            <a:spLocks noGrp="1"/>
          </p:cNvSpPr>
          <p:nvPr>
            <p:ph idx="1"/>
          </p:nvPr>
        </p:nvSpPr>
        <p:spPr/>
        <p:txBody>
          <a:bodyPr/>
          <a:lstStyle/>
          <a:p>
            <a:r>
              <a:rPr lang="en-US" dirty="0" smtClean="0"/>
              <a:t>RAG</a:t>
            </a:r>
          </a:p>
          <a:p>
            <a:r>
              <a:rPr lang="en-US" dirty="0" smtClean="0"/>
              <a:t>Elastic Search</a:t>
            </a:r>
          </a:p>
          <a:p>
            <a:r>
              <a:rPr lang="en-US" dirty="0" smtClean="0"/>
              <a:t>Deploy </a:t>
            </a:r>
            <a:r>
              <a:rPr lang="en-US" dirty="0" err="1" smtClean="0"/>
              <a:t>bằng</a:t>
            </a:r>
            <a:r>
              <a:rPr lang="en-US" dirty="0" smtClean="0"/>
              <a:t> </a:t>
            </a:r>
            <a:r>
              <a:rPr lang="en-US" dirty="0" err="1" smtClean="0"/>
              <a:t>Gradio</a:t>
            </a:r>
            <a:endParaRPr lang="en-US" dirty="0"/>
          </a:p>
        </p:txBody>
      </p:sp>
    </p:spTree>
    <p:extLst>
      <p:ext uri="{BB962C8B-B14F-4D97-AF65-F5344CB8AC3E}">
        <p14:creationId xmlns:p14="http://schemas.microsoft.com/office/powerpoint/2010/main" val="1265014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dirty="0"/>
              <a:t>T</a:t>
            </a:r>
            <a:r>
              <a:rPr lang="vi-VN" dirty="0" smtClean="0"/>
              <a:t>ải </a:t>
            </a:r>
            <a:r>
              <a:rPr lang="vi-VN" dirty="0"/>
              <a:t>và xử lý dữ liệu từ nhiều </a:t>
            </a:r>
            <a:r>
              <a:rPr lang="vi-VN" dirty="0" smtClean="0"/>
              <a:t>nguồn</a:t>
            </a:r>
            <a:endParaRPr lang="en-US" dirty="0"/>
          </a:p>
          <a:p>
            <a:r>
              <a:rPr lang="en-US" dirty="0" err="1"/>
              <a:t>Tách</a:t>
            </a:r>
            <a:r>
              <a:rPr lang="en-US" dirty="0"/>
              <a:t> </a:t>
            </a:r>
            <a:r>
              <a:rPr lang="en-US" dirty="0" err="1"/>
              <a:t>văn</a:t>
            </a:r>
            <a:r>
              <a:rPr lang="en-US" dirty="0"/>
              <a:t> </a:t>
            </a:r>
            <a:r>
              <a:rPr lang="en-US" dirty="0" err="1"/>
              <a:t>bản</a:t>
            </a:r>
            <a:r>
              <a:rPr lang="en-US" dirty="0"/>
              <a:t> </a:t>
            </a:r>
            <a:r>
              <a:rPr lang="en-US" dirty="0" err="1"/>
              <a:t>thành</a:t>
            </a:r>
            <a:r>
              <a:rPr lang="en-US" dirty="0"/>
              <a:t> </a:t>
            </a:r>
            <a:r>
              <a:rPr lang="en-US" dirty="0" err="1"/>
              <a:t>đoạn</a:t>
            </a:r>
            <a:r>
              <a:rPr lang="en-US" dirty="0"/>
              <a:t> </a:t>
            </a:r>
            <a:r>
              <a:rPr lang="en-US" dirty="0" err="1" smtClean="0"/>
              <a:t>nhỏ</a:t>
            </a:r>
            <a:r>
              <a:rPr lang="en-US" dirty="0" smtClean="0"/>
              <a:t> (chunking)</a:t>
            </a:r>
          </a:p>
          <a:p>
            <a:pPr lvl="1"/>
            <a:r>
              <a:rPr lang="en-US" dirty="0" err="1" smtClean="0"/>
              <a:t>CharacterTextSplitter</a:t>
            </a:r>
            <a:r>
              <a:rPr lang="en-US" dirty="0" smtClean="0"/>
              <a:t>: </a:t>
            </a:r>
            <a:r>
              <a:rPr lang="en-US" dirty="0"/>
              <a:t> </a:t>
            </a:r>
            <a:r>
              <a:rPr lang="en-US" dirty="0" smtClean="0"/>
              <a:t>chia </a:t>
            </a:r>
            <a:r>
              <a:rPr lang="en-US" dirty="0" err="1"/>
              <a:t>văn</a:t>
            </a:r>
            <a:r>
              <a:rPr lang="en-US" dirty="0"/>
              <a:t> </a:t>
            </a:r>
            <a:r>
              <a:rPr lang="en-US" dirty="0" err="1"/>
              <a:t>bản</a:t>
            </a:r>
            <a:r>
              <a:rPr lang="en-US" dirty="0"/>
              <a:t> </a:t>
            </a:r>
            <a:r>
              <a:rPr lang="en-US" dirty="0" err="1"/>
              <a:t>theo</a:t>
            </a:r>
            <a:r>
              <a:rPr lang="en-US" dirty="0"/>
              <a:t> </a:t>
            </a:r>
            <a:r>
              <a:rPr lang="en-US" dirty="0" err="1"/>
              <a:t>số</a:t>
            </a:r>
            <a:r>
              <a:rPr lang="en-US" dirty="0"/>
              <a:t> </a:t>
            </a:r>
            <a:r>
              <a:rPr lang="en-US" dirty="0" err="1"/>
              <a:t>ký</a:t>
            </a:r>
            <a:r>
              <a:rPr lang="en-US" dirty="0"/>
              <a:t> </a:t>
            </a:r>
            <a:r>
              <a:rPr lang="en-US" dirty="0" err="1"/>
              <a:t>tự</a:t>
            </a:r>
            <a:r>
              <a:rPr lang="en-US" dirty="0"/>
              <a:t> </a:t>
            </a:r>
            <a:r>
              <a:rPr lang="en-US" dirty="0" err="1"/>
              <a:t>cố</a:t>
            </a:r>
            <a:r>
              <a:rPr lang="en-US" dirty="0"/>
              <a:t> </a:t>
            </a:r>
            <a:r>
              <a:rPr lang="en-US" dirty="0" err="1" smtClean="0"/>
              <a:t>định</a:t>
            </a:r>
            <a:endParaRPr lang="en-US" dirty="0" smtClean="0"/>
          </a:p>
          <a:p>
            <a:pPr lvl="1"/>
            <a:r>
              <a:rPr lang="en-US" dirty="0" err="1" smtClean="0"/>
              <a:t>RecursiveCharacterTextSplitter</a:t>
            </a:r>
            <a:r>
              <a:rPr lang="en-US" dirty="0" smtClean="0"/>
              <a:t>: </a:t>
            </a:r>
            <a:r>
              <a:rPr lang="en-US" dirty="0"/>
              <a:t> chia </a:t>
            </a:r>
            <a:r>
              <a:rPr lang="en-US" dirty="0" err="1"/>
              <a:t>văn</a:t>
            </a:r>
            <a:r>
              <a:rPr lang="en-US" dirty="0"/>
              <a:t> </a:t>
            </a:r>
            <a:r>
              <a:rPr lang="en-US" dirty="0" err="1"/>
              <a:t>bản</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lồng</a:t>
            </a:r>
            <a:r>
              <a:rPr lang="en-US" dirty="0"/>
              <a:t> </a:t>
            </a:r>
            <a:r>
              <a:rPr lang="en-US" dirty="0" err="1"/>
              <a:t>nhau</a:t>
            </a:r>
            <a:endParaRPr lang="en-US" dirty="0" smtClean="0"/>
          </a:p>
          <a:p>
            <a:r>
              <a:rPr lang="en-US" dirty="0" err="1" smtClean="0"/>
              <a:t>Tạo</a:t>
            </a:r>
            <a:r>
              <a:rPr lang="en-US" dirty="0" smtClean="0"/>
              <a:t> </a:t>
            </a:r>
            <a:r>
              <a:rPr lang="en-US" dirty="0"/>
              <a:t>V</a:t>
            </a:r>
            <a:r>
              <a:rPr lang="en-US" dirty="0" smtClean="0"/>
              <a:t>ector embedding</a:t>
            </a:r>
          </a:p>
          <a:p>
            <a:pPr lvl="1"/>
            <a:r>
              <a:rPr lang="en-US" dirty="0" err="1" smtClean="0"/>
              <a:t>HuggingFace</a:t>
            </a:r>
            <a:endParaRPr lang="en-US" dirty="0" smtClean="0"/>
          </a:p>
          <a:p>
            <a:pPr lvl="1"/>
            <a:r>
              <a:rPr lang="en-US" dirty="0" err="1" smtClean="0"/>
              <a:t>OpenAI</a:t>
            </a:r>
            <a:r>
              <a:rPr lang="en-US" dirty="0" smtClean="0"/>
              <a:t> Embedding</a:t>
            </a:r>
          </a:p>
          <a:p>
            <a:pPr lvl="1"/>
            <a:r>
              <a:rPr lang="en-US" dirty="0" err="1" smtClean="0"/>
              <a:t>Ollama</a:t>
            </a:r>
            <a:r>
              <a:rPr lang="en-US" dirty="0" smtClean="0"/>
              <a:t> Embedding</a:t>
            </a:r>
          </a:p>
          <a:p>
            <a:pPr lvl="1"/>
            <a:endParaRPr lang="en-US" dirty="0"/>
          </a:p>
        </p:txBody>
      </p:sp>
    </p:spTree>
    <p:extLst>
      <p:ext uri="{BB962C8B-B14F-4D97-AF65-F5344CB8AC3E}">
        <p14:creationId xmlns:p14="http://schemas.microsoft.com/office/powerpoint/2010/main" val="2886056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Truy</a:t>
            </a:r>
            <a:r>
              <a:rPr lang="en-US" dirty="0"/>
              <a:t> </a:t>
            </a:r>
            <a:r>
              <a:rPr lang="en-US" dirty="0" err="1"/>
              <a:t>Xuất</a:t>
            </a:r>
            <a:r>
              <a:rPr lang="en-US" dirty="0"/>
              <a:t> </a:t>
            </a:r>
            <a:r>
              <a:rPr lang="en-US" dirty="0" err="1"/>
              <a:t>Thông</a:t>
            </a:r>
            <a:r>
              <a:rPr lang="en-US" dirty="0"/>
              <a:t> Tin (Retriever</a:t>
            </a:r>
            <a:r>
              <a:rPr lang="en-US" dirty="0" smtClean="0"/>
              <a:t>)</a:t>
            </a:r>
            <a:endParaRPr lang="en-US" dirty="0"/>
          </a:p>
        </p:txBody>
      </p:sp>
      <p:sp>
        <p:nvSpPr>
          <p:cNvPr id="3" name="Content Placeholder 2"/>
          <p:cNvSpPr>
            <a:spLocks noGrp="1"/>
          </p:cNvSpPr>
          <p:nvPr>
            <p:ph idx="1"/>
          </p:nvPr>
        </p:nvSpPr>
        <p:spPr/>
        <p:txBody>
          <a:bodyPr/>
          <a:lstStyle/>
          <a:p>
            <a:r>
              <a:rPr lang="vi-VN" dirty="0"/>
              <a:t>Elasticsearch được sử dụng như một giải pháp tìm kiếm mạnh mẽ, hỗ trợ truy vấn dữ liệu lớn với tốc độ </a:t>
            </a:r>
            <a:r>
              <a:rPr lang="vi-VN" dirty="0" smtClean="0"/>
              <a:t>cao</a:t>
            </a:r>
            <a:endParaRPr lang="en-US" dirty="0"/>
          </a:p>
          <a:p>
            <a:r>
              <a:rPr lang="en-US" dirty="0" err="1" smtClean="0"/>
              <a:t>Khi</a:t>
            </a:r>
            <a:r>
              <a:rPr lang="en-US" dirty="0" smtClean="0"/>
              <a:t> </a:t>
            </a:r>
            <a:r>
              <a:rPr lang="en-US" dirty="0" err="1" smtClean="0"/>
              <a:t>nhận</a:t>
            </a:r>
            <a:r>
              <a:rPr lang="en-US" dirty="0" smtClean="0"/>
              <a:t> query </a:t>
            </a:r>
            <a:r>
              <a:rPr lang="en-US" dirty="0" err="1" smtClean="0"/>
              <a:t>đầu</a:t>
            </a:r>
            <a:r>
              <a:rPr lang="en-US" dirty="0" smtClean="0"/>
              <a:t> </a:t>
            </a:r>
            <a:r>
              <a:rPr lang="en-US" dirty="0" err="1" smtClean="0"/>
              <a:t>vào</a:t>
            </a:r>
            <a:r>
              <a:rPr lang="en-US" dirty="0" smtClean="0"/>
              <a:t> </a:t>
            </a:r>
            <a:r>
              <a:rPr lang="en-US" dirty="0" err="1" smtClean="0"/>
              <a:t>thì</a:t>
            </a:r>
            <a:r>
              <a:rPr lang="en-US" dirty="0" smtClean="0"/>
              <a:t> </a:t>
            </a:r>
            <a:r>
              <a:rPr lang="en-US" dirty="0" err="1" smtClean="0"/>
              <a:t>sẽ</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tới</a:t>
            </a:r>
            <a:r>
              <a:rPr lang="en-US" dirty="0" smtClean="0"/>
              <a:t> data </a:t>
            </a:r>
            <a:r>
              <a:rPr lang="en-US" dirty="0" err="1" smtClean="0"/>
              <a:t>đã</a:t>
            </a:r>
            <a:r>
              <a:rPr lang="en-US" dirty="0" smtClean="0"/>
              <a:t> </a:t>
            </a:r>
            <a:r>
              <a:rPr lang="en-US" dirty="0" err="1" smtClean="0"/>
              <a:t>được</a:t>
            </a:r>
            <a:r>
              <a:rPr lang="en-US" dirty="0" smtClean="0"/>
              <a:t> </a:t>
            </a:r>
            <a:r>
              <a:rPr lang="en-US" dirty="0" err="1" smtClean="0"/>
              <a:t>đánh</a:t>
            </a:r>
            <a:r>
              <a:rPr lang="en-US" dirty="0" smtClean="0"/>
              <a:t> index </a:t>
            </a:r>
            <a:r>
              <a:rPr lang="en-US" dirty="0" err="1" smtClean="0"/>
              <a:t>trên</a:t>
            </a:r>
            <a:r>
              <a:rPr lang="en-US" dirty="0" smtClean="0"/>
              <a:t> Elastic Cloud</a:t>
            </a:r>
            <a:endParaRPr lang="vi-VN" dirty="0"/>
          </a:p>
        </p:txBody>
      </p:sp>
    </p:spTree>
    <p:extLst>
      <p:ext uri="{BB962C8B-B14F-4D97-AF65-F5344CB8AC3E}">
        <p14:creationId xmlns:p14="http://schemas.microsoft.com/office/powerpoint/2010/main" val="26505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Sinh</a:t>
            </a:r>
            <a:r>
              <a:rPr lang="en-US" dirty="0"/>
              <a:t> (Generator)</a:t>
            </a:r>
          </a:p>
        </p:txBody>
      </p:sp>
      <p:sp>
        <p:nvSpPr>
          <p:cNvPr id="3" name="Content Placeholder 2"/>
          <p:cNvSpPr>
            <a:spLocks noGrp="1"/>
          </p:cNvSpPr>
          <p:nvPr>
            <p:ph idx="1"/>
          </p:nvPr>
        </p:nvSpPr>
        <p:spPr/>
        <p:txBody>
          <a:bodyPr/>
          <a:lstStyle/>
          <a:p>
            <a:pPr marL="0" indent="0">
              <a:buNone/>
            </a:pPr>
            <a:r>
              <a:rPr lang="en-US" dirty="0" err="1" smtClean="0"/>
              <a:t>Nhiều</a:t>
            </a:r>
            <a:r>
              <a:rPr lang="en-US" dirty="0" smtClean="0"/>
              <a:t> </a:t>
            </a:r>
            <a:r>
              <a:rPr lang="en-US" dirty="0" err="1" smtClean="0"/>
              <a:t>lựa</a:t>
            </a:r>
            <a:r>
              <a:rPr lang="en-US" dirty="0" smtClean="0"/>
              <a:t> </a:t>
            </a:r>
            <a:r>
              <a:rPr lang="en-US" dirty="0" err="1" smtClean="0"/>
              <a:t>chọn</a:t>
            </a:r>
            <a:r>
              <a:rPr lang="en-US" dirty="0" smtClean="0"/>
              <a:t> </a:t>
            </a:r>
          </a:p>
          <a:p>
            <a:r>
              <a:rPr lang="en-US" dirty="0" err="1" smtClean="0"/>
              <a:t>HuggingFace</a:t>
            </a:r>
            <a:endParaRPr lang="en-US" dirty="0" smtClean="0"/>
          </a:p>
          <a:p>
            <a:r>
              <a:rPr lang="en-US" dirty="0" err="1" smtClean="0"/>
              <a:t>OpenAI</a:t>
            </a:r>
            <a:r>
              <a:rPr lang="en-US" dirty="0" smtClean="0"/>
              <a:t> API </a:t>
            </a:r>
          </a:p>
          <a:p>
            <a:r>
              <a:rPr lang="en-US" dirty="0" err="1" smtClean="0"/>
              <a:t>Ollamma</a:t>
            </a:r>
            <a:r>
              <a:rPr lang="en-US" dirty="0" smtClean="0"/>
              <a:t>: </a:t>
            </a:r>
            <a:r>
              <a:rPr lang="en-US" dirty="0" err="1" smtClean="0"/>
              <a:t>chạy</a:t>
            </a:r>
            <a:r>
              <a:rPr lang="en-US" dirty="0" smtClean="0"/>
              <a:t> LLMs </a:t>
            </a:r>
            <a:r>
              <a:rPr lang="en-US" dirty="0" err="1" smtClean="0"/>
              <a:t>trên</a:t>
            </a:r>
            <a:r>
              <a:rPr lang="en-US" dirty="0" smtClean="0"/>
              <a:t> </a:t>
            </a:r>
            <a:r>
              <a:rPr lang="en-US" dirty="0" err="1" smtClean="0"/>
              <a:t>máy</a:t>
            </a:r>
            <a:r>
              <a:rPr lang="en-US" dirty="0" smtClean="0"/>
              <a:t> local</a:t>
            </a:r>
          </a:p>
          <a:p>
            <a:endParaRPr lang="en-US" dirty="0" smtClean="0"/>
          </a:p>
        </p:txBody>
      </p:sp>
    </p:spTree>
    <p:extLst>
      <p:ext uri="{BB962C8B-B14F-4D97-AF65-F5344CB8AC3E}">
        <p14:creationId xmlns:p14="http://schemas.microsoft.com/office/powerpoint/2010/main" val="104156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Luồng</a:t>
            </a:r>
            <a:r>
              <a:rPr lang="en-US" dirty="0"/>
              <a:t> </a:t>
            </a:r>
            <a:r>
              <a:rPr lang="en-US" dirty="0" err="1"/>
              <a:t>Xử</a:t>
            </a:r>
            <a:r>
              <a:rPr lang="en-US" dirty="0"/>
              <a:t> </a:t>
            </a:r>
            <a:r>
              <a:rPr lang="en-US" dirty="0" err="1"/>
              <a:t>Lý</a:t>
            </a:r>
            <a:r>
              <a:rPr lang="en-US" dirty="0"/>
              <a:t> </a:t>
            </a:r>
            <a:r>
              <a:rPr lang="en-US" dirty="0" err="1"/>
              <a:t>Tổng</a:t>
            </a:r>
            <a:r>
              <a:rPr lang="en-US" dirty="0"/>
              <a:t> </a:t>
            </a:r>
            <a:r>
              <a:rPr lang="en-US" dirty="0" err="1"/>
              <a:t>Quát</a:t>
            </a:r>
            <a:endParaRPr lang="en-US" b="1" dirty="0">
              <a:effectLst/>
            </a:endParaRPr>
          </a:p>
        </p:txBody>
      </p:sp>
      <p:sp>
        <p:nvSpPr>
          <p:cNvPr id="3" name="Content Placeholder 2"/>
          <p:cNvSpPr>
            <a:spLocks noGrp="1"/>
          </p:cNvSpPr>
          <p:nvPr>
            <p:ph idx="1"/>
          </p:nvPr>
        </p:nvSpPr>
        <p:spPr/>
        <p:txBody>
          <a:bodyPr/>
          <a:lstStyle/>
          <a:p>
            <a:r>
              <a:rPr lang="vi-VN" dirty="0"/>
              <a:t>Nhập câu hỏi: Người dùng nhập câu hỏi thông qua giao diện Gradio.</a:t>
            </a:r>
            <a:endParaRPr lang="vi-VN" dirty="0" smtClean="0">
              <a:effectLst/>
            </a:endParaRPr>
          </a:p>
          <a:p>
            <a:r>
              <a:rPr lang="vi-VN" dirty="0"/>
              <a:t>Truy xuất ngữ cảnh: Truy vấn được chuyển thành vector embedding và so sánh với kho dữ liệu để lấy ngữ cảnh liên quan.</a:t>
            </a:r>
            <a:endParaRPr lang="vi-VN" dirty="0" smtClean="0">
              <a:effectLst/>
            </a:endParaRPr>
          </a:p>
          <a:p>
            <a:r>
              <a:rPr lang="vi-VN" dirty="0"/>
              <a:t>Sinh câu trả lời: Mô hình sinh sẽ dựa trên ngữ cảnh truy xuất và truy vấn để tạo phản hồi.</a:t>
            </a:r>
            <a:endParaRPr lang="vi-VN" dirty="0" smtClean="0">
              <a:effectLst/>
            </a:endParaRPr>
          </a:p>
          <a:p>
            <a:r>
              <a:rPr lang="vi-VN" dirty="0"/>
              <a:t>Hiển thị phản hồi: Kết quả được hiển thị trực tiếp qua giao diện trò chuyện.</a:t>
            </a:r>
            <a:endParaRPr lang="vi-VN" dirty="0" smtClean="0">
              <a:effectLst/>
            </a:endParaRPr>
          </a:p>
          <a:p>
            <a:endParaRPr lang="en-US" dirty="0"/>
          </a:p>
        </p:txBody>
      </p:sp>
    </p:spTree>
    <p:extLst>
      <p:ext uri="{BB962C8B-B14F-4D97-AF65-F5344CB8AC3E}">
        <p14:creationId xmlns:p14="http://schemas.microsoft.com/office/powerpoint/2010/main" val="367825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Template</a:t>
            </a:r>
            <a:endParaRPr lang="en-US" dirty="0"/>
          </a:p>
        </p:txBody>
      </p:sp>
      <p:sp>
        <p:nvSpPr>
          <p:cNvPr id="3" name="Content Placeholder 2"/>
          <p:cNvSpPr>
            <a:spLocks noGrp="1"/>
          </p:cNvSpPr>
          <p:nvPr>
            <p:ph idx="1"/>
          </p:nvPr>
        </p:nvSpPr>
        <p:spPr/>
        <p:txBody>
          <a:bodyPr/>
          <a:lstStyle/>
          <a:p>
            <a:r>
              <a:rPr lang="en-US" dirty="0" err="1"/>
              <a:t>Dành</a:t>
            </a:r>
            <a:r>
              <a:rPr lang="en-US" dirty="0"/>
              <a:t> </a:t>
            </a:r>
            <a:r>
              <a:rPr lang="en-US" dirty="0" err="1"/>
              <a:t>cho</a:t>
            </a:r>
            <a:r>
              <a:rPr lang="en-US" dirty="0"/>
              <a:t> </a:t>
            </a:r>
            <a:r>
              <a:rPr lang="en-US" dirty="0" err="1"/>
              <a:t>lĩnh</a:t>
            </a:r>
            <a:r>
              <a:rPr lang="en-US" dirty="0"/>
              <a:t> </a:t>
            </a:r>
            <a:r>
              <a:rPr lang="en-US" dirty="0" err="1"/>
              <a:t>vực</a:t>
            </a:r>
            <a:r>
              <a:rPr lang="en-US" dirty="0"/>
              <a:t> Y </a:t>
            </a:r>
            <a:r>
              <a:rPr lang="en-US" dirty="0" err="1"/>
              <a:t>tế</a:t>
            </a:r>
            <a:r>
              <a:rPr lang="en-US" dirty="0"/>
              <a:t> (</a:t>
            </a:r>
            <a:r>
              <a:rPr lang="en-US" dirty="0" err="1"/>
              <a:t>Tiếng</a:t>
            </a:r>
            <a:r>
              <a:rPr lang="en-US" dirty="0"/>
              <a:t> </a:t>
            </a:r>
            <a:r>
              <a:rPr lang="en-US" dirty="0" err="1"/>
              <a:t>Anh</a:t>
            </a:r>
            <a:r>
              <a:rPr lang="en-US" dirty="0"/>
              <a:t>)</a:t>
            </a:r>
            <a:endParaRPr lang="en-US" b="1" dirty="0" smtClean="0">
              <a:effectLst/>
            </a:endParaRPr>
          </a:p>
          <a:p>
            <a:pPr marL="0" indent="0">
              <a:buNone/>
            </a:pPr>
            <a:endParaRPr lang="en-US" dirty="0"/>
          </a:p>
        </p:txBody>
      </p:sp>
      <p:pic>
        <p:nvPicPr>
          <p:cNvPr id="4" name="Picture 3"/>
          <p:cNvPicPr>
            <a:picLocks noChangeAspect="1"/>
          </p:cNvPicPr>
          <p:nvPr/>
        </p:nvPicPr>
        <p:blipFill>
          <a:blip r:embed="rId2"/>
          <a:stretch>
            <a:fillRect/>
          </a:stretch>
        </p:blipFill>
        <p:spPr>
          <a:xfrm>
            <a:off x="2631831" y="2888677"/>
            <a:ext cx="6111770" cy="2225233"/>
          </a:xfrm>
          <a:prstGeom prst="rect">
            <a:avLst/>
          </a:prstGeom>
        </p:spPr>
      </p:pic>
    </p:spTree>
    <p:extLst>
      <p:ext uri="{BB962C8B-B14F-4D97-AF65-F5344CB8AC3E}">
        <p14:creationId xmlns:p14="http://schemas.microsoft.com/office/powerpoint/2010/main" val="66134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Template</a:t>
            </a:r>
            <a:endParaRPr lang="en-US" dirty="0"/>
          </a:p>
        </p:txBody>
      </p:sp>
      <p:sp>
        <p:nvSpPr>
          <p:cNvPr id="3" name="Content Placeholder 2"/>
          <p:cNvSpPr>
            <a:spLocks noGrp="1"/>
          </p:cNvSpPr>
          <p:nvPr>
            <p:ph idx="1"/>
          </p:nvPr>
        </p:nvSpPr>
        <p:spPr/>
        <p:txBody>
          <a:bodyPr/>
          <a:lstStyle/>
          <a:p>
            <a:r>
              <a:rPr lang="en-US" dirty="0" err="1"/>
              <a:t>Dành</a:t>
            </a:r>
            <a:r>
              <a:rPr lang="en-US" dirty="0"/>
              <a:t> </a:t>
            </a:r>
            <a:r>
              <a:rPr lang="en-US" dirty="0" err="1"/>
              <a:t>cho</a:t>
            </a:r>
            <a:r>
              <a:rPr lang="en-US" dirty="0"/>
              <a:t> </a:t>
            </a:r>
            <a:r>
              <a:rPr lang="en-US" dirty="0" err="1"/>
              <a:t>lĩnh</a:t>
            </a:r>
            <a:r>
              <a:rPr lang="en-US" dirty="0"/>
              <a:t> </a:t>
            </a:r>
            <a:r>
              <a:rPr lang="en-US" dirty="0" err="1"/>
              <a:t>vực</a:t>
            </a:r>
            <a:r>
              <a:rPr lang="en-US" dirty="0"/>
              <a:t> </a:t>
            </a:r>
            <a:r>
              <a:rPr lang="en-US" dirty="0" err="1"/>
              <a:t>Âm</a:t>
            </a:r>
            <a:r>
              <a:rPr lang="en-US" dirty="0"/>
              <a:t> </a:t>
            </a:r>
            <a:r>
              <a:rPr lang="en-US" dirty="0" err="1"/>
              <a:t>nhạc</a:t>
            </a:r>
            <a:r>
              <a:rPr lang="en-US" dirty="0"/>
              <a:t> (</a:t>
            </a:r>
            <a:r>
              <a:rPr lang="en-US" dirty="0" err="1"/>
              <a:t>Tiếng</a:t>
            </a:r>
            <a:r>
              <a:rPr lang="en-US" dirty="0"/>
              <a:t> </a:t>
            </a:r>
            <a:r>
              <a:rPr lang="en-US" dirty="0" err="1"/>
              <a:t>Việt</a:t>
            </a:r>
            <a:r>
              <a:rPr lang="en-US" dirty="0"/>
              <a:t>):</a:t>
            </a:r>
            <a:endParaRPr lang="en-US" b="1" dirty="0" smtClean="0">
              <a:effectLst/>
            </a:endParaRPr>
          </a:p>
          <a:p>
            <a:pPr marL="0" indent="0">
              <a:buNone/>
            </a:pPr>
            <a:endParaRPr lang="en-US" dirty="0"/>
          </a:p>
        </p:txBody>
      </p:sp>
      <p:pic>
        <p:nvPicPr>
          <p:cNvPr id="5" name="Picture 4"/>
          <p:cNvPicPr>
            <a:picLocks noChangeAspect="1"/>
          </p:cNvPicPr>
          <p:nvPr/>
        </p:nvPicPr>
        <p:blipFill>
          <a:blip r:embed="rId2"/>
          <a:stretch>
            <a:fillRect/>
          </a:stretch>
        </p:blipFill>
        <p:spPr>
          <a:xfrm>
            <a:off x="2451020" y="2653976"/>
            <a:ext cx="6340389" cy="2956816"/>
          </a:xfrm>
          <a:prstGeom prst="rect">
            <a:avLst/>
          </a:prstGeom>
        </p:spPr>
      </p:pic>
    </p:spTree>
    <p:extLst>
      <p:ext uri="{BB962C8B-B14F-4D97-AF65-F5344CB8AC3E}">
        <p14:creationId xmlns:p14="http://schemas.microsoft.com/office/powerpoint/2010/main" val="278505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a:t>
            </a:r>
            <a:endParaRPr lang="en-US" dirty="0"/>
          </a:p>
        </p:txBody>
      </p:sp>
      <p:sp>
        <p:nvSpPr>
          <p:cNvPr id="3" name="Content Placeholder 2"/>
          <p:cNvSpPr>
            <a:spLocks noGrp="1"/>
          </p:cNvSpPr>
          <p:nvPr>
            <p:ph idx="1"/>
          </p:nvPr>
        </p:nvSpPr>
        <p:spPr>
          <a:xfrm>
            <a:off x="838200" y="1825625"/>
            <a:ext cx="5846884" cy="4351338"/>
          </a:xfrm>
        </p:spPr>
        <p:txBody>
          <a:bodyPr/>
          <a:lstStyle/>
          <a:p>
            <a:r>
              <a:rPr lang="en-US" dirty="0" err="1"/>
              <a:t>Chuẩn</a:t>
            </a:r>
            <a:r>
              <a:rPr lang="en-US" dirty="0"/>
              <a:t> </a:t>
            </a:r>
            <a:r>
              <a:rPr lang="en-US" dirty="0" err="1"/>
              <a:t>Bị</a:t>
            </a:r>
            <a:r>
              <a:rPr lang="en-US" dirty="0"/>
              <a:t> </a:t>
            </a:r>
            <a:r>
              <a:rPr lang="en-US" dirty="0" err="1"/>
              <a:t>Dữ</a:t>
            </a:r>
            <a:r>
              <a:rPr lang="en-US" dirty="0"/>
              <a:t> </a:t>
            </a:r>
            <a:r>
              <a:rPr lang="en-US" dirty="0" err="1"/>
              <a:t>Liệu</a:t>
            </a:r>
            <a:endParaRPr lang="en-US" b="1" dirty="0" smtClean="0">
              <a:effectLst/>
            </a:endParaRPr>
          </a:p>
          <a:p>
            <a:pPr lvl="1"/>
            <a:r>
              <a:rPr lang="en-US" dirty="0" smtClean="0"/>
              <a:t>Crawl Data: Wiki, Google, </a:t>
            </a:r>
            <a:r>
              <a:rPr lang="en-US" dirty="0" err="1" smtClean="0"/>
              <a:t>FaceBook</a:t>
            </a:r>
            <a:endParaRPr lang="en-US" dirty="0" smtClean="0"/>
          </a:p>
          <a:p>
            <a:pPr lvl="1"/>
            <a:r>
              <a:rPr lang="en-US" dirty="0" err="1"/>
              <a:t>Định</a:t>
            </a:r>
            <a:r>
              <a:rPr lang="en-US" dirty="0"/>
              <a:t> </a:t>
            </a:r>
            <a:r>
              <a:rPr lang="en-US" dirty="0" err="1"/>
              <a:t>dạng</a:t>
            </a:r>
            <a:r>
              <a:rPr lang="en-US" dirty="0"/>
              <a:t> </a:t>
            </a:r>
            <a:r>
              <a:rPr lang="en-US" dirty="0" err="1"/>
              <a:t>dữ</a:t>
            </a:r>
            <a:r>
              <a:rPr lang="en-US" dirty="0"/>
              <a:t> </a:t>
            </a:r>
            <a:r>
              <a:rPr lang="en-US" dirty="0" err="1" smtClean="0"/>
              <a:t>liệu</a:t>
            </a:r>
            <a:endParaRPr lang="en-US" dirty="0" smtClean="0"/>
          </a:p>
          <a:p>
            <a:pPr lvl="1"/>
            <a:r>
              <a:rPr lang="en-US" dirty="0" smtClean="0"/>
              <a:t>Chunking Data</a:t>
            </a:r>
            <a:endParaRPr lang="en-US" dirty="0"/>
          </a:p>
          <a:p>
            <a:r>
              <a:rPr lang="en-US" dirty="0" err="1" smtClean="0"/>
              <a:t>Đánh</a:t>
            </a:r>
            <a:r>
              <a:rPr lang="en-US" dirty="0" smtClean="0"/>
              <a:t> Index </a:t>
            </a:r>
            <a:r>
              <a:rPr lang="en-US" dirty="0" err="1" smtClean="0"/>
              <a:t>và</a:t>
            </a:r>
            <a:r>
              <a:rPr lang="en-US" dirty="0" smtClean="0"/>
              <a:t> </a:t>
            </a:r>
            <a:r>
              <a:rPr lang="en-US" dirty="0" err="1" smtClean="0"/>
              <a:t>tạo</a:t>
            </a:r>
            <a:r>
              <a:rPr lang="en-US" dirty="0" smtClean="0"/>
              <a:t> embedding: </a:t>
            </a:r>
            <a:r>
              <a:rPr lang="en-US" dirty="0" err="1" smtClean="0"/>
              <a:t>Elasticsearch</a:t>
            </a:r>
            <a:endParaRPr lang="en-US" dirty="0" smtClean="0"/>
          </a:p>
          <a:p>
            <a:r>
              <a:rPr lang="en-US" dirty="0" err="1"/>
              <a:t>Kết</a:t>
            </a:r>
            <a:r>
              <a:rPr lang="en-US" dirty="0"/>
              <a:t> </a:t>
            </a:r>
            <a:r>
              <a:rPr lang="en-US" dirty="0" err="1"/>
              <a:t>Hợp</a:t>
            </a:r>
            <a:r>
              <a:rPr lang="en-US" dirty="0"/>
              <a:t> </a:t>
            </a:r>
            <a:r>
              <a:rPr lang="en-US" dirty="0" err="1"/>
              <a:t>với</a:t>
            </a:r>
            <a:r>
              <a:rPr lang="en-US" dirty="0"/>
              <a:t> LLM </a:t>
            </a:r>
            <a:r>
              <a:rPr lang="en-US" dirty="0" err="1"/>
              <a:t>để</a:t>
            </a:r>
            <a:r>
              <a:rPr lang="en-US" dirty="0"/>
              <a:t> </a:t>
            </a:r>
            <a:r>
              <a:rPr lang="en-US" dirty="0" err="1"/>
              <a:t>Sinh</a:t>
            </a:r>
            <a:r>
              <a:rPr lang="en-US" dirty="0"/>
              <a:t> </a:t>
            </a:r>
            <a:r>
              <a:rPr lang="en-US" dirty="0" err="1"/>
              <a:t>Câu</a:t>
            </a:r>
            <a:r>
              <a:rPr lang="en-US" dirty="0"/>
              <a:t> </a:t>
            </a:r>
            <a:r>
              <a:rPr lang="en-US" dirty="0" err="1"/>
              <a:t>Trả</a:t>
            </a:r>
            <a:r>
              <a:rPr lang="en-US" dirty="0"/>
              <a:t> </a:t>
            </a:r>
            <a:r>
              <a:rPr lang="en-US" dirty="0" err="1"/>
              <a:t>Lời</a:t>
            </a:r>
            <a:endParaRPr lang="en-US" dirty="0" smtClean="0"/>
          </a:p>
          <a:p>
            <a:endParaRPr lang="en-US" dirty="0"/>
          </a:p>
        </p:txBody>
      </p:sp>
      <p:pic>
        <p:nvPicPr>
          <p:cNvPr id="5" name="Picture 2" descr="https://lh7-rt.googleusercontent.com/docsz/AD_4nXcw7UAMidM1u0bXHQeoNbMMCgAtypvQKXfzXRQ0B3K_m2XMwpUg-c0SAq9lgbzMGwhavyuzOC1ckRyuVeqn2wSAUj2OWlKDEIOzFFyNrQuh6EIyZwQW340rrXGoNENAf2MwuuT6Jw?key=icjzAzkYN16rsM_C6iqb2gj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565" y="1547447"/>
            <a:ext cx="4436235" cy="332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7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Đặc</a:t>
            </a:r>
            <a:r>
              <a:rPr lang="en-US" dirty="0"/>
              <a:t> </a:t>
            </a:r>
            <a:r>
              <a:rPr lang="en-US" dirty="0" err="1"/>
              <a:t>trưng</a:t>
            </a:r>
            <a:r>
              <a:rPr lang="en-US" dirty="0"/>
              <a:t> </a:t>
            </a:r>
            <a:r>
              <a:rPr lang="en-US" dirty="0" err="1"/>
              <a:t>của</a:t>
            </a:r>
            <a:r>
              <a:rPr lang="en-US" dirty="0"/>
              <a:t> Big Data (5Vs)</a:t>
            </a:r>
            <a:endParaRPr lang="en-US" b="1" dirty="0">
              <a:effectLst/>
            </a:endParaRPr>
          </a:p>
        </p:txBody>
      </p:sp>
      <p:sp>
        <p:nvSpPr>
          <p:cNvPr id="3" name="Content Placeholder 2"/>
          <p:cNvSpPr>
            <a:spLocks noGrp="1"/>
          </p:cNvSpPr>
          <p:nvPr>
            <p:ph idx="1"/>
          </p:nvPr>
        </p:nvSpPr>
        <p:spPr/>
        <p:txBody>
          <a:bodyPr>
            <a:normAutofit fontScale="92500"/>
          </a:bodyPr>
          <a:lstStyle/>
          <a:p>
            <a:pPr fontAlgn="base"/>
            <a:r>
              <a:rPr lang="vi-VN" b="1" dirty="0"/>
              <a:t>Volume (Khối lượng):</a:t>
            </a:r>
            <a:r>
              <a:rPr lang="vi-VN" dirty="0"/>
              <a:t> Dữ liệu có khối lượng rất lớn, từ terabytes đến petabytes, có thể lên đến exabytes.</a:t>
            </a:r>
          </a:p>
          <a:p>
            <a:pPr fontAlgn="base"/>
            <a:r>
              <a:rPr lang="vi-VN" b="1" dirty="0"/>
              <a:t>Velocity (Tốc độ):</a:t>
            </a:r>
            <a:r>
              <a:rPr lang="vi-VN" dirty="0"/>
              <a:t> Dữ liệu được tạo ra với tốc độ rất nhanh, ví dụ: dòng dữ liệu từ mạng xã hội, cảm biến IoT, hoặc giao dịch tài chính.</a:t>
            </a:r>
          </a:p>
          <a:p>
            <a:pPr fontAlgn="base"/>
            <a:r>
              <a:rPr lang="vi-VN" b="1" dirty="0"/>
              <a:t>Variety (Đa dạng):</a:t>
            </a:r>
            <a:r>
              <a:rPr lang="vi-VN" dirty="0"/>
              <a:t> Dữ liệu có nhiều dạng khác nhau, bao gồm văn bản, hình ảnh, video, âm thanh, v.v.</a:t>
            </a:r>
          </a:p>
          <a:p>
            <a:pPr fontAlgn="base"/>
            <a:r>
              <a:rPr lang="vi-VN" b="1" dirty="0"/>
              <a:t>Veracity (Tính chính xác):</a:t>
            </a:r>
            <a:r>
              <a:rPr lang="vi-VN" dirty="0"/>
              <a:t> Dữ liệu có thể chứa lỗi, thông tin sai lệch hoặc chưa được xác minh, đòi hỏi quá trình làm sạch và xác thực.</a:t>
            </a:r>
          </a:p>
          <a:p>
            <a:pPr fontAlgn="base"/>
            <a:r>
              <a:rPr lang="vi-VN" b="1" dirty="0"/>
              <a:t>Value (Giá trị):</a:t>
            </a:r>
            <a:r>
              <a:rPr lang="vi-VN" dirty="0"/>
              <a:t> Giá trị tiềm năng mà Big Data mang lại khi được phân tích và khai thác hiệu quả.</a:t>
            </a:r>
          </a:p>
          <a:p>
            <a:endParaRPr lang="en-US" dirty="0"/>
          </a:p>
        </p:txBody>
      </p:sp>
    </p:spTree>
    <p:extLst>
      <p:ext uri="{BB962C8B-B14F-4D97-AF65-F5344CB8AC3E}">
        <p14:creationId xmlns:p14="http://schemas.microsoft.com/office/powerpoint/2010/main" val="1862528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t>
            </a:r>
            <a:endParaRPr lang="en-US" dirty="0"/>
          </a:p>
        </p:txBody>
      </p:sp>
      <p:pic>
        <p:nvPicPr>
          <p:cNvPr id="7170" name="Picture 2" descr="https://lh7-rt.googleusercontent.com/docsz/AD_4nXezAs4G7C2jtlcgRGKZtkpN-A8B_veVzPOpmk6fqwNyBo5-h861cP8kfvdHt65vg50ocAXscFD-4rvQpjf3MPUWRaLUFZIOuzw-XddmAVuiSKfqFqaMKWfWNUq4z4zxCUjscmvW?key=icjzAzkYN16rsM_C6iqb2gj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0503" y="1500310"/>
            <a:ext cx="47109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00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996" y="3079760"/>
            <a:ext cx="10515600" cy="4351338"/>
          </a:xfrm>
        </p:spPr>
        <p:txBody>
          <a:bodyPr>
            <a:normAutofit/>
          </a:bodyPr>
          <a:lstStyle/>
          <a:p>
            <a:pPr marL="0" indent="0" algn="ctr">
              <a:buNone/>
            </a:pPr>
            <a:r>
              <a:rPr lang="en-US" sz="6600" dirty="0"/>
              <a:t>T</a:t>
            </a:r>
            <a:r>
              <a:rPr lang="en-US" sz="6600" dirty="0" smtClean="0"/>
              <a:t>hank For Watching</a:t>
            </a:r>
            <a:endParaRPr lang="en-US" sz="6600" dirty="0"/>
          </a:p>
        </p:txBody>
      </p:sp>
    </p:spTree>
    <p:extLst>
      <p:ext uri="{BB962C8B-B14F-4D97-AF65-F5344CB8AC3E}">
        <p14:creationId xmlns:p14="http://schemas.microsoft.com/office/powerpoint/2010/main" val="290822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Nguồn</a:t>
            </a:r>
            <a:r>
              <a:rPr lang="en-US" dirty="0"/>
              <a:t> </a:t>
            </a:r>
            <a:r>
              <a:rPr lang="en-US" dirty="0" err="1"/>
              <a:t>gốc</a:t>
            </a:r>
            <a:r>
              <a:rPr lang="en-US" dirty="0"/>
              <a:t> </a:t>
            </a:r>
            <a:r>
              <a:rPr lang="en-US" dirty="0" err="1"/>
              <a:t>của</a:t>
            </a:r>
            <a:r>
              <a:rPr lang="en-US" dirty="0"/>
              <a:t> Big Data</a:t>
            </a:r>
          </a:p>
        </p:txBody>
      </p:sp>
      <p:sp>
        <p:nvSpPr>
          <p:cNvPr id="3" name="Content Placeholder 2"/>
          <p:cNvSpPr>
            <a:spLocks noGrp="1"/>
          </p:cNvSpPr>
          <p:nvPr>
            <p:ph idx="1"/>
          </p:nvPr>
        </p:nvSpPr>
        <p:spPr/>
        <p:txBody>
          <a:bodyPr>
            <a:normAutofit lnSpcReduction="10000"/>
          </a:bodyPr>
          <a:lstStyle/>
          <a:p>
            <a:pPr fontAlgn="base"/>
            <a:r>
              <a:rPr lang="vi-VN" b="1" dirty="0"/>
              <a:t>Giao dịch trực tuyến:</a:t>
            </a:r>
            <a:r>
              <a:rPr lang="vi-VN" dirty="0"/>
              <a:t> Dữ liệu từ các hoạt động thương mại điện tử, ngân hàng.</a:t>
            </a:r>
          </a:p>
          <a:p>
            <a:pPr fontAlgn="base"/>
            <a:r>
              <a:rPr lang="vi-VN" b="1" dirty="0"/>
              <a:t>Truyền thông xã hội:</a:t>
            </a:r>
            <a:r>
              <a:rPr lang="vi-VN" dirty="0"/>
              <a:t> Nội dung từ Facebook, Twitter, Instagram, TikTok, v.v.</a:t>
            </a:r>
          </a:p>
          <a:p>
            <a:pPr fontAlgn="base"/>
            <a:r>
              <a:rPr lang="vi-VN" b="1" dirty="0"/>
              <a:t>IoT (Internet of Things):</a:t>
            </a:r>
            <a:r>
              <a:rPr lang="vi-VN" dirty="0"/>
              <a:t> Dữ liệu từ các cảm biến, thiết bị thông minh, camera.</a:t>
            </a:r>
          </a:p>
          <a:p>
            <a:pPr fontAlgn="base"/>
            <a:r>
              <a:rPr lang="vi-VN" b="1" dirty="0"/>
              <a:t>Dữ liệu y tế:</a:t>
            </a:r>
            <a:r>
              <a:rPr lang="vi-VN" dirty="0"/>
              <a:t> Hồ sơ bệnh án điện tử, hình ảnh y khoa, dữ liệu di truyền.</a:t>
            </a:r>
          </a:p>
          <a:p>
            <a:r>
              <a:rPr lang="vi-VN" b="1" dirty="0"/>
              <a:t>Dữ liệu khoa học:</a:t>
            </a:r>
            <a:r>
              <a:rPr lang="vi-VN" dirty="0"/>
              <a:t> Thông tin từ các nghiên cứu khoa học, mô hình thời tiết, khảo sát không gian.</a:t>
            </a:r>
            <a:endParaRPr lang="en-US" dirty="0"/>
          </a:p>
        </p:txBody>
      </p:sp>
    </p:spTree>
    <p:extLst>
      <p:ext uri="{BB962C8B-B14F-4D97-AF65-F5344CB8AC3E}">
        <p14:creationId xmlns:p14="http://schemas.microsoft.com/office/powerpoint/2010/main" val="152957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Language Models (LLMs)</a:t>
            </a:r>
            <a:r>
              <a:rPr lang="en-US" b="1" dirty="0" smtClean="0">
                <a:effectLst/>
              </a:rPr>
              <a:t/>
            </a:r>
            <a:br>
              <a:rPr lang="en-US" b="1" dirty="0" smtClean="0">
                <a:effectLst/>
              </a:rPr>
            </a:br>
            <a:endParaRPr lang="en-US" dirty="0"/>
          </a:p>
        </p:txBody>
      </p:sp>
      <p:sp>
        <p:nvSpPr>
          <p:cNvPr id="3" name="Content Placeholder 2"/>
          <p:cNvSpPr>
            <a:spLocks noGrp="1"/>
          </p:cNvSpPr>
          <p:nvPr>
            <p:ph idx="1"/>
          </p:nvPr>
        </p:nvSpPr>
        <p:spPr/>
        <p:txBody>
          <a:bodyPr/>
          <a:lstStyle/>
          <a:p>
            <a:r>
              <a:rPr lang="en-US" dirty="0"/>
              <a:t>Đ</a:t>
            </a:r>
            <a:r>
              <a:rPr lang="vi-VN" dirty="0" smtClean="0"/>
              <a:t>ột </a:t>
            </a:r>
            <a:r>
              <a:rPr lang="vi-VN" dirty="0"/>
              <a:t>phá trong lĩnh vực trí tuệ nhân tạo (AI), được thiết kế để hiểu, phân tích và tạo ra ngôn ngữ tự nhiên một cách gần gũi và chính xác như con </a:t>
            </a:r>
            <a:r>
              <a:rPr lang="vi-VN" dirty="0" smtClean="0"/>
              <a:t>ngườ</a:t>
            </a:r>
            <a:r>
              <a:rPr lang="en-US" dirty="0" err="1" smtClean="0"/>
              <a:t>i</a:t>
            </a:r>
            <a:endParaRPr lang="en-US" dirty="0"/>
          </a:p>
          <a:p>
            <a:r>
              <a:rPr lang="en-US" dirty="0" smtClean="0"/>
              <a:t>X</a:t>
            </a:r>
            <a:r>
              <a:rPr lang="vi-VN" dirty="0" smtClean="0"/>
              <a:t>ây </a:t>
            </a:r>
            <a:r>
              <a:rPr lang="vi-VN" dirty="0"/>
              <a:t>dựng trên cơ sở kiến trúc Transformer </a:t>
            </a:r>
            <a:endParaRPr lang="en-US" dirty="0" smtClean="0"/>
          </a:p>
          <a:p>
            <a:r>
              <a:rPr lang="en-US" dirty="0" smtClean="0"/>
              <a:t>K</a:t>
            </a:r>
            <a:r>
              <a:rPr lang="vi-VN" dirty="0" smtClean="0"/>
              <a:t>hả </a:t>
            </a:r>
            <a:r>
              <a:rPr lang="vi-VN" dirty="0"/>
              <a:t>năng "suy diễn" hoặc "sáng tạo" thông tin dựa trên ngữ cảnh đã được cung cấp</a:t>
            </a:r>
            <a:endParaRPr lang="en-US" dirty="0" smtClean="0"/>
          </a:p>
        </p:txBody>
      </p:sp>
    </p:spTree>
    <p:extLst>
      <p:ext uri="{BB962C8B-B14F-4D97-AF65-F5344CB8AC3E}">
        <p14:creationId xmlns:p14="http://schemas.microsoft.com/office/powerpoint/2010/main" val="118186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smtClean="0"/>
              <a:t>LLMs</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cũ</a:t>
            </a:r>
            <a:r>
              <a:rPr lang="en-US" dirty="0" smtClean="0"/>
              <a:t>: </a:t>
            </a:r>
            <a:r>
              <a:rPr lang="vi-VN" dirty="0"/>
              <a:t>chỉ có thể thực hiện các nhiệm vụ cơ bản như phân loại văn bản hoặc phân tích cảm </a:t>
            </a:r>
            <a:r>
              <a:rPr lang="vi-VN" dirty="0" smtClean="0"/>
              <a:t>xúc</a:t>
            </a:r>
            <a:endParaRPr lang="en-US" dirty="0" smtClean="0"/>
          </a:p>
          <a:p>
            <a:r>
              <a:rPr lang="en-US" dirty="0" err="1" smtClean="0"/>
              <a:t>Sự</a:t>
            </a:r>
            <a:r>
              <a:rPr lang="en-US" dirty="0" smtClean="0"/>
              <a:t> </a:t>
            </a:r>
            <a:r>
              <a:rPr lang="en-US" dirty="0" err="1" smtClean="0"/>
              <a:t>ra</a:t>
            </a:r>
            <a:r>
              <a:rPr lang="en-US" dirty="0" smtClean="0"/>
              <a:t> </a:t>
            </a:r>
            <a:r>
              <a:rPr lang="en-US" dirty="0" err="1" smtClean="0"/>
              <a:t>đời</a:t>
            </a:r>
            <a:r>
              <a:rPr lang="en-US" dirty="0" smtClean="0"/>
              <a:t> </a:t>
            </a:r>
            <a:r>
              <a:rPr lang="en-US" dirty="0" err="1" smtClean="0"/>
              <a:t>của</a:t>
            </a:r>
            <a:r>
              <a:rPr lang="en-US" dirty="0" smtClean="0"/>
              <a:t> BERT </a:t>
            </a:r>
            <a:r>
              <a:rPr lang="en-US" dirty="0" err="1" smtClean="0"/>
              <a:t>và</a:t>
            </a:r>
            <a:r>
              <a:rPr lang="en-US" dirty="0" smtClean="0"/>
              <a:t> GPT </a:t>
            </a:r>
          </a:p>
          <a:p>
            <a:endParaRPr lang="en-US" dirty="0"/>
          </a:p>
        </p:txBody>
      </p:sp>
    </p:spTree>
    <p:extLst>
      <p:ext uri="{BB962C8B-B14F-4D97-AF65-F5344CB8AC3E}">
        <p14:creationId xmlns:p14="http://schemas.microsoft.com/office/powerpoint/2010/main" val="97665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Architecture</a:t>
            </a:r>
            <a:endParaRPr lang="en-US" dirty="0"/>
          </a:p>
        </p:txBody>
      </p:sp>
      <p:pic>
        <p:nvPicPr>
          <p:cNvPr id="4" name="Picture 3"/>
          <p:cNvPicPr>
            <a:picLocks noChangeAspect="1"/>
          </p:cNvPicPr>
          <p:nvPr/>
        </p:nvPicPr>
        <p:blipFill>
          <a:blip r:embed="rId2"/>
          <a:stretch>
            <a:fillRect/>
          </a:stretch>
        </p:blipFill>
        <p:spPr>
          <a:xfrm>
            <a:off x="1802673" y="1306902"/>
            <a:ext cx="7742591" cy="5105842"/>
          </a:xfrm>
          <a:prstGeom prst="rect">
            <a:avLst/>
          </a:prstGeom>
        </p:spPr>
      </p:pic>
    </p:spTree>
    <p:extLst>
      <p:ext uri="{BB962C8B-B14F-4D97-AF65-F5344CB8AC3E}">
        <p14:creationId xmlns:p14="http://schemas.microsoft.com/office/powerpoint/2010/main" val="6262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Architecture</a:t>
            </a:r>
            <a:endParaRPr lang="en-US" dirty="0"/>
          </a:p>
        </p:txBody>
      </p:sp>
      <p:pic>
        <p:nvPicPr>
          <p:cNvPr id="9" name="Picture 8"/>
          <p:cNvPicPr>
            <a:picLocks noChangeAspect="1"/>
          </p:cNvPicPr>
          <p:nvPr/>
        </p:nvPicPr>
        <p:blipFill>
          <a:blip r:embed="rId2"/>
          <a:stretch>
            <a:fillRect/>
          </a:stretch>
        </p:blipFill>
        <p:spPr>
          <a:xfrm>
            <a:off x="2278049" y="1690688"/>
            <a:ext cx="7635902" cy="4381880"/>
          </a:xfrm>
          <a:prstGeom prst="rect">
            <a:avLst/>
          </a:prstGeom>
        </p:spPr>
      </p:pic>
    </p:spTree>
    <p:extLst>
      <p:ext uri="{BB962C8B-B14F-4D97-AF65-F5344CB8AC3E}">
        <p14:creationId xmlns:p14="http://schemas.microsoft.com/office/powerpoint/2010/main" val="8785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BERT </a:t>
            </a:r>
            <a:endParaRPr lang="en-US" dirty="0"/>
          </a:p>
        </p:txBody>
      </p:sp>
      <p:pic>
        <p:nvPicPr>
          <p:cNvPr id="5" name="Picture 4"/>
          <p:cNvPicPr>
            <a:picLocks noChangeAspect="1"/>
          </p:cNvPicPr>
          <p:nvPr/>
        </p:nvPicPr>
        <p:blipFill>
          <a:blip r:embed="rId2"/>
          <a:stretch>
            <a:fillRect/>
          </a:stretch>
        </p:blipFill>
        <p:spPr>
          <a:xfrm>
            <a:off x="2281859" y="1690688"/>
            <a:ext cx="7628281" cy="4290432"/>
          </a:xfrm>
          <a:prstGeom prst="rect">
            <a:avLst/>
          </a:prstGeom>
        </p:spPr>
      </p:pic>
    </p:spTree>
    <p:extLst>
      <p:ext uri="{BB962C8B-B14F-4D97-AF65-F5344CB8AC3E}">
        <p14:creationId xmlns:p14="http://schemas.microsoft.com/office/powerpoint/2010/main" val="175618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1387</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Chatbot app ứng dụng RAG và Elastic Search</vt:lpstr>
      <vt:lpstr>Tổng quan về Big Data</vt:lpstr>
      <vt:lpstr>Đặc trưng của Big Data (5Vs)</vt:lpstr>
      <vt:lpstr>Nguồn gốc của Big Data</vt:lpstr>
      <vt:lpstr>Large Language Models (LLMs) </vt:lpstr>
      <vt:lpstr>Quá trình phát triển các LLMs</vt:lpstr>
      <vt:lpstr>Transformer Architecture</vt:lpstr>
      <vt:lpstr>Transformer Architecture</vt:lpstr>
      <vt:lpstr>BERT </vt:lpstr>
      <vt:lpstr>LangChain Framework</vt:lpstr>
      <vt:lpstr>LangChain Framework</vt:lpstr>
      <vt:lpstr>LangChain Framework</vt:lpstr>
      <vt:lpstr>Langchain - Các thành phần chính </vt:lpstr>
      <vt:lpstr>Ưu điểm của LangChain</vt:lpstr>
      <vt:lpstr>Ứng dụng của LangChain</vt:lpstr>
      <vt:lpstr>Elastic Search</vt:lpstr>
      <vt:lpstr>Kiến trúc của Elastic Search</vt:lpstr>
      <vt:lpstr>Cấu trúc dữ liệu trong Elastic Search</vt:lpstr>
      <vt:lpstr>Tính năng nổi bật của Elastic Search</vt:lpstr>
      <vt:lpstr>Ứng dụng thực tế của Elastic Search </vt:lpstr>
      <vt:lpstr>RAG </vt:lpstr>
      <vt:lpstr>Xây dựng ChatBot </vt:lpstr>
      <vt:lpstr>Tiền xử lý dữ liệu</vt:lpstr>
      <vt:lpstr>Hệ Thống Truy Xuất Thông Tin (Retriever)</vt:lpstr>
      <vt:lpstr>Mô Hình Sinh (Generator)</vt:lpstr>
      <vt:lpstr>Luồng Xử Lý Tổng Quát</vt:lpstr>
      <vt:lpstr>Prompt Template</vt:lpstr>
      <vt:lpstr>Prompt Template</vt:lpstr>
      <vt:lpstr>Deploy</vt:lpstr>
      <vt:lpstr>Deploy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Hoang</dc:creator>
  <cp:lastModifiedBy>Pham Hoang</cp:lastModifiedBy>
  <cp:revision>6</cp:revision>
  <dcterms:created xsi:type="dcterms:W3CDTF">2024-12-09T03:19:04Z</dcterms:created>
  <dcterms:modified xsi:type="dcterms:W3CDTF">2024-12-09T05:06:34Z</dcterms:modified>
</cp:coreProperties>
</file>