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ogart" charset="1" panose="00000500000000000000"/>
      <p:regular r:id="rId23"/>
    </p:embeddedFont>
    <p:embeddedFont>
      <p:font typeface="DG Jory" charset="1" panose="02000000000000000000"/>
      <p:regular r:id="rId24"/>
    </p:embeddedFont>
    <p:embeddedFont>
      <p:font typeface="Bogart Bold" charset="1" panose="00000800000000000000"/>
      <p:regular r:id="rId25"/>
    </p:embeddedFont>
    <p:embeddedFont>
      <p:font typeface="DG Jory Bold" charset="1" panose="02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973472" y="6688285"/>
            <a:ext cx="8341056" cy="466725"/>
          </a:xfrm>
          <a:prstGeom prst="rect">
            <a:avLst/>
          </a:prstGeom>
        </p:spPr>
        <p:txBody>
          <a:bodyPr anchor="t" rtlCol="false" tIns="0" lIns="0" bIns="0" rIns="0">
            <a:spAutoFit/>
          </a:bodyPr>
          <a:lstStyle/>
          <a:p>
            <a:pPr algn="ctr">
              <a:lnSpc>
                <a:spcPts val="3600"/>
              </a:lnSpc>
            </a:pPr>
            <a:r>
              <a:rPr lang="en-US" sz="3000">
                <a:solidFill>
                  <a:srgbClr val="000000"/>
                </a:solidFill>
                <a:latin typeface="Bogart"/>
                <a:ea typeface="Bogart"/>
                <a:cs typeface="Bogart"/>
                <a:sym typeface="Bogart"/>
              </a:rPr>
              <a:t>Người thuyết trình: NGUYỄN HUY HOÀNG</a:t>
            </a:r>
          </a:p>
        </p:txBody>
      </p:sp>
      <p:sp>
        <p:nvSpPr>
          <p:cNvPr name="TextBox 7" id="7"/>
          <p:cNvSpPr txBox="true"/>
          <p:nvPr/>
        </p:nvSpPr>
        <p:spPr>
          <a:xfrm rot="0">
            <a:off x="6407533" y="1028700"/>
            <a:ext cx="5472934" cy="466725"/>
          </a:xfrm>
          <a:prstGeom prst="rect">
            <a:avLst/>
          </a:prstGeom>
        </p:spPr>
        <p:txBody>
          <a:bodyPr anchor="t" rtlCol="false" tIns="0" lIns="0" bIns="0" rIns="0">
            <a:spAutoFit/>
          </a:bodyPr>
          <a:lstStyle/>
          <a:p>
            <a:pPr algn="ctr" marL="0" indent="0" lvl="0">
              <a:lnSpc>
                <a:spcPts val="3726"/>
              </a:lnSpc>
              <a:spcBef>
                <a:spcPct val="0"/>
              </a:spcBef>
            </a:pPr>
            <a:r>
              <a:rPr lang="en-US" sz="3105">
                <a:solidFill>
                  <a:srgbClr val="000000"/>
                </a:solidFill>
                <a:latin typeface="Bogart"/>
                <a:ea typeface="Bogart"/>
                <a:cs typeface="Bogart"/>
                <a:sym typeface="Bogart"/>
              </a:rPr>
              <a:t>Quản lí khóa học và học viên</a:t>
            </a:r>
          </a:p>
        </p:txBody>
      </p:sp>
      <p:sp>
        <p:nvSpPr>
          <p:cNvPr name="TextBox 8" id="8"/>
          <p:cNvSpPr txBox="true"/>
          <p:nvPr/>
        </p:nvSpPr>
        <p:spPr>
          <a:xfrm rot="0">
            <a:off x="4043841" y="2641954"/>
            <a:ext cx="10200318" cy="3800475"/>
          </a:xfrm>
          <a:prstGeom prst="rect">
            <a:avLst/>
          </a:prstGeom>
        </p:spPr>
        <p:txBody>
          <a:bodyPr anchor="t" rtlCol="false" tIns="0" lIns="0" bIns="0" rIns="0">
            <a:spAutoFit/>
          </a:bodyPr>
          <a:lstStyle/>
          <a:p>
            <a:pPr algn="ctr">
              <a:lnSpc>
                <a:spcPts val="10012"/>
              </a:lnSpc>
            </a:pPr>
            <a:r>
              <a:rPr lang="en-US" sz="8344">
                <a:solidFill>
                  <a:srgbClr val="000000"/>
                </a:solidFill>
                <a:latin typeface="Bogart"/>
                <a:ea typeface="Bogart"/>
                <a:cs typeface="Bogart"/>
                <a:sym typeface="Bogart"/>
              </a:rPr>
              <a:t>DỰ ÁN QUẢN LÍ KHÓA HỌC VÀ HỌC VIÊN</a:t>
            </a:r>
          </a:p>
        </p:txBody>
      </p:sp>
      <p:sp>
        <p:nvSpPr>
          <p:cNvPr name="TextBox 9" id="9"/>
          <p:cNvSpPr txBox="true"/>
          <p:nvPr/>
        </p:nvSpPr>
        <p:spPr>
          <a:xfrm rot="0">
            <a:off x="5786107" y="8334375"/>
            <a:ext cx="6715787" cy="923925"/>
          </a:xfrm>
          <a:prstGeom prst="rect">
            <a:avLst/>
          </a:prstGeom>
        </p:spPr>
        <p:txBody>
          <a:bodyPr anchor="t" rtlCol="false" tIns="0" lIns="0" bIns="0" rIns="0">
            <a:spAutoFit/>
          </a:bodyPr>
          <a:lstStyle/>
          <a:p>
            <a:pPr algn="ctr">
              <a:lnSpc>
                <a:spcPts val="3600"/>
              </a:lnSpc>
            </a:pPr>
            <a:r>
              <a:rPr lang="en-US" sz="3000">
                <a:solidFill>
                  <a:srgbClr val="000000"/>
                </a:solidFill>
                <a:latin typeface="Bogart"/>
                <a:ea typeface="Bogart"/>
                <a:cs typeface="Bogart"/>
                <a:sym typeface="Bogart"/>
              </a:rPr>
              <a:t>Người hướng dẫn: Nguyễn Văn Tuyên</a:t>
            </a:r>
          </a:p>
          <a:p>
            <a:pPr algn="r">
              <a:lnSpc>
                <a:spcPts val="3600"/>
              </a:lnSpc>
            </a:pPr>
            <a:r>
              <a:rPr lang="en-US" sz="3000">
                <a:solidFill>
                  <a:srgbClr val="000000"/>
                </a:solidFill>
                <a:latin typeface="Bogart"/>
                <a:ea typeface="Bogart"/>
                <a:cs typeface="Bogart"/>
                <a:sym typeface="Bogart"/>
              </a:rPr>
              <a:t>Nguyễn Công Hưởng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5107096" y="924888"/>
            <a:ext cx="8518072" cy="1773322"/>
            <a:chOff x="0" y="0"/>
            <a:chExt cx="3904248" cy="812800"/>
          </a:xfrm>
        </p:grpSpPr>
        <p:sp>
          <p:nvSpPr>
            <p:cNvPr name="Freeform 7" id="7"/>
            <p:cNvSpPr/>
            <p:nvPr/>
          </p:nvSpPr>
          <p:spPr>
            <a:xfrm flipH="false" flipV="false" rot="0">
              <a:off x="0" y="0"/>
              <a:ext cx="3904248" cy="812800"/>
            </a:xfrm>
            <a:custGeom>
              <a:avLst/>
              <a:gdLst/>
              <a:ahLst/>
              <a:cxnLst/>
              <a:rect r="r" b="b" t="t" l="l"/>
              <a:pathLst>
                <a:path h="812800" w="3904248">
                  <a:moveTo>
                    <a:pt x="3904248" y="0"/>
                  </a:moveTo>
                  <a:lnTo>
                    <a:pt x="0" y="0"/>
                  </a:lnTo>
                  <a:lnTo>
                    <a:pt x="0" y="624840"/>
                  </a:lnTo>
                  <a:lnTo>
                    <a:pt x="157480" y="624840"/>
                  </a:lnTo>
                  <a:lnTo>
                    <a:pt x="157480" y="812800"/>
                  </a:lnTo>
                  <a:lnTo>
                    <a:pt x="463550" y="624840"/>
                  </a:lnTo>
                  <a:lnTo>
                    <a:pt x="3904248" y="624840"/>
                  </a:lnTo>
                  <a:lnTo>
                    <a:pt x="3904248" y="0"/>
                  </a:lnTo>
                  <a:close/>
                </a:path>
              </a:pathLst>
            </a:custGeom>
            <a:solidFill>
              <a:srgbClr val="9BDAE9"/>
            </a:solidFill>
            <a:ln cap="sq">
              <a:noFill/>
              <a:prstDash val="solid"/>
              <a:miter/>
            </a:ln>
          </p:spPr>
        </p:sp>
        <p:sp>
          <p:nvSpPr>
            <p:cNvPr name="TextBox 8" id="8"/>
            <p:cNvSpPr txBox="true"/>
            <p:nvPr/>
          </p:nvSpPr>
          <p:spPr>
            <a:xfrm>
              <a:off x="0" y="-47625"/>
              <a:ext cx="3904248"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249280" y="1067072"/>
            <a:ext cx="8153045" cy="1773322"/>
            <a:chOff x="0" y="0"/>
            <a:chExt cx="3736938" cy="812800"/>
          </a:xfrm>
        </p:grpSpPr>
        <p:sp>
          <p:nvSpPr>
            <p:cNvPr name="Freeform 10" id="10"/>
            <p:cNvSpPr/>
            <p:nvPr/>
          </p:nvSpPr>
          <p:spPr>
            <a:xfrm flipH="false" flipV="false" rot="0">
              <a:off x="0" y="0"/>
              <a:ext cx="3736938" cy="812800"/>
            </a:xfrm>
            <a:custGeom>
              <a:avLst/>
              <a:gdLst/>
              <a:ahLst/>
              <a:cxnLst/>
              <a:rect r="r" b="b" t="t" l="l"/>
              <a:pathLst>
                <a:path h="812800" w="3736938">
                  <a:moveTo>
                    <a:pt x="3736938" y="0"/>
                  </a:moveTo>
                  <a:lnTo>
                    <a:pt x="0" y="0"/>
                  </a:lnTo>
                  <a:lnTo>
                    <a:pt x="0" y="624840"/>
                  </a:lnTo>
                  <a:lnTo>
                    <a:pt x="157480" y="624840"/>
                  </a:lnTo>
                  <a:lnTo>
                    <a:pt x="157480" y="812800"/>
                  </a:lnTo>
                  <a:lnTo>
                    <a:pt x="463550" y="624840"/>
                  </a:lnTo>
                  <a:lnTo>
                    <a:pt x="3736938" y="624840"/>
                  </a:lnTo>
                  <a:lnTo>
                    <a:pt x="3736938"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3736938"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208535" y="3757308"/>
            <a:ext cx="8117267" cy="3855702"/>
          </a:xfrm>
          <a:custGeom>
            <a:avLst/>
            <a:gdLst/>
            <a:ahLst/>
            <a:cxnLst/>
            <a:rect r="r" b="b" t="t" l="l"/>
            <a:pathLst>
              <a:path h="3855702" w="8117267">
                <a:moveTo>
                  <a:pt x="0" y="0"/>
                </a:moveTo>
                <a:lnTo>
                  <a:pt x="8117267" y="0"/>
                </a:lnTo>
                <a:lnTo>
                  <a:pt x="8117267" y="3855702"/>
                </a:lnTo>
                <a:lnTo>
                  <a:pt x="0" y="3855702"/>
                </a:lnTo>
                <a:lnTo>
                  <a:pt x="0" y="0"/>
                </a:lnTo>
                <a:close/>
              </a:path>
            </a:pathLst>
          </a:custGeom>
          <a:blipFill>
            <a:blip r:embed="rId4"/>
            <a:stretch>
              <a:fillRect l="0" t="0" r="0" b="0"/>
            </a:stretch>
          </a:blipFill>
        </p:spPr>
      </p:sp>
      <p:sp>
        <p:nvSpPr>
          <p:cNvPr name="Freeform 13" id="13"/>
          <p:cNvSpPr/>
          <p:nvPr/>
        </p:nvSpPr>
        <p:spPr>
          <a:xfrm flipH="false" flipV="false" rot="0">
            <a:off x="9719831" y="3757308"/>
            <a:ext cx="8138684" cy="3855702"/>
          </a:xfrm>
          <a:custGeom>
            <a:avLst/>
            <a:gdLst/>
            <a:ahLst/>
            <a:cxnLst/>
            <a:rect r="r" b="b" t="t" l="l"/>
            <a:pathLst>
              <a:path h="3855702" w="8138684">
                <a:moveTo>
                  <a:pt x="0" y="0"/>
                </a:moveTo>
                <a:lnTo>
                  <a:pt x="8138684" y="0"/>
                </a:lnTo>
                <a:lnTo>
                  <a:pt x="8138684" y="3855702"/>
                </a:lnTo>
                <a:lnTo>
                  <a:pt x="0" y="3855702"/>
                </a:lnTo>
                <a:lnTo>
                  <a:pt x="0" y="0"/>
                </a:lnTo>
                <a:close/>
              </a:path>
            </a:pathLst>
          </a:custGeom>
          <a:blipFill>
            <a:blip r:embed="rId5"/>
            <a:stretch>
              <a:fillRect l="0" t="0" r="0" b="0"/>
            </a:stretch>
          </a:blipFill>
        </p:spPr>
      </p:sp>
      <p:sp>
        <p:nvSpPr>
          <p:cNvPr name="TextBox 14" id="14"/>
          <p:cNvSpPr txBox="true"/>
          <p:nvPr/>
        </p:nvSpPr>
        <p:spPr>
          <a:xfrm rot="0">
            <a:off x="5475009" y="1440074"/>
            <a:ext cx="7729501"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6. THIẾT KẾ GIAO DIỆN</a:t>
            </a:r>
          </a:p>
        </p:txBody>
      </p:sp>
      <p:sp>
        <p:nvSpPr>
          <p:cNvPr name="TextBox 15" id="15"/>
          <p:cNvSpPr txBox="true"/>
          <p:nvPr/>
        </p:nvSpPr>
        <p:spPr>
          <a:xfrm rot="0">
            <a:off x="2587951" y="7957041"/>
            <a:ext cx="5322657" cy="487968"/>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Trang danh sách khóa học đang có</a:t>
            </a:r>
          </a:p>
        </p:txBody>
      </p:sp>
      <p:sp>
        <p:nvSpPr>
          <p:cNvPr name="TextBox 16" id="16"/>
          <p:cNvSpPr txBox="true"/>
          <p:nvPr/>
        </p:nvSpPr>
        <p:spPr>
          <a:xfrm rot="0">
            <a:off x="11688560" y="7957041"/>
            <a:ext cx="4201225" cy="487968"/>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Trang khóa học đã đăng ký</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10162462" cy="1773322"/>
            <a:chOff x="0" y="0"/>
            <a:chExt cx="4657953" cy="812800"/>
          </a:xfrm>
        </p:grpSpPr>
        <p:sp>
          <p:nvSpPr>
            <p:cNvPr name="Freeform 6" id="6"/>
            <p:cNvSpPr/>
            <p:nvPr/>
          </p:nvSpPr>
          <p:spPr>
            <a:xfrm flipH="false" flipV="false" rot="0">
              <a:off x="0" y="0"/>
              <a:ext cx="4657953" cy="812800"/>
            </a:xfrm>
            <a:custGeom>
              <a:avLst/>
              <a:gdLst/>
              <a:ahLst/>
              <a:cxnLst/>
              <a:rect r="r" b="b" t="t" l="l"/>
              <a:pathLst>
                <a:path h="812800" w="4657953">
                  <a:moveTo>
                    <a:pt x="4657953" y="0"/>
                  </a:moveTo>
                  <a:lnTo>
                    <a:pt x="0" y="0"/>
                  </a:lnTo>
                  <a:lnTo>
                    <a:pt x="0" y="624840"/>
                  </a:lnTo>
                  <a:lnTo>
                    <a:pt x="157480" y="624840"/>
                  </a:lnTo>
                  <a:lnTo>
                    <a:pt x="157480" y="812800"/>
                  </a:lnTo>
                  <a:lnTo>
                    <a:pt x="463550" y="624840"/>
                  </a:lnTo>
                  <a:lnTo>
                    <a:pt x="4657953" y="624840"/>
                  </a:lnTo>
                  <a:lnTo>
                    <a:pt x="4657953" y="0"/>
                  </a:lnTo>
                  <a:close/>
                </a:path>
              </a:pathLst>
            </a:custGeom>
            <a:solidFill>
              <a:srgbClr val="9BDAE9"/>
            </a:solidFill>
            <a:ln cap="sq">
              <a:noFill/>
              <a:prstDash val="solid"/>
              <a:miter/>
            </a:ln>
          </p:spPr>
        </p:sp>
        <p:sp>
          <p:nvSpPr>
            <p:cNvPr name="TextBox 7" id="7"/>
            <p:cNvSpPr txBox="true"/>
            <p:nvPr/>
          </p:nvSpPr>
          <p:spPr>
            <a:xfrm>
              <a:off x="0" y="-47625"/>
              <a:ext cx="4657953"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10020279" cy="1773322"/>
            <a:chOff x="0" y="0"/>
            <a:chExt cx="4592783" cy="812800"/>
          </a:xfrm>
        </p:grpSpPr>
        <p:sp>
          <p:nvSpPr>
            <p:cNvPr name="Freeform 9" id="9"/>
            <p:cNvSpPr/>
            <p:nvPr/>
          </p:nvSpPr>
          <p:spPr>
            <a:xfrm flipH="false" flipV="false" rot="0">
              <a:off x="0" y="0"/>
              <a:ext cx="4592783" cy="812800"/>
            </a:xfrm>
            <a:custGeom>
              <a:avLst/>
              <a:gdLst/>
              <a:ahLst/>
              <a:cxnLst/>
              <a:rect r="r" b="b" t="t" l="l"/>
              <a:pathLst>
                <a:path h="812800" w="4592783">
                  <a:moveTo>
                    <a:pt x="4592783" y="0"/>
                  </a:moveTo>
                  <a:lnTo>
                    <a:pt x="0" y="0"/>
                  </a:lnTo>
                  <a:lnTo>
                    <a:pt x="0" y="624840"/>
                  </a:lnTo>
                  <a:lnTo>
                    <a:pt x="157480" y="624840"/>
                  </a:lnTo>
                  <a:lnTo>
                    <a:pt x="157480" y="812800"/>
                  </a:lnTo>
                  <a:lnTo>
                    <a:pt x="463550" y="624840"/>
                  </a:lnTo>
                  <a:lnTo>
                    <a:pt x="4592783" y="624840"/>
                  </a:lnTo>
                  <a:lnTo>
                    <a:pt x="4592783"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4592783"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858524"/>
            <a:ext cx="5819487" cy="851368"/>
            <a:chOff x="0" y="0"/>
            <a:chExt cx="1532704" cy="224229"/>
          </a:xfrm>
        </p:grpSpPr>
        <p:sp>
          <p:nvSpPr>
            <p:cNvPr name="Freeform 12" id="12"/>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3" id="13"/>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3995642"/>
            <a:ext cx="14138358" cy="2500863"/>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 Tạo </a:t>
            </a:r>
            <a:r>
              <a:rPr lang="en-US" sz="2850">
                <a:solidFill>
                  <a:srgbClr val="000000"/>
                </a:solidFill>
                <a:latin typeface="DG Jory"/>
                <a:ea typeface="DG Jory"/>
                <a:cs typeface="DG Jory"/>
                <a:sym typeface="DG Jory"/>
              </a:rPr>
              <a:t>trang đăng ký : Hiển thị form đăng ký tài khoản ,Validate dữ liệu không để trống , email và phone phải la unique , nếu có lỗi thì thông báo hiển thị ra form trước khi thêm mới tài khoản .</a:t>
            </a:r>
          </a:p>
          <a:p>
            <a:pPr algn="l">
              <a:lnSpc>
                <a:spcPts val="3990"/>
              </a:lnSpc>
            </a:pPr>
            <a:r>
              <a:rPr lang="en-US" sz="2850">
                <a:solidFill>
                  <a:srgbClr val="000000"/>
                </a:solidFill>
                <a:latin typeface="DG Jory"/>
                <a:ea typeface="DG Jory"/>
                <a:cs typeface="DG Jory"/>
                <a:sym typeface="DG Jory"/>
              </a:rPr>
              <a:t>- Tạo trang đăng nhập : Hiển thị trang đăng nhập yêu cầu admin đăng nhập trước khi vào chương trình ,Validate dữ liệu không để trống ,Nếu thông tin đăng nhập sai thì hiển thị thông báo ra màn hình và yêu cầu nhập lại, nếu đúng thì điều hướng sang menu quản lý .</a:t>
            </a:r>
          </a:p>
        </p:txBody>
      </p:sp>
      <p:sp>
        <p:nvSpPr>
          <p:cNvPr name="TextBox 15" id="15"/>
          <p:cNvSpPr txBox="true"/>
          <p:nvPr/>
        </p:nvSpPr>
        <p:spPr>
          <a:xfrm rot="0">
            <a:off x="1285609" y="3051454"/>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1</a:t>
            </a:r>
          </a:p>
        </p:txBody>
      </p:sp>
      <p:sp>
        <p:nvSpPr>
          <p:cNvPr name="TextBox 16" id="16"/>
          <p:cNvSpPr txBox="true"/>
          <p:nvPr/>
        </p:nvSpPr>
        <p:spPr>
          <a:xfrm rot="0">
            <a:off x="1442107" y="1257074"/>
            <a:ext cx="9584220"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7. PHÂN CÔNG NHIỆM VỤ</a:t>
            </a:r>
          </a:p>
        </p:txBody>
      </p:sp>
      <p:grpSp>
        <p:nvGrpSpPr>
          <p:cNvPr name="Group 17" id="17"/>
          <p:cNvGrpSpPr/>
          <p:nvPr/>
        </p:nvGrpSpPr>
        <p:grpSpPr>
          <a:xfrm rot="0">
            <a:off x="1028700" y="6696530"/>
            <a:ext cx="5819487" cy="851368"/>
            <a:chOff x="0" y="0"/>
            <a:chExt cx="1532704" cy="224229"/>
          </a:xfrm>
        </p:grpSpPr>
        <p:sp>
          <p:nvSpPr>
            <p:cNvPr name="Freeform 18" id="18"/>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9" id="19"/>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285609" y="6889461"/>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2</a:t>
            </a:r>
          </a:p>
        </p:txBody>
      </p:sp>
      <p:sp>
        <p:nvSpPr>
          <p:cNvPr name="TextBox 21" id="21"/>
          <p:cNvSpPr txBox="true"/>
          <p:nvPr/>
        </p:nvSpPr>
        <p:spPr>
          <a:xfrm rot="0">
            <a:off x="1028700" y="7857654"/>
            <a:ext cx="4879678" cy="1494416"/>
          </a:xfrm>
          <a:prstGeom prst="rect">
            <a:avLst/>
          </a:prstGeom>
        </p:spPr>
        <p:txBody>
          <a:bodyPr anchor="t" rtlCol="false" tIns="0" lIns="0" bIns="0" rIns="0">
            <a:spAutoFit/>
          </a:bodyPr>
          <a:lstStyle/>
          <a:p>
            <a:pPr algn="l" marL="615444" indent="-307722" lvl="1">
              <a:lnSpc>
                <a:spcPts val="3990"/>
              </a:lnSpc>
              <a:buFont typeface="Arial"/>
              <a:buChar char="•"/>
            </a:pPr>
            <a:r>
              <a:rPr lang="en-US" sz="2850">
                <a:solidFill>
                  <a:srgbClr val="000000"/>
                </a:solidFill>
                <a:latin typeface="DG Jory"/>
                <a:ea typeface="DG Jory"/>
                <a:cs typeface="DG Jory"/>
                <a:sym typeface="DG Jory"/>
              </a:rPr>
              <a:t>Hiển thị danh sách khóa học</a:t>
            </a:r>
          </a:p>
          <a:p>
            <a:pPr algn="l" marL="615444" indent="-307722" lvl="1">
              <a:lnSpc>
                <a:spcPts val="3990"/>
              </a:lnSpc>
              <a:buFont typeface="Arial"/>
              <a:buChar char="•"/>
            </a:pPr>
            <a:r>
              <a:rPr lang="en-US" sz="2850">
                <a:solidFill>
                  <a:srgbClr val="000000"/>
                </a:solidFill>
                <a:latin typeface="DG Jory"/>
                <a:ea typeface="DG Jory"/>
                <a:cs typeface="DG Jory"/>
                <a:sym typeface="DG Jory"/>
              </a:rPr>
              <a:t>Thêm mới khóa học</a:t>
            </a:r>
          </a:p>
          <a:p>
            <a:pPr algn="l" marL="615444" indent="-307722" lvl="1">
              <a:lnSpc>
                <a:spcPts val="3990"/>
              </a:lnSpc>
              <a:buFont typeface="Arial"/>
              <a:buChar char="•"/>
            </a:pPr>
            <a:r>
              <a:rPr lang="en-US" sz="2850">
                <a:solidFill>
                  <a:srgbClr val="000000"/>
                </a:solidFill>
                <a:latin typeface="DG Jory"/>
                <a:ea typeface="DG Jory"/>
                <a:cs typeface="DG Jory"/>
                <a:sym typeface="DG Jory"/>
              </a:rPr>
              <a:t>Chỉnh sửa thông tin khóa học</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10162462" cy="1773322"/>
            <a:chOff x="0" y="0"/>
            <a:chExt cx="4657953" cy="812800"/>
          </a:xfrm>
        </p:grpSpPr>
        <p:sp>
          <p:nvSpPr>
            <p:cNvPr name="Freeform 6" id="6"/>
            <p:cNvSpPr/>
            <p:nvPr/>
          </p:nvSpPr>
          <p:spPr>
            <a:xfrm flipH="false" flipV="false" rot="0">
              <a:off x="0" y="0"/>
              <a:ext cx="4657953" cy="812800"/>
            </a:xfrm>
            <a:custGeom>
              <a:avLst/>
              <a:gdLst/>
              <a:ahLst/>
              <a:cxnLst/>
              <a:rect r="r" b="b" t="t" l="l"/>
              <a:pathLst>
                <a:path h="812800" w="4657953">
                  <a:moveTo>
                    <a:pt x="4657953" y="0"/>
                  </a:moveTo>
                  <a:lnTo>
                    <a:pt x="0" y="0"/>
                  </a:lnTo>
                  <a:lnTo>
                    <a:pt x="0" y="624840"/>
                  </a:lnTo>
                  <a:lnTo>
                    <a:pt x="157480" y="624840"/>
                  </a:lnTo>
                  <a:lnTo>
                    <a:pt x="157480" y="812800"/>
                  </a:lnTo>
                  <a:lnTo>
                    <a:pt x="463550" y="624840"/>
                  </a:lnTo>
                  <a:lnTo>
                    <a:pt x="4657953" y="624840"/>
                  </a:lnTo>
                  <a:lnTo>
                    <a:pt x="4657953" y="0"/>
                  </a:lnTo>
                  <a:close/>
                </a:path>
              </a:pathLst>
            </a:custGeom>
            <a:solidFill>
              <a:srgbClr val="9BDAE9"/>
            </a:solidFill>
            <a:ln cap="sq">
              <a:noFill/>
              <a:prstDash val="solid"/>
              <a:miter/>
            </a:ln>
          </p:spPr>
        </p:sp>
        <p:sp>
          <p:nvSpPr>
            <p:cNvPr name="TextBox 7" id="7"/>
            <p:cNvSpPr txBox="true"/>
            <p:nvPr/>
          </p:nvSpPr>
          <p:spPr>
            <a:xfrm>
              <a:off x="0" y="-47625"/>
              <a:ext cx="4657953"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10020279" cy="1773322"/>
            <a:chOff x="0" y="0"/>
            <a:chExt cx="4592783" cy="812800"/>
          </a:xfrm>
        </p:grpSpPr>
        <p:sp>
          <p:nvSpPr>
            <p:cNvPr name="Freeform 9" id="9"/>
            <p:cNvSpPr/>
            <p:nvPr/>
          </p:nvSpPr>
          <p:spPr>
            <a:xfrm flipH="false" flipV="false" rot="0">
              <a:off x="0" y="0"/>
              <a:ext cx="4592783" cy="812800"/>
            </a:xfrm>
            <a:custGeom>
              <a:avLst/>
              <a:gdLst/>
              <a:ahLst/>
              <a:cxnLst/>
              <a:rect r="r" b="b" t="t" l="l"/>
              <a:pathLst>
                <a:path h="812800" w="4592783">
                  <a:moveTo>
                    <a:pt x="4592783" y="0"/>
                  </a:moveTo>
                  <a:lnTo>
                    <a:pt x="0" y="0"/>
                  </a:lnTo>
                  <a:lnTo>
                    <a:pt x="0" y="624840"/>
                  </a:lnTo>
                  <a:lnTo>
                    <a:pt x="157480" y="624840"/>
                  </a:lnTo>
                  <a:lnTo>
                    <a:pt x="157480" y="812800"/>
                  </a:lnTo>
                  <a:lnTo>
                    <a:pt x="463550" y="624840"/>
                  </a:lnTo>
                  <a:lnTo>
                    <a:pt x="4592783" y="624840"/>
                  </a:lnTo>
                  <a:lnTo>
                    <a:pt x="4592783"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4592783"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3598825"/>
            <a:ext cx="5819487" cy="851368"/>
            <a:chOff x="0" y="0"/>
            <a:chExt cx="1532704" cy="224229"/>
          </a:xfrm>
        </p:grpSpPr>
        <p:sp>
          <p:nvSpPr>
            <p:cNvPr name="Freeform 12" id="12"/>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3" id="13"/>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4735943"/>
            <a:ext cx="7809367" cy="3004086"/>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Xó</a:t>
            </a:r>
            <a:r>
              <a:rPr lang="en-US" sz="2850">
                <a:solidFill>
                  <a:srgbClr val="000000"/>
                </a:solidFill>
                <a:latin typeface="DG Jory"/>
                <a:ea typeface="DG Jory"/>
                <a:cs typeface="DG Jory"/>
                <a:sym typeface="DG Jory"/>
              </a:rPr>
              <a:t>a khóa học (Xác nhận trước khi xóa)</a:t>
            </a:r>
          </a:p>
          <a:p>
            <a:pPr algn="l">
              <a:lnSpc>
                <a:spcPts val="3990"/>
              </a:lnSpc>
            </a:pPr>
            <a:r>
              <a:rPr lang="en-US" sz="2850">
                <a:solidFill>
                  <a:srgbClr val="000000"/>
                </a:solidFill>
                <a:latin typeface="DG Jory"/>
                <a:ea typeface="DG Jory"/>
                <a:cs typeface="DG Jory"/>
                <a:sym typeface="DG Jory"/>
              </a:rPr>
              <a:t>Tim kiếm khóa học theo tên (tìm kiếm tương đối)</a:t>
            </a:r>
          </a:p>
          <a:p>
            <a:pPr algn="l">
              <a:lnSpc>
                <a:spcPts val="3990"/>
              </a:lnSpc>
            </a:pPr>
            <a:r>
              <a:rPr lang="en-US" sz="2850">
                <a:solidFill>
                  <a:srgbClr val="000000"/>
                </a:solidFill>
                <a:latin typeface="DG Jory"/>
                <a:ea typeface="DG Jory"/>
                <a:cs typeface="DG Jory"/>
                <a:sym typeface="DG Jory"/>
              </a:rPr>
              <a:t>Sắp xếp khóa học (theo tên/id - tăng dần/giảm dần)</a:t>
            </a:r>
          </a:p>
          <a:p>
            <a:pPr algn="l">
              <a:lnSpc>
                <a:spcPts val="3990"/>
              </a:lnSpc>
            </a:pPr>
            <a:r>
              <a:rPr lang="en-US" sz="2850">
                <a:solidFill>
                  <a:srgbClr val="000000"/>
                </a:solidFill>
                <a:latin typeface="DG Jory"/>
                <a:ea typeface="DG Jory"/>
                <a:cs typeface="DG Jory"/>
                <a:sym typeface="DG Jory"/>
              </a:rPr>
              <a:t>Xem danh sách khóa học đang có</a:t>
            </a:r>
          </a:p>
          <a:p>
            <a:pPr algn="l">
              <a:lnSpc>
                <a:spcPts val="3990"/>
              </a:lnSpc>
            </a:pPr>
            <a:r>
              <a:rPr lang="en-US" sz="2850">
                <a:solidFill>
                  <a:srgbClr val="000000"/>
                </a:solidFill>
                <a:latin typeface="DG Jory"/>
                <a:ea typeface="DG Jory"/>
                <a:cs typeface="DG Jory"/>
                <a:sym typeface="DG Jory"/>
              </a:rPr>
              <a:t>Tìm kiếm khóa học theo tên</a:t>
            </a:r>
          </a:p>
          <a:p>
            <a:pPr algn="l">
              <a:lnSpc>
                <a:spcPts val="3990"/>
              </a:lnSpc>
            </a:pPr>
            <a:r>
              <a:rPr lang="en-US" sz="2850">
                <a:solidFill>
                  <a:srgbClr val="000000"/>
                </a:solidFill>
                <a:latin typeface="DG Jory"/>
                <a:ea typeface="DG Jory"/>
                <a:cs typeface="DG Jory"/>
                <a:sym typeface="DG Jory"/>
              </a:rPr>
              <a:t>Đăng ký khóa học </a:t>
            </a:r>
          </a:p>
        </p:txBody>
      </p:sp>
      <p:sp>
        <p:nvSpPr>
          <p:cNvPr name="TextBox 15" id="15"/>
          <p:cNvSpPr txBox="true"/>
          <p:nvPr/>
        </p:nvSpPr>
        <p:spPr>
          <a:xfrm rot="0">
            <a:off x="1285609" y="3791755"/>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3</a:t>
            </a:r>
          </a:p>
        </p:txBody>
      </p:sp>
      <p:sp>
        <p:nvSpPr>
          <p:cNvPr name="TextBox 16" id="16"/>
          <p:cNvSpPr txBox="true"/>
          <p:nvPr/>
        </p:nvSpPr>
        <p:spPr>
          <a:xfrm rot="0">
            <a:off x="1442107" y="1257074"/>
            <a:ext cx="9584220"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7. PHÂN CÔNG NHIỆM VỤ</a:t>
            </a:r>
          </a:p>
        </p:txBody>
      </p:sp>
      <p:grpSp>
        <p:nvGrpSpPr>
          <p:cNvPr name="Group 17" id="17"/>
          <p:cNvGrpSpPr/>
          <p:nvPr/>
        </p:nvGrpSpPr>
        <p:grpSpPr>
          <a:xfrm rot="0">
            <a:off x="9144000" y="3598825"/>
            <a:ext cx="5819487" cy="851368"/>
            <a:chOff x="0" y="0"/>
            <a:chExt cx="1532704" cy="224229"/>
          </a:xfrm>
        </p:grpSpPr>
        <p:sp>
          <p:nvSpPr>
            <p:cNvPr name="Freeform 18" id="18"/>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9" id="19"/>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9400909" y="3791755"/>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4</a:t>
            </a:r>
          </a:p>
        </p:txBody>
      </p:sp>
      <p:sp>
        <p:nvSpPr>
          <p:cNvPr name="TextBox 21" id="21"/>
          <p:cNvSpPr txBox="true"/>
          <p:nvPr/>
        </p:nvSpPr>
        <p:spPr>
          <a:xfrm rot="0">
            <a:off x="9144000" y="5066497"/>
            <a:ext cx="7422747" cy="1997639"/>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 </a:t>
            </a:r>
            <a:r>
              <a:rPr lang="en-US" sz="2850">
                <a:solidFill>
                  <a:srgbClr val="000000"/>
                </a:solidFill>
                <a:latin typeface="DG Jory"/>
                <a:ea typeface="DG Jory"/>
                <a:cs typeface="DG Jory"/>
                <a:sym typeface="DG Jory"/>
              </a:rPr>
              <a:t>Hiển thị danh sách học viên</a:t>
            </a:r>
          </a:p>
          <a:p>
            <a:pPr algn="l">
              <a:lnSpc>
                <a:spcPts val="3990"/>
              </a:lnSpc>
            </a:pPr>
            <a:r>
              <a:rPr lang="en-US" sz="2850">
                <a:solidFill>
                  <a:srgbClr val="000000"/>
                </a:solidFill>
                <a:latin typeface="DG Jory"/>
                <a:ea typeface="DG Jory"/>
                <a:cs typeface="DG Jory"/>
                <a:sym typeface="DG Jory"/>
              </a:rPr>
              <a:t>- Xem khóa học đã đăng ký</a:t>
            </a:r>
          </a:p>
          <a:p>
            <a:pPr algn="l">
              <a:lnSpc>
                <a:spcPts val="3990"/>
              </a:lnSpc>
            </a:pPr>
            <a:r>
              <a:rPr lang="en-US" sz="2850">
                <a:solidFill>
                  <a:srgbClr val="000000"/>
                </a:solidFill>
                <a:latin typeface="DG Jory"/>
                <a:ea typeface="DG Jory"/>
                <a:cs typeface="DG Jory"/>
                <a:sym typeface="DG Jory"/>
              </a:rPr>
              <a:t>-</a:t>
            </a:r>
            <a:r>
              <a:rPr lang="en-US" sz="2850">
                <a:solidFill>
                  <a:srgbClr val="000000"/>
                </a:solidFill>
                <a:latin typeface="DG Jory"/>
                <a:ea typeface="DG Jory"/>
                <a:cs typeface="DG Jory"/>
                <a:sym typeface="DG Jory"/>
              </a:rPr>
              <a:t> Sắp xếp khóa học đã đăng ký theo trạng thái , tìm kiếm khóa học theo đã đăng ký theo tên</a:t>
            </a:r>
          </a:p>
        </p:txBody>
      </p:sp>
    </p:spTree>
  </p:cSld>
  <p:clrMapOvr>
    <a:masterClrMapping/>
  </p:clrMapOvr>
  <p:transition spd="slow">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10162462" cy="1773322"/>
            <a:chOff x="0" y="0"/>
            <a:chExt cx="4657953" cy="812800"/>
          </a:xfrm>
        </p:grpSpPr>
        <p:sp>
          <p:nvSpPr>
            <p:cNvPr name="Freeform 6" id="6"/>
            <p:cNvSpPr/>
            <p:nvPr/>
          </p:nvSpPr>
          <p:spPr>
            <a:xfrm flipH="false" flipV="false" rot="0">
              <a:off x="0" y="0"/>
              <a:ext cx="4657953" cy="812800"/>
            </a:xfrm>
            <a:custGeom>
              <a:avLst/>
              <a:gdLst/>
              <a:ahLst/>
              <a:cxnLst/>
              <a:rect r="r" b="b" t="t" l="l"/>
              <a:pathLst>
                <a:path h="812800" w="4657953">
                  <a:moveTo>
                    <a:pt x="4657953" y="0"/>
                  </a:moveTo>
                  <a:lnTo>
                    <a:pt x="0" y="0"/>
                  </a:lnTo>
                  <a:lnTo>
                    <a:pt x="0" y="624840"/>
                  </a:lnTo>
                  <a:lnTo>
                    <a:pt x="157480" y="624840"/>
                  </a:lnTo>
                  <a:lnTo>
                    <a:pt x="157480" y="812800"/>
                  </a:lnTo>
                  <a:lnTo>
                    <a:pt x="463550" y="624840"/>
                  </a:lnTo>
                  <a:lnTo>
                    <a:pt x="4657953" y="624840"/>
                  </a:lnTo>
                  <a:lnTo>
                    <a:pt x="4657953" y="0"/>
                  </a:lnTo>
                  <a:close/>
                </a:path>
              </a:pathLst>
            </a:custGeom>
            <a:solidFill>
              <a:srgbClr val="9BDAE9"/>
            </a:solidFill>
            <a:ln cap="sq">
              <a:noFill/>
              <a:prstDash val="solid"/>
              <a:miter/>
            </a:ln>
          </p:spPr>
        </p:sp>
        <p:sp>
          <p:nvSpPr>
            <p:cNvPr name="TextBox 7" id="7"/>
            <p:cNvSpPr txBox="true"/>
            <p:nvPr/>
          </p:nvSpPr>
          <p:spPr>
            <a:xfrm>
              <a:off x="0" y="-47625"/>
              <a:ext cx="4657953"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10020279" cy="1773322"/>
            <a:chOff x="0" y="0"/>
            <a:chExt cx="4592783" cy="812800"/>
          </a:xfrm>
        </p:grpSpPr>
        <p:sp>
          <p:nvSpPr>
            <p:cNvPr name="Freeform 9" id="9"/>
            <p:cNvSpPr/>
            <p:nvPr/>
          </p:nvSpPr>
          <p:spPr>
            <a:xfrm flipH="false" flipV="false" rot="0">
              <a:off x="0" y="0"/>
              <a:ext cx="4592783" cy="812800"/>
            </a:xfrm>
            <a:custGeom>
              <a:avLst/>
              <a:gdLst/>
              <a:ahLst/>
              <a:cxnLst/>
              <a:rect r="r" b="b" t="t" l="l"/>
              <a:pathLst>
                <a:path h="812800" w="4592783">
                  <a:moveTo>
                    <a:pt x="4592783" y="0"/>
                  </a:moveTo>
                  <a:lnTo>
                    <a:pt x="0" y="0"/>
                  </a:lnTo>
                  <a:lnTo>
                    <a:pt x="0" y="624840"/>
                  </a:lnTo>
                  <a:lnTo>
                    <a:pt x="157480" y="624840"/>
                  </a:lnTo>
                  <a:lnTo>
                    <a:pt x="157480" y="812800"/>
                  </a:lnTo>
                  <a:lnTo>
                    <a:pt x="463550" y="624840"/>
                  </a:lnTo>
                  <a:lnTo>
                    <a:pt x="4592783" y="624840"/>
                  </a:lnTo>
                  <a:lnTo>
                    <a:pt x="4592783"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4592783"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858524"/>
            <a:ext cx="5819487" cy="851368"/>
            <a:chOff x="0" y="0"/>
            <a:chExt cx="1532704" cy="224229"/>
          </a:xfrm>
        </p:grpSpPr>
        <p:sp>
          <p:nvSpPr>
            <p:cNvPr name="Freeform 12" id="12"/>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3" id="13"/>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3995642"/>
            <a:ext cx="7836974" cy="5016981"/>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a:t>
            </a:r>
            <a:r>
              <a:rPr lang="en-US" sz="2850">
                <a:solidFill>
                  <a:srgbClr val="000000"/>
                </a:solidFill>
                <a:latin typeface="DG Jory"/>
                <a:ea typeface="DG Jory"/>
                <a:cs typeface="DG Jory"/>
                <a:sym typeface="DG Jory"/>
              </a:rPr>
              <a:t> Khóa hoặc mở khóa tài khoản học viên</a:t>
            </a:r>
          </a:p>
          <a:p>
            <a:pPr algn="l">
              <a:lnSpc>
                <a:spcPts val="3990"/>
              </a:lnSpc>
            </a:pPr>
            <a:r>
              <a:rPr lang="en-US" sz="2850">
                <a:solidFill>
                  <a:srgbClr val="000000"/>
                </a:solidFill>
                <a:latin typeface="DG Jory"/>
                <a:ea typeface="DG Jory"/>
                <a:cs typeface="DG Jory"/>
                <a:sym typeface="DG Jory"/>
              </a:rPr>
              <a:t>- Tìm kiếm học viên theo tên, email hoặc mã id (tìm kiếm tương đối)</a:t>
            </a:r>
          </a:p>
          <a:p>
            <a:pPr algn="l">
              <a:lnSpc>
                <a:spcPts val="3990"/>
              </a:lnSpc>
            </a:pPr>
            <a:r>
              <a:rPr lang="en-US" sz="2850">
                <a:solidFill>
                  <a:srgbClr val="000000"/>
                </a:solidFill>
                <a:latin typeface="DG Jory"/>
                <a:ea typeface="DG Jory"/>
                <a:cs typeface="DG Jory"/>
                <a:sym typeface="DG Jory"/>
              </a:rPr>
              <a:t>- Sắp xếp học viên (theo tên/id - tăng dần/giảm dần)</a:t>
            </a:r>
          </a:p>
          <a:p>
            <a:pPr algn="l">
              <a:lnSpc>
                <a:spcPts val="3990"/>
              </a:lnSpc>
            </a:pPr>
            <a:r>
              <a:rPr lang="en-US" sz="2850">
                <a:solidFill>
                  <a:srgbClr val="000000"/>
                </a:solidFill>
                <a:latin typeface="DG Jory"/>
                <a:ea typeface="DG Jory"/>
                <a:cs typeface="DG Jory"/>
                <a:sym typeface="DG Jory"/>
              </a:rPr>
              <a:t>- Validate dữ liệu và hiển thị lỗi theo yêu cầu</a:t>
            </a:r>
          </a:p>
          <a:p>
            <a:pPr algn="l">
              <a:lnSpc>
                <a:spcPts val="3990"/>
              </a:lnSpc>
            </a:pPr>
            <a:r>
              <a:rPr lang="en-US" sz="2850">
                <a:solidFill>
                  <a:srgbClr val="000000"/>
                </a:solidFill>
                <a:latin typeface="DG Jory"/>
                <a:ea typeface="DG Jory"/>
                <a:cs typeface="DG Jory"/>
                <a:sym typeface="DG Jory"/>
              </a:rPr>
              <a:t>- Thống kê tổng số lượng khóa học và tổng số học viên</a:t>
            </a:r>
          </a:p>
          <a:p>
            <a:pPr algn="l">
              <a:lnSpc>
                <a:spcPts val="3990"/>
              </a:lnSpc>
            </a:pPr>
            <a:r>
              <a:rPr lang="en-US" sz="2850">
                <a:solidFill>
                  <a:srgbClr val="000000"/>
                </a:solidFill>
                <a:latin typeface="DG Jory"/>
                <a:ea typeface="DG Jory"/>
                <a:cs typeface="DG Jory"/>
                <a:sym typeface="DG Jory"/>
              </a:rPr>
              <a:t>- Thống kê tổng số học viên theo từng khóa</a:t>
            </a:r>
          </a:p>
          <a:p>
            <a:pPr algn="l">
              <a:lnSpc>
                <a:spcPts val="3990"/>
              </a:lnSpc>
            </a:pPr>
            <a:r>
              <a:rPr lang="en-US" sz="2850">
                <a:solidFill>
                  <a:srgbClr val="000000"/>
                </a:solidFill>
                <a:latin typeface="DG Jory"/>
                <a:ea typeface="DG Jory"/>
                <a:cs typeface="DG Jory"/>
                <a:sym typeface="DG Jory"/>
              </a:rPr>
              <a:t>- Thống kê top 5 khóa học đông sinh viên nhất</a:t>
            </a:r>
          </a:p>
          <a:p>
            <a:pPr algn="l">
              <a:lnSpc>
                <a:spcPts val="3990"/>
              </a:lnSpc>
            </a:pPr>
            <a:r>
              <a:rPr lang="en-US" sz="2850">
                <a:solidFill>
                  <a:srgbClr val="000000"/>
                </a:solidFill>
                <a:latin typeface="DG Jory"/>
                <a:ea typeface="DG Jory"/>
                <a:cs typeface="DG Jory"/>
                <a:sym typeface="DG Jory"/>
              </a:rPr>
              <a:t>- Hiển thị danh sách dưới dạng bảng</a:t>
            </a:r>
          </a:p>
        </p:txBody>
      </p:sp>
      <p:sp>
        <p:nvSpPr>
          <p:cNvPr name="TextBox 15" id="15"/>
          <p:cNvSpPr txBox="true"/>
          <p:nvPr/>
        </p:nvSpPr>
        <p:spPr>
          <a:xfrm rot="0">
            <a:off x="1285609" y="3051454"/>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5</a:t>
            </a:r>
          </a:p>
        </p:txBody>
      </p:sp>
      <p:sp>
        <p:nvSpPr>
          <p:cNvPr name="TextBox 16" id="16"/>
          <p:cNvSpPr txBox="true"/>
          <p:nvPr/>
        </p:nvSpPr>
        <p:spPr>
          <a:xfrm rot="0">
            <a:off x="1442107" y="1257074"/>
            <a:ext cx="9584220"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7. PHÂN CÔNG NHIỆM VỤ</a:t>
            </a:r>
          </a:p>
        </p:txBody>
      </p:sp>
      <p:grpSp>
        <p:nvGrpSpPr>
          <p:cNvPr name="Group 17" id="17"/>
          <p:cNvGrpSpPr/>
          <p:nvPr/>
        </p:nvGrpSpPr>
        <p:grpSpPr>
          <a:xfrm rot="0">
            <a:off x="9480101" y="2858524"/>
            <a:ext cx="5819487" cy="851368"/>
            <a:chOff x="0" y="0"/>
            <a:chExt cx="1532704" cy="224229"/>
          </a:xfrm>
        </p:grpSpPr>
        <p:sp>
          <p:nvSpPr>
            <p:cNvPr name="Freeform 18" id="18"/>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9" id="19"/>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9966460" y="3051454"/>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6</a:t>
            </a:r>
          </a:p>
        </p:txBody>
      </p:sp>
      <p:sp>
        <p:nvSpPr>
          <p:cNvPr name="TextBox 21" id="21"/>
          <p:cNvSpPr txBox="true"/>
          <p:nvPr/>
        </p:nvSpPr>
        <p:spPr>
          <a:xfrm rot="0">
            <a:off x="9480101" y="3995642"/>
            <a:ext cx="6048937" cy="2500863"/>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 </a:t>
            </a:r>
            <a:r>
              <a:rPr lang="en-US" sz="2850">
                <a:solidFill>
                  <a:srgbClr val="000000"/>
                </a:solidFill>
                <a:latin typeface="DG Jory"/>
                <a:ea typeface="DG Jory"/>
                <a:cs typeface="DG Jory"/>
                <a:sym typeface="DG Jory"/>
              </a:rPr>
              <a:t>Hiển thị danh sách học viên</a:t>
            </a:r>
          </a:p>
          <a:p>
            <a:pPr algn="l">
              <a:lnSpc>
                <a:spcPts val="3990"/>
              </a:lnSpc>
            </a:pPr>
            <a:r>
              <a:rPr lang="en-US" sz="2850">
                <a:solidFill>
                  <a:srgbClr val="000000"/>
                </a:solidFill>
                <a:latin typeface="DG Jory"/>
                <a:ea typeface="DG Jory"/>
                <a:cs typeface="DG Jory"/>
                <a:sym typeface="DG Jory"/>
              </a:rPr>
              <a:t>- Xem khóa học đã đăng ký</a:t>
            </a:r>
          </a:p>
          <a:p>
            <a:pPr algn="l">
              <a:lnSpc>
                <a:spcPts val="3990"/>
              </a:lnSpc>
            </a:pPr>
            <a:r>
              <a:rPr lang="en-US" sz="2850">
                <a:solidFill>
                  <a:srgbClr val="000000"/>
                </a:solidFill>
                <a:latin typeface="DG Jory"/>
                <a:ea typeface="DG Jory"/>
                <a:cs typeface="DG Jory"/>
                <a:sym typeface="DG Jory"/>
              </a:rPr>
              <a:t>-</a:t>
            </a:r>
            <a:r>
              <a:rPr lang="en-US" sz="2850">
                <a:solidFill>
                  <a:srgbClr val="000000"/>
                </a:solidFill>
                <a:latin typeface="DG Jory"/>
                <a:ea typeface="DG Jory"/>
                <a:cs typeface="DG Jory"/>
                <a:sym typeface="DG Jory"/>
              </a:rPr>
              <a:t> Sắp xếp khóa học đã đăng ký theo trạng thái , tìm kiếm khóa học theo đã đăng ký theo tên</a:t>
            </a:r>
          </a:p>
        </p:txBody>
      </p:sp>
    </p:spTree>
  </p:cSld>
  <p:clrMapOvr>
    <a:masterClrMapping/>
  </p:clrMapOvr>
  <p:transition spd="slow">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10162462" cy="1773322"/>
            <a:chOff x="0" y="0"/>
            <a:chExt cx="4657953" cy="812800"/>
          </a:xfrm>
        </p:grpSpPr>
        <p:sp>
          <p:nvSpPr>
            <p:cNvPr name="Freeform 6" id="6"/>
            <p:cNvSpPr/>
            <p:nvPr/>
          </p:nvSpPr>
          <p:spPr>
            <a:xfrm flipH="false" flipV="false" rot="0">
              <a:off x="0" y="0"/>
              <a:ext cx="4657953" cy="812800"/>
            </a:xfrm>
            <a:custGeom>
              <a:avLst/>
              <a:gdLst/>
              <a:ahLst/>
              <a:cxnLst/>
              <a:rect r="r" b="b" t="t" l="l"/>
              <a:pathLst>
                <a:path h="812800" w="4657953">
                  <a:moveTo>
                    <a:pt x="4657953" y="0"/>
                  </a:moveTo>
                  <a:lnTo>
                    <a:pt x="0" y="0"/>
                  </a:lnTo>
                  <a:lnTo>
                    <a:pt x="0" y="624840"/>
                  </a:lnTo>
                  <a:lnTo>
                    <a:pt x="157480" y="624840"/>
                  </a:lnTo>
                  <a:lnTo>
                    <a:pt x="157480" y="812800"/>
                  </a:lnTo>
                  <a:lnTo>
                    <a:pt x="463550" y="624840"/>
                  </a:lnTo>
                  <a:lnTo>
                    <a:pt x="4657953" y="624840"/>
                  </a:lnTo>
                  <a:lnTo>
                    <a:pt x="4657953" y="0"/>
                  </a:lnTo>
                  <a:close/>
                </a:path>
              </a:pathLst>
            </a:custGeom>
            <a:solidFill>
              <a:srgbClr val="9BDAE9"/>
            </a:solidFill>
            <a:ln cap="sq">
              <a:noFill/>
              <a:prstDash val="solid"/>
              <a:miter/>
            </a:ln>
          </p:spPr>
        </p:sp>
        <p:sp>
          <p:nvSpPr>
            <p:cNvPr name="TextBox 7" id="7"/>
            <p:cNvSpPr txBox="true"/>
            <p:nvPr/>
          </p:nvSpPr>
          <p:spPr>
            <a:xfrm>
              <a:off x="0" y="-47625"/>
              <a:ext cx="4657953"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10020279" cy="1773322"/>
            <a:chOff x="0" y="0"/>
            <a:chExt cx="4592783" cy="812800"/>
          </a:xfrm>
        </p:grpSpPr>
        <p:sp>
          <p:nvSpPr>
            <p:cNvPr name="Freeform 9" id="9"/>
            <p:cNvSpPr/>
            <p:nvPr/>
          </p:nvSpPr>
          <p:spPr>
            <a:xfrm flipH="false" flipV="false" rot="0">
              <a:off x="0" y="0"/>
              <a:ext cx="4592783" cy="812800"/>
            </a:xfrm>
            <a:custGeom>
              <a:avLst/>
              <a:gdLst/>
              <a:ahLst/>
              <a:cxnLst/>
              <a:rect r="r" b="b" t="t" l="l"/>
              <a:pathLst>
                <a:path h="812800" w="4592783">
                  <a:moveTo>
                    <a:pt x="4592783" y="0"/>
                  </a:moveTo>
                  <a:lnTo>
                    <a:pt x="0" y="0"/>
                  </a:lnTo>
                  <a:lnTo>
                    <a:pt x="0" y="624840"/>
                  </a:lnTo>
                  <a:lnTo>
                    <a:pt x="157480" y="624840"/>
                  </a:lnTo>
                  <a:lnTo>
                    <a:pt x="157480" y="812800"/>
                  </a:lnTo>
                  <a:lnTo>
                    <a:pt x="463550" y="624840"/>
                  </a:lnTo>
                  <a:lnTo>
                    <a:pt x="4592783" y="624840"/>
                  </a:lnTo>
                  <a:lnTo>
                    <a:pt x="4592783"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4592783"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858524"/>
            <a:ext cx="5819487" cy="851368"/>
            <a:chOff x="0" y="0"/>
            <a:chExt cx="1532704" cy="224229"/>
          </a:xfrm>
        </p:grpSpPr>
        <p:sp>
          <p:nvSpPr>
            <p:cNvPr name="Freeform 12" id="12"/>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3" id="13"/>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3995642"/>
            <a:ext cx="7836974" cy="5520204"/>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a:t>
            </a:r>
            <a:r>
              <a:rPr lang="en-US" sz="2850">
                <a:solidFill>
                  <a:srgbClr val="000000"/>
                </a:solidFill>
                <a:latin typeface="DG Jory"/>
                <a:ea typeface="DG Jory"/>
                <a:cs typeface="DG Jory"/>
                <a:sym typeface="DG Jory"/>
              </a:rPr>
              <a:t> Hiển thị danh sách sinh viên đăng ký theo từng khóa học</a:t>
            </a:r>
          </a:p>
          <a:p>
            <a:pPr algn="l">
              <a:lnSpc>
                <a:spcPts val="3990"/>
              </a:lnSpc>
            </a:pPr>
            <a:r>
              <a:rPr lang="en-US" sz="2850">
                <a:solidFill>
                  <a:srgbClr val="000000"/>
                </a:solidFill>
                <a:latin typeface="DG Jory"/>
                <a:ea typeface="DG Jory"/>
                <a:cs typeface="DG Jory"/>
                <a:sym typeface="DG Jory"/>
              </a:rPr>
              <a:t>- Duyệt sinh viên đăng ký khóa học</a:t>
            </a:r>
          </a:p>
          <a:p>
            <a:pPr algn="l">
              <a:lnSpc>
                <a:spcPts val="3990"/>
              </a:lnSpc>
            </a:pPr>
            <a:r>
              <a:rPr lang="en-US" sz="2850">
                <a:solidFill>
                  <a:srgbClr val="000000"/>
                </a:solidFill>
                <a:latin typeface="DG Jory"/>
                <a:ea typeface="DG Jory"/>
                <a:cs typeface="DG Jory"/>
                <a:sym typeface="DG Jory"/>
              </a:rPr>
              <a:t>- Từ chối đăng ký khóa học của sinh viên</a:t>
            </a:r>
          </a:p>
          <a:p>
            <a:pPr algn="l">
              <a:lnSpc>
                <a:spcPts val="3990"/>
              </a:lnSpc>
            </a:pPr>
            <a:r>
              <a:rPr lang="en-US" sz="2850">
                <a:solidFill>
                  <a:srgbClr val="000000"/>
                </a:solidFill>
                <a:latin typeface="DG Jory"/>
                <a:ea typeface="DG Jory"/>
                <a:cs typeface="DG Jory"/>
                <a:sym typeface="DG Jory"/>
              </a:rPr>
              <a:t>- Lọc danh sách đăng ký theo trạng thái , tìm kiếm danh sách theo tên khóa học</a:t>
            </a:r>
          </a:p>
          <a:p>
            <a:pPr algn="l">
              <a:lnSpc>
                <a:spcPts val="3990"/>
              </a:lnSpc>
            </a:pPr>
            <a:r>
              <a:rPr lang="en-US" sz="2850">
                <a:solidFill>
                  <a:srgbClr val="000000"/>
                </a:solidFill>
                <a:latin typeface="DG Jory"/>
                <a:ea typeface="DG Jory"/>
                <a:cs typeface="DG Jory"/>
                <a:sym typeface="DG Jory"/>
              </a:rPr>
              <a:t>- Hủy đăng ký khóa học (nếu chưa được xác nhận)</a:t>
            </a:r>
          </a:p>
          <a:p>
            <a:pPr algn="l">
              <a:lnSpc>
                <a:spcPts val="3990"/>
              </a:lnSpc>
            </a:pPr>
            <a:r>
              <a:rPr lang="en-US" sz="2850">
                <a:solidFill>
                  <a:srgbClr val="000000"/>
                </a:solidFill>
                <a:latin typeface="DG Jory"/>
                <a:ea typeface="DG Jory"/>
                <a:cs typeface="DG Jory"/>
                <a:sym typeface="DG Jory"/>
              </a:rPr>
              <a:t>- Chia làm 2 phần : sửa thông tin tài khoản (không sửa được mật khẩu ) và đổi mật khẩu ( yêu cầu nhập mật khẩu cũ , mật khẩu mới ,xác nhận nhập lại mật khẩu mới).</a:t>
            </a:r>
          </a:p>
        </p:txBody>
      </p:sp>
      <p:sp>
        <p:nvSpPr>
          <p:cNvPr name="TextBox 15" id="15"/>
          <p:cNvSpPr txBox="true"/>
          <p:nvPr/>
        </p:nvSpPr>
        <p:spPr>
          <a:xfrm rot="0">
            <a:off x="1285609" y="3051454"/>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7</a:t>
            </a:r>
          </a:p>
        </p:txBody>
      </p:sp>
      <p:sp>
        <p:nvSpPr>
          <p:cNvPr name="TextBox 16" id="16"/>
          <p:cNvSpPr txBox="true"/>
          <p:nvPr/>
        </p:nvSpPr>
        <p:spPr>
          <a:xfrm rot="0">
            <a:off x="1442107" y="1257074"/>
            <a:ext cx="9584220"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7. PHÂN CÔNG NHIỆM VỤ</a:t>
            </a:r>
          </a:p>
        </p:txBody>
      </p:sp>
      <p:grpSp>
        <p:nvGrpSpPr>
          <p:cNvPr name="Group 17" id="17"/>
          <p:cNvGrpSpPr/>
          <p:nvPr/>
        </p:nvGrpSpPr>
        <p:grpSpPr>
          <a:xfrm rot="0">
            <a:off x="9480101" y="2858524"/>
            <a:ext cx="5819487" cy="851368"/>
            <a:chOff x="0" y="0"/>
            <a:chExt cx="1532704" cy="224229"/>
          </a:xfrm>
        </p:grpSpPr>
        <p:sp>
          <p:nvSpPr>
            <p:cNvPr name="Freeform 18" id="18"/>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9" id="19"/>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9966460" y="3051454"/>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BUỔI 8</a:t>
            </a:r>
          </a:p>
        </p:txBody>
      </p:sp>
      <p:sp>
        <p:nvSpPr>
          <p:cNvPr name="TextBox 21" id="21"/>
          <p:cNvSpPr txBox="true"/>
          <p:nvPr/>
        </p:nvSpPr>
        <p:spPr>
          <a:xfrm rot="0">
            <a:off x="9480101" y="3995642"/>
            <a:ext cx="6048937" cy="487968"/>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Làm slide thuyết trình.</a:t>
            </a:r>
          </a:p>
        </p:txBody>
      </p:sp>
    </p:spTree>
  </p:cSld>
  <p:clrMapOvr>
    <a:masterClrMapping/>
  </p:clrMapOvr>
  <p:transition spd="slow">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097050" y="3838288"/>
            <a:ext cx="12567302" cy="6064137"/>
          </a:xfrm>
          <a:prstGeom prst="rect">
            <a:avLst/>
          </a:prstGeom>
        </p:spPr>
        <p:txBody>
          <a:bodyPr anchor="t" rtlCol="false" tIns="0" lIns="0" bIns="0" rIns="0">
            <a:spAutoFit/>
          </a:bodyPr>
          <a:lstStyle/>
          <a:p>
            <a:pPr algn="l">
              <a:lnSpc>
                <a:spcPts val="4381"/>
              </a:lnSpc>
            </a:pPr>
            <a:r>
              <a:rPr lang="en-US" sz="3129" b="true">
                <a:solidFill>
                  <a:srgbClr val="000000"/>
                </a:solidFill>
                <a:latin typeface="DG Jory Bold"/>
                <a:ea typeface="DG Jory Bold"/>
                <a:cs typeface="DG Jory Bold"/>
                <a:sym typeface="DG Jory Bold"/>
              </a:rPr>
              <a:t>Kết quả đạt được</a:t>
            </a:r>
          </a:p>
          <a:p>
            <a:pPr algn="l" marL="675648" indent="-337824" lvl="1">
              <a:lnSpc>
                <a:spcPts val="4381"/>
              </a:lnSpc>
              <a:buFont typeface="Arial"/>
              <a:buChar char="•"/>
            </a:pPr>
            <a:r>
              <a:rPr lang="en-US" sz="3129">
                <a:solidFill>
                  <a:srgbClr val="000000"/>
                </a:solidFill>
                <a:latin typeface="DG Jory"/>
                <a:ea typeface="DG Jory"/>
                <a:cs typeface="DG Jory"/>
                <a:sym typeface="DG Jory"/>
              </a:rPr>
              <a:t>Hoàn thiện chức năng quản lý khóa học và học viên (thêm, sửa, xóa, xem danh sách, tìm kiếm, sắp xếp).</a:t>
            </a:r>
          </a:p>
          <a:p>
            <a:pPr algn="l" marL="675648" indent="-337824" lvl="1">
              <a:lnSpc>
                <a:spcPts val="4381"/>
              </a:lnSpc>
              <a:buFont typeface="Arial"/>
              <a:buChar char="•"/>
            </a:pPr>
            <a:r>
              <a:rPr lang="en-US" sz="3129">
                <a:solidFill>
                  <a:srgbClr val="000000"/>
                </a:solidFill>
                <a:latin typeface="DG Jory"/>
                <a:ea typeface="DG Jory"/>
                <a:cs typeface="DG Jory"/>
                <a:sym typeface="DG Jory"/>
              </a:rPr>
              <a:t>Giao diện thân thiện, dễ sử dụng với Tailwind, Bootstrap, SweetAlert.</a:t>
            </a:r>
          </a:p>
          <a:p>
            <a:pPr algn="l" marL="675648" indent="-337824" lvl="1">
              <a:lnSpc>
                <a:spcPts val="4381"/>
              </a:lnSpc>
              <a:buFont typeface="Arial"/>
              <a:buChar char="•"/>
            </a:pPr>
            <a:r>
              <a:rPr lang="en-US" sz="3129">
                <a:solidFill>
                  <a:srgbClr val="000000"/>
                </a:solidFill>
                <a:latin typeface="DG Jory"/>
                <a:ea typeface="DG Jory"/>
                <a:cs typeface="DG Jory"/>
                <a:sym typeface="DG Jory"/>
              </a:rPr>
              <a:t>Ứng dụng Spring Framework + Hibernate tối ưu truy xuất CSDL MySQL.</a:t>
            </a:r>
          </a:p>
          <a:p>
            <a:pPr algn="l" marL="675648" indent="-337824" lvl="1">
              <a:lnSpc>
                <a:spcPts val="4381"/>
              </a:lnSpc>
              <a:buFont typeface="Arial"/>
              <a:buChar char="•"/>
            </a:pPr>
            <a:r>
              <a:rPr lang="en-US" sz="3129">
                <a:solidFill>
                  <a:srgbClr val="000000"/>
                </a:solidFill>
                <a:latin typeface="DG Jory"/>
                <a:ea typeface="DG Jory"/>
                <a:cs typeface="DG Jory"/>
                <a:sym typeface="DG Jory"/>
              </a:rPr>
              <a:t>Lưu trữ và tối ưu hình ảnh qua Cloudinary.</a:t>
            </a:r>
          </a:p>
          <a:p>
            <a:pPr algn="l">
              <a:lnSpc>
                <a:spcPts val="4381"/>
              </a:lnSpc>
            </a:pPr>
            <a:r>
              <a:rPr lang="en-US" sz="3129">
                <a:solidFill>
                  <a:srgbClr val="000000"/>
                </a:solidFill>
                <a:latin typeface="DG Jory"/>
                <a:ea typeface="DG Jory"/>
                <a:cs typeface="DG Jory"/>
                <a:sym typeface="DG Jory"/>
              </a:rPr>
              <a:t> </a:t>
            </a:r>
            <a:r>
              <a:rPr lang="en-US" sz="3129" b="true">
                <a:solidFill>
                  <a:srgbClr val="000000"/>
                </a:solidFill>
                <a:latin typeface="DG Jory Bold"/>
                <a:ea typeface="DG Jory Bold"/>
                <a:cs typeface="DG Jory Bold"/>
                <a:sym typeface="DG Jory Bold"/>
              </a:rPr>
              <a:t>Hướng phát triển</a:t>
            </a:r>
          </a:p>
          <a:p>
            <a:pPr algn="l" marL="675648" indent="-337824" lvl="1">
              <a:lnSpc>
                <a:spcPts val="4381"/>
              </a:lnSpc>
              <a:buFont typeface="Arial"/>
              <a:buChar char="•"/>
            </a:pPr>
            <a:r>
              <a:rPr lang="en-US" sz="3129">
                <a:solidFill>
                  <a:srgbClr val="000000"/>
                </a:solidFill>
                <a:latin typeface="DG Jory"/>
                <a:ea typeface="DG Jory"/>
                <a:cs typeface="DG Jory"/>
                <a:sym typeface="DG Jory"/>
              </a:rPr>
              <a:t>Thêm phân quyền người dùng (Admin, Giảng viên, Học viên).</a:t>
            </a:r>
          </a:p>
          <a:p>
            <a:pPr algn="l" marL="675648" indent="-337824" lvl="1">
              <a:lnSpc>
                <a:spcPts val="4381"/>
              </a:lnSpc>
              <a:buFont typeface="Arial"/>
              <a:buChar char="•"/>
            </a:pPr>
            <a:r>
              <a:rPr lang="en-US" sz="3129">
                <a:solidFill>
                  <a:srgbClr val="000000"/>
                </a:solidFill>
                <a:latin typeface="DG Jory"/>
                <a:ea typeface="DG Jory"/>
                <a:cs typeface="DG Jory"/>
                <a:sym typeface="DG Jory"/>
              </a:rPr>
              <a:t>Bổ sung thống kê, báo cáo và xuất file Excel/PDF.</a:t>
            </a:r>
          </a:p>
          <a:p>
            <a:pPr algn="l" marL="675648" indent="-337824" lvl="1">
              <a:lnSpc>
                <a:spcPts val="4381"/>
              </a:lnSpc>
              <a:buFont typeface="Arial"/>
              <a:buChar char="•"/>
            </a:pPr>
            <a:r>
              <a:rPr lang="en-US" sz="3129">
                <a:solidFill>
                  <a:srgbClr val="000000"/>
                </a:solidFill>
                <a:latin typeface="DG Jory"/>
                <a:ea typeface="DG Jory"/>
                <a:cs typeface="DG Jory"/>
                <a:sym typeface="DG Jory"/>
              </a:rPr>
              <a:t>Phát triển phiên bản mobile và tối ưu bảo mật, hiệu suất.</a:t>
            </a:r>
          </a:p>
          <a:p>
            <a:pPr algn="l">
              <a:lnSpc>
                <a:spcPts val="4381"/>
              </a:lnSpc>
            </a:pPr>
          </a:p>
        </p:txBody>
      </p:sp>
      <p:grpSp>
        <p:nvGrpSpPr>
          <p:cNvPr name="Group 7" id="7"/>
          <p:cNvGrpSpPr/>
          <p:nvPr/>
        </p:nvGrpSpPr>
        <p:grpSpPr>
          <a:xfrm rot="0">
            <a:off x="4147726" y="315164"/>
            <a:ext cx="10460208" cy="3322108"/>
            <a:chOff x="0" y="0"/>
            <a:chExt cx="4794424" cy="1522684"/>
          </a:xfrm>
        </p:grpSpPr>
        <p:sp>
          <p:nvSpPr>
            <p:cNvPr name="Freeform 8" id="8"/>
            <p:cNvSpPr/>
            <p:nvPr/>
          </p:nvSpPr>
          <p:spPr>
            <a:xfrm flipH="false" flipV="false" rot="0">
              <a:off x="0" y="0"/>
              <a:ext cx="4794424" cy="1522684"/>
            </a:xfrm>
            <a:custGeom>
              <a:avLst/>
              <a:gdLst/>
              <a:ahLst/>
              <a:cxnLst/>
              <a:rect r="r" b="b" t="t" l="l"/>
              <a:pathLst>
                <a:path h="1522684" w="4794424">
                  <a:moveTo>
                    <a:pt x="4794424" y="0"/>
                  </a:moveTo>
                  <a:lnTo>
                    <a:pt x="0" y="0"/>
                  </a:lnTo>
                  <a:lnTo>
                    <a:pt x="0" y="1334724"/>
                  </a:lnTo>
                  <a:lnTo>
                    <a:pt x="157480" y="1334724"/>
                  </a:lnTo>
                  <a:lnTo>
                    <a:pt x="157480" y="1522684"/>
                  </a:lnTo>
                  <a:lnTo>
                    <a:pt x="463550" y="1334724"/>
                  </a:lnTo>
                  <a:lnTo>
                    <a:pt x="4794424" y="1334724"/>
                  </a:lnTo>
                  <a:lnTo>
                    <a:pt x="4794424" y="0"/>
                  </a:lnTo>
                  <a:close/>
                </a:path>
              </a:pathLst>
            </a:custGeom>
            <a:solidFill>
              <a:srgbClr val="9BDAE9"/>
            </a:solidFill>
            <a:ln cap="sq">
              <a:noFill/>
              <a:prstDash val="solid"/>
              <a:miter/>
            </a:ln>
          </p:spPr>
        </p:sp>
        <p:sp>
          <p:nvSpPr>
            <p:cNvPr name="TextBox 9" id="9"/>
            <p:cNvSpPr txBox="true"/>
            <p:nvPr/>
          </p:nvSpPr>
          <p:spPr>
            <a:xfrm>
              <a:off x="0" y="-47625"/>
              <a:ext cx="4794424" cy="1379809"/>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4289910" y="457347"/>
            <a:ext cx="10181583" cy="2939692"/>
            <a:chOff x="0" y="0"/>
            <a:chExt cx="4666717" cy="1347404"/>
          </a:xfrm>
        </p:grpSpPr>
        <p:sp>
          <p:nvSpPr>
            <p:cNvPr name="Freeform 11" id="11"/>
            <p:cNvSpPr/>
            <p:nvPr/>
          </p:nvSpPr>
          <p:spPr>
            <a:xfrm flipH="false" flipV="false" rot="0">
              <a:off x="0" y="0"/>
              <a:ext cx="4666717" cy="1347404"/>
            </a:xfrm>
            <a:custGeom>
              <a:avLst/>
              <a:gdLst/>
              <a:ahLst/>
              <a:cxnLst/>
              <a:rect r="r" b="b" t="t" l="l"/>
              <a:pathLst>
                <a:path h="1347404" w="4666717">
                  <a:moveTo>
                    <a:pt x="4666717" y="0"/>
                  </a:moveTo>
                  <a:lnTo>
                    <a:pt x="0" y="0"/>
                  </a:lnTo>
                  <a:lnTo>
                    <a:pt x="0" y="1159444"/>
                  </a:lnTo>
                  <a:lnTo>
                    <a:pt x="157480" y="1159444"/>
                  </a:lnTo>
                  <a:lnTo>
                    <a:pt x="157480" y="1347404"/>
                  </a:lnTo>
                  <a:lnTo>
                    <a:pt x="463550" y="1159444"/>
                  </a:lnTo>
                  <a:lnTo>
                    <a:pt x="4666717" y="1159444"/>
                  </a:lnTo>
                  <a:lnTo>
                    <a:pt x="4666717"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4666717" cy="1204529"/>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4562219" y="657225"/>
            <a:ext cx="9785106" cy="22288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8. KẾT QUẢ ĐẠT ĐƯỢC VÀ HƯỚNG PHÁT TRIỂN TRONG TƯƠNG LAI</a:t>
            </a:r>
          </a:p>
        </p:txBody>
      </p:sp>
    </p:spTree>
  </p:cSld>
  <p:clrMapOvr>
    <a:masterClrMapping/>
  </p:clrMapOvr>
  <p:transition spd="slow">
    <p:cover dir="d"/>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8441589" cy="1773322"/>
            <a:chOff x="0" y="0"/>
            <a:chExt cx="3869192" cy="812800"/>
          </a:xfrm>
        </p:grpSpPr>
        <p:sp>
          <p:nvSpPr>
            <p:cNvPr name="Freeform 6" id="6"/>
            <p:cNvSpPr/>
            <p:nvPr/>
          </p:nvSpPr>
          <p:spPr>
            <a:xfrm flipH="false" flipV="false" rot="0">
              <a:off x="0" y="0"/>
              <a:ext cx="3869192" cy="812800"/>
            </a:xfrm>
            <a:custGeom>
              <a:avLst/>
              <a:gdLst/>
              <a:ahLst/>
              <a:cxnLst/>
              <a:rect r="r" b="b" t="t" l="l"/>
              <a:pathLst>
                <a:path h="812800" w="3869192">
                  <a:moveTo>
                    <a:pt x="3869192" y="0"/>
                  </a:moveTo>
                  <a:lnTo>
                    <a:pt x="0" y="0"/>
                  </a:lnTo>
                  <a:lnTo>
                    <a:pt x="0" y="624840"/>
                  </a:lnTo>
                  <a:lnTo>
                    <a:pt x="157480" y="624840"/>
                  </a:lnTo>
                  <a:lnTo>
                    <a:pt x="157480" y="812800"/>
                  </a:lnTo>
                  <a:lnTo>
                    <a:pt x="463550" y="624840"/>
                  </a:lnTo>
                  <a:lnTo>
                    <a:pt x="3869192" y="624840"/>
                  </a:lnTo>
                  <a:lnTo>
                    <a:pt x="3869192" y="0"/>
                  </a:lnTo>
                  <a:close/>
                </a:path>
              </a:pathLst>
            </a:custGeom>
            <a:solidFill>
              <a:srgbClr val="9BDAE9"/>
            </a:solidFill>
            <a:ln cap="sq">
              <a:noFill/>
              <a:prstDash val="solid"/>
              <a:miter/>
            </a:ln>
          </p:spPr>
        </p:sp>
        <p:sp>
          <p:nvSpPr>
            <p:cNvPr name="TextBox 7" id="7"/>
            <p:cNvSpPr txBox="true"/>
            <p:nvPr/>
          </p:nvSpPr>
          <p:spPr>
            <a:xfrm>
              <a:off x="0" y="-47625"/>
              <a:ext cx="3869192"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8299405" cy="1773322"/>
            <a:chOff x="0" y="0"/>
            <a:chExt cx="3804022" cy="812800"/>
          </a:xfrm>
        </p:grpSpPr>
        <p:sp>
          <p:nvSpPr>
            <p:cNvPr name="Freeform 9" id="9"/>
            <p:cNvSpPr/>
            <p:nvPr/>
          </p:nvSpPr>
          <p:spPr>
            <a:xfrm flipH="false" flipV="false" rot="0">
              <a:off x="0" y="0"/>
              <a:ext cx="3804022" cy="812800"/>
            </a:xfrm>
            <a:custGeom>
              <a:avLst/>
              <a:gdLst/>
              <a:ahLst/>
              <a:cxnLst/>
              <a:rect r="r" b="b" t="t" l="l"/>
              <a:pathLst>
                <a:path h="812800" w="3804022">
                  <a:moveTo>
                    <a:pt x="3804022" y="0"/>
                  </a:moveTo>
                  <a:lnTo>
                    <a:pt x="0" y="0"/>
                  </a:lnTo>
                  <a:lnTo>
                    <a:pt x="0" y="624840"/>
                  </a:lnTo>
                  <a:lnTo>
                    <a:pt x="157480" y="624840"/>
                  </a:lnTo>
                  <a:lnTo>
                    <a:pt x="157480" y="812800"/>
                  </a:lnTo>
                  <a:lnTo>
                    <a:pt x="463550" y="624840"/>
                  </a:lnTo>
                  <a:lnTo>
                    <a:pt x="3804022" y="624840"/>
                  </a:lnTo>
                  <a:lnTo>
                    <a:pt x="3804022"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3804022" cy="6699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2904322"/>
            <a:ext cx="14444291" cy="2500863"/>
          </a:xfrm>
          <a:prstGeom prst="rect">
            <a:avLst/>
          </a:prstGeom>
        </p:spPr>
        <p:txBody>
          <a:bodyPr anchor="t" rtlCol="false" tIns="0" lIns="0" bIns="0" rIns="0">
            <a:spAutoFit/>
          </a:bodyPr>
          <a:lstStyle/>
          <a:p>
            <a:pPr algn="l" marL="615444" indent="-307722" lvl="1">
              <a:lnSpc>
                <a:spcPts val="3990"/>
              </a:lnSpc>
              <a:buFont typeface="Arial"/>
              <a:buChar char="•"/>
            </a:pPr>
            <a:r>
              <a:rPr lang="en-US" sz="2850">
                <a:solidFill>
                  <a:srgbClr val="000000"/>
                </a:solidFill>
                <a:latin typeface="DG Jory"/>
                <a:ea typeface="DG Jory"/>
                <a:cs typeface="DG Jory"/>
                <a:sym typeface="DG Jory"/>
              </a:rPr>
              <a:t>Chức năng</a:t>
            </a:r>
            <a:r>
              <a:rPr lang="en-US" sz="2850">
                <a:solidFill>
                  <a:srgbClr val="000000"/>
                </a:solidFill>
                <a:latin typeface="DG Jory"/>
                <a:ea typeface="DG Jory"/>
                <a:cs typeface="DG Jory"/>
                <a:sym typeface="DG Jory"/>
              </a:rPr>
              <a:t> quản lý còn cơ bản, chưa có phân quyền người dùng chi tiết.</a:t>
            </a:r>
          </a:p>
          <a:p>
            <a:pPr algn="l" marL="615444" indent="-307722" lvl="1">
              <a:lnSpc>
                <a:spcPts val="3990"/>
              </a:lnSpc>
              <a:buFont typeface="Arial"/>
              <a:buChar char="•"/>
            </a:pPr>
            <a:r>
              <a:rPr lang="en-US" sz="2850">
                <a:solidFill>
                  <a:srgbClr val="000000"/>
                </a:solidFill>
                <a:latin typeface="DG Jory"/>
                <a:ea typeface="DG Jory"/>
                <a:cs typeface="DG Jory"/>
                <a:sym typeface="DG Jory"/>
              </a:rPr>
              <a:t>Giao diện chưa tối ưu hoàn toàn cho thiết bị di động.</a:t>
            </a:r>
          </a:p>
          <a:p>
            <a:pPr algn="l" marL="615444" indent="-307722" lvl="1">
              <a:lnSpc>
                <a:spcPts val="3990"/>
              </a:lnSpc>
              <a:buFont typeface="Arial"/>
              <a:buChar char="•"/>
            </a:pPr>
            <a:r>
              <a:rPr lang="en-US" sz="2850">
                <a:solidFill>
                  <a:srgbClr val="000000"/>
                </a:solidFill>
                <a:latin typeface="DG Jory"/>
                <a:ea typeface="DG Jory"/>
                <a:cs typeface="DG Jory"/>
                <a:sym typeface="DG Jory"/>
              </a:rPr>
              <a:t>Chưa tích hợp các tính năng thanh toán hoặc thông báo tự động.</a:t>
            </a:r>
          </a:p>
          <a:p>
            <a:pPr algn="l" marL="615444" indent="-307722" lvl="1">
              <a:lnSpc>
                <a:spcPts val="3990"/>
              </a:lnSpc>
              <a:buFont typeface="Arial"/>
              <a:buChar char="•"/>
            </a:pPr>
            <a:r>
              <a:rPr lang="en-US" sz="2850">
                <a:solidFill>
                  <a:srgbClr val="000000"/>
                </a:solidFill>
                <a:latin typeface="DG Jory"/>
                <a:ea typeface="DG Jory"/>
                <a:cs typeface="DG Jory"/>
                <a:sym typeface="DG Jory"/>
              </a:rPr>
              <a:t>Hiệu suất và bảo mật vẫn cần được cải thiện để đáp ứng nhu cầu lớn.</a:t>
            </a:r>
          </a:p>
          <a:p>
            <a:pPr algn="l" marL="615444" indent="-307722" lvl="1">
              <a:lnSpc>
                <a:spcPts val="3990"/>
              </a:lnSpc>
              <a:buFont typeface="Arial"/>
              <a:buChar char="•"/>
            </a:pPr>
            <a:r>
              <a:rPr lang="en-US" sz="2850">
                <a:solidFill>
                  <a:srgbClr val="000000"/>
                </a:solidFill>
                <a:latin typeface="DG Jory"/>
                <a:ea typeface="DG Jory"/>
                <a:cs typeface="DG Jory"/>
                <a:sym typeface="DG Jory"/>
              </a:rPr>
              <a:t>Chưa có các thống kê, báo cáo nâng cao phục vụ quản lý.</a:t>
            </a:r>
          </a:p>
        </p:txBody>
      </p:sp>
      <p:sp>
        <p:nvSpPr>
          <p:cNvPr name="TextBox 12" id="12"/>
          <p:cNvSpPr txBox="true"/>
          <p:nvPr/>
        </p:nvSpPr>
        <p:spPr>
          <a:xfrm rot="0">
            <a:off x="1174415" y="1257074"/>
            <a:ext cx="8150158"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9. HẠN CHẾ CỦA ĐỀ TÀI</a:t>
            </a:r>
          </a:p>
        </p:txBody>
      </p:sp>
    </p:spTree>
  </p:cSld>
  <p:clrMapOvr>
    <a:masterClrMapping/>
  </p:clrMapOvr>
  <p:transition spd="slow">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2997229"/>
            <a:ext cx="8784324" cy="3800475"/>
          </a:xfrm>
          <a:prstGeom prst="rect">
            <a:avLst/>
          </a:prstGeom>
        </p:spPr>
        <p:txBody>
          <a:bodyPr anchor="t" rtlCol="false" tIns="0" lIns="0" bIns="0" rIns="0">
            <a:spAutoFit/>
          </a:bodyPr>
          <a:lstStyle/>
          <a:p>
            <a:pPr algn="ctr" marL="0" indent="0" lvl="0">
              <a:lnSpc>
                <a:spcPts val="10012"/>
              </a:lnSpc>
              <a:spcBef>
                <a:spcPct val="0"/>
              </a:spcBef>
            </a:pPr>
            <a:r>
              <a:rPr lang="en-US" sz="8344">
                <a:solidFill>
                  <a:srgbClr val="000000"/>
                </a:solidFill>
                <a:latin typeface="Bogart"/>
                <a:ea typeface="Bogart"/>
                <a:cs typeface="Bogart"/>
                <a:sym typeface="Bogart"/>
              </a:rPr>
              <a:t>CẢM ƠN CÁC THẦY ĐÃ XEM VÀ LẮNG NGHE!</a:t>
            </a:r>
          </a:p>
        </p:txBody>
      </p:sp>
      <p:sp>
        <p:nvSpPr>
          <p:cNvPr name="TextBox 7" id="7"/>
          <p:cNvSpPr txBox="true"/>
          <p:nvPr/>
        </p:nvSpPr>
        <p:spPr>
          <a:xfrm rot="0">
            <a:off x="6589181" y="1019175"/>
            <a:ext cx="5109638" cy="480465"/>
          </a:xfrm>
          <a:prstGeom prst="rect">
            <a:avLst/>
          </a:prstGeom>
        </p:spPr>
        <p:txBody>
          <a:bodyPr anchor="t" rtlCol="false" tIns="0" lIns="0" bIns="0" rIns="0">
            <a:spAutoFit/>
          </a:bodyPr>
          <a:lstStyle/>
          <a:p>
            <a:pPr algn="ctr" marL="0" indent="0" lvl="0">
              <a:lnSpc>
                <a:spcPts val="3726"/>
              </a:lnSpc>
              <a:spcBef>
                <a:spcPct val="0"/>
              </a:spcBef>
            </a:pPr>
            <a:r>
              <a:rPr lang="en-US" sz="3105">
                <a:solidFill>
                  <a:srgbClr val="000000"/>
                </a:solidFill>
                <a:latin typeface="DG Jory"/>
                <a:ea typeface="DG Jory"/>
                <a:cs typeface="DG Jory"/>
                <a:sym typeface="DG Jory"/>
              </a:rPr>
              <a:t>Q</a:t>
            </a:r>
            <a:r>
              <a:rPr lang="en-US" sz="3105" strike="noStrike" u="none">
                <a:solidFill>
                  <a:srgbClr val="000000"/>
                </a:solidFill>
                <a:latin typeface="DG Jory"/>
                <a:ea typeface="DG Jory"/>
                <a:cs typeface="DG Jory"/>
                <a:sym typeface="DG Jory"/>
              </a:rPr>
              <a:t>uản lí khóa học và học viên</a:t>
            </a:r>
          </a:p>
        </p:txBody>
      </p:sp>
      <p:sp>
        <p:nvSpPr>
          <p:cNvPr name="TextBox 8" id="8"/>
          <p:cNvSpPr txBox="true"/>
          <p:nvPr/>
        </p:nvSpPr>
        <p:spPr>
          <a:xfrm rot="0">
            <a:off x="5879277" y="8775634"/>
            <a:ext cx="6529445" cy="482666"/>
          </a:xfrm>
          <a:prstGeom prst="rect">
            <a:avLst/>
          </a:prstGeom>
        </p:spPr>
        <p:txBody>
          <a:bodyPr anchor="t" rtlCol="false" tIns="0" lIns="0" bIns="0" rIns="0">
            <a:spAutoFit/>
          </a:bodyPr>
          <a:lstStyle/>
          <a:p>
            <a:pPr algn="ctr">
              <a:lnSpc>
                <a:spcPts val="3726"/>
              </a:lnSpc>
            </a:pPr>
            <a:r>
              <a:rPr lang="en-US" sz="3105">
                <a:solidFill>
                  <a:srgbClr val="000000"/>
                </a:solidFill>
                <a:latin typeface="DG Jory"/>
                <a:ea typeface="DG Jory"/>
                <a:cs typeface="DG Jory"/>
                <a:sym typeface="DG Jory"/>
              </a:rPr>
              <a:t>Sau đây là phần demo ứng dụng của em</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491856" y="-2347824"/>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407533" y="1028700"/>
            <a:ext cx="5472934" cy="723900"/>
          </a:xfrm>
          <a:prstGeom prst="rect">
            <a:avLst/>
          </a:prstGeom>
        </p:spPr>
        <p:txBody>
          <a:bodyPr anchor="t" rtlCol="false" tIns="0" lIns="0" bIns="0" rIns="0">
            <a:spAutoFit/>
          </a:bodyPr>
          <a:lstStyle/>
          <a:p>
            <a:pPr algn="ctr" marL="0" indent="0" lvl="0">
              <a:lnSpc>
                <a:spcPts val="5759"/>
              </a:lnSpc>
              <a:spcBef>
                <a:spcPct val="0"/>
              </a:spcBef>
            </a:pPr>
            <a:r>
              <a:rPr lang="en-US" sz="4800">
                <a:solidFill>
                  <a:srgbClr val="5E17EB"/>
                </a:solidFill>
                <a:latin typeface="Bogart"/>
                <a:ea typeface="Bogart"/>
                <a:cs typeface="Bogart"/>
                <a:sym typeface="Bogart"/>
              </a:rPr>
              <a:t>Nội dung</a:t>
            </a:r>
          </a:p>
        </p:txBody>
      </p:sp>
      <p:sp>
        <p:nvSpPr>
          <p:cNvPr name="TextBox 7" id="7"/>
          <p:cNvSpPr txBox="true"/>
          <p:nvPr/>
        </p:nvSpPr>
        <p:spPr>
          <a:xfrm rot="0">
            <a:off x="3156428" y="2615161"/>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1.</a:t>
            </a:r>
          </a:p>
        </p:txBody>
      </p:sp>
      <p:sp>
        <p:nvSpPr>
          <p:cNvPr name="TextBox 8" id="8"/>
          <p:cNvSpPr txBox="true"/>
          <p:nvPr/>
        </p:nvSpPr>
        <p:spPr>
          <a:xfrm rot="0">
            <a:off x="3156428" y="3834121"/>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2.</a:t>
            </a:r>
          </a:p>
        </p:txBody>
      </p:sp>
      <p:sp>
        <p:nvSpPr>
          <p:cNvPr name="TextBox 9" id="9"/>
          <p:cNvSpPr txBox="true"/>
          <p:nvPr/>
        </p:nvSpPr>
        <p:spPr>
          <a:xfrm rot="0">
            <a:off x="3156428" y="5287992"/>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3.</a:t>
            </a:r>
          </a:p>
        </p:txBody>
      </p:sp>
      <p:sp>
        <p:nvSpPr>
          <p:cNvPr name="TextBox 10" id="10"/>
          <p:cNvSpPr txBox="true"/>
          <p:nvPr/>
        </p:nvSpPr>
        <p:spPr>
          <a:xfrm rot="0">
            <a:off x="3156428" y="6507192"/>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4.</a:t>
            </a:r>
          </a:p>
        </p:txBody>
      </p:sp>
      <p:sp>
        <p:nvSpPr>
          <p:cNvPr name="TextBox 11" id="11"/>
          <p:cNvSpPr txBox="true"/>
          <p:nvPr/>
        </p:nvSpPr>
        <p:spPr>
          <a:xfrm rot="0">
            <a:off x="3156428" y="7726392"/>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5.</a:t>
            </a:r>
          </a:p>
        </p:txBody>
      </p:sp>
      <p:sp>
        <p:nvSpPr>
          <p:cNvPr name="TextBox 12" id="12"/>
          <p:cNvSpPr txBox="true"/>
          <p:nvPr/>
        </p:nvSpPr>
        <p:spPr>
          <a:xfrm rot="0">
            <a:off x="3680067" y="2615161"/>
            <a:ext cx="5262605"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Tổng quan về dự án</a:t>
            </a:r>
          </a:p>
        </p:txBody>
      </p:sp>
      <p:sp>
        <p:nvSpPr>
          <p:cNvPr name="TextBox 13" id="13"/>
          <p:cNvSpPr txBox="true"/>
          <p:nvPr/>
        </p:nvSpPr>
        <p:spPr>
          <a:xfrm rot="0">
            <a:off x="3881395" y="3834121"/>
            <a:ext cx="5262605" cy="1276350"/>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Các công nghệ, công cụ sử dụng</a:t>
            </a:r>
          </a:p>
        </p:txBody>
      </p:sp>
      <p:sp>
        <p:nvSpPr>
          <p:cNvPr name="TextBox 14" id="14"/>
          <p:cNvSpPr txBox="true"/>
          <p:nvPr/>
        </p:nvSpPr>
        <p:spPr>
          <a:xfrm rot="0">
            <a:off x="3868278" y="5287992"/>
            <a:ext cx="5262605"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Luồng dữ liệu</a:t>
            </a:r>
          </a:p>
        </p:txBody>
      </p:sp>
      <p:sp>
        <p:nvSpPr>
          <p:cNvPr name="TextBox 15" id="15"/>
          <p:cNvSpPr txBox="true"/>
          <p:nvPr/>
        </p:nvSpPr>
        <p:spPr>
          <a:xfrm rot="0">
            <a:off x="3881395" y="6507192"/>
            <a:ext cx="5262605"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Use Case Diagram</a:t>
            </a:r>
          </a:p>
        </p:txBody>
      </p:sp>
      <p:sp>
        <p:nvSpPr>
          <p:cNvPr name="TextBox 16" id="16"/>
          <p:cNvSpPr txBox="true"/>
          <p:nvPr/>
        </p:nvSpPr>
        <p:spPr>
          <a:xfrm rot="0">
            <a:off x="3868278" y="7726392"/>
            <a:ext cx="5262605"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Thiết kế CSDL</a:t>
            </a:r>
          </a:p>
        </p:txBody>
      </p:sp>
      <p:sp>
        <p:nvSpPr>
          <p:cNvPr name="TextBox 17" id="17"/>
          <p:cNvSpPr txBox="true"/>
          <p:nvPr/>
        </p:nvSpPr>
        <p:spPr>
          <a:xfrm rot="0">
            <a:off x="9790785" y="2615161"/>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6.</a:t>
            </a:r>
          </a:p>
        </p:txBody>
      </p:sp>
      <p:sp>
        <p:nvSpPr>
          <p:cNvPr name="TextBox 18" id="18"/>
          <p:cNvSpPr txBox="true"/>
          <p:nvPr/>
        </p:nvSpPr>
        <p:spPr>
          <a:xfrm rot="0">
            <a:off x="9790785" y="3834121"/>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7.</a:t>
            </a:r>
          </a:p>
        </p:txBody>
      </p:sp>
      <p:sp>
        <p:nvSpPr>
          <p:cNvPr name="TextBox 19" id="19"/>
          <p:cNvSpPr txBox="true"/>
          <p:nvPr/>
        </p:nvSpPr>
        <p:spPr>
          <a:xfrm rot="0">
            <a:off x="9790785" y="4968904"/>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8.</a:t>
            </a:r>
          </a:p>
        </p:txBody>
      </p:sp>
      <p:sp>
        <p:nvSpPr>
          <p:cNvPr name="TextBox 20" id="20"/>
          <p:cNvSpPr txBox="true"/>
          <p:nvPr/>
        </p:nvSpPr>
        <p:spPr>
          <a:xfrm rot="0">
            <a:off x="9790785" y="6507192"/>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9.</a:t>
            </a:r>
          </a:p>
        </p:txBody>
      </p:sp>
      <p:sp>
        <p:nvSpPr>
          <p:cNvPr name="TextBox 21" id="21"/>
          <p:cNvSpPr txBox="true"/>
          <p:nvPr/>
        </p:nvSpPr>
        <p:spPr>
          <a:xfrm rot="0">
            <a:off x="9790785" y="7726392"/>
            <a:ext cx="711850" cy="638175"/>
          </a:xfrm>
          <a:prstGeom prst="rect">
            <a:avLst/>
          </a:prstGeom>
        </p:spPr>
        <p:txBody>
          <a:bodyPr anchor="t" rtlCol="false" tIns="0" lIns="0" bIns="0" rIns="0">
            <a:spAutoFit/>
          </a:bodyPr>
          <a:lstStyle/>
          <a:p>
            <a:pPr algn="ctr" marL="0" indent="0" lvl="0">
              <a:lnSpc>
                <a:spcPts val="5040"/>
              </a:lnSpc>
              <a:spcBef>
                <a:spcPct val="0"/>
              </a:spcBef>
            </a:pPr>
            <a:r>
              <a:rPr lang="en-US" sz="4200">
                <a:solidFill>
                  <a:srgbClr val="000000"/>
                </a:solidFill>
                <a:latin typeface="Bogart"/>
                <a:ea typeface="Bogart"/>
                <a:cs typeface="Bogart"/>
                <a:sym typeface="Bogart"/>
              </a:rPr>
              <a:t>10.</a:t>
            </a:r>
          </a:p>
        </p:txBody>
      </p:sp>
      <p:sp>
        <p:nvSpPr>
          <p:cNvPr name="TextBox 22" id="22"/>
          <p:cNvSpPr txBox="true"/>
          <p:nvPr/>
        </p:nvSpPr>
        <p:spPr>
          <a:xfrm rot="0">
            <a:off x="10502635" y="2614921"/>
            <a:ext cx="5262605"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Thiết kế giao diện</a:t>
            </a:r>
          </a:p>
        </p:txBody>
      </p:sp>
      <p:sp>
        <p:nvSpPr>
          <p:cNvPr name="TextBox 23" id="23"/>
          <p:cNvSpPr txBox="true"/>
          <p:nvPr/>
        </p:nvSpPr>
        <p:spPr>
          <a:xfrm rot="0">
            <a:off x="10502635" y="3834121"/>
            <a:ext cx="5262605"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Phân công nhiệm vụ</a:t>
            </a:r>
          </a:p>
        </p:txBody>
      </p:sp>
      <p:sp>
        <p:nvSpPr>
          <p:cNvPr name="TextBox 24" id="24"/>
          <p:cNvSpPr txBox="true"/>
          <p:nvPr/>
        </p:nvSpPr>
        <p:spPr>
          <a:xfrm rot="0">
            <a:off x="10512160" y="4968904"/>
            <a:ext cx="6747140" cy="1276350"/>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Kết quả đạt được và hướng phát triển trong tương lai</a:t>
            </a:r>
          </a:p>
        </p:txBody>
      </p:sp>
      <p:sp>
        <p:nvSpPr>
          <p:cNvPr name="TextBox 25" id="25"/>
          <p:cNvSpPr txBox="true"/>
          <p:nvPr/>
        </p:nvSpPr>
        <p:spPr>
          <a:xfrm rot="0">
            <a:off x="10512160" y="6507192"/>
            <a:ext cx="5721504"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Hạn chế của của đề tài</a:t>
            </a:r>
          </a:p>
        </p:txBody>
      </p:sp>
      <p:sp>
        <p:nvSpPr>
          <p:cNvPr name="TextBox 26" id="26"/>
          <p:cNvSpPr txBox="true"/>
          <p:nvPr/>
        </p:nvSpPr>
        <p:spPr>
          <a:xfrm rot="0">
            <a:off x="10693135" y="7726392"/>
            <a:ext cx="5721504" cy="638175"/>
          </a:xfrm>
          <a:prstGeom prst="rect">
            <a:avLst/>
          </a:prstGeom>
        </p:spPr>
        <p:txBody>
          <a:bodyPr anchor="t" rtlCol="false" tIns="0" lIns="0" bIns="0" rIns="0">
            <a:spAutoFit/>
          </a:bodyPr>
          <a:lstStyle/>
          <a:p>
            <a:pPr algn="l" marL="0" indent="0" lvl="0">
              <a:lnSpc>
                <a:spcPts val="5040"/>
              </a:lnSpc>
              <a:spcBef>
                <a:spcPct val="0"/>
              </a:spcBef>
            </a:pPr>
            <a:r>
              <a:rPr lang="en-US" sz="4200">
                <a:solidFill>
                  <a:srgbClr val="000000"/>
                </a:solidFill>
                <a:latin typeface="Bogart"/>
                <a:ea typeface="Bogart"/>
                <a:cs typeface="Bogart"/>
                <a:sym typeface="Bogart"/>
              </a:rPr>
              <a:t>Demo ứng dụng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8441589" cy="1773322"/>
            <a:chOff x="0" y="0"/>
            <a:chExt cx="3869192" cy="812800"/>
          </a:xfrm>
        </p:grpSpPr>
        <p:sp>
          <p:nvSpPr>
            <p:cNvPr name="Freeform 6" id="6"/>
            <p:cNvSpPr/>
            <p:nvPr/>
          </p:nvSpPr>
          <p:spPr>
            <a:xfrm flipH="false" flipV="false" rot="0">
              <a:off x="0" y="0"/>
              <a:ext cx="3869192" cy="812800"/>
            </a:xfrm>
            <a:custGeom>
              <a:avLst/>
              <a:gdLst/>
              <a:ahLst/>
              <a:cxnLst/>
              <a:rect r="r" b="b" t="t" l="l"/>
              <a:pathLst>
                <a:path h="812800" w="3869192">
                  <a:moveTo>
                    <a:pt x="3869192" y="0"/>
                  </a:moveTo>
                  <a:lnTo>
                    <a:pt x="0" y="0"/>
                  </a:lnTo>
                  <a:lnTo>
                    <a:pt x="0" y="624840"/>
                  </a:lnTo>
                  <a:lnTo>
                    <a:pt x="157480" y="624840"/>
                  </a:lnTo>
                  <a:lnTo>
                    <a:pt x="157480" y="812800"/>
                  </a:lnTo>
                  <a:lnTo>
                    <a:pt x="463550" y="624840"/>
                  </a:lnTo>
                  <a:lnTo>
                    <a:pt x="3869192" y="624840"/>
                  </a:lnTo>
                  <a:lnTo>
                    <a:pt x="3869192" y="0"/>
                  </a:lnTo>
                  <a:close/>
                </a:path>
              </a:pathLst>
            </a:custGeom>
            <a:solidFill>
              <a:srgbClr val="9BDAE9"/>
            </a:solidFill>
            <a:ln cap="sq">
              <a:noFill/>
              <a:prstDash val="solid"/>
              <a:miter/>
            </a:ln>
          </p:spPr>
        </p:sp>
        <p:sp>
          <p:nvSpPr>
            <p:cNvPr name="TextBox 7" id="7"/>
            <p:cNvSpPr txBox="true"/>
            <p:nvPr/>
          </p:nvSpPr>
          <p:spPr>
            <a:xfrm>
              <a:off x="0" y="-47625"/>
              <a:ext cx="3869192"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8299405" cy="1773322"/>
            <a:chOff x="0" y="0"/>
            <a:chExt cx="3804022" cy="812800"/>
          </a:xfrm>
        </p:grpSpPr>
        <p:sp>
          <p:nvSpPr>
            <p:cNvPr name="Freeform 9" id="9"/>
            <p:cNvSpPr/>
            <p:nvPr/>
          </p:nvSpPr>
          <p:spPr>
            <a:xfrm flipH="false" flipV="false" rot="0">
              <a:off x="0" y="0"/>
              <a:ext cx="3804022" cy="812800"/>
            </a:xfrm>
            <a:custGeom>
              <a:avLst/>
              <a:gdLst/>
              <a:ahLst/>
              <a:cxnLst/>
              <a:rect r="r" b="b" t="t" l="l"/>
              <a:pathLst>
                <a:path h="812800" w="3804022">
                  <a:moveTo>
                    <a:pt x="3804022" y="0"/>
                  </a:moveTo>
                  <a:lnTo>
                    <a:pt x="0" y="0"/>
                  </a:lnTo>
                  <a:lnTo>
                    <a:pt x="0" y="624840"/>
                  </a:lnTo>
                  <a:lnTo>
                    <a:pt x="157480" y="624840"/>
                  </a:lnTo>
                  <a:lnTo>
                    <a:pt x="157480" y="812800"/>
                  </a:lnTo>
                  <a:lnTo>
                    <a:pt x="463550" y="624840"/>
                  </a:lnTo>
                  <a:lnTo>
                    <a:pt x="3804022" y="624840"/>
                  </a:lnTo>
                  <a:lnTo>
                    <a:pt x="3804022"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3804022"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858524"/>
            <a:ext cx="5551796" cy="851368"/>
            <a:chOff x="0" y="0"/>
            <a:chExt cx="1462201" cy="224229"/>
          </a:xfrm>
        </p:grpSpPr>
        <p:sp>
          <p:nvSpPr>
            <p:cNvPr name="Freeform 12" id="12"/>
            <p:cNvSpPr/>
            <p:nvPr/>
          </p:nvSpPr>
          <p:spPr>
            <a:xfrm flipH="false" flipV="false" rot="0">
              <a:off x="0" y="0"/>
              <a:ext cx="1462201" cy="224229"/>
            </a:xfrm>
            <a:custGeom>
              <a:avLst/>
              <a:gdLst/>
              <a:ahLst/>
              <a:cxnLst/>
              <a:rect r="r" b="b" t="t" l="l"/>
              <a:pathLst>
                <a:path h="224229" w="1462201">
                  <a:moveTo>
                    <a:pt x="0" y="0"/>
                  </a:moveTo>
                  <a:lnTo>
                    <a:pt x="1462201" y="0"/>
                  </a:lnTo>
                  <a:lnTo>
                    <a:pt x="1462201" y="224229"/>
                  </a:lnTo>
                  <a:lnTo>
                    <a:pt x="0" y="224229"/>
                  </a:lnTo>
                  <a:close/>
                </a:path>
              </a:pathLst>
            </a:custGeom>
            <a:solidFill>
              <a:srgbClr val="9BDAE9">
                <a:alpha val="49804"/>
              </a:srgbClr>
            </a:solidFill>
          </p:spPr>
        </p:sp>
        <p:sp>
          <p:nvSpPr>
            <p:cNvPr name="TextBox 13" id="13"/>
            <p:cNvSpPr txBox="true"/>
            <p:nvPr/>
          </p:nvSpPr>
          <p:spPr>
            <a:xfrm>
              <a:off x="0" y="-47625"/>
              <a:ext cx="1462201" cy="27185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6607089"/>
            <a:ext cx="8441589" cy="851368"/>
            <a:chOff x="0" y="0"/>
            <a:chExt cx="2223299" cy="224229"/>
          </a:xfrm>
        </p:grpSpPr>
        <p:sp>
          <p:nvSpPr>
            <p:cNvPr name="Freeform 15" id="15"/>
            <p:cNvSpPr/>
            <p:nvPr/>
          </p:nvSpPr>
          <p:spPr>
            <a:xfrm flipH="false" flipV="false" rot="0">
              <a:off x="0" y="0"/>
              <a:ext cx="2223299" cy="224229"/>
            </a:xfrm>
            <a:custGeom>
              <a:avLst/>
              <a:gdLst/>
              <a:ahLst/>
              <a:cxnLst/>
              <a:rect r="r" b="b" t="t" l="l"/>
              <a:pathLst>
                <a:path h="224229" w="2223299">
                  <a:moveTo>
                    <a:pt x="0" y="0"/>
                  </a:moveTo>
                  <a:lnTo>
                    <a:pt x="2223299" y="0"/>
                  </a:lnTo>
                  <a:lnTo>
                    <a:pt x="2223299" y="224229"/>
                  </a:lnTo>
                  <a:lnTo>
                    <a:pt x="0" y="224229"/>
                  </a:lnTo>
                  <a:close/>
                </a:path>
              </a:pathLst>
            </a:custGeom>
            <a:solidFill>
              <a:srgbClr val="9BDAE9">
                <a:alpha val="49804"/>
              </a:srgbClr>
            </a:solidFill>
          </p:spPr>
        </p:sp>
        <p:sp>
          <p:nvSpPr>
            <p:cNvPr name="TextBox 16" id="16"/>
            <p:cNvSpPr txBox="true"/>
            <p:nvPr/>
          </p:nvSpPr>
          <p:spPr>
            <a:xfrm>
              <a:off x="0" y="-47625"/>
              <a:ext cx="2223299" cy="27185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3879484"/>
            <a:ext cx="14444291" cy="2500863"/>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Hệ thống</a:t>
            </a:r>
            <a:r>
              <a:rPr lang="en-US" sz="2850">
                <a:solidFill>
                  <a:srgbClr val="000000"/>
                </a:solidFill>
                <a:latin typeface="DG Jory"/>
                <a:ea typeface="DG Jory"/>
                <a:cs typeface="DG Jory"/>
                <a:sym typeface="DG Jory"/>
              </a:rPr>
              <a:t> Quản lý khóa học và học viên là một ứng dụng web được xây dựng nhằm hỗ trợ các trung tâm đào tạo, trường học, hay doanh nghiệp trong việc quản lý các khóa học và học viên tham gia. Trong bối cảnh các trung tâm ngày càng phát triển và số lượng học viên ngày càng tăng, việc quản lý thủ công không còn tối ưu và dễ gây nhầm lẫn, mất thời gian tra cứu. Chính vì vậy, hệ thống này ra đời nhằm giải quyết các vấn đề trên.</a:t>
            </a:r>
          </a:p>
        </p:txBody>
      </p:sp>
      <p:sp>
        <p:nvSpPr>
          <p:cNvPr name="TextBox 18" id="18"/>
          <p:cNvSpPr txBox="true"/>
          <p:nvPr/>
        </p:nvSpPr>
        <p:spPr>
          <a:xfrm rot="0">
            <a:off x="1028700" y="7604370"/>
            <a:ext cx="13695575" cy="2196987"/>
          </a:xfrm>
          <a:prstGeom prst="rect">
            <a:avLst/>
          </a:prstGeom>
        </p:spPr>
        <p:txBody>
          <a:bodyPr anchor="t" rtlCol="false" tIns="0" lIns="0" bIns="0" rIns="0">
            <a:spAutoFit/>
          </a:bodyPr>
          <a:lstStyle/>
          <a:p>
            <a:pPr algn="l">
              <a:lnSpc>
                <a:spcPts val="4381"/>
              </a:lnSpc>
            </a:pPr>
            <a:r>
              <a:rPr lang="en-US" sz="3129">
                <a:solidFill>
                  <a:srgbClr val="000000"/>
                </a:solidFill>
                <a:latin typeface="DG Jory"/>
                <a:ea typeface="DG Jory"/>
                <a:cs typeface="DG Jory"/>
                <a:sym typeface="DG Jory"/>
              </a:rPr>
              <a:t>Hệ thống không chỉ</a:t>
            </a:r>
            <a:r>
              <a:rPr lang="en-US" sz="3129">
                <a:solidFill>
                  <a:srgbClr val="000000"/>
                </a:solidFill>
                <a:latin typeface="DG Jory"/>
                <a:ea typeface="DG Jory"/>
                <a:cs typeface="DG Jory"/>
                <a:sym typeface="DG Jory"/>
              </a:rPr>
              <a:t> giúp tối ưu hóa công tác quản lý mà còn tăng tính chính xác, tránh thất lạc thông tin và nâng cao trải nghiệm của học viên. Về lâu dài, hệ thống này giúp giảm tải khối lượng công việc thủ công, tăng hiệu quả quản lý và nâng cao chất lượng đào tạo.</a:t>
            </a:r>
          </a:p>
        </p:txBody>
      </p:sp>
      <p:sp>
        <p:nvSpPr>
          <p:cNvPr name="TextBox 19" id="19"/>
          <p:cNvSpPr txBox="true"/>
          <p:nvPr/>
        </p:nvSpPr>
        <p:spPr>
          <a:xfrm rot="0">
            <a:off x="1285609" y="3051454"/>
            <a:ext cx="5141921"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1.1. TỔNG QUAN ĐỀ TÀI</a:t>
            </a:r>
          </a:p>
        </p:txBody>
      </p:sp>
      <p:sp>
        <p:nvSpPr>
          <p:cNvPr name="TextBox 20" id="20"/>
          <p:cNvSpPr txBox="true"/>
          <p:nvPr/>
        </p:nvSpPr>
        <p:spPr>
          <a:xfrm rot="0">
            <a:off x="1099792" y="6725791"/>
            <a:ext cx="8224782" cy="547370"/>
          </a:xfrm>
          <a:prstGeom prst="rect">
            <a:avLst/>
          </a:prstGeom>
        </p:spPr>
        <p:txBody>
          <a:bodyPr anchor="t" rtlCol="false" tIns="0" lIns="0" bIns="0" rIns="0">
            <a:spAutoFit/>
          </a:bodyPr>
          <a:lstStyle/>
          <a:p>
            <a:pPr algn="ctr">
              <a:lnSpc>
                <a:spcPts val="4479"/>
              </a:lnSpc>
            </a:pPr>
            <a:r>
              <a:rPr lang="en-US" b="true" sz="3199">
                <a:solidFill>
                  <a:srgbClr val="000000"/>
                </a:solidFill>
                <a:latin typeface="Bogart Bold"/>
                <a:ea typeface="Bogart Bold"/>
                <a:cs typeface="Bogart Bold"/>
                <a:sym typeface="Bogart Bold"/>
              </a:rPr>
              <a:t>1.2. Ý NGHĨA VÀ LỢI ÍCH CỦA ĐỀ TÀI</a:t>
            </a:r>
          </a:p>
        </p:txBody>
      </p:sp>
      <p:sp>
        <p:nvSpPr>
          <p:cNvPr name="TextBox 21" id="21"/>
          <p:cNvSpPr txBox="true"/>
          <p:nvPr/>
        </p:nvSpPr>
        <p:spPr>
          <a:xfrm rot="0">
            <a:off x="1174415" y="1257074"/>
            <a:ext cx="8150158" cy="742950"/>
          </a:xfrm>
          <a:prstGeom prst="rect">
            <a:avLst/>
          </a:prstGeom>
        </p:spPr>
        <p:txBody>
          <a:bodyPr anchor="t" rtlCol="false" tIns="0" lIns="0" bIns="0" rIns="0">
            <a:spAutoFit/>
          </a:bodyPr>
          <a:lstStyle/>
          <a:p>
            <a:pPr algn="l" marL="1064571" indent="-532286" lvl="1">
              <a:lnSpc>
                <a:spcPts val="5917"/>
              </a:lnSpc>
              <a:buAutoNum type="arabicPeriod" startAt="1"/>
            </a:pPr>
            <a:r>
              <a:rPr lang="en-US" b="true" sz="4930">
                <a:solidFill>
                  <a:srgbClr val="000000"/>
                </a:solidFill>
                <a:latin typeface="Bogart Bold"/>
                <a:ea typeface="Bogart Bold"/>
                <a:cs typeface="Bogart Bold"/>
                <a:sym typeface="Bogart Bold"/>
              </a:rPr>
              <a:t> TỔNG QUAN DỰ ÁN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10162462" cy="1773322"/>
            <a:chOff x="0" y="0"/>
            <a:chExt cx="4657953" cy="812800"/>
          </a:xfrm>
        </p:grpSpPr>
        <p:sp>
          <p:nvSpPr>
            <p:cNvPr name="Freeform 6" id="6"/>
            <p:cNvSpPr/>
            <p:nvPr/>
          </p:nvSpPr>
          <p:spPr>
            <a:xfrm flipH="false" flipV="false" rot="0">
              <a:off x="0" y="0"/>
              <a:ext cx="4657953" cy="812800"/>
            </a:xfrm>
            <a:custGeom>
              <a:avLst/>
              <a:gdLst/>
              <a:ahLst/>
              <a:cxnLst/>
              <a:rect r="r" b="b" t="t" l="l"/>
              <a:pathLst>
                <a:path h="812800" w="4657953">
                  <a:moveTo>
                    <a:pt x="4657953" y="0"/>
                  </a:moveTo>
                  <a:lnTo>
                    <a:pt x="0" y="0"/>
                  </a:lnTo>
                  <a:lnTo>
                    <a:pt x="0" y="624840"/>
                  </a:lnTo>
                  <a:lnTo>
                    <a:pt x="157480" y="624840"/>
                  </a:lnTo>
                  <a:lnTo>
                    <a:pt x="157480" y="812800"/>
                  </a:lnTo>
                  <a:lnTo>
                    <a:pt x="463550" y="624840"/>
                  </a:lnTo>
                  <a:lnTo>
                    <a:pt x="4657953" y="624840"/>
                  </a:lnTo>
                  <a:lnTo>
                    <a:pt x="4657953" y="0"/>
                  </a:lnTo>
                  <a:close/>
                </a:path>
              </a:pathLst>
            </a:custGeom>
            <a:solidFill>
              <a:srgbClr val="9BDAE9"/>
            </a:solidFill>
            <a:ln cap="sq">
              <a:noFill/>
              <a:prstDash val="solid"/>
              <a:miter/>
            </a:ln>
          </p:spPr>
        </p:sp>
        <p:sp>
          <p:nvSpPr>
            <p:cNvPr name="TextBox 7" id="7"/>
            <p:cNvSpPr txBox="true"/>
            <p:nvPr/>
          </p:nvSpPr>
          <p:spPr>
            <a:xfrm>
              <a:off x="0" y="-47625"/>
              <a:ext cx="4657953"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10020279" cy="1773322"/>
            <a:chOff x="0" y="0"/>
            <a:chExt cx="4592783" cy="812800"/>
          </a:xfrm>
        </p:grpSpPr>
        <p:sp>
          <p:nvSpPr>
            <p:cNvPr name="Freeform 9" id="9"/>
            <p:cNvSpPr/>
            <p:nvPr/>
          </p:nvSpPr>
          <p:spPr>
            <a:xfrm flipH="false" flipV="false" rot="0">
              <a:off x="0" y="0"/>
              <a:ext cx="4592783" cy="812800"/>
            </a:xfrm>
            <a:custGeom>
              <a:avLst/>
              <a:gdLst/>
              <a:ahLst/>
              <a:cxnLst/>
              <a:rect r="r" b="b" t="t" l="l"/>
              <a:pathLst>
                <a:path h="812800" w="4592783">
                  <a:moveTo>
                    <a:pt x="4592783" y="0"/>
                  </a:moveTo>
                  <a:lnTo>
                    <a:pt x="0" y="0"/>
                  </a:lnTo>
                  <a:lnTo>
                    <a:pt x="0" y="624840"/>
                  </a:lnTo>
                  <a:lnTo>
                    <a:pt x="157480" y="624840"/>
                  </a:lnTo>
                  <a:lnTo>
                    <a:pt x="157480" y="812800"/>
                  </a:lnTo>
                  <a:lnTo>
                    <a:pt x="463550" y="624840"/>
                  </a:lnTo>
                  <a:lnTo>
                    <a:pt x="4592783" y="624840"/>
                  </a:lnTo>
                  <a:lnTo>
                    <a:pt x="4592783"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4592783"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858524"/>
            <a:ext cx="5819487" cy="851368"/>
            <a:chOff x="0" y="0"/>
            <a:chExt cx="1532704" cy="224229"/>
          </a:xfrm>
        </p:grpSpPr>
        <p:sp>
          <p:nvSpPr>
            <p:cNvPr name="Freeform 12" id="12"/>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3" id="13"/>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4567477"/>
            <a:ext cx="6051487" cy="851368"/>
            <a:chOff x="0" y="0"/>
            <a:chExt cx="1593807" cy="224229"/>
          </a:xfrm>
        </p:grpSpPr>
        <p:sp>
          <p:nvSpPr>
            <p:cNvPr name="Freeform 15" id="15"/>
            <p:cNvSpPr/>
            <p:nvPr/>
          </p:nvSpPr>
          <p:spPr>
            <a:xfrm flipH="false" flipV="false" rot="0">
              <a:off x="0" y="0"/>
              <a:ext cx="1593807" cy="224229"/>
            </a:xfrm>
            <a:custGeom>
              <a:avLst/>
              <a:gdLst/>
              <a:ahLst/>
              <a:cxnLst/>
              <a:rect r="r" b="b" t="t" l="l"/>
              <a:pathLst>
                <a:path h="224229" w="1593807">
                  <a:moveTo>
                    <a:pt x="0" y="0"/>
                  </a:moveTo>
                  <a:lnTo>
                    <a:pt x="1593807" y="0"/>
                  </a:lnTo>
                  <a:lnTo>
                    <a:pt x="1593807" y="224229"/>
                  </a:lnTo>
                  <a:lnTo>
                    <a:pt x="0" y="224229"/>
                  </a:lnTo>
                  <a:close/>
                </a:path>
              </a:pathLst>
            </a:custGeom>
            <a:solidFill>
              <a:srgbClr val="9BDAE9">
                <a:alpha val="49804"/>
              </a:srgbClr>
            </a:solidFill>
          </p:spPr>
        </p:sp>
        <p:sp>
          <p:nvSpPr>
            <p:cNvPr name="TextBox 16" id="16"/>
            <p:cNvSpPr txBox="true"/>
            <p:nvPr/>
          </p:nvSpPr>
          <p:spPr>
            <a:xfrm>
              <a:off x="0" y="-47625"/>
              <a:ext cx="1593807" cy="27185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3879484"/>
            <a:ext cx="14444291" cy="487968"/>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I</a:t>
            </a:r>
            <a:r>
              <a:rPr lang="en-US" sz="2850">
                <a:solidFill>
                  <a:srgbClr val="000000"/>
                </a:solidFill>
                <a:latin typeface="DG Jory"/>
                <a:ea typeface="DG Jory"/>
                <a:cs typeface="DG Jory"/>
                <a:sym typeface="DG Jory"/>
              </a:rPr>
              <a:t>ntelliJ IDEA: IDE chính để phát triển và quản lý dự án.</a:t>
            </a:r>
          </a:p>
        </p:txBody>
      </p:sp>
      <p:sp>
        <p:nvSpPr>
          <p:cNvPr name="TextBox 18" id="18"/>
          <p:cNvSpPr txBox="true"/>
          <p:nvPr/>
        </p:nvSpPr>
        <p:spPr>
          <a:xfrm rot="0">
            <a:off x="1285609" y="3051454"/>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2.1. CÔNG CỤ PHÁT TRIỂN</a:t>
            </a:r>
          </a:p>
        </p:txBody>
      </p:sp>
      <p:sp>
        <p:nvSpPr>
          <p:cNvPr name="TextBox 19" id="19"/>
          <p:cNvSpPr txBox="true"/>
          <p:nvPr/>
        </p:nvSpPr>
        <p:spPr>
          <a:xfrm rot="0">
            <a:off x="1245507" y="4686139"/>
            <a:ext cx="5834680"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2.2. NGÔN NGỮ LẬP TRÌNH</a:t>
            </a:r>
          </a:p>
        </p:txBody>
      </p:sp>
      <p:sp>
        <p:nvSpPr>
          <p:cNvPr name="TextBox 20" id="20"/>
          <p:cNvSpPr txBox="true"/>
          <p:nvPr/>
        </p:nvSpPr>
        <p:spPr>
          <a:xfrm rot="0">
            <a:off x="1442107" y="1257074"/>
            <a:ext cx="9584220"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2. CÁC CÔNG NGHỆ SỬ DỤNG</a:t>
            </a:r>
          </a:p>
        </p:txBody>
      </p:sp>
      <p:sp>
        <p:nvSpPr>
          <p:cNvPr name="TextBox 21" id="21"/>
          <p:cNvSpPr txBox="true"/>
          <p:nvPr/>
        </p:nvSpPr>
        <p:spPr>
          <a:xfrm rot="0">
            <a:off x="722767" y="5695071"/>
            <a:ext cx="14444291" cy="1494416"/>
          </a:xfrm>
          <a:prstGeom prst="rect">
            <a:avLst/>
          </a:prstGeom>
        </p:spPr>
        <p:txBody>
          <a:bodyPr anchor="t" rtlCol="false" tIns="0" lIns="0" bIns="0" rIns="0">
            <a:spAutoFit/>
          </a:bodyPr>
          <a:lstStyle/>
          <a:p>
            <a:pPr algn="l" marL="615444" indent="-307722" lvl="1">
              <a:lnSpc>
                <a:spcPts val="3990"/>
              </a:lnSpc>
              <a:buFont typeface="Arial"/>
              <a:buChar char="•"/>
            </a:pPr>
            <a:r>
              <a:rPr lang="en-US" sz="2850">
                <a:solidFill>
                  <a:srgbClr val="000000"/>
                </a:solidFill>
                <a:latin typeface="DG Jory"/>
                <a:ea typeface="DG Jory"/>
                <a:cs typeface="DG Jory"/>
                <a:sym typeface="DG Jory"/>
              </a:rPr>
              <a:t>HTML: Xây dự</a:t>
            </a:r>
            <a:r>
              <a:rPr lang="en-US" sz="2850">
                <a:solidFill>
                  <a:srgbClr val="000000"/>
                </a:solidFill>
                <a:latin typeface="DG Jory"/>
                <a:ea typeface="DG Jory"/>
                <a:cs typeface="DG Jory"/>
                <a:sym typeface="DG Jory"/>
              </a:rPr>
              <a:t>ng cấu trúc trang web.</a:t>
            </a:r>
          </a:p>
          <a:p>
            <a:pPr algn="l" marL="615444" indent="-307722" lvl="1">
              <a:lnSpc>
                <a:spcPts val="3990"/>
              </a:lnSpc>
              <a:buFont typeface="Arial"/>
              <a:buChar char="•"/>
            </a:pPr>
            <a:r>
              <a:rPr lang="en-US" sz="2850">
                <a:solidFill>
                  <a:srgbClr val="000000"/>
                </a:solidFill>
                <a:latin typeface="DG Jory"/>
                <a:ea typeface="DG Jory"/>
                <a:cs typeface="DG Jory"/>
                <a:sym typeface="DG Jory"/>
              </a:rPr>
              <a:t>CSS: Định dạng và trang trí giao diện.</a:t>
            </a:r>
          </a:p>
          <a:p>
            <a:pPr algn="l" marL="615444" indent="-307722" lvl="1">
              <a:lnSpc>
                <a:spcPts val="3990"/>
              </a:lnSpc>
              <a:buFont typeface="Arial"/>
              <a:buChar char="•"/>
            </a:pPr>
            <a:r>
              <a:rPr lang="en-US" sz="2850">
                <a:solidFill>
                  <a:srgbClr val="000000"/>
                </a:solidFill>
                <a:latin typeface="DG Jory"/>
                <a:ea typeface="DG Jory"/>
                <a:cs typeface="DG Jory"/>
                <a:sym typeface="DG Jory"/>
              </a:rPr>
              <a:t>JavaScript (JS): Xử lý logic và tương tác người dùng phía client.</a:t>
            </a:r>
          </a:p>
        </p:txBody>
      </p:sp>
      <p:grpSp>
        <p:nvGrpSpPr>
          <p:cNvPr name="Group 22" id="22"/>
          <p:cNvGrpSpPr/>
          <p:nvPr/>
        </p:nvGrpSpPr>
        <p:grpSpPr>
          <a:xfrm rot="0">
            <a:off x="1028700" y="7333371"/>
            <a:ext cx="7829723" cy="851368"/>
            <a:chOff x="0" y="0"/>
            <a:chExt cx="2062149" cy="224229"/>
          </a:xfrm>
        </p:grpSpPr>
        <p:sp>
          <p:nvSpPr>
            <p:cNvPr name="Freeform 23" id="23"/>
            <p:cNvSpPr/>
            <p:nvPr/>
          </p:nvSpPr>
          <p:spPr>
            <a:xfrm flipH="false" flipV="false" rot="0">
              <a:off x="0" y="0"/>
              <a:ext cx="2062149" cy="224229"/>
            </a:xfrm>
            <a:custGeom>
              <a:avLst/>
              <a:gdLst/>
              <a:ahLst/>
              <a:cxnLst/>
              <a:rect r="r" b="b" t="t" l="l"/>
              <a:pathLst>
                <a:path h="224229" w="2062149">
                  <a:moveTo>
                    <a:pt x="0" y="0"/>
                  </a:moveTo>
                  <a:lnTo>
                    <a:pt x="2062149" y="0"/>
                  </a:lnTo>
                  <a:lnTo>
                    <a:pt x="2062149" y="224229"/>
                  </a:lnTo>
                  <a:lnTo>
                    <a:pt x="0" y="224229"/>
                  </a:lnTo>
                  <a:close/>
                </a:path>
              </a:pathLst>
            </a:custGeom>
            <a:solidFill>
              <a:srgbClr val="9BDAE9">
                <a:alpha val="49804"/>
              </a:srgbClr>
            </a:solidFill>
          </p:spPr>
        </p:sp>
        <p:sp>
          <p:nvSpPr>
            <p:cNvPr name="TextBox 24" id="24"/>
            <p:cNvSpPr txBox="true"/>
            <p:nvPr/>
          </p:nvSpPr>
          <p:spPr>
            <a:xfrm>
              <a:off x="0" y="-47625"/>
              <a:ext cx="2062149" cy="271854"/>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245507" y="7452032"/>
            <a:ext cx="7612916"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2.3. FRAMEWORK &amp; THƯ VIỆN CSS</a:t>
            </a:r>
          </a:p>
        </p:txBody>
      </p:sp>
      <p:sp>
        <p:nvSpPr>
          <p:cNvPr name="TextBox 26" id="26"/>
          <p:cNvSpPr txBox="true"/>
          <p:nvPr/>
        </p:nvSpPr>
        <p:spPr>
          <a:xfrm rot="0">
            <a:off x="722767" y="8460964"/>
            <a:ext cx="14444291" cy="991192"/>
          </a:xfrm>
          <a:prstGeom prst="rect">
            <a:avLst/>
          </a:prstGeom>
        </p:spPr>
        <p:txBody>
          <a:bodyPr anchor="t" rtlCol="false" tIns="0" lIns="0" bIns="0" rIns="0">
            <a:spAutoFit/>
          </a:bodyPr>
          <a:lstStyle/>
          <a:p>
            <a:pPr algn="l" marL="615444" indent="-307722" lvl="1">
              <a:lnSpc>
                <a:spcPts val="3990"/>
              </a:lnSpc>
              <a:buFont typeface="Arial"/>
              <a:buChar char="•"/>
            </a:pPr>
            <a:r>
              <a:rPr lang="en-US" sz="2850">
                <a:solidFill>
                  <a:srgbClr val="000000"/>
                </a:solidFill>
                <a:latin typeface="DG Jory"/>
                <a:ea typeface="DG Jory"/>
                <a:cs typeface="DG Jory"/>
                <a:sym typeface="DG Jory"/>
              </a:rPr>
              <a:t>Tailwi</a:t>
            </a:r>
            <a:r>
              <a:rPr lang="en-US" sz="2850">
                <a:solidFill>
                  <a:srgbClr val="000000"/>
                </a:solidFill>
                <a:latin typeface="DG Jory"/>
                <a:ea typeface="DG Jory"/>
                <a:cs typeface="DG Jory"/>
                <a:sym typeface="DG Jory"/>
              </a:rPr>
              <a:t>nd CSS: Framework CSS, tối ưu phát triển giao diện nhanh chóng.</a:t>
            </a:r>
          </a:p>
          <a:p>
            <a:pPr algn="l" marL="615444" indent="-307722" lvl="1">
              <a:lnSpc>
                <a:spcPts val="3990"/>
              </a:lnSpc>
              <a:buFont typeface="Arial"/>
              <a:buChar char="•"/>
            </a:pPr>
            <a:r>
              <a:rPr lang="en-US" sz="2850">
                <a:solidFill>
                  <a:srgbClr val="000000"/>
                </a:solidFill>
                <a:latin typeface="DG Jory"/>
                <a:ea typeface="DG Jory"/>
                <a:cs typeface="DG Jory"/>
                <a:sym typeface="DG Jory"/>
              </a:rPr>
              <a:t>Bootstr</a:t>
            </a:r>
            <a:r>
              <a:rPr lang="en-US" sz="2850">
                <a:solidFill>
                  <a:srgbClr val="000000"/>
                </a:solidFill>
                <a:latin typeface="DG Jory"/>
                <a:ea typeface="DG Jory"/>
                <a:cs typeface="DG Jory"/>
                <a:sym typeface="DG Jory"/>
              </a:rPr>
              <a:t>ap: Framework CSS phổ biến, cung cấp các thành phần giao diện sẵn.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741888"/>
            <a:ext cx="10162462" cy="1773322"/>
            <a:chOff x="0" y="0"/>
            <a:chExt cx="4657953" cy="812800"/>
          </a:xfrm>
        </p:grpSpPr>
        <p:sp>
          <p:nvSpPr>
            <p:cNvPr name="Freeform 6" id="6"/>
            <p:cNvSpPr/>
            <p:nvPr/>
          </p:nvSpPr>
          <p:spPr>
            <a:xfrm flipH="false" flipV="false" rot="0">
              <a:off x="0" y="0"/>
              <a:ext cx="4657953" cy="812800"/>
            </a:xfrm>
            <a:custGeom>
              <a:avLst/>
              <a:gdLst/>
              <a:ahLst/>
              <a:cxnLst/>
              <a:rect r="r" b="b" t="t" l="l"/>
              <a:pathLst>
                <a:path h="812800" w="4657953">
                  <a:moveTo>
                    <a:pt x="4657953" y="0"/>
                  </a:moveTo>
                  <a:lnTo>
                    <a:pt x="0" y="0"/>
                  </a:lnTo>
                  <a:lnTo>
                    <a:pt x="0" y="624840"/>
                  </a:lnTo>
                  <a:lnTo>
                    <a:pt x="157480" y="624840"/>
                  </a:lnTo>
                  <a:lnTo>
                    <a:pt x="157480" y="812800"/>
                  </a:lnTo>
                  <a:lnTo>
                    <a:pt x="463550" y="624840"/>
                  </a:lnTo>
                  <a:lnTo>
                    <a:pt x="4657953" y="624840"/>
                  </a:lnTo>
                  <a:lnTo>
                    <a:pt x="4657953" y="0"/>
                  </a:lnTo>
                  <a:close/>
                </a:path>
              </a:pathLst>
            </a:custGeom>
            <a:solidFill>
              <a:srgbClr val="9BDAE9"/>
            </a:solidFill>
            <a:ln cap="sq">
              <a:noFill/>
              <a:prstDash val="solid"/>
              <a:miter/>
            </a:ln>
          </p:spPr>
        </p:sp>
        <p:sp>
          <p:nvSpPr>
            <p:cNvPr name="TextBox 7" id="7"/>
            <p:cNvSpPr txBox="true"/>
            <p:nvPr/>
          </p:nvSpPr>
          <p:spPr>
            <a:xfrm>
              <a:off x="0" y="-47625"/>
              <a:ext cx="4657953"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70884" y="884072"/>
            <a:ext cx="10020279" cy="1773322"/>
            <a:chOff x="0" y="0"/>
            <a:chExt cx="4592783" cy="812800"/>
          </a:xfrm>
        </p:grpSpPr>
        <p:sp>
          <p:nvSpPr>
            <p:cNvPr name="Freeform 9" id="9"/>
            <p:cNvSpPr/>
            <p:nvPr/>
          </p:nvSpPr>
          <p:spPr>
            <a:xfrm flipH="false" flipV="false" rot="0">
              <a:off x="0" y="0"/>
              <a:ext cx="4592783" cy="812800"/>
            </a:xfrm>
            <a:custGeom>
              <a:avLst/>
              <a:gdLst/>
              <a:ahLst/>
              <a:cxnLst/>
              <a:rect r="r" b="b" t="t" l="l"/>
              <a:pathLst>
                <a:path h="812800" w="4592783">
                  <a:moveTo>
                    <a:pt x="4592783" y="0"/>
                  </a:moveTo>
                  <a:lnTo>
                    <a:pt x="0" y="0"/>
                  </a:lnTo>
                  <a:lnTo>
                    <a:pt x="0" y="624840"/>
                  </a:lnTo>
                  <a:lnTo>
                    <a:pt x="157480" y="624840"/>
                  </a:lnTo>
                  <a:lnTo>
                    <a:pt x="157480" y="812800"/>
                  </a:lnTo>
                  <a:lnTo>
                    <a:pt x="463550" y="624840"/>
                  </a:lnTo>
                  <a:lnTo>
                    <a:pt x="4592783" y="624840"/>
                  </a:lnTo>
                  <a:lnTo>
                    <a:pt x="4592783"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4592783" cy="6699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28700" y="2858524"/>
            <a:ext cx="5819487" cy="851368"/>
            <a:chOff x="0" y="0"/>
            <a:chExt cx="1532704" cy="224229"/>
          </a:xfrm>
        </p:grpSpPr>
        <p:sp>
          <p:nvSpPr>
            <p:cNvPr name="Freeform 12" id="12"/>
            <p:cNvSpPr/>
            <p:nvPr/>
          </p:nvSpPr>
          <p:spPr>
            <a:xfrm flipH="false" flipV="false" rot="0">
              <a:off x="0" y="0"/>
              <a:ext cx="1532705" cy="224229"/>
            </a:xfrm>
            <a:custGeom>
              <a:avLst/>
              <a:gdLst/>
              <a:ahLst/>
              <a:cxnLst/>
              <a:rect r="r" b="b" t="t" l="l"/>
              <a:pathLst>
                <a:path h="224229" w="1532705">
                  <a:moveTo>
                    <a:pt x="0" y="0"/>
                  </a:moveTo>
                  <a:lnTo>
                    <a:pt x="1532705" y="0"/>
                  </a:lnTo>
                  <a:lnTo>
                    <a:pt x="1532705" y="224229"/>
                  </a:lnTo>
                  <a:lnTo>
                    <a:pt x="0" y="224229"/>
                  </a:lnTo>
                  <a:close/>
                </a:path>
              </a:pathLst>
            </a:custGeom>
            <a:solidFill>
              <a:srgbClr val="9BDAE9">
                <a:alpha val="49804"/>
              </a:srgbClr>
            </a:solidFill>
          </p:spPr>
        </p:sp>
        <p:sp>
          <p:nvSpPr>
            <p:cNvPr name="TextBox 13" id="13"/>
            <p:cNvSpPr txBox="true"/>
            <p:nvPr/>
          </p:nvSpPr>
          <p:spPr>
            <a:xfrm>
              <a:off x="0" y="-47625"/>
              <a:ext cx="1532704" cy="27185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4567477"/>
            <a:ext cx="7504669" cy="851368"/>
            <a:chOff x="0" y="0"/>
            <a:chExt cx="1976538" cy="224229"/>
          </a:xfrm>
        </p:grpSpPr>
        <p:sp>
          <p:nvSpPr>
            <p:cNvPr name="Freeform 15" id="15"/>
            <p:cNvSpPr/>
            <p:nvPr/>
          </p:nvSpPr>
          <p:spPr>
            <a:xfrm flipH="false" flipV="false" rot="0">
              <a:off x="0" y="0"/>
              <a:ext cx="1976538" cy="224229"/>
            </a:xfrm>
            <a:custGeom>
              <a:avLst/>
              <a:gdLst/>
              <a:ahLst/>
              <a:cxnLst/>
              <a:rect r="r" b="b" t="t" l="l"/>
              <a:pathLst>
                <a:path h="224229" w="1976538">
                  <a:moveTo>
                    <a:pt x="0" y="0"/>
                  </a:moveTo>
                  <a:lnTo>
                    <a:pt x="1976538" y="0"/>
                  </a:lnTo>
                  <a:lnTo>
                    <a:pt x="1976538" y="224229"/>
                  </a:lnTo>
                  <a:lnTo>
                    <a:pt x="0" y="224229"/>
                  </a:lnTo>
                  <a:close/>
                </a:path>
              </a:pathLst>
            </a:custGeom>
            <a:solidFill>
              <a:srgbClr val="9BDAE9">
                <a:alpha val="49804"/>
              </a:srgbClr>
            </a:solidFill>
          </p:spPr>
        </p:sp>
        <p:sp>
          <p:nvSpPr>
            <p:cNvPr name="TextBox 16" id="16"/>
            <p:cNvSpPr txBox="true"/>
            <p:nvPr/>
          </p:nvSpPr>
          <p:spPr>
            <a:xfrm>
              <a:off x="0" y="-47625"/>
              <a:ext cx="1976538" cy="271854"/>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3879484"/>
            <a:ext cx="10448040" cy="487968"/>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Swee</a:t>
            </a:r>
            <a:r>
              <a:rPr lang="en-US" sz="2850">
                <a:solidFill>
                  <a:srgbClr val="000000"/>
                </a:solidFill>
                <a:latin typeface="DG Jory"/>
                <a:ea typeface="DG Jory"/>
                <a:cs typeface="DG Jory"/>
                <a:sym typeface="DG Jory"/>
              </a:rPr>
              <a:t>tAlert: Hiển thị popup cảnh báo và thông báo đẹp mắt, dễ tùy biến.</a:t>
            </a:r>
          </a:p>
        </p:txBody>
      </p:sp>
      <p:sp>
        <p:nvSpPr>
          <p:cNvPr name="TextBox 18" id="18"/>
          <p:cNvSpPr txBox="true"/>
          <p:nvPr/>
        </p:nvSpPr>
        <p:spPr>
          <a:xfrm rot="0">
            <a:off x="1285609" y="3051454"/>
            <a:ext cx="5562579"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2.4. THƯ VIỆN TIỆN ÍCH</a:t>
            </a:r>
          </a:p>
        </p:txBody>
      </p:sp>
      <p:sp>
        <p:nvSpPr>
          <p:cNvPr name="TextBox 19" id="19"/>
          <p:cNvSpPr txBox="true"/>
          <p:nvPr/>
        </p:nvSpPr>
        <p:spPr>
          <a:xfrm rot="0">
            <a:off x="1245507" y="4686139"/>
            <a:ext cx="7287862"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2.5. DỊCH VỤ LƯU TRỮ HÌNH ẢNH</a:t>
            </a:r>
          </a:p>
        </p:txBody>
      </p:sp>
      <p:sp>
        <p:nvSpPr>
          <p:cNvPr name="TextBox 20" id="20"/>
          <p:cNvSpPr txBox="true"/>
          <p:nvPr/>
        </p:nvSpPr>
        <p:spPr>
          <a:xfrm rot="0">
            <a:off x="1442107" y="1257074"/>
            <a:ext cx="9584220"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2. CÁC CÔNG NGHỆ SỬ DỤNG</a:t>
            </a:r>
          </a:p>
        </p:txBody>
      </p:sp>
      <p:sp>
        <p:nvSpPr>
          <p:cNvPr name="TextBox 21" id="21"/>
          <p:cNvSpPr txBox="true"/>
          <p:nvPr/>
        </p:nvSpPr>
        <p:spPr>
          <a:xfrm rot="0">
            <a:off x="722767" y="5695071"/>
            <a:ext cx="14444291" cy="487968"/>
          </a:xfrm>
          <a:prstGeom prst="rect">
            <a:avLst/>
          </a:prstGeom>
        </p:spPr>
        <p:txBody>
          <a:bodyPr anchor="t" rtlCol="false" tIns="0" lIns="0" bIns="0" rIns="0">
            <a:spAutoFit/>
          </a:bodyPr>
          <a:lstStyle/>
          <a:p>
            <a:pPr algn="l" marL="615444" indent="-307722" lvl="1">
              <a:lnSpc>
                <a:spcPts val="3990"/>
              </a:lnSpc>
              <a:buFont typeface="Arial"/>
              <a:buChar char="•"/>
            </a:pPr>
            <a:r>
              <a:rPr lang="en-US" sz="2850">
                <a:solidFill>
                  <a:srgbClr val="000000"/>
                </a:solidFill>
                <a:latin typeface="DG Jory"/>
                <a:ea typeface="DG Jory"/>
                <a:cs typeface="DG Jory"/>
                <a:sym typeface="DG Jory"/>
              </a:rPr>
              <a:t>Cloudi</a:t>
            </a:r>
            <a:r>
              <a:rPr lang="en-US" sz="2850">
                <a:solidFill>
                  <a:srgbClr val="000000"/>
                </a:solidFill>
                <a:latin typeface="DG Jory"/>
                <a:ea typeface="DG Jory"/>
                <a:cs typeface="DG Jory"/>
                <a:sym typeface="DG Jory"/>
              </a:rPr>
              <a:t>nary: Dịch vụ lưu trữ và tối ưu hình ảnh trên cloud.</a:t>
            </a:r>
          </a:p>
        </p:txBody>
      </p:sp>
      <p:grpSp>
        <p:nvGrpSpPr>
          <p:cNvPr name="Group 22" id="22"/>
          <p:cNvGrpSpPr/>
          <p:nvPr/>
        </p:nvGrpSpPr>
        <p:grpSpPr>
          <a:xfrm rot="0">
            <a:off x="1028700" y="6383064"/>
            <a:ext cx="7504669" cy="851368"/>
            <a:chOff x="0" y="0"/>
            <a:chExt cx="1976538" cy="224229"/>
          </a:xfrm>
        </p:grpSpPr>
        <p:sp>
          <p:nvSpPr>
            <p:cNvPr name="Freeform 23" id="23"/>
            <p:cNvSpPr/>
            <p:nvPr/>
          </p:nvSpPr>
          <p:spPr>
            <a:xfrm flipH="false" flipV="false" rot="0">
              <a:off x="0" y="0"/>
              <a:ext cx="1976538" cy="224229"/>
            </a:xfrm>
            <a:custGeom>
              <a:avLst/>
              <a:gdLst/>
              <a:ahLst/>
              <a:cxnLst/>
              <a:rect r="r" b="b" t="t" l="l"/>
              <a:pathLst>
                <a:path h="224229" w="1976538">
                  <a:moveTo>
                    <a:pt x="0" y="0"/>
                  </a:moveTo>
                  <a:lnTo>
                    <a:pt x="1976538" y="0"/>
                  </a:lnTo>
                  <a:lnTo>
                    <a:pt x="1976538" y="224229"/>
                  </a:lnTo>
                  <a:lnTo>
                    <a:pt x="0" y="224229"/>
                  </a:lnTo>
                  <a:close/>
                </a:path>
              </a:pathLst>
            </a:custGeom>
            <a:solidFill>
              <a:srgbClr val="9BDAE9">
                <a:alpha val="49804"/>
              </a:srgbClr>
            </a:solidFill>
          </p:spPr>
        </p:sp>
        <p:sp>
          <p:nvSpPr>
            <p:cNvPr name="TextBox 24" id="24"/>
            <p:cNvSpPr txBox="true"/>
            <p:nvPr/>
          </p:nvSpPr>
          <p:spPr>
            <a:xfrm>
              <a:off x="0" y="-47625"/>
              <a:ext cx="1976538" cy="271854"/>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1245507" y="6501726"/>
            <a:ext cx="7287862" cy="547370"/>
          </a:xfrm>
          <a:prstGeom prst="rect">
            <a:avLst/>
          </a:prstGeom>
        </p:spPr>
        <p:txBody>
          <a:bodyPr anchor="t" rtlCol="false" tIns="0" lIns="0" bIns="0" rIns="0">
            <a:spAutoFit/>
          </a:bodyPr>
          <a:lstStyle/>
          <a:p>
            <a:pPr algn="l">
              <a:lnSpc>
                <a:spcPts val="4479"/>
              </a:lnSpc>
            </a:pPr>
            <a:r>
              <a:rPr lang="en-US" b="true" sz="3199">
                <a:solidFill>
                  <a:srgbClr val="000000"/>
                </a:solidFill>
                <a:latin typeface="Bogart Bold"/>
                <a:ea typeface="Bogart Bold"/>
                <a:cs typeface="Bogart Bold"/>
                <a:sym typeface="Bogart Bold"/>
              </a:rPr>
              <a:t>2.6. HỆ QUẢN TRỊ CƠ SỞ DỮ LIỆU</a:t>
            </a:r>
          </a:p>
        </p:txBody>
      </p:sp>
      <p:sp>
        <p:nvSpPr>
          <p:cNvPr name="TextBox 26" id="26"/>
          <p:cNvSpPr txBox="true"/>
          <p:nvPr/>
        </p:nvSpPr>
        <p:spPr>
          <a:xfrm rot="0">
            <a:off x="722767" y="7558283"/>
            <a:ext cx="14444291" cy="1494416"/>
          </a:xfrm>
          <a:prstGeom prst="rect">
            <a:avLst/>
          </a:prstGeom>
        </p:spPr>
        <p:txBody>
          <a:bodyPr anchor="t" rtlCol="false" tIns="0" lIns="0" bIns="0" rIns="0">
            <a:spAutoFit/>
          </a:bodyPr>
          <a:lstStyle/>
          <a:p>
            <a:pPr algn="l" marL="615444" indent="-307722" lvl="1">
              <a:lnSpc>
                <a:spcPts val="3990"/>
              </a:lnSpc>
              <a:buFont typeface="Arial"/>
              <a:buChar char="•"/>
            </a:pPr>
            <a:r>
              <a:rPr lang="en-US" sz="2850">
                <a:solidFill>
                  <a:srgbClr val="000000"/>
                </a:solidFill>
                <a:latin typeface="DG Jory"/>
                <a:ea typeface="DG Jory"/>
                <a:cs typeface="DG Jory"/>
                <a:sym typeface="DG Jory"/>
              </a:rPr>
              <a:t>My</a:t>
            </a:r>
            <a:r>
              <a:rPr lang="en-US" sz="2850">
                <a:solidFill>
                  <a:srgbClr val="000000"/>
                </a:solidFill>
                <a:latin typeface="DG Jory"/>
                <a:ea typeface="DG Jory"/>
                <a:cs typeface="DG Jory"/>
                <a:sym typeface="DG Jory"/>
              </a:rPr>
              <a:t>SQL: Hệ quản trị cơ sở dữ liệu quan hệ, lưu trữ thông tin khóa học và học viên.</a:t>
            </a:r>
          </a:p>
          <a:p>
            <a:pPr algn="l" marL="615444" indent="-307722" lvl="1">
              <a:lnSpc>
                <a:spcPts val="3990"/>
              </a:lnSpc>
              <a:buFont typeface="Arial"/>
              <a:buChar char="•"/>
            </a:pPr>
            <a:r>
              <a:rPr lang="en-US" sz="2850">
                <a:solidFill>
                  <a:srgbClr val="000000"/>
                </a:solidFill>
                <a:latin typeface="DG Jory"/>
                <a:ea typeface="DG Jory"/>
                <a:cs typeface="DG Jory"/>
                <a:sym typeface="DG Jory"/>
              </a:rPr>
              <a:t>MySQL</a:t>
            </a:r>
            <a:r>
              <a:rPr lang="en-US" sz="2850">
                <a:solidFill>
                  <a:srgbClr val="000000"/>
                </a:solidFill>
                <a:latin typeface="DG Jory"/>
                <a:ea typeface="DG Jory"/>
                <a:cs typeface="DG Jory"/>
                <a:sym typeface="DG Jory"/>
              </a:rPr>
              <a:t> Workbench: Công cụ quản lý và thiết kế CSDL MySQL, trực quan hóa và truy vấn dễ dàng.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5628620" y="1271204"/>
            <a:ext cx="7030760" cy="1773322"/>
            <a:chOff x="0" y="0"/>
            <a:chExt cx="3222541" cy="812800"/>
          </a:xfrm>
        </p:grpSpPr>
        <p:sp>
          <p:nvSpPr>
            <p:cNvPr name="Freeform 7" id="7"/>
            <p:cNvSpPr/>
            <p:nvPr/>
          </p:nvSpPr>
          <p:spPr>
            <a:xfrm flipH="false" flipV="false" rot="0">
              <a:off x="0" y="0"/>
              <a:ext cx="3222541" cy="812800"/>
            </a:xfrm>
            <a:custGeom>
              <a:avLst/>
              <a:gdLst/>
              <a:ahLst/>
              <a:cxnLst/>
              <a:rect r="r" b="b" t="t" l="l"/>
              <a:pathLst>
                <a:path h="812800" w="3222541">
                  <a:moveTo>
                    <a:pt x="3222541" y="0"/>
                  </a:moveTo>
                  <a:lnTo>
                    <a:pt x="0" y="0"/>
                  </a:lnTo>
                  <a:lnTo>
                    <a:pt x="0" y="624840"/>
                  </a:lnTo>
                  <a:lnTo>
                    <a:pt x="157480" y="624840"/>
                  </a:lnTo>
                  <a:lnTo>
                    <a:pt x="157480" y="812800"/>
                  </a:lnTo>
                  <a:lnTo>
                    <a:pt x="463550" y="624840"/>
                  </a:lnTo>
                  <a:lnTo>
                    <a:pt x="3222541" y="624840"/>
                  </a:lnTo>
                  <a:lnTo>
                    <a:pt x="3222541" y="0"/>
                  </a:lnTo>
                  <a:close/>
                </a:path>
              </a:pathLst>
            </a:custGeom>
            <a:solidFill>
              <a:srgbClr val="9BDAE9"/>
            </a:solidFill>
            <a:ln cap="sq">
              <a:noFill/>
              <a:prstDash val="solid"/>
              <a:miter/>
            </a:ln>
          </p:spPr>
        </p:sp>
        <p:sp>
          <p:nvSpPr>
            <p:cNvPr name="TextBox 8" id="8"/>
            <p:cNvSpPr txBox="true"/>
            <p:nvPr/>
          </p:nvSpPr>
          <p:spPr>
            <a:xfrm>
              <a:off x="0" y="-47625"/>
              <a:ext cx="3222541"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847287" y="1413388"/>
            <a:ext cx="6544402" cy="1773322"/>
            <a:chOff x="0" y="0"/>
            <a:chExt cx="2999619" cy="812800"/>
          </a:xfrm>
        </p:grpSpPr>
        <p:sp>
          <p:nvSpPr>
            <p:cNvPr name="Freeform 10" id="10"/>
            <p:cNvSpPr/>
            <p:nvPr/>
          </p:nvSpPr>
          <p:spPr>
            <a:xfrm flipH="false" flipV="false" rot="0">
              <a:off x="0" y="0"/>
              <a:ext cx="2999619" cy="812800"/>
            </a:xfrm>
            <a:custGeom>
              <a:avLst/>
              <a:gdLst/>
              <a:ahLst/>
              <a:cxnLst/>
              <a:rect r="r" b="b" t="t" l="l"/>
              <a:pathLst>
                <a:path h="812800" w="2999619">
                  <a:moveTo>
                    <a:pt x="2999619" y="0"/>
                  </a:moveTo>
                  <a:lnTo>
                    <a:pt x="0" y="0"/>
                  </a:lnTo>
                  <a:lnTo>
                    <a:pt x="0" y="624840"/>
                  </a:lnTo>
                  <a:lnTo>
                    <a:pt x="157480" y="624840"/>
                  </a:lnTo>
                  <a:lnTo>
                    <a:pt x="157480" y="812800"/>
                  </a:lnTo>
                  <a:lnTo>
                    <a:pt x="463550" y="624840"/>
                  </a:lnTo>
                  <a:lnTo>
                    <a:pt x="2999619" y="624840"/>
                  </a:lnTo>
                  <a:lnTo>
                    <a:pt x="2999619"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999619"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510182" y="4139372"/>
            <a:ext cx="11301259" cy="4379238"/>
          </a:xfrm>
          <a:custGeom>
            <a:avLst/>
            <a:gdLst/>
            <a:ahLst/>
            <a:cxnLst/>
            <a:rect r="r" b="b" t="t" l="l"/>
            <a:pathLst>
              <a:path h="4379238" w="11301259">
                <a:moveTo>
                  <a:pt x="0" y="0"/>
                </a:moveTo>
                <a:lnTo>
                  <a:pt x="11301259" y="0"/>
                </a:lnTo>
                <a:lnTo>
                  <a:pt x="11301259" y="4379238"/>
                </a:lnTo>
                <a:lnTo>
                  <a:pt x="0" y="4379238"/>
                </a:lnTo>
                <a:lnTo>
                  <a:pt x="0" y="0"/>
                </a:lnTo>
                <a:close/>
              </a:path>
            </a:pathLst>
          </a:custGeom>
          <a:blipFill>
            <a:blip r:embed="rId4"/>
            <a:stretch>
              <a:fillRect l="0" t="0" r="0" b="0"/>
            </a:stretch>
          </a:blipFill>
        </p:spPr>
      </p:sp>
      <p:sp>
        <p:nvSpPr>
          <p:cNvPr name="TextBox 13" id="13"/>
          <p:cNvSpPr txBox="true"/>
          <p:nvPr/>
        </p:nvSpPr>
        <p:spPr>
          <a:xfrm rot="0">
            <a:off x="6157838" y="1783566"/>
            <a:ext cx="6233850"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3. LUỒNG DỮ LIỆU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241048" y="569776"/>
            <a:ext cx="8173897" cy="1773322"/>
            <a:chOff x="0" y="0"/>
            <a:chExt cx="3746496" cy="812800"/>
          </a:xfrm>
        </p:grpSpPr>
        <p:sp>
          <p:nvSpPr>
            <p:cNvPr name="Freeform 6" id="6"/>
            <p:cNvSpPr/>
            <p:nvPr/>
          </p:nvSpPr>
          <p:spPr>
            <a:xfrm flipH="false" flipV="false" rot="0">
              <a:off x="0" y="0"/>
              <a:ext cx="3746496" cy="812800"/>
            </a:xfrm>
            <a:custGeom>
              <a:avLst/>
              <a:gdLst/>
              <a:ahLst/>
              <a:cxnLst/>
              <a:rect r="r" b="b" t="t" l="l"/>
              <a:pathLst>
                <a:path h="812800" w="3746496">
                  <a:moveTo>
                    <a:pt x="3746496" y="0"/>
                  </a:moveTo>
                  <a:lnTo>
                    <a:pt x="0" y="0"/>
                  </a:lnTo>
                  <a:lnTo>
                    <a:pt x="0" y="624840"/>
                  </a:lnTo>
                  <a:lnTo>
                    <a:pt x="157480" y="624840"/>
                  </a:lnTo>
                  <a:lnTo>
                    <a:pt x="157480" y="812800"/>
                  </a:lnTo>
                  <a:lnTo>
                    <a:pt x="463550" y="624840"/>
                  </a:lnTo>
                  <a:lnTo>
                    <a:pt x="3746496" y="624840"/>
                  </a:lnTo>
                  <a:lnTo>
                    <a:pt x="3746496" y="0"/>
                  </a:lnTo>
                  <a:close/>
                </a:path>
              </a:pathLst>
            </a:custGeom>
            <a:solidFill>
              <a:srgbClr val="9BDAE9"/>
            </a:solidFill>
            <a:ln cap="sq">
              <a:noFill/>
              <a:prstDash val="solid"/>
              <a:miter/>
            </a:ln>
          </p:spPr>
        </p:sp>
        <p:sp>
          <p:nvSpPr>
            <p:cNvPr name="TextBox 7" id="7"/>
            <p:cNvSpPr txBox="true"/>
            <p:nvPr/>
          </p:nvSpPr>
          <p:spPr>
            <a:xfrm>
              <a:off x="0" y="-47625"/>
              <a:ext cx="3746496"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49609" y="711960"/>
            <a:ext cx="7832633" cy="1773322"/>
            <a:chOff x="0" y="0"/>
            <a:chExt cx="3590078" cy="812800"/>
          </a:xfrm>
        </p:grpSpPr>
        <p:sp>
          <p:nvSpPr>
            <p:cNvPr name="Freeform 9" id="9"/>
            <p:cNvSpPr/>
            <p:nvPr/>
          </p:nvSpPr>
          <p:spPr>
            <a:xfrm flipH="false" flipV="false" rot="0">
              <a:off x="0" y="0"/>
              <a:ext cx="3590078" cy="812800"/>
            </a:xfrm>
            <a:custGeom>
              <a:avLst/>
              <a:gdLst/>
              <a:ahLst/>
              <a:cxnLst/>
              <a:rect r="r" b="b" t="t" l="l"/>
              <a:pathLst>
                <a:path h="812800" w="3590078">
                  <a:moveTo>
                    <a:pt x="3590078" y="0"/>
                  </a:moveTo>
                  <a:lnTo>
                    <a:pt x="0" y="0"/>
                  </a:lnTo>
                  <a:lnTo>
                    <a:pt x="0" y="624840"/>
                  </a:lnTo>
                  <a:lnTo>
                    <a:pt x="157480" y="624840"/>
                  </a:lnTo>
                  <a:lnTo>
                    <a:pt x="157480" y="812800"/>
                  </a:lnTo>
                  <a:lnTo>
                    <a:pt x="463550" y="624840"/>
                  </a:lnTo>
                  <a:lnTo>
                    <a:pt x="3590078" y="624840"/>
                  </a:lnTo>
                  <a:lnTo>
                    <a:pt x="3590078"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3590078" cy="6699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3587953" y="2343098"/>
            <a:ext cx="11653985" cy="7443983"/>
          </a:xfrm>
          <a:custGeom>
            <a:avLst/>
            <a:gdLst/>
            <a:ahLst/>
            <a:cxnLst/>
            <a:rect r="r" b="b" t="t" l="l"/>
            <a:pathLst>
              <a:path h="7443983" w="11653985">
                <a:moveTo>
                  <a:pt x="0" y="0"/>
                </a:moveTo>
                <a:lnTo>
                  <a:pt x="11653985" y="0"/>
                </a:lnTo>
                <a:lnTo>
                  <a:pt x="11653985" y="7443983"/>
                </a:lnTo>
                <a:lnTo>
                  <a:pt x="0" y="7443983"/>
                </a:lnTo>
                <a:lnTo>
                  <a:pt x="0" y="0"/>
                </a:lnTo>
                <a:close/>
              </a:path>
            </a:pathLst>
          </a:custGeom>
          <a:blipFill>
            <a:blip r:embed="rId4"/>
            <a:stretch>
              <a:fillRect l="0" t="0" r="0" b="0"/>
            </a:stretch>
          </a:blipFill>
        </p:spPr>
      </p:sp>
      <p:sp>
        <p:nvSpPr>
          <p:cNvPr name="TextBox 12" id="12"/>
          <p:cNvSpPr txBox="true"/>
          <p:nvPr/>
        </p:nvSpPr>
        <p:spPr>
          <a:xfrm rot="0">
            <a:off x="1487219" y="1084962"/>
            <a:ext cx="7557413"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4. USE CASE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6357420" cy="1773322"/>
            <a:chOff x="0" y="0"/>
            <a:chExt cx="2913916" cy="812800"/>
          </a:xfrm>
        </p:grpSpPr>
        <p:sp>
          <p:nvSpPr>
            <p:cNvPr name="Freeform 7" id="7"/>
            <p:cNvSpPr/>
            <p:nvPr/>
          </p:nvSpPr>
          <p:spPr>
            <a:xfrm flipH="false" flipV="false" rot="0">
              <a:off x="0" y="0"/>
              <a:ext cx="2913916" cy="812800"/>
            </a:xfrm>
            <a:custGeom>
              <a:avLst/>
              <a:gdLst/>
              <a:ahLst/>
              <a:cxnLst/>
              <a:rect r="r" b="b" t="t" l="l"/>
              <a:pathLst>
                <a:path h="812800" w="2913916">
                  <a:moveTo>
                    <a:pt x="2913916" y="0"/>
                  </a:moveTo>
                  <a:lnTo>
                    <a:pt x="0" y="0"/>
                  </a:lnTo>
                  <a:lnTo>
                    <a:pt x="0" y="624840"/>
                  </a:lnTo>
                  <a:lnTo>
                    <a:pt x="157480" y="624840"/>
                  </a:lnTo>
                  <a:lnTo>
                    <a:pt x="157480" y="812800"/>
                  </a:lnTo>
                  <a:lnTo>
                    <a:pt x="463550" y="624840"/>
                  </a:lnTo>
                  <a:lnTo>
                    <a:pt x="2913916" y="624840"/>
                  </a:lnTo>
                  <a:lnTo>
                    <a:pt x="2913916" y="0"/>
                  </a:lnTo>
                  <a:close/>
                </a:path>
              </a:pathLst>
            </a:custGeom>
            <a:solidFill>
              <a:srgbClr val="9BDAE9"/>
            </a:solidFill>
            <a:ln cap="sq">
              <a:noFill/>
              <a:prstDash val="solid"/>
              <a:miter/>
            </a:ln>
          </p:spPr>
        </p:sp>
        <p:sp>
          <p:nvSpPr>
            <p:cNvPr name="TextBox 8" id="8"/>
            <p:cNvSpPr txBox="true"/>
            <p:nvPr/>
          </p:nvSpPr>
          <p:spPr>
            <a:xfrm>
              <a:off x="0" y="-47625"/>
              <a:ext cx="2913916"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6215236" cy="1773322"/>
            <a:chOff x="0" y="0"/>
            <a:chExt cx="2848746" cy="812800"/>
          </a:xfrm>
        </p:grpSpPr>
        <p:sp>
          <p:nvSpPr>
            <p:cNvPr name="Freeform 10" id="10"/>
            <p:cNvSpPr/>
            <p:nvPr/>
          </p:nvSpPr>
          <p:spPr>
            <a:xfrm flipH="false" flipV="false" rot="0">
              <a:off x="0" y="0"/>
              <a:ext cx="2848746" cy="812800"/>
            </a:xfrm>
            <a:custGeom>
              <a:avLst/>
              <a:gdLst/>
              <a:ahLst/>
              <a:cxnLst/>
              <a:rect r="r" b="b" t="t" l="l"/>
              <a:pathLst>
                <a:path h="812800" w="2848746">
                  <a:moveTo>
                    <a:pt x="2848746" y="0"/>
                  </a:moveTo>
                  <a:lnTo>
                    <a:pt x="0" y="0"/>
                  </a:lnTo>
                  <a:lnTo>
                    <a:pt x="0" y="624840"/>
                  </a:lnTo>
                  <a:lnTo>
                    <a:pt x="157480" y="624840"/>
                  </a:lnTo>
                  <a:lnTo>
                    <a:pt x="157480" y="812800"/>
                  </a:lnTo>
                  <a:lnTo>
                    <a:pt x="463550" y="624840"/>
                  </a:lnTo>
                  <a:lnTo>
                    <a:pt x="2848746" y="624840"/>
                  </a:lnTo>
                  <a:lnTo>
                    <a:pt x="2848746"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848746"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510182" y="4087974"/>
            <a:ext cx="11301259" cy="5170326"/>
          </a:xfrm>
          <a:custGeom>
            <a:avLst/>
            <a:gdLst/>
            <a:ahLst/>
            <a:cxnLst/>
            <a:rect r="r" b="b" t="t" l="l"/>
            <a:pathLst>
              <a:path h="5170326" w="11301259">
                <a:moveTo>
                  <a:pt x="0" y="0"/>
                </a:moveTo>
                <a:lnTo>
                  <a:pt x="11301259" y="0"/>
                </a:lnTo>
                <a:lnTo>
                  <a:pt x="11301259" y="5170326"/>
                </a:lnTo>
                <a:lnTo>
                  <a:pt x="0" y="5170326"/>
                </a:lnTo>
                <a:lnTo>
                  <a:pt x="0" y="0"/>
                </a:lnTo>
                <a:close/>
              </a:path>
            </a:pathLst>
          </a:custGeom>
          <a:blipFill>
            <a:blip r:embed="rId4"/>
            <a:stretch>
              <a:fillRect l="0" t="0" r="0" b="0"/>
            </a:stretch>
          </a:blipFill>
        </p:spPr>
      </p:sp>
      <p:sp>
        <p:nvSpPr>
          <p:cNvPr name="TextBox 13" id="13"/>
          <p:cNvSpPr txBox="true"/>
          <p:nvPr/>
        </p:nvSpPr>
        <p:spPr>
          <a:xfrm rot="0">
            <a:off x="6351238" y="2070379"/>
            <a:ext cx="6027748"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5. THIẾT KẾ CSDL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5107096" y="924888"/>
            <a:ext cx="8518072" cy="1773322"/>
            <a:chOff x="0" y="0"/>
            <a:chExt cx="3904248" cy="812800"/>
          </a:xfrm>
        </p:grpSpPr>
        <p:sp>
          <p:nvSpPr>
            <p:cNvPr name="Freeform 7" id="7"/>
            <p:cNvSpPr/>
            <p:nvPr/>
          </p:nvSpPr>
          <p:spPr>
            <a:xfrm flipH="false" flipV="false" rot="0">
              <a:off x="0" y="0"/>
              <a:ext cx="3904248" cy="812800"/>
            </a:xfrm>
            <a:custGeom>
              <a:avLst/>
              <a:gdLst/>
              <a:ahLst/>
              <a:cxnLst/>
              <a:rect r="r" b="b" t="t" l="l"/>
              <a:pathLst>
                <a:path h="812800" w="3904248">
                  <a:moveTo>
                    <a:pt x="3904248" y="0"/>
                  </a:moveTo>
                  <a:lnTo>
                    <a:pt x="0" y="0"/>
                  </a:lnTo>
                  <a:lnTo>
                    <a:pt x="0" y="624840"/>
                  </a:lnTo>
                  <a:lnTo>
                    <a:pt x="157480" y="624840"/>
                  </a:lnTo>
                  <a:lnTo>
                    <a:pt x="157480" y="812800"/>
                  </a:lnTo>
                  <a:lnTo>
                    <a:pt x="463550" y="624840"/>
                  </a:lnTo>
                  <a:lnTo>
                    <a:pt x="3904248" y="624840"/>
                  </a:lnTo>
                  <a:lnTo>
                    <a:pt x="3904248" y="0"/>
                  </a:lnTo>
                  <a:close/>
                </a:path>
              </a:pathLst>
            </a:custGeom>
            <a:solidFill>
              <a:srgbClr val="9BDAE9"/>
            </a:solidFill>
            <a:ln cap="sq">
              <a:noFill/>
              <a:prstDash val="solid"/>
              <a:miter/>
            </a:ln>
          </p:spPr>
        </p:sp>
        <p:sp>
          <p:nvSpPr>
            <p:cNvPr name="TextBox 8" id="8"/>
            <p:cNvSpPr txBox="true"/>
            <p:nvPr/>
          </p:nvSpPr>
          <p:spPr>
            <a:xfrm>
              <a:off x="0" y="-47625"/>
              <a:ext cx="3904248"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5249280" y="1067072"/>
            <a:ext cx="8153045" cy="1773322"/>
            <a:chOff x="0" y="0"/>
            <a:chExt cx="3736938" cy="812800"/>
          </a:xfrm>
        </p:grpSpPr>
        <p:sp>
          <p:nvSpPr>
            <p:cNvPr name="Freeform 10" id="10"/>
            <p:cNvSpPr/>
            <p:nvPr/>
          </p:nvSpPr>
          <p:spPr>
            <a:xfrm flipH="false" flipV="false" rot="0">
              <a:off x="0" y="0"/>
              <a:ext cx="3736938" cy="812800"/>
            </a:xfrm>
            <a:custGeom>
              <a:avLst/>
              <a:gdLst/>
              <a:ahLst/>
              <a:cxnLst/>
              <a:rect r="r" b="b" t="t" l="l"/>
              <a:pathLst>
                <a:path h="812800" w="3736938">
                  <a:moveTo>
                    <a:pt x="3736938" y="0"/>
                  </a:moveTo>
                  <a:lnTo>
                    <a:pt x="0" y="0"/>
                  </a:lnTo>
                  <a:lnTo>
                    <a:pt x="0" y="624840"/>
                  </a:lnTo>
                  <a:lnTo>
                    <a:pt x="157480" y="624840"/>
                  </a:lnTo>
                  <a:lnTo>
                    <a:pt x="157480" y="812800"/>
                  </a:lnTo>
                  <a:lnTo>
                    <a:pt x="463550" y="624840"/>
                  </a:lnTo>
                  <a:lnTo>
                    <a:pt x="3736938" y="624840"/>
                  </a:lnTo>
                  <a:lnTo>
                    <a:pt x="3736938"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3736938"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40379" y="3777520"/>
            <a:ext cx="8203621" cy="3855702"/>
          </a:xfrm>
          <a:custGeom>
            <a:avLst/>
            <a:gdLst/>
            <a:ahLst/>
            <a:cxnLst/>
            <a:rect r="r" b="b" t="t" l="l"/>
            <a:pathLst>
              <a:path h="3855702" w="8203621">
                <a:moveTo>
                  <a:pt x="0" y="0"/>
                </a:moveTo>
                <a:lnTo>
                  <a:pt x="8203621" y="0"/>
                </a:lnTo>
                <a:lnTo>
                  <a:pt x="8203621" y="3855702"/>
                </a:lnTo>
                <a:lnTo>
                  <a:pt x="0" y="3855702"/>
                </a:lnTo>
                <a:lnTo>
                  <a:pt x="0" y="0"/>
                </a:lnTo>
                <a:close/>
              </a:path>
            </a:pathLst>
          </a:custGeom>
          <a:blipFill>
            <a:blip r:embed="rId4"/>
            <a:stretch>
              <a:fillRect l="0" t="0" r="0" b="0"/>
            </a:stretch>
          </a:blipFill>
        </p:spPr>
      </p:sp>
      <p:sp>
        <p:nvSpPr>
          <p:cNvPr name="Freeform 13" id="13"/>
          <p:cNvSpPr/>
          <p:nvPr/>
        </p:nvSpPr>
        <p:spPr>
          <a:xfrm flipH="false" flipV="false" rot="0">
            <a:off x="9808901" y="3737095"/>
            <a:ext cx="8245771" cy="3896127"/>
          </a:xfrm>
          <a:custGeom>
            <a:avLst/>
            <a:gdLst/>
            <a:ahLst/>
            <a:cxnLst/>
            <a:rect r="r" b="b" t="t" l="l"/>
            <a:pathLst>
              <a:path h="3896127" w="8245771">
                <a:moveTo>
                  <a:pt x="0" y="0"/>
                </a:moveTo>
                <a:lnTo>
                  <a:pt x="8245772" y="0"/>
                </a:lnTo>
                <a:lnTo>
                  <a:pt x="8245772" y="3896127"/>
                </a:lnTo>
                <a:lnTo>
                  <a:pt x="0" y="3896127"/>
                </a:lnTo>
                <a:lnTo>
                  <a:pt x="0" y="0"/>
                </a:lnTo>
                <a:close/>
              </a:path>
            </a:pathLst>
          </a:custGeom>
          <a:blipFill>
            <a:blip r:embed="rId5"/>
            <a:stretch>
              <a:fillRect l="0" t="0" r="0" b="0"/>
            </a:stretch>
          </a:blipFill>
        </p:spPr>
      </p:sp>
      <p:sp>
        <p:nvSpPr>
          <p:cNvPr name="TextBox 14" id="14"/>
          <p:cNvSpPr txBox="true"/>
          <p:nvPr/>
        </p:nvSpPr>
        <p:spPr>
          <a:xfrm rot="0">
            <a:off x="5475009" y="1440074"/>
            <a:ext cx="7729501" cy="742950"/>
          </a:xfrm>
          <a:prstGeom prst="rect">
            <a:avLst/>
          </a:prstGeom>
        </p:spPr>
        <p:txBody>
          <a:bodyPr anchor="t" rtlCol="false" tIns="0" lIns="0" bIns="0" rIns="0">
            <a:spAutoFit/>
          </a:bodyPr>
          <a:lstStyle/>
          <a:p>
            <a:pPr algn="l">
              <a:lnSpc>
                <a:spcPts val="5917"/>
              </a:lnSpc>
            </a:pPr>
            <a:r>
              <a:rPr lang="en-US" b="true" sz="4930">
                <a:solidFill>
                  <a:srgbClr val="000000"/>
                </a:solidFill>
                <a:latin typeface="Bogart Bold"/>
                <a:ea typeface="Bogart Bold"/>
                <a:cs typeface="Bogart Bold"/>
                <a:sym typeface="Bogart Bold"/>
              </a:rPr>
              <a:t>6. THIẾT KẾ GIAO DIỆN</a:t>
            </a:r>
          </a:p>
        </p:txBody>
      </p:sp>
      <p:sp>
        <p:nvSpPr>
          <p:cNvPr name="TextBox 15" id="15"/>
          <p:cNvSpPr txBox="true"/>
          <p:nvPr/>
        </p:nvSpPr>
        <p:spPr>
          <a:xfrm rot="0">
            <a:off x="4003144" y="8172450"/>
            <a:ext cx="3206943" cy="487968"/>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Đăng ký người dùng</a:t>
            </a:r>
          </a:p>
        </p:txBody>
      </p:sp>
      <p:sp>
        <p:nvSpPr>
          <p:cNvPr name="TextBox 16" id="16"/>
          <p:cNvSpPr txBox="true"/>
          <p:nvPr/>
        </p:nvSpPr>
        <p:spPr>
          <a:xfrm rot="0">
            <a:off x="12137108" y="8172450"/>
            <a:ext cx="3589359" cy="487968"/>
          </a:xfrm>
          <a:prstGeom prst="rect">
            <a:avLst/>
          </a:prstGeom>
        </p:spPr>
        <p:txBody>
          <a:bodyPr anchor="t" rtlCol="false" tIns="0" lIns="0" bIns="0" rIns="0">
            <a:spAutoFit/>
          </a:bodyPr>
          <a:lstStyle/>
          <a:p>
            <a:pPr algn="l">
              <a:lnSpc>
                <a:spcPts val="3990"/>
              </a:lnSpc>
            </a:pPr>
            <a:r>
              <a:rPr lang="en-US" sz="2850">
                <a:solidFill>
                  <a:srgbClr val="000000"/>
                </a:solidFill>
                <a:latin typeface="DG Jory"/>
                <a:ea typeface="DG Jory"/>
                <a:cs typeface="DG Jory"/>
                <a:sym typeface="DG Jory"/>
              </a:rPr>
              <a:t>Đăng nhập user/ admin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DAGq_gCF9dw</dc:identifier>
  <dcterms:modified xsi:type="dcterms:W3CDTF">2011-08-01T06:04:30Z</dcterms:modified>
  <cp:revision>1</cp:revision>
  <dc:title>Dự án quản lí khóa học và học viên</dc:title>
</cp:coreProperties>
</file>