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309"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258" r:id="rId24"/>
    <p:sldId id="259" r:id="rId25"/>
    <p:sldId id="260" r:id="rId26"/>
    <p:sldId id="261" r:id="rId27"/>
    <p:sldId id="262" r:id="rId28"/>
    <p:sldId id="263" r:id="rId29"/>
    <p:sldId id="264" r:id="rId30"/>
    <p:sldId id="265" r:id="rId31"/>
    <p:sldId id="266" r:id="rId32"/>
    <p:sldId id="267" r:id="rId33"/>
    <p:sldId id="268" r:id="rId34"/>
    <p:sldId id="275" r:id="rId35"/>
    <p:sldId id="269" r:id="rId36"/>
    <p:sldId id="270" r:id="rId37"/>
    <p:sldId id="271" r:id="rId38"/>
    <p:sldId id="272" r:id="rId39"/>
    <p:sldId id="273" r:id="rId40"/>
    <p:sldId id="274" r:id="rId41"/>
    <p:sldId id="276" r:id="rId42"/>
    <p:sldId id="277" r:id="rId43"/>
    <p:sldId id="278" r:id="rId44"/>
    <p:sldId id="279" r:id="rId45"/>
    <p:sldId id="280" r:id="rId46"/>
    <p:sldId id="281" r:id="rId47"/>
    <p:sldId id="28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73" d="100"/>
          <a:sy n="73" d="100"/>
        </p:scale>
        <p:origin x="6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14D5713-CAAE-4255-AA55-A595A4CAA968}" type="datetimeFigureOut">
              <a:rPr lang="en-US" smtClean="0"/>
              <a:t>6/2/2020</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C0E2FE4-20DD-49F2-AF57-385EC40CA297}"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4D5713-CAAE-4255-AA55-A595A4CAA968}"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0E2FE4-20DD-49F2-AF57-385EC40CA297}"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4D5713-CAAE-4255-AA55-A595A4CAA968}"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0E2FE4-20DD-49F2-AF57-385EC40CA297}"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4D5713-CAAE-4255-AA55-A595A4CAA968}"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0E2FE4-20DD-49F2-AF57-385EC40CA297}"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4D5713-CAAE-4255-AA55-A595A4CAA968}"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0E2FE4-20DD-49F2-AF57-385EC40CA297}"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4D5713-CAAE-4255-AA55-A595A4CAA968}"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0E2FE4-20DD-49F2-AF57-385EC40CA297}"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4D5713-CAAE-4255-AA55-A595A4CAA968}" type="datetimeFigureOut">
              <a:rPr lang="en-US" smtClean="0"/>
              <a:t>6/2/2020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0E2FE4-20DD-49F2-AF57-385EC40CA297}"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4D5713-CAAE-4255-AA55-A595A4CAA968}" type="datetimeFigureOut">
              <a:rPr lang="en-US" smtClean="0"/>
              <a:t>6/2/2020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0E2FE4-20DD-49F2-AF57-385EC40CA297}"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D5713-CAAE-4255-AA55-A595A4CAA968}" type="datetimeFigureOut">
              <a:rPr lang="en-US" smtClean="0"/>
              <a:t>6/2/2020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0E2FE4-20DD-49F2-AF57-385EC40CA297}"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4D5713-CAAE-4255-AA55-A595A4CAA968}"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0E2FE4-20DD-49F2-AF57-385EC40CA297}"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4D5713-CAAE-4255-AA55-A595A4CAA968}"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0E2FE4-20DD-49F2-AF57-385EC40CA297}"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A14D5713-CAAE-4255-AA55-A595A4CAA968}" type="datetimeFigureOut">
              <a:rPr lang="en-US" smtClean="0"/>
              <a:t>6/2/2020</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AC0E2FE4-20DD-49F2-AF57-385EC40CA29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817245" y="164465"/>
            <a:ext cx="13005435"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BỘ TÀI NGUYÊN VÀ MÔI TRƯỜNG</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TRƯỜNG ĐẠI HỌC TÀI NGUYÊN VÀ MÔI TRƯỜNG TP.HCM</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KHOA: HỆ THỐNG THÔNG TIN VÀ VIỄN THÁM</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1140" y="1346200"/>
            <a:ext cx="1570355" cy="153162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6350" y="2940050"/>
            <a:ext cx="12181205" cy="396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ĐỒ ÁN MÔN HỌC : ĐẢM BẢO CHẤT LƯỢNG VÀ KIỂM THỬ PHẦN MỀM</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800" b="1" i="0" u="sng"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ĐỀ TÀI: </a:t>
            </a:r>
            <a:r>
              <a:rPr lang="en-US" altLang="en-US" sz="2800" b="1" u="sng">
                <a:latin typeface="Times New Roman" panose="02020603050405020304" pitchFamily="18" charset="0"/>
                <a:ea typeface="Calibri" panose="020F0502020204030204" pitchFamily="34" charset="0"/>
                <a:cs typeface="Times New Roman" panose="02020603050405020304" pitchFamily="18" charset="0"/>
              </a:rPr>
              <a:t> Tìm hiểu về Landsat 8 </a:t>
            </a:r>
            <a:endPar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Giảng viên hướng dẫn: </a:t>
            </a:r>
            <a:r>
              <a:rPr kumimoji="0" lang="en-US" altLang="en-US" sz="2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Ths. </a:t>
            </a:r>
            <a:r>
              <a:rPr lang="en-US" altLang="en-US" sz="2400" b="1">
                <a:latin typeface="Times New Roman" panose="02020603050405020304" pitchFamily="18" charset="0"/>
                <a:ea typeface="Calibri" panose="020F0502020204030204" pitchFamily="34" charset="0"/>
                <a:cs typeface="Times New Roman" panose="02020603050405020304" pitchFamily="18" charset="0"/>
              </a:rPr>
              <a:t>Đoàn T. Tố Uyên</a:t>
            </a: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Sinh viên thực hiện: Nguyễn Việt Hoàng</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Võ Tấn Đạt</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Thái Trần Thanh Trọng</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Nguyễn Bá Hiệp</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Mai Tuấn Thành</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Nguyễn Văn Hoài</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Lớp : </a:t>
            </a:r>
            <a:r>
              <a:rPr kumimoji="0" lang="en-US" altLang="en-US" sz="2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06 ĐHCNTT3</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Khoá : </a:t>
            </a:r>
            <a:r>
              <a:rPr kumimoji="0" lang="en-US" altLang="en-US" sz="2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2017 – 2021</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Tp.Hồ Chí Minh, ngày 30  tháng 12 năm 2019</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2000"/>
                                        <p:tgtEl>
                                          <p:spTgt spid="4">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amond(in)">
                                      <p:cBhvr>
                                        <p:cTn id="10" dur="2000"/>
                                        <p:tgtEl>
                                          <p:spTgt spid="4">
                                            <p:txEl>
                                              <p:pRg st="1" end="1"/>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amond(in)">
                                      <p:cBhvr>
                                        <p:cTn id="13" dur="20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amond(in)">
                                      <p:cBhvr>
                                        <p:cTn id="18" dur="2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diamond(in)">
                                      <p:cBhvr>
                                        <p:cTn id="23" dur="2000"/>
                                        <p:tgtEl>
                                          <p:spTgt spid="6">
                                            <p:txEl>
                                              <p:pRg st="0" end="0"/>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diamond(in)">
                                      <p:cBhvr>
                                        <p:cTn id="26" dur="2000"/>
                                        <p:tgtEl>
                                          <p:spTgt spid="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diamond(in)">
                                      <p:cBhvr>
                                        <p:cTn id="31" dur="2000"/>
                                        <p:tgtEl>
                                          <p:spTgt spid="6">
                                            <p:txEl>
                                              <p:pRg st="2" end="2"/>
                                            </p:txEl>
                                          </p:spTgt>
                                        </p:tgtEl>
                                      </p:cBhvr>
                                    </p:animEffect>
                                  </p:childTnLst>
                                </p:cTn>
                              </p:par>
                              <p:par>
                                <p:cTn id="32" presetID="8" presetClass="entr" presetSubtype="16" fill="hold" nodeType="with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diamond(in)">
                                      <p:cBhvr>
                                        <p:cTn id="34" dur="2000"/>
                                        <p:tgtEl>
                                          <p:spTgt spid="6">
                                            <p:txEl>
                                              <p:pRg st="3" end="3"/>
                                            </p:txEl>
                                          </p:spTgt>
                                        </p:tgtEl>
                                      </p:cBhvr>
                                    </p:animEffect>
                                  </p:childTnLst>
                                </p:cTn>
                              </p:par>
                              <p:par>
                                <p:cTn id="35" presetID="8" presetClass="entr" presetSubtype="16" fill="hold" nodeType="with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diamond(in)">
                                      <p:cBhvr>
                                        <p:cTn id="37" dur="2000"/>
                                        <p:tgtEl>
                                          <p:spTgt spid="6">
                                            <p:txEl>
                                              <p:pRg st="4" end="4"/>
                                            </p:txEl>
                                          </p:spTgt>
                                        </p:tgtEl>
                                      </p:cBhvr>
                                    </p:animEffect>
                                  </p:childTnLst>
                                </p:cTn>
                              </p:par>
                              <p:par>
                                <p:cTn id="38" presetID="8" presetClass="entr" presetSubtype="16" fill="hold" nodeType="with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diamond(in)">
                                      <p:cBhvr>
                                        <p:cTn id="40" dur="2000"/>
                                        <p:tgtEl>
                                          <p:spTgt spid="6">
                                            <p:txEl>
                                              <p:pRg st="5" end="5"/>
                                            </p:txEl>
                                          </p:spTgt>
                                        </p:tgtEl>
                                      </p:cBhvr>
                                    </p:animEffect>
                                  </p:childTnLst>
                                </p:cTn>
                              </p:par>
                              <p:par>
                                <p:cTn id="41" presetID="8" presetClass="entr" presetSubtype="16" fill="hold" nodeType="with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Effect transition="in" filter="diamond(in)">
                                      <p:cBhvr>
                                        <p:cTn id="43" dur="2000"/>
                                        <p:tgtEl>
                                          <p:spTgt spid="6">
                                            <p:txEl>
                                              <p:pRg st="6" end="6"/>
                                            </p:txEl>
                                          </p:spTgt>
                                        </p:tgtEl>
                                      </p:cBhvr>
                                    </p:animEffect>
                                  </p:childTnLst>
                                </p:cTn>
                              </p:par>
                              <p:par>
                                <p:cTn id="44" presetID="8" presetClass="entr" presetSubtype="16" fill="hold" nodeType="withEffect">
                                  <p:stCondLst>
                                    <p:cond delay="0"/>
                                  </p:stCondLst>
                                  <p:childTnLst>
                                    <p:set>
                                      <p:cBhvr>
                                        <p:cTn id="45" dur="1" fill="hold">
                                          <p:stCondLst>
                                            <p:cond delay="0"/>
                                          </p:stCondLst>
                                        </p:cTn>
                                        <p:tgtEl>
                                          <p:spTgt spid="6">
                                            <p:txEl>
                                              <p:pRg st="7" end="7"/>
                                            </p:txEl>
                                          </p:spTgt>
                                        </p:tgtEl>
                                        <p:attrNameLst>
                                          <p:attrName>style.visibility</p:attrName>
                                        </p:attrNameLst>
                                      </p:cBhvr>
                                      <p:to>
                                        <p:strVal val="visible"/>
                                      </p:to>
                                    </p:set>
                                    <p:animEffect transition="in" filter="diamond(in)">
                                      <p:cBhvr>
                                        <p:cTn id="46" dur="2000"/>
                                        <p:tgtEl>
                                          <p:spTgt spid="6">
                                            <p:txEl>
                                              <p:pRg st="7" end="7"/>
                                            </p:txEl>
                                          </p:spTgt>
                                        </p:tgtEl>
                                      </p:cBhvr>
                                    </p:animEffect>
                                  </p:childTnLst>
                                </p:cTn>
                              </p:par>
                              <p:par>
                                <p:cTn id="47" presetID="8" presetClass="entr" presetSubtype="16" fill="hold" nodeType="with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Effect transition="in" filter="diamond(in)">
                                      <p:cBhvr>
                                        <p:cTn id="49" dur="2000"/>
                                        <p:tgtEl>
                                          <p:spTgt spid="6">
                                            <p:txEl>
                                              <p:pRg st="8" end="8"/>
                                            </p:txEl>
                                          </p:spTgt>
                                        </p:tgtEl>
                                      </p:cBhvr>
                                    </p:animEffect>
                                  </p:childTnLst>
                                </p:cTn>
                              </p:par>
                              <p:par>
                                <p:cTn id="50" presetID="8" presetClass="entr" presetSubtype="16" fill="hold" nodeType="with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diamond(in)">
                                      <p:cBhvr>
                                        <p:cTn id="52" dur="2000"/>
                                        <p:tgtEl>
                                          <p:spTgt spid="6">
                                            <p:txEl>
                                              <p:pRg st="9" end="9"/>
                                            </p:txEl>
                                          </p:spTgt>
                                        </p:tgtEl>
                                      </p:cBhvr>
                                    </p:animEffect>
                                  </p:childTnLst>
                                </p:cTn>
                              </p:par>
                              <p:par>
                                <p:cTn id="53" presetID="8" presetClass="entr" presetSubtype="16" fill="hold" nodeType="withEffect">
                                  <p:stCondLst>
                                    <p:cond delay="0"/>
                                  </p:stCondLst>
                                  <p:childTnLst>
                                    <p:set>
                                      <p:cBhvr>
                                        <p:cTn id="54" dur="1" fill="hold">
                                          <p:stCondLst>
                                            <p:cond delay="0"/>
                                          </p:stCondLst>
                                        </p:cTn>
                                        <p:tgtEl>
                                          <p:spTgt spid="6">
                                            <p:txEl>
                                              <p:pRg st="10" end="10"/>
                                            </p:txEl>
                                          </p:spTgt>
                                        </p:tgtEl>
                                        <p:attrNameLst>
                                          <p:attrName>style.visibility</p:attrName>
                                        </p:attrNameLst>
                                      </p:cBhvr>
                                      <p:to>
                                        <p:strVal val="visible"/>
                                      </p:to>
                                    </p:set>
                                    <p:animEffect transition="in" filter="diamond(in)">
                                      <p:cBhvr>
                                        <p:cTn id="55" dur="2000"/>
                                        <p:tgtEl>
                                          <p:spTgt spid="6">
                                            <p:txEl>
                                              <p:pRg st="10" end="10"/>
                                            </p:txEl>
                                          </p:spTgt>
                                        </p:tgtEl>
                                      </p:cBhvr>
                                    </p:animEffect>
                                  </p:childTnLst>
                                </p:cTn>
                              </p:par>
                              <p:par>
                                <p:cTn id="56" presetID="8" presetClass="entr" presetSubtype="16" fill="hold" nodeType="withEffect">
                                  <p:stCondLst>
                                    <p:cond delay="0"/>
                                  </p:stCondLst>
                                  <p:childTnLst>
                                    <p:set>
                                      <p:cBhvr>
                                        <p:cTn id="57" dur="1" fill="hold">
                                          <p:stCondLst>
                                            <p:cond delay="0"/>
                                          </p:stCondLst>
                                        </p:cTn>
                                        <p:tgtEl>
                                          <p:spTgt spid="6">
                                            <p:txEl>
                                              <p:pRg st="11" end="11"/>
                                            </p:txEl>
                                          </p:spTgt>
                                        </p:tgtEl>
                                        <p:attrNameLst>
                                          <p:attrName>style.visibility</p:attrName>
                                        </p:attrNameLst>
                                      </p:cBhvr>
                                      <p:to>
                                        <p:strVal val="visible"/>
                                      </p:to>
                                    </p:set>
                                    <p:animEffect transition="in" filter="diamond(in)">
                                      <p:cBhvr>
                                        <p:cTn id="58" dur="20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6. Số lượng kênh phổ</a:t>
            </a:r>
          </a:p>
        </p:txBody>
      </p:sp>
      <p:sp>
        <p:nvSpPr>
          <p:cNvPr id="3" name="Content Placeholder 2"/>
          <p:cNvSpPr>
            <a:spLocks noGrp="1"/>
          </p:cNvSpPr>
          <p:nvPr>
            <p:ph sz="half" idx="1"/>
          </p:nvPr>
        </p:nvSpPr>
        <p:spPr/>
        <p:txBody>
          <a:bodyPr>
            <a:normAutofit fontScale="77500" lnSpcReduction="10000"/>
          </a:bodyPr>
          <a:lstStyle/>
          <a:p>
            <a:pPr marL="0" indent="0">
              <a:buNone/>
            </a:pPr>
            <a:r>
              <a:rPr lang="en-US"/>
              <a:t>Landsat 8 là vệ tinh có có hai bộ cảm là :</a:t>
            </a:r>
          </a:p>
          <a:p>
            <a:pPr marL="0" indent="0">
              <a:buNone/>
            </a:pPr>
            <a:r>
              <a:rPr lang="en-US"/>
              <a:t>OLI - Operational Land Imager : bộ thu nhận ảnh mặt đất </a:t>
            </a:r>
          </a:p>
          <a:p>
            <a:pPr marL="0" indent="0">
              <a:buNone/>
            </a:pPr>
            <a:r>
              <a:rPr lang="en-US"/>
              <a:t>TIRS - Thermal Infrared Sensor : bộ cảm biến hồng ngoại nhiệt</a:t>
            </a:r>
          </a:p>
          <a:p>
            <a:pPr marL="0" indent="0">
              <a:buNone/>
            </a:pPr>
            <a:r>
              <a:rPr lang="en-US"/>
              <a:t>Trong đó : </a:t>
            </a:r>
          </a:p>
          <a:p>
            <a:pPr marL="0" indent="0">
              <a:buNone/>
            </a:pPr>
            <a:r>
              <a:rPr lang="en-US"/>
              <a:t>Cảm biến OLI có 9 băng tần để thu thập phản xạ phổ của bề mặt trái đất ở các bước sóng rời rạc dọc trong dải quang phổ điện từ.</a:t>
            </a:r>
          </a:p>
          <a:p>
            <a:pPr marL="0" indent="0">
              <a:buNone/>
            </a:pPr>
            <a:r>
              <a:rPr lang="en-US"/>
              <a:t>Cảm biến TIRS trên vệ tinh sẽ thu thập thông tin ở 2 bước sóng riêng biệt trong dải hồng ngoại nhiệt</a:t>
            </a:r>
          </a:p>
          <a:p>
            <a:pPr marL="0" indent="0">
              <a:buNone/>
            </a:pPr>
            <a:endParaRPr lang="en-US"/>
          </a:p>
        </p:txBody>
      </p:sp>
      <p:pic>
        <p:nvPicPr>
          <p:cNvPr id="24" name="Picture 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172200" y="1691005"/>
            <a:ext cx="5181600" cy="4591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amond(in)">
                                      <p:cBhvr>
                                        <p:cTn id="15" dur="2000"/>
                                        <p:tgtEl>
                                          <p:spTgt spid="3">
                                            <p:txEl>
                                              <p:pRg st="1" end="1"/>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amond(in)">
                                      <p:cBhvr>
                                        <p:cTn id="18" dur="2000"/>
                                        <p:tgtEl>
                                          <p:spTgt spid="3">
                                            <p:txEl>
                                              <p:pRg st="2" end="2"/>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amond(in)">
                                      <p:cBhvr>
                                        <p:cTn id="21" dur="2000"/>
                                        <p:tgtEl>
                                          <p:spTgt spid="3">
                                            <p:txEl>
                                              <p:pRg st="3" end="3"/>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amond(in)">
                                      <p:cBhvr>
                                        <p:cTn id="24" dur="2000"/>
                                        <p:tgtEl>
                                          <p:spTgt spid="3">
                                            <p:txEl>
                                              <p:pRg st="4" end="4"/>
                                            </p:txEl>
                                          </p:spTgt>
                                        </p:tgtEl>
                                      </p:cBhvr>
                                    </p:animEffect>
                                  </p:childTnLst>
                                </p:cTn>
                              </p:par>
                              <p:par>
                                <p:cTn id="25" presetID="8" presetClass="entr" presetSubtype="16"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amond(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amond(in)">
                                      <p:cBhvr>
                                        <p:cTn id="32"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Tỷ lệ tín hiệu trên tạp âm (viết tắt SNR)</a:t>
            </a:r>
          </a:p>
        </p:txBody>
      </p:sp>
      <p:sp>
        <p:nvSpPr>
          <p:cNvPr id="5" name="Content Placeholder 4"/>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 Band 5 : Near Infrared ( NIR) là sóng cận hồng ngoại NIR</a:t>
            </a:r>
          </a:p>
          <a:p>
            <a:pPr marL="0" indent="0">
              <a:buNone/>
            </a:pPr>
            <a:r>
              <a:rPr lang="en-US">
                <a:latin typeface="Times New Roman" panose="02020603050405020304" pitchFamily="18" charset="0"/>
                <a:cs typeface="Times New Roman" panose="02020603050405020304" pitchFamily="18" charset="0"/>
              </a:rPr>
              <a:t> Band 6 : SWIR 1 là sóng ngắn hồng ngoại</a:t>
            </a:r>
          </a:p>
          <a:p>
            <a:pPr marL="0" indent="0">
              <a:buNone/>
            </a:pPr>
            <a:r>
              <a:rPr lang="en-US">
                <a:latin typeface="Times New Roman" panose="02020603050405020304" pitchFamily="18" charset="0"/>
                <a:cs typeface="Times New Roman" panose="02020603050405020304" pitchFamily="18" charset="0"/>
              </a:rPr>
              <a:t> Band 10 : Thermal Infrared (TIR 1) là sóng Nhiệt hồng ngoại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diamond(in)">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diamond(in)">
                                      <p:cBhvr>
                                        <p:cTn id="17" dur="2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diamond(in)">
                                      <p:cBhvr>
                                        <p:cTn id="22"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Bảng chỉ dẫn Tổ hợp màu cho ảnh vệ tinh Landsat 8</a:t>
            </a:r>
          </a:p>
        </p:txBody>
      </p:sp>
      <p:sp>
        <p:nvSpPr>
          <p:cNvPr id="3" name="Content Placeholder 2"/>
          <p:cNvSpPr>
            <a:spLocks noGrp="1"/>
          </p:cNvSpPr>
          <p:nvPr>
            <p:ph sz="half" idx="1"/>
          </p:nvPr>
        </p:nvSpPr>
        <p:spPr/>
        <p:txBody>
          <a:bodyPr>
            <a:normAutofit/>
          </a:bodyPr>
          <a:lstStyle/>
          <a:p>
            <a:r>
              <a:rPr lang="en-US">
                <a:latin typeface="Times New Roman" panose="02020603050405020304" pitchFamily="18" charset="0"/>
                <a:cs typeface="Times New Roman" panose="02020603050405020304" pitchFamily="18" charset="0"/>
              </a:rPr>
              <a:t>Màu tự nhiên (4-3-2)</a:t>
            </a:r>
          </a:p>
          <a:p>
            <a:r>
              <a:rPr lang="en-US">
                <a:latin typeface="Times New Roman" panose="02020603050405020304" pitchFamily="18" charset="0"/>
                <a:cs typeface="Times New Roman" panose="02020603050405020304" pitchFamily="18" charset="0"/>
              </a:rPr>
              <a:t>Màu giả ( Đô thị ) (7-6-4)</a:t>
            </a:r>
          </a:p>
          <a:p>
            <a:r>
              <a:rPr lang="en-US">
                <a:latin typeface="Times New Roman" panose="02020603050405020304" pitchFamily="18" charset="0"/>
                <a:cs typeface="Times New Roman" panose="02020603050405020304" pitchFamily="18" charset="0"/>
              </a:rPr>
              <a:t>Hồng ngoại (Thực vật) (5 4 3)</a:t>
            </a:r>
          </a:p>
          <a:p>
            <a:r>
              <a:rPr lang="en-US">
                <a:latin typeface="Times New Roman" panose="02020603050405020304" pitchFamily="18" charset="0"/>
                <a:cs typeface="Times New Roman" panose="02020603050405020304" pitchFamily="18" charset="0"/>
              </a:rPr>
              <a:t>Nông nghiệp (6-5-2)</a:t>
            </a:r>
          </a:p>
          <a:p>
            <a:r>
              <a:rPr lang="en-US">
                <a:latin typeface="Times New Roman" panose="02020603050405020304" pitchFamily="18" charset="0"/>
                <a:cs typeface="Times New Roman" panose="02020603050405020304" pitchFamily="18" charset="0"/>
              </a:rPr>
              <a:t>Nổi bật đất và nước (5-6-4)</a:t>
            </a:r>
          </a:p>
        </p:txBody>
      </p:sp>
      <p:sp>
        <p:nvSpPr>
          <p:cNvPr id="4" name="Content Placeholder 3"/>
          <p:cNvSpPr>
            <a:spLocks noGrp="1"/>
          </p:cNvSpPr>
          <p:nvPr>
            <p:ph sz="half" idx="2"/>
          </p:nvPr>
        </p:nvSpPr>
        <p:spPr>
          <a:xfrm>
            <a:off x="6162675" y="1600200"/>
            <a:ext cx="5181600" cy="5022850"/>
          </a:xfrm>
        </p:spPr>
        <p:txBody>
          <a:bodyPr/>
          <a:lstStyle/>
          <a:p>
            <a:r>
              <a:rPr lang="en-US">
                <a:latin typeface="Times New Roman" panose="02020603050405020304" pitchFamily="18" charset="0"/>
                <a:cs typeface="Times New Roman" panose="02020603050405020304" pitchFamily="18" charset="0"/>
                <a:sym typeface="+mn-ea"/>
              </a:rPr>
              <a:t>Xuyên qua khí quyển (7-5-3)</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Giám sát cháy rừng (7-5-2)</a:t>
            </a:r>
          </a:p>
          <a:p>
            <a:r>
              <a:rPr lang="en-US">
                <a:latin typeface="Times New Roman" panose="02020603050405020304" pitchFamily="18" charset="0"/>
                <a:cs typeface="Times New Roman" panose="02020603050405020304" pitchFamily="18" charset="0"/>
                <a:sym typeface="+mn-ea"/>
              </a:rPr>
              <a:t>Ứng dụng trong địa chất (6-3-2)</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Theo dõi nước và thực vật (5-7-1)</a:t>
            </a:r>
          </a:p>
          <a:p>
            <a:r>
              <a:rPr lang="en-US">
                <a:latin typeface="Times New Roman" panose="02020603050405020304" pitchFamily="18" charset="0"/>
                <a:cs typeface="Times New Roman" panose="02020603050405020304" pitchFamily="18" charset="0"/>
              </a:rPr>
              <a:t>Theo dõi thảm thực vật (6-5-4)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amond(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amond(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amond(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diamond(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diamond(in)">
                                      <p:cBhvr>
                                        <p:cTn id="37" dur="20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diamond(in)">
                                      <p:cBhvr>
                                        <p:cTn id="42" dur="20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diamond(in)">
                                      <p:cBhvr>
                                        <p:cTn id="47" dur="20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diamond(in)">
                                      <p:cBhvr>
                                        <p:cTn id="52" dur="20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diamond(in)">
                                      <p:cBhvr>
                                        <p:cTn id="57"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Màu tự nhiên (4-3-2)</a:t>
            </a:r>
          </a:p>
        </p:txBody>
      </p:sp>
      <p:sp>
        <p:nvSpPr>
          <p:cNvPr id="3" name="Content Placeholder 2"/>
          <p:cNvSpPr>
            <a:spLocks noGrp="1"/>
          </p:cNvSpPr>
          <p:nvPr>
            <p:ph sz="half" idx="1"/>
          </p:nvPr>
        </p:nvSpPr>
        <p:spPr>
          <a:xfrm>
            <a:off x="384810" y="1377315"/>
            <a:ext cx="5440680" cy="5310505"/>
          </a:xfrm>
        </p:spPr>
        <p:txBody>
          <a:bodyPr>
            <a:noAutofit/>
          </a:bodyPr>
          <a:lstStyle/>
          <a:p>
            <a:pPr marL="0" indent="0">
              <a:buNone/>
            </a:pPr>
            <a:r>
              <a:rPr lang="en-US" sz="2500">
                <a:latin typeface="Times New Roman" panose="02020603050405020304" pitchFamily="18" charset="0"/>
                <a:cs typeface="Times New Roman" panose="02020603050405020304" pitchFamily="18" charset="0"/>
              </a:rPr>
              <a:t>Tạo ra ảnh có màu sắc tự nhiên khá gần gũi với cảm nhận của mắt người. Với tổ hợp này có thể nhận biết ở mức khái quát hệ thống thuỷ văn có qui mô lớn, các tuyến giao thông quốc lộ, tỉnh lộ, các điểm dân cư đô thị. Tuy nhiên khi giải đoán chi tiết các đối tượng như ao hồ, kênh mương nhỏ, các trục đường giao thông nhánh, các yếu tố thực phủ thì rất khó phân biệt và dễ nhầm lẫn. Phương pháp tổ hợp này chủ yếu được sử dụng in ấn hoặc tạo lớp nền ảnh tự nhiên khi xây dựng CSDL bản đồ chuyên đề. </a:t>
            </a:r>
          </a:p>
        </p:txBody>
      </p:sp>
      <p:pic>
        <p:nvPicPr>
          <p:cNvPr id="14" name="Picture 1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067425" y="1489710"/>
            <a:ext cx="5887720" cy="421894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amond(in)">
                                      <p:cBhvr>
                                        <p:cTn id="1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Màu giả ( Đô thị ) (7-6-4)</a:t>
            </a:r>
          </a:p>
        </p:txBody>
      </p:sp>
      <p:sp>
        <p:nvSpPr>
          <p:cNvPr id="3" name="Content Placeholder 2"/>
          <p:cNvSpPr>
            <a:spLocks noGrp="1"/>
          </p:cNvSpPr>
          <p:nvPr>
            <p:ph sz="half" idx="1"/>
          </p:nvPr>
        </p:nvSpPr>
        <p:spPr/>
        <p:txBody>
          <a:bodyPr/>
          <a:lstStyle/>
          <a:p>
            <a:pPr marL="0" indent="0">
              <a:buNone/>
            </a:pPr>
            <a:r>
              <a:rPr lang="en-US">
                <a:latin typeface="Times New Roman" panose="02020603050405020304" pitchFamily="18" charset="0"/>
                <a:cs typeface="Times New Roman" panose="02020603050405020304" pitchFamily="18" charset="0"/>
              </a:rPr>
              <a:t>Làm nổi bật các khu vực đô thị, khu đông dân cư với tông màu vàng sẫm hoặc có gam màu ánh hồng. Các yếu tố thủy văn nhận biết rất rõ với màu đen hoặc màu xanh nước biển (blue).</a:t>
            </a:r>
          </a:p>
        </p:txBody>
      </p:sp>
      <p:pic>
        <p:nvPicPr>
          <p:cNvPr id="13" name="Picture 1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172200" y="2402205"/>
            <a:ext cx="5181600" cy="319786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diamond(in)">
                                      <p:cBhvr>
                                        <p:cTn id="17" dur="2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amond(in)">
                                      <p:cBhvr>
                                        <p:cTn id="2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Hồng ngoại (Thực vật) (5 4 3)</a:t>
            </a:r>
          </a:p>
        </p:txBody>
      </p:sp>
      <p:sp>
        <p:nvSpPr>
          <p:cNvPr id="3" name="Content Placeholder 2"/>
          <p:cNvSpPr>
            <a:spLocks noGrp="1"/>
          </p:cNvSpPr>
          <p:nvPr>
            <p:ph sz="half" idx="1"/>
          </p:nvPr>
        </p:nvSpPr>
        <p:spPr/>
        <p:txBody>
          <a:bodyPr/>
          <a:lstStyle/>
          <a:p>
            <a:pPr marL="0" indent="0">
              <a:buNone/>
            </a:pPr>
            <a:r>
              <a:rPr lang="en-US">
                <a:latin typeface="Times New Roman" panose="02020603050405020304" pitchFamily="18" charset="0"/>
                <a:cs typeface="Times New Roman" panose="02020603050405020304" pitchFamily="18" charset="0"/>
              </a:rPr>
              <a:t>Dùng để nhận biết và khoanh chính xác các vùng thực vật. Thảm thực vật có tông màu từ đỏ nhạt (gạch non) đến đỏ sẫm (đỏ gạch cua). Với màu đỏ sẫm đăc trưng cho vùng thực vật có lá già, còn màu đỏ tươi là vùng thực vật có lá  non.</a:t>
            </a:r>
          </a:p>
        </p:txBody>
      </p:sp>
      <p:pic>
        <p:nvPicPr>
          <p:cNvPr id="12" name="Picture 1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172200" y="2402205"/>
            <a:ext cx="5181600" cy="319786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amond(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Nông nghiệp (6-5-2)</a:t>
            </a:r>
          </a:p>
        </p:txBody>
      </p:sp>
      <p:sp>
        <p:nvSpPr>
          <p:cNvPr id="3" name="Content Placeholder 2"/>
          <p:cNvSpPr>
            <a:spLocks noGrp="1"/>
          </p:cNvSpPr>
          <p:nvPr>
            <p:ph sz="half" idx="1"/>
          </p:nvPr>
        </p:nvSpPr>
        <p:spPr/>
        <p:txBody>
          <a:bodyPr/>
          <a:lstStyle/>
          <a:p>
            <a:pPr marL="0" indent="0">
              <a:buNone/>
            </a:pPr>
            <a:r>
              <a:rPr lang="en-US">
                <a:latin typeface="Times New Roman" panose="02020603050405020304" pitchFamily="18" charset="0"/>
                <a:cs typeface="Times New Roman" panose="02020603050405020304" pitchFamily="18" charset="0"/>
              </a:rPr>
              <a:t>Dùng để nhận biết các vùng đất canh tác nông nghiệp. Đất trống, đất trồng màu, đất trồng lúa có tông màu nâu. Khu vực đô thị có màu ánh tím. Thực vật có màu xanh lá cây. Thủy văn có màu đen và màu xanh nước biển.</a:t>
            </a:r>
          </a:p>
        </p:txBody>
      </p:sp>
      <p:pic>
        <p:nvPicPr>
          <p:cNvPr id="11" name="Picture 1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181725" y="2402205"/>
            <a:ext cx="5181600" cy="319786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amond(in)">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Nổi bật đất và nước (5-6-4)</a:t>
            </a:r>
          </a:p>
        </p:txBody>
      </p:sp>
      <p:sp>
        <p:nvSpPr>
          <p:cNvPr id="3" name="Content Placeholder 2"/>
          <p:cNvSpPr>
            <a:spLocks noGrp="1"/>
          </p:cNvSpPr>
          <p:nvPr>
            <p:ph sz="half" idx="1"/>
          </p:nvPr>
        </p:nvSpPr>
        <p:spPr/>
        <p:txBody>
          <a:bodyPr/>
          <a:lstStyle/>
          <a:p>
            <a:pPr marL="0" indent="0">
              <a:buNone/>
            </a:pPr>
            <a:r>
              <a:rPr lang="en-US">
                <a:latin typeface="Times New Roman" panose="02020603050405020304" pitchFamily="18" charset="0"/>
                <a:cs typeface="Times New Roman" panose="02020603050405020304" pitchFamily="18" charset="0"/>
              </a:rPr>
              <a:t>Trong kiểu tổ hợp màu giả này, phần đất liền thể hiện dưới màu cam hoặc xanh lá cây, các khối băng tuyết hiển thị ở màu tím hồng rực rỡ, còn mặt nước có màu xanh lam.</a:t>
            </a:r>
          </a:p>
        </p:txBody>
      </p:sp>
      <p:pic>
        <p:nvPicPr>
          <p:cNvPr id="10" name="Picture 1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172200" y="2392045"/>
            <a:ext cx="5181600" cy="319786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amond(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Xuyên qua khí quyển (7-5-3)</a:t>
            </a:r>
          </a:p>
        </p:txBody>
      </p:sp>
      <p:sp>
        <p:nvSpPr>
          <p:cNvPr id="3" name="Content Placeholder 2"/>
          <p:cNvSpPr>
            <a:spLocks noGrp="1"/>
          </p:cNvSpPr>
          <p:nvPr>
            <p:ph sz="half" idx="1"/>
          </p:nvPr>
        </p:nvSpPr>
        <p:spPr/>
        <p:txBody>
          <a:bodyPr/>
          <a:lstStyle/>
          <a:p>
            <a:pPr marL="0" indent="0">
              <a:buNone/>
            </a:pPr>
            <a:r>
              <a:rPr lang="en-US">
                <a:latin typeface="Times New Roman" panose="02020603050405020304" pitchFamily="18" charset="0"/>
                <a:cs typeface="Times New Roman" panose="02020603050405020304" pitchFamily="18" charset="0"/>
              </a:rPr>
              <a:t>Dùng để loại tối đa ảnh hưởng nhiễu môi trường khí quyển. Phương pháp này gần giống với tổ hợp (6 5 4). Với tổ hợp (7 5 3) màu của yếu tố thực vật có màu xanh lá cây, còn tổ hợp (6 5 4) thực vật sẽ có màu xanh ngả vàng. </a:t>
            </a:r>
          </a:p>
        </p:txBody>
      </p:sp>
      <p:pic>
        <p:nvPicPr>
          <p:cNvPr id="8" name="Picture 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172200" y="2402205"/>
            <a:ext cx="5181600" cy="319786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amond(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Giám sát cháy rừng (7-5-2)</a:t>
            </a:r>
          </a:p>
        </p:txBody>
      </p:sp>
      <p:sp>
        <p:nvSpPr>
          <p:cNvPr id="3" name="Content Placeholder 2"/>
          <p:cNvSpPr>
            <a:spLocks noGrp="1"/>
          </p:cNvSpPr>
          <p:nvPr>
            <p:ph sz="half" idx="1"/>
          </p:nvPr>
        </p:nvSpPr>
        <p:spPr/>
        <p:txBody>
          <a:bodyPr/>
          <a:lstStyle/>
          <a:p>
            <a:pPr marL="0" indent="0">
              <a:buNone/>
            </a:pPr>
            <a:r>
              <a:rPr lang="en-US">
                <a:latin typeface="Times New Roman" panose="02020603050405020304" pitchFamily="18" charset="0"/>
                <a:cs typeface="Times New Roman" panose="02020603050405020304" pitchFamily="18" charset="0"/>
              </a:rPr>
              <a:t>Tổ hợp này cho màu tương tự tổ hợp 6-5-2 ở trên. Tuy nhiên, nhờ sử dụng kênh hồng ngoại sóng ngắn SWIR trong dải quang phổ mà ảnh tổ hợp ít bị tác động hơn bởi các yếu tố như khói và các bon phát thải từ đám cháy. </a:t>
            </a:r>
          </a:p>
        </p:txBody>
      </p:sp>
      <p:pic>
        <p:nvPicPr>
          <p:cNvPr id="7" name="Picture 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095365" y="2264410"/>
            <a:ext cx="5181600" cy="319786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amond(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789" y="773315"/>
            <a:ext cx="10972800" cy="582613"/>
          </a:xfrm>
        </p:spPr>
        <p:txBody>
          <a:bodyPr/>
          <a:lstStyle/>
          <a:p>
            <a:r>
              <a:rPr lang="en-US" dirty="0" smtClean="0">
                <a:latin typeface="Times New Roman" panose="02020603050405020304" pitchFamily="18" charset="0"/>
                <a:cs typeface="Times New Roman" panose="02020603050405020304" pitchFamily="18" charset="0"/>
              </a:rPr>
              <a:t>MỤC LỤC</a:t>
            </a:r>
            <a:endParaRPr lang="en-US" dirty="0">
              <a:latin typeface="Times New Roman" panose="02020603050405020304" pitchFamily="18" charset="0"/>
              <a:cs typeface="Times New Roman" panose="02020603050405020304" pitchFamily="18" charset="0"/>
            </a:endParaRPr>
          </a:p>
        </p:txBody>
      </p:sp>
      <p:sp>
        <p:nvSpPr>
          <p:cNvPr id="4" name="Rounded Rectangle 3"/>
          <p:cNvSpPr/>
          <p:nvPr/>
        </p:nvSpPr>
        <p:spPr bwMode="auto">
          <a:xfrm>
            <a:off x="1447800" y="2003843"/>
            <a:ext cx="9374777" cy="862149"/>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lang="en-US" sz="2400" dirty="0" smtClean="0">
                <a:latin typeface="Arial" panose="020B0604020202020204" pitchFamily="34" charset="0"/>
                <a:ea typeface="SimSun" panose="02010600030101010101" pitchFamily="2" charset="-122"/>
              </a:rPr>
              <a:t>CHƯƠNG 1: TÌM HIỂU VỀ VỆ TINH VIỄN THÁM LANDSAT8</a:t>
            </a:r>
            <a:endParaRPr kumimoji="0" lang="en-US" sz="24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endParaRPr>
          </a:p>
        </p:txBody>
      </p:sp>
      <p:sp>
        <p:nvSpPr>
          <p:cNvPr id="5" name="Rounded Rectangle 4"/>
          <p:cNvSpPr/>
          <p:nvPr/>
        </p:nvSpPr>
        <p:spPr bwMode="auto">
          <a:xfrm>
            <a:off x="2481944" y="4127862"/>
            <a:ext cx="9710056" cy="914401"/>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smtClean="0">
                <a:ln>
                  <a:noFill/>
                </a:ln>
                <a:solidFill>
                  <a:schemeClr val="tx1"/>
                </a:solidFill>
                <a:effectLst/>
                <a:latin typeface="Arial" panose="020B0604020202020204" pitchFamily="34" charset="0"/>
                <a:ea typeface="SimSun" panose="02010600030101010101" pitchFamily="2" charset="-122"/>
              </a:rPr>
              <a:t>CHƯƠNG</a:t>
            </a:r>
            <a:r>
              <a:rPr kumimoji="0" lang="en-US" sz="2400" b="0" i="0" u="none" strike="noStrike" cap="none" normalizeH="0" dirty="0" smtClean="0">
                <a:ln>
                  <a:noFill/>
                </a:ln>
                <a:solidFill>
                  <a:schemeClr val="tx1"/>
                </a:solidFill>
                <a:effectLst/>
                <a:latin typeface="Arial" panose="020B0604020202020204" pitchFamily="34" charset="0"/>
                <a:ea typeface="SimSun" panose="02010600030101010101" pitchFamily="2" charset="-122"/>
              </a:rPr>
              <a:t> 2: ỨNG DỤNG ẢNH VỆ TINH LANDSAT8 VÀO THỰC TẾ</a:t>
            </a:r>
          </a:p>
        </p:txBody>
      </p:sp>
    </p:spTree>
    <p:extLst>
      <p:ext uri="{BB962C8B-B14F-4D97-AF65-F5344CB8AC3E}">
        <p14:creationId xmlns:p14="http://schemas.microsoft.com/office/powerpoint/2010/main" val="81761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Ứng dụng trong địa chất (6-3-2)</a:t>
            </a:r>
          </a:p>
        </p:txBody>
      </p:sp>
      <p:sp>
        <p:nvSpPr>
          <p:cNvPr id="3" name="Content Placeholder 2"/>
          <p:cNvSpPr>
            <a:spLocks noGrp="1"/>
          </p:cNvSpPr>
          <p:nvPr>
            <p:ph sz="half" idx="1"/>
          </p:nvPr>
        </p:nvSpPr>
        <p:spPr/>
        <p:txBody>
          <a:bodyPr/>
          <a:lstStyle/>
          <a:p>
            <a:pPr marL="0" indent="0">
              <a:buNone/>
            </a:pPr>
            <a:r>
              <a:rPr lang="en-US">
                <a:latin typeface="Times New Roman" panose="02020603050405020304" pitchFamily="18" charset="0"/>
                <a:cs typeface="Times New Roman" panose="02020603050405020304" pitchFamily="18" charset="0"/>
              </a:rPr>
              <a:t>Tổ hợp này rất thích hợp cho những khu vực có mật độ thảm thực vật thưa thớt hoặc đất trống vì nó cho phép làm nổi bật dáng địa hình. Tổ hợp này hay được sử dụng trong những ứng dụng thuộc ngành địa chất.</a:t>
            </a:r>
          </a:p>
        </p:txBody>
      </p:sp>
      <p:pic>
        <p:nvPicPr>
          <p:cNvPr id="5"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191250" y="2402205"/>
            <a:ext cx="5181600" cy="319786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Theo dõi nước và thực vật (5-7-1)</a:t>
            </a:r>
          </a:p>
        </p:txBody>
      </p:sp>
      <p:sp>
        <p:nvSpPr>
          <p:cNvPr id="3" name="Content Placeholder 2"/>
          <p:cNvSpPr>
            <a:spLocks noGrp="1"/>
          </p:cNvSpPr>
          <p:nvPr>
            <p:ph sz="half" idx="1"/>
          </p:nvPr>
        </p:nvSpPr>
        <p:spPr>
          <a:xfrm>
            <a:off x="235585" y="1600200"/>
            <a:ext cx="5750560" cy="5073015"/>
          </a:xfrm>
        </p:spPr>
        <p:txBody>
          <a:bodyPr>
            <a:noAutofit/>
          </a:bodyPr>
          <a:lstStyle/>
          <a:p>
            <a:pPr marL="0" indent="0" algn="l">
              <a:buNone/>
            </a:pPr>
            <a:r>
              <a:rPr lang="en-US" sz="2800">
                <a:latin typeface="Times New Roman" panose="02020603050405020304" pitchFamily="18" charset="0"/>
                <a:cs typeface="Times New Roman" panose="02020603050405020304" pitchFamily="18" charset="0"/>
              </a:rPr>
              <a:t>Tổ hợp màu này là sự kết hợp của các kênh phổ Cận hồng ngoại NIR, Hồng ngoại sóng ngắn thứ hai SWIR2 và Aerosol ven biển (Coastal Aerosol). Kênh phổ Aerosol ven biển là một kênh duy nhất chỉ có ở vệ tinh Landsat-8, cho phép theo dõi các hạt lơ lửng rất nhỏ như bụi và khói ở các vùng nước nông. Với tổ hợp này, thảm thực vật xuất hiện ở gam màu cam đỏ.</a:t>
            </a:r>
          </a:p>
        </p:txBody>
      </p:sp>
      <p:pic>
        <p:nvPicPr>
          <p:cNvPr id="6" name="Picture 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172200" y="2382520"/>
            <a:ext cx="5181600" cy="319786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950" y="34290"/>
            <a:ext cx="10515600" cy="1325563"/>
          </a:xfrm>
        </p:spPr>
        <p:txBody>
          <a:bodyPr/>
          <a:lstStyle/>
          <a:p>
            <a:r>
              <a:rPr lang="en-US">
                <a:latin typeface="Times New Roman" panose="02020603050405020304" pitchFamily="18" charset="0"/>
                <a:cs typeface="Times New Roman" panose="02020603050405020304" pitchFamily="18" charset="0"/>
              </a:rPr>
              <a:t>Theo dõi thảm thực vật (6-5-4)</a:t>
            </a:r>
          </a:p>
        </p:txBody>
      </p:sp>
      <p:sp>
        <p:nvSpPr>
          <p:cNvPr id="3" name="Content Placeholder 2"/>
          <p:cNvSpPr>
            <a:spLocks noGrp="1"/>
          </p:cNvSpPr>
          <p:nvPr>
            <p:ph sz="half" idx="1"/>
          </p:nvPr>
        </p:nvSpPr>
        <p:spPr>
          <a:xfrm>
            <a:off x="309245" y="1154430"/>
            <a:ext cx="5862320" cy="5251450"/>
          </a:xfrm>
        </p:spPr>
        <p:txBody>
          <a:bodyPr>
            <a:noAutofit/>
          </a:bodyPr>
          <a:lstStyle/>
          <a:p>
            <a:pPr marL="0" indent="0">
              <a:buNone/>
            </a:pPr>
            <a:r>
              <a:rPr lang="en-US" sz="2400">
                <a:latin typeface="Times New Roman" panose="02020603050405020304" pitchFamily="18" charset="0"/>
                <a:cs typeface="Times New Roman" panose="02020603050405020304" pitchFamily="18" charset="0"/>
              </a:rPr>
              <a:t>Phương pháp này cho kết quả màu sắc đẹp, rõ nét làm nổi bật được 2 nhóm lớp thuỷ hệ và thực vật; có thể nhận biết chính xác yếu tố mặt nước bằng màu xanh nước biển hoặc đen; phân biệt rõ được ranh giới các vùng rừng già, rừng non mới trồng, vùng đất trồng lúa, trồng màu bằng màu xanh lá cây đậm và nhạt; các vùng đất trống hay khu đô thị có màu hồng và màu tím. So với tổ hợp màu hồng ngoại, phương pháp này có hiệu quả hơn trong việc giải đoán các đối tượng thuộc nhóm lớp thuỷ hệ và thực vật bởi vì màu sắc khá tương đồng với cảm nhận của mắt người.</a:t>
            </a:r>
          </a:p>
        </p:txBody>
      </p:sp>
      <p:pic>
        <p:nvPicPr>
          <p:cNvPr id="5" name="Content Placeholder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075045" y="1487805"/>
            <a:ext cx="5812155" cy="35871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9788" y="429455"/>
            <a:ext cx="2260555" cy="646331"/>
          </a:xfrm>
          <a:prstGeom prst="rect">
            <a:avLst/>
          </a:prstGeom>
        </p:spPr>
        <p:txBody>
          <a:bodyPr wrap="none">
            <a:spAutoFit/>
          </a:bodyPr>
          <a:lstStyle/>
          <a:p>
            <a:r>
              <a:rPr lang="en-US" sz="3600" b="1">
                <a:latin typeface="Times New Roman" panose="02020603050405020304" pitchFamily="18" charset="0"/>
                <a:cs typeface="Times New Roman" panose="02020603050405020304" pitchFamily="18" charset="0"/>
              </a:rPr>
              <a:t>I. Mở đầu.</a:t>
            </a:r>
          </a:p>
        </p:txBody>
      </p:sp>
      <p:sp>
        <p:nvSpPr>
          <p:cNvPr id="3" name="TextBox 2"/>
          <p:cNvSpPr txBox="1"/>
          <p:nvPr/>
        </p:nvSpPr>
        <p:spPr>
          <a:xfrm>
            <a:off x="1267360" y="1015521"/>
            <a:ext cx="10522858" cy="615553"/>
          </a:xfrm>
          <a:prstGeom prst="rect">
            <a:avLst/>
          </a:prstGeom>
          <a:noFill/>
        </p:spPr>
        <p:txBody>
          <a:bodyPr wrap="square" rtlCol="0">
            <a:spAutoFit/>
          </a:bodyPr>
          <a:lstStyle/>
          <a:p>
            <a:r>
              <a:rPr lang="en-US" sz="3400" u="sng">
                <a:latin typeface="Times New Roman" panose="02020603050405020304" pitchFamily="18" charset="0"/>
                <a:cs typeface="Times New Roman" panose="02020603050405020304" pitchFamily="18" charset="0"/>
              </a:rPr>
              <a:t>1.1 Nguyên nhân, áp dụng công nghệ GIS và viễn thám.</a:t>
            </a:r>
          </a:p>
        </p:txBody>
      </p:sp>
      <p:sp>
        <p:nvSpPr>
          <p:cNvPr id="4" name="Rectangle 3"/>
          <p:cNvSpPr/>
          <p:nvPr/>
        </p:nvSpPr>
        <p:spPr>
          <a:xfrm>
            <a:off x="1571676" y="1798699"/>
            <a:ext cx="9347202" cy="3228000"/>
          </a:xfrm>
          <a:prstGeom prst="rect">
            <a:avLst/>
          </a:prstGeom>
        </p:spPr>
        <p:txBody>
          <a:bodyPr wrap="square">
            <a:spAutoFit/>
          </a:bodyPr>
          <a:lstStyle/>
          <a:p>
            <a:pPr marL="342900" marR="0" lvl="0" indent="-342900" algn="just">
              <a:lnSpc>
                <a:spcPct val="107000"/>
              </a:lnSpc>
              <a:spcBef>
                <a:spcPts val="0"/>
              </a:spcBef>
              <a:spcAft>
                <a:spcPts val="800"/>
              </a:spcAft>
              <a:buFont typeface="Times New Roman" panose="02020603050405020304" pitchFamily="18" charset="0"/>
              <a:buChar char="-"/>
            </a:pPr>
            <a:r>
              <a:rPr lang="en-US" sz="3200">
                <a:latin typeface="Times New Roman" panose="02020603050405020304" pitchFamily="18" charset="0"/>
                <a:ea typeface="Calibri" panose="020F0502020204030204" pitchFamily="34" charset="0"/>
                <a:cs typeface="Times New Roman" panose="02020603050405020304" pitchFamily="18" charset="0"/>
              </a:rPr>
              <a:t>Rừng là “lá phổi” của trái đất, rừng có vai trò quan trọng trong việc duy trì cân bằng hệ sinh thái và sự đa dạng sinh học trên trái đất. Bởi  vậy,  bảo  vệ  rừng  và  nguồn  tài nguyên  rừng  luôn  trở  thành  một  yêu  cầu, nhiệm vụ không thể trì hoãn đối với tất cả các quốc gia trên  thế giới, trong đó  có Việt Nam.</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154534" y="5269594"/>
            <a:ext cx="8960432" cy="954107"/>
          </a:xfrm>
          <a:prstGeom prst="rect">
            <a:avLst/>
          </a:prstGeom>
        </p:spPr>
        <p:txBody>
          <a:bodyPr wrap="square">
            <a:spAutoFit/>
          </a:bodyPr>
          <a:lstStyle/>
          <a:p>
            <a:pPr algn="just"/>
            <a:r>
              <a:rPr lang="en-US" sz="2800" i="1">
                <a:latin typeface="Times New Roman" panose="02020603050405020304" pitchFamily="18" charset="0"/>
                <a:ea typeface="Calibri" panose="020F0502020204030204" pitchFamily="34" charset="0"/>
              </a:rPr>
              <a:t>Vì thế mà công nghệ GIS và viễn thám là một giải pháp hỗ trợ đặc biệt cho vấn đề quản lý tài nguyên và môi trường.</a:t>
            </a:r>
            <a:endParaRPr lang="en-US" sz="2800" i="1"/>
          </a:p>
        </p:txBody>
      </p:sp>
      <p:sp>
        <p:nvSpPr>
          <p:cNvPr id="6" name="Arrow: Right 5"/>
          <p:cNvSpPr/>
          <p:nvPr/>
        </p:nvSpPr>
        <p:spPr>
          <a:xfrm>
            <a:off x="1571676" y="5344865"/>
            <a:ext cx="582858" cy="401782"/>
          </a:xfrm>
          <a:prstGeom prst="rightArrow">
            <a:avLst/>
          </a:prstGeom>
          <a:solidFill>
            <a:schemeClr val="accent6">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amond(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diamond(in)">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amond(in)">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diamond(in)">
                                      <p:cBhvr>
                                        <p:cTn id="2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5120" y="443256"/>
            <a:ext cx="8970761" cy="615553"/>
          </a:xfrm>
          <a:prstGeom prst="rect">
            <a:avLst/>
          </a:prstGeom>
          <a:noFill/>
        </p:spPr>
        <p:txBody>
          <a:bodyPr wrap="square" rtlCol="0">
            <a:spAutoFit/>
          </a:bodyPr>
          <a:lstStyle/>
          <a:p>
            <a:r>
              <a:rPr lang="en-US" sz="3400" u="sng">
                <a:latin typeface="Times New Roman" panose="02020603050405020304" pitchFamily="18" charset="0"/>
                <a:cs typeface="Times New Roman" panose="02020603050405020304" pitchFamily="18" charset="0"/>
              </a:rPr>
              <a:t>1.2 Ứng dụng của GIS và viễn thám vào thực tế.</a:t>
            </a:r>
          </a:p>
        </p:txBody>
      </p:sp>
      <p:sp>
        <p:nvSpPr>
          <p:cNvPr id="3" name="TextBox 2"/>
          <p:cNvSpPr txBox="1"/>
          <p:nvPr/>
        </p:nvSpPr>
        <p:spPr>
          <a:xfrm>
            <a:off x="1122523" y="1166850"/>
            <a:ext cx="10237098" cy="584775"/>
          </a:xfrm>
          <a:prstGeom prst="rect">
            <a:avLst/>
          </a:prstGeom>
          <a:noFill/>
        </p:spPr>
        <p:txBody>
          <a:bodyPr wrap="none" rtlCol="0">
            <a:spAutoFit/>
          </a:bodyPr>
          <a:lstStyle/>
          <a:p>
            <a:pPr marL="285750" indent="-285750">
              <a:buFont typeface="Wingdings" panose="05000000000000000000" pitchFamily="2" charset="2"/>
              <a:buChar char="v"/>
            </a:pPr>
            <a:r>
              <a:rPr lang="en-US" sz="3200" i="1">
                <a:latin typeface="Times New Roman" panose="02020603050405020304" pitchFamily="18" charset="0"/>
                <a:cs typeface="Times New Roman" panose="02020603050405020304" pitchFamily="18" charset="0"/>
              </a:rPr>
              <a:t> Ng</a:t>
            </a:r>
            <a:r>
              <a:rPr lang="vi-VN" sz="3200" i="1">
                <a:latin typeface="Times New Roman" panose="02020603050405020304" pitchFamily="18" charset="0"/>
                <a:cs typeface="Times New Roman" panose="02020603050405020304" pitchFamily="18" charset="0"/>
              </a:rPr>
              <a:t>ư</a:t>
            </a:r>
            <a:r>
              <a:rPr lang="en-US" sz="3200" i="1">
                <a:latin typeface="Times New Roman" panose="02020603050405020304" pitchFamily="18" charset="0"/>
                <a:cs typeface="Times New Roman" panose="02020603050405020304" pitchFamily="18" charset="0"/>
              </a:rPr>
              <a:t>ời dùng có thể phân loại ra các loại bản đồ nh</a:t>
            </a:r>
            <a:r>
              <a:rPr lang="vi-VN" sz="3200" i="1">
                <a:latin typeface="Times New Roman" panose="02020603050405020304" pitchFamily="18" charset="0"/>
                <a:cs typeface="Times New Roman" panose="02020603050405020304" pitchFamily="18" charset="0"/>
              </a:rPr>
              <a:t>ư</a:t>
            </a:r>
            <a:r>
              <a:rPr lang="en-US" sz="3200" i="1">
                <a:latin typeface="Times New Roman" panose="02020603050405020304" pitchFamily="18" charset="0"/>
                <a:cs typeface="Times New Roman" panose="02020603050405020304" pitchFamily="18" charset="0"/>
              </a:rPr>
              <a:t> sau : </a:t>
            </a:r>
          </a:p>
        </p:txBody>
      </p:sp>
      <p:sp>
        <p:nvSpPr>
          <p:cNvPr id="4" name="TextBox 3"/>
          <p:cNvSpPr txBox="1"/>
          <p:nvPr/>
        </p:nvSpPr>
        <p:spPr>
          <a:xfrm>
            <a:off x="1645757" y="1790292"/>
            <a:ext cx="5267789" cy="584775"/>
          </a:xfrm>
          <a:prstGeom prst="rect">
            <a:avLst/>
          </a:prstGeom>
          <a:noFill/>
        </p:spPr>
        <p:txBody>
          <a:bodyPr wrap="none" rtlCol="0">
            <a:spAutoFit/>
          </a:bodyPr>
          <a:lstStyle/>
          <a:p>
            <a:r>
              <a:rPr lang="en-US" sz="3200">
                <a:latin typeface="Times New Roman" panose="02020603050405020304" pitchFamily="18" charset="0"/>
                <a:cs typeface="Times New Roman" panose="02020603050405020304" pitchFamily="18" charset="0"/>
              </a:rPr>
              <a:t>+ Bản đồ phân vùng cháy rừng</a:t>
            </a:r>
          </a:p>
        </p:txBody>
      </p:sp>
      <p:sp>
        <p:nvSpPr>
          <p:cNvPr id="5" name="TextBox 4"/>
          <p:cNvSpPr txBox="1"/>
          <p:nvPr/>
        </p:nvSpPr>
        <p:spPr>
          <a:xfrm>
            <a:off x="1645757" y="2508100"/>
            <a:ext cx="9083859" cy="1077218"/>
          </a:xfrm>
          <a:prstGeom prst="rect">
            <a:avLst/>
          </a:prstGeom>
          <a:noFill/>
        </p:spPr>
        <p:txBody>
          <a:bodyPr wrap="square" rtlCol="0">
            <a:spAutoFit/>
          </a:bodyPr>
          <a:lstStyle/>
          <a:p>
            <a:pPr marL="290830" indent="-290830"/>
            <a:r>
              <a:rPr lang="en-US" sz="3200">
                <a:latin typeface="Times New Roman" panose="02020603050405020304" pitchFamily="18" charset="0"/>
                <a:cs typeface="Times New Roman" panose="02020603050405020304" pitchFamily="18" charset="0"/>
              </a:rPr>
              <a:t>+ Bản đồ tái diễn biến tài nguyên rừng với các quy mô   khác nhau.</a:t>
            </a:r>
          </a:p>
        </p:txBody>
      </p:sp>
      <p:sp>
        <p:nvSpPr>
          <p:cNvPr id="6" name="TextBox 5"/>
          <p:cNvSpPr txBox="1"/>
          <p:nvPr/>
        </p:nvSpPr>
        <p:spPr>
          <a:xfrm>
            <a:off x="1645757" y="3715342"/>
            <a:ext cx="9502922" cy="584775"/>
          </a:xfrm>
          <a:prstGeom prst="rect">
            <a:avLst/>
          </a:prstGeom>
          <a:noFill/>
        </p:spPr>
        <p:txBody>
          <a:bodyPr wrap="none" rtlCol="0">
            <a:spAutoFit/>
          </a:bodyPr>
          <a:lstStyle/>
          <a:p>
            <a:r>
              <a:rPr lang="en-US" sz="3200">
                <a:latin typeface="Times New Roman" panose="02020603050405020304" pitchFamily="18" charset="0"/>
                <a:cs typeface="Times New Roman" panose="02020603050405020304" pitchFamily="18" charset="0"/>
              </a:rPr>
              <a:t>+ Bản đồ quản lý, nghiên cứu quy hoạch,…đối với rừng.</a:t>
            </a:r>
          </a:p>
        </p:txBody>
      </p:sp>
      <p:sp>
        <p:nvSpPr>
          <p:cNvPr id="7" name="TextBox 6"/>
          <p:cNvSpPr txBox="1"/>
          <p:nvPr/>
        </p:nvSpPr>
        <p:spPr>
          <a:xfrm>
            <a:off x="1645757" y="4430141"/>
            <a:ext cx="9083859" cy="1077218"/>
          </a:xfrm>
          <a:prstGeom prst="rect">
            <a:avLst/>
          </a:prstGeom>
          <a:noFill/>
        </p:spPr>
        <p:txBody>
          <a:bodyPr wrap="square" rtlCol="0">
            <a:spAutoFit/>
          </a:bodyPr>
          <a:lstStyle/>
          <a:p>
            <a:pPr marL="346075" indent="-346075"/>
            <a:r>
              <a:rPr lang="en-US" sz="3200">
                <a:latin typeface="Times New Roman" panose="02020603050405020304" pitchFamily="18" charset="0"/>
                <a:cs typeface="Times New Roman" panose="02020603050405020304" pitchFamily="18" charset="0"/>
              </a:rPr>
              <a:t>+ Bản đồ xác định nhân tố khí hậu, thủy văn, địa hình, đất đai, thảm thực vật,….</a:t>
            </a:r>
          </a:p>
        </p:txBody>
      </p:sp>
      <p:sp>
        <p:nvSpPr>
          <p:cNvPr id="8" name="TextBox 7"/>
          <p:cNvSpPr txBox="1"/>
          <p:nvPr/>
        </p:nvSpPr>
        <p:spPr>
          <a:xfrm>
            <a:off x="1645757" y="5637383"/>
            <a:ext cx="8900486" cy="1077218"/>
          </a:xfrm>
          <a:prstGeom prst="rect">
            <a:avLst/>
          </a:prstGeom>
          <a:noFill/>
        </p:spPr>
        <p:txBody>
          <a:bodyPr wrap="square" rtlCol="0">
            <a:spAutoFit/>
          </a:bodyPr>
          <a:lstStyle/>
          <a:p>
            <a:pPr marL="346075" indent="-346075"/>
            <a:r>
              <a:rPr lang="en-US" sz="3200">
                <a:latin typeface="Times New Roman" panose="02020603050405020304" pitchFamily="18" charset="0"/>
                <a:cs typeface="Times New Roman" panose="02020603050405020304" pitchFamily="18" charset="0"/>
              </a:rPr>
              <a:t>+ Bản đồ đánh giá quá trình sử dụng tài nguyên thiên nhiên để có giải pháp thích hợp.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amond(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diamond(in)">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diamond(in)">
                                      <p:cBhvr>
                                        <p:cTn id="22" dur="20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diamond(in)">
                                      <p:cBhvr>
                                        <p:cTn id="27" dur="20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diamond(in)">
                                      <p:cBhvr>
                                        <p:cTn id="32" dur="20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diamond(in)">
                                      <p:cBhvr>
                                        <p:cTn id="37"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0028" y="562992"/>
            <a:ext cx="7258718" cy="646331"/>
          </a:xfrm>
          <a:prstGeom prst="rect">
            <a:avLst/>
          </a:prstGeom>
          <a:noFill/>
        </p:spPr>
        <p:txBody>
          <a:bodyPr wrap="none" rtlCol="0">
            <a:spAutoFit/>
          </a:bodyPr>
          <a:lstStyle/>
          <a:p>
            <a:r>
              <a:rPr lang="en-US" sz="3600" b="1">
                <a:latin typeface="Times New Roman" panose="02020603050405020304" pitchFamily="18" charset="0"/>
                <a:cs typeface="Times New Roman" panose="02020603050405020304" pitchFamily="18" charset="0"/>
              </a:rPr>
              <a:t>II. Ứng dụng ảnh vệ tinh Landsat 8.</a:t>
            </a:r>
          </a:p>
        </p:txBody>
      </p:sp>
      <p:sp>
        <p:nvSpPr>
          <p:cNvPr id="4" name="TextBox 3"/>
          <p:cNvSpPr txBox="1"/>
          <p:nvPr/>
        </p:nvSpPr>
        <p:spPr>
          <a:xfrm>
            <a:off x="1690252" y="1402413"/>
            <a:ext cx="8246168" cy="584775"/>
          </a:xfrm>
          <a:prstGeom prst="rect">
            <a:avLst/>
          </a:prstGeom>
          <a:noFill/>
        </p:spPr>
        <p:txBody>
          <a:bodyPr wrap="none" rtlCol="0">
            <a:spAutoFit/>
          </a:bodyPr>
          <a:lstStyle/>
          <a:p>
            <a:pPr marL="457200" indent="-457200">
              <a:buFont typeface="Wingdings" panose="05000000000000000000" pitchFamily="2" charset="2"/>
              <a:buChar char="Ø"/>
            </a:pPr>
            <a:r>
              <a:rPr lang="en-US" sz="3200" i="1">
                <a:latin typeface="Times New Roman" panose="02020603050405020304" pitchFamily="18" charset="0"/>
                <a:cs typeface="Times New Roman" panose="02020603050405020304" pitchFamily="18" charset="0"/>
              </a:rPr>
              <a:t>Đối t</a:t>
            </a:r>
            <a:r>
              <a:rPr lang="vi-VN" sz="3200" i="1">
                <a:latin typeface="Times New Roman" panose="02020603050405020304" pitchFamily="18" charset="0"/>
                <a:cs typeface="Times New Roman" panose="02020603050405020304" pitchFamily="18" charset="0"/>
              </a:rPr>
              <a:t>ư</a:t>
            </a:r>
            <a:r>
              <a:rPr lang="en-US" sz="3200" i="1">
                <a:latin typeface="Times New Roman" panose="02020603050405020304" pitchFamily="18" charset="0"/>
                <a:cs typeface="Times New Roman" panose="02020603050405020304" pitchFamily="18" charset="0"/>
              </a:rPr>
              <a:t>ợng ứng dụng rừng ngập mặn Cần Giờ.</a:t>
            </a:r>
          </a:p>
        </p:txBody>
      </p:sp>
      <p:sp>
        <p:nvSpPr>
          <p:cNvPr id="5" name="TextBox 4"/>
          <p:cNvSpPr txBox="1"/>
          <p:nvPr/>
        </p:nvSpPr>
        <p:spPr>
          <a:xfrm>
            <a:off x="1155877" y="2122735"/>
            <a:ext cx="2585964" cy="615553"/>
          </a:xfrm>
          <a:prstGeom prst="rect">
            <a:avLst/>
          </a:prstGeom>
          <a:noFill/>
        </p:spPr>
        <p:txBody>
          <a:bodyPr wrap="none" rtlCol="0">
            <a:spAutoFit/>
          </a:bodyPr>
          <a:lstStyle/>
          <a:p>
            <a:pPr marL="457200" indent="-457200">
              <a:buFont typeface="Wingdings" panose="05000000000000000000" pitchFamily="2" charset="2"/>
              <a:buChar char="v"/>
            </a:pPr>
            <a:r>
              <a:rPr lang="en-US" sz="3400" u="sng">
                <a:latin typeface="Times New Roman" panose="02020603050405020304" pitchFamily="18" charset="0"/>
                <a:cs typeface="Times New Roman" panose="02020603050405020304" pitchFamily="18" charset="0"/>
              </a:rPr>
              <a:t>Khái quát :</a:t>
            </a:r>
          </a:p>
        </p:txBody>
      </p:sp>
      <p:sp>
        <p:nvSpPr>
          <p:cNvPr id="6" name="TextBox 5"/>
          <p:cNvSpPr txBox="1"/>
          <p:nvPr/>
        </p:nvSpPr>
        <p:spPr>
          <a:xfrm>
            <a:off x="1690252" y="3651700"/>
            <a:ext cx="9448803" cy="2062103"/>
          </a:xfrm>
          <a:prstGeom prst="rect">
            <a:avLst/>
          </a:prstGeom>
          <a:noFill/>
        </p:spPr>
        <p:txBody>
          <a:bodyPr wrap="square" rtlCol="0">
            <a:spAutoFit/>
          </a:bodyPr>
          <a:lstStyle/>
          <a:p>
            <a:pPr algn="just"/>
            <a:r>
              <a:rPr lang="en-US" sz="3200">
                <a:latin typeface="Times New Roman" panose="02020603050405020304" pitchFamily="18" charset="0"/>
                <a:cs typeface="Times New Roman" panose="02020603050405020304" pitchFamily="18" charset="0"/>
              </a:rPr>
              <a:t>- Rừng ngập mặn Cần Giờ là một quần thể gồm các loài động, thực vật rừng trên cạn và thủy sinh,…được hình thành trên vùng châu thổ rộng lớn của các cửa sông Đồng Nai, sông Sài Gòn và sông Vàm Cỏ.</a:t>
            </a:r>
            <a:r>
              <a:rPr lang="en-US" b="1" i="1"/>
              <a:t>  </a:t>
            </a:r>
            <a:endParaRPr lang="en-US" sz="3200">
              <a:latin typeface="Times New Roman" panose="02020603050405020304" pitchFamily="18" charset="0"/>
              <a:cs typeface="Times New Roman" panose="02020603050405020304" pitchFamily="18" charset="0"/>
            </a:endParaRPr>
          </a:p>
        </p:txBody>
      </p:sp>
      <p:sp>
        <p:nvSpPr>
          <p:cNvPr id="9" name="TextBox 8"/>
          <p:cNvSpPr txBox="1"/>
          <p:nvPr/>
        </p:nvSpPr>
        <p:spPr>
          <a:xfrm>
            <a:off x="1413159" y="2916404"/>
            <a:ext cx="2071401" cy="584775"/>
          </a:xfrm>
          <a:prstGeom prst="rect">
            <a:avLst/>
          </a:prstGeom>
          <a:noFill/>
        </p:spPr>
        <p:txBody>
          <a:bodyPr wrap="none" rtlCol="0">
            <a:spAutoFit/>
          </a:bodyPr>
          <a:lstStyle/>
          <a:p>
            <a:r>
              <a:rPr lang="en-US" sz="3200">
                <a:latin typeface="Times New Roman" panose="02020603050405020304" pitchFamily="18" charset="0"/>
                <a:cs typeface="Times New Roman" panose="02020603050405020304" pitchFamily="18" charset="0"/>
              </a:rPr>
              <a:t>A. S</a:t>
            </a:r>
            <a:r>
              <a:rPr lang="vi-VN" sz="3200">
                <a:latin typeface="Times New Roman" panose="02020603050405020304" pitchFamily="18" charset="0"/>
                <a:cs typeface="Times New Roman" panose="02020603050405020304" pitchFamily="18" charset="0"/>
              </a:rPr>
              <a:t>ơ</a:t>
            </a:r>
            <a:r>
              <a:rPr lang="en-US" sz="3200">
                <a:latin typeface="Times New Roman" panose="02020603050405020304" pitchFamily="18" charset="0"/>
                <a:cs typeface="Times New Roman" panose="02020603050405020304" pitchFamily="18" charset="0"/>
              </a:rPr>
              <a:t> l</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diamond(in)">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diamond(in)">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diamond(in)">
                                      <p:cBhvr>
                                        <p:cTn id="22" dur="20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diamond(in)">
                                      <p:cBhvr>
                                        <p:cTn id="2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2217" y="1112246"/>
            <a:ext cx="10141528" cy="2554545"/>
          </a:xfrm>
          <a:prstGeom prst="rect">
            <a:avLst/>
          </a:prstGeom>
        </p:spPr>
        <p:txBody>
          <a:bodyPr wrap="square">
            <a:spAutoFit/>
          </a:bodyPr>
          <a:lstStyle/>
          <a:p>
            <a:pPr algn="just"/>
            <a:r>
              <a:rPr lang="en-US" sz="3200">
                <a:latin typeface="Times New Roman" panose="02020603050405020304" pitchFamily="18" charset="0"/>
                <a:ea typeface="Calibri" panose="020F0502020204030204" pitchFamily="34" charset="0"/>
              </a:rPr>
              <a:t>- Nằm ở hạ lưu hệ thống sông Đồng Nai – sông Sài Gòn nằm ở cửa ngõn Đông Nam Thành phố Hồ Chí Minh. Có tọa độ là 10°22’ – 10°40’ độ vĩ Bắc và 106°46’ – 107°01’ kinh độ Đông. Cách trung tâm thành phố Hồ Chí Minh khoảng 60km.</a:t>
            </a:r>
            <a:endParaRPr lang="en-US" sz="3200"/>
          </a:p>
        </p:txBody>
      </p:sp>
      <p:sp>
        <p:nvSpPr>
          <p:cNvPr id="3" name="TextBox 2"/>
          <p:cNvSpPr txBox="1"/>
          <p:nvPr/>
        </p:nvSpPr>
        <p:spPr>
          <a:xfrm>
            <a:off x="740727" y="527471"/>
            <a:ext cx="2559290" cy="584775"/>
          </a:xfrm>
          <a:prstGeom prst="rect">
            <a:avLst/>
          </a:prstGeom>
          <a:noFill/>
        </p:spPr>
        <p:txBody>
          <a:bodyPr wrap="none" rtlCol="0">
            <a:spAutoFit/>
          </a:bodyPr>
          <a:lstStyle/>
          <a:p>
            <a:r>
              <a:rPr lang="en-US" sz="3200">
                <a:latin typeface="Times New Roman" panose="02020603050405020304" pitchFamily="18" charset="0"/>
                <a:cs typeface="Times New Roman" panose="02020603050405020304" pitchFamily="18" charset="0"/>
              </a:rPr>
              <a:t>B. Vị trí địa lý</a:t>
            </a:r>
          </a:p>
        </p:txBody>
      </p:sp>
      <p:sp>
        <p:nvSpPr>
          <p:cNvPr id="4" name="Rectangle 3"/>
          <p:cNvSpPr/>
          <p:nvPr/>
        </p:nvSpPr>
        <p:spPr>
          <a:xfrm>
            <a:off x="1122217" y="4383668"/>
            <a:ext cx="10141528" cy="2062103"/>
          </a:xfrm>
          <a:prstGeom prst="rect">
            <a:avLst/>
          </a:prstGeom>
        </p:spPr>
        <p:txBody>
          <a:bodyPr wrap="square">
            <a:spAutoFit/>
          </a:bodyPr>
          <a:lstStyle/>
          <a:p>
            <a:pPr algn="just"/>
            <a:r>
              <a:rPr lang="en-US" sz="3200">
                <a:latin typeface="Times New Roman" panose="02020603050405020304" pitchFamily="18" charset="0"/>
                <a:ea typeface="Calibri" panose="020F0502020204030204" pitchFamily="34" charset="0"/>
              </a:rPr>
              <a:t>- Có tổng diện tích của rừng ngập mặn Cần Giờ là 75.740ha. Diện tích được phủ xanh hơn 31 nghìn héc-ta, trong đó gần 20 nghìn hét-ta rừng trồng, hơn 11 nghìn hét-ta được khoanh nuôi tái tự nhiên và các loại rừng khác.</a:t>
            </a:r>
            <a:endParaRPr lang="en-US" sz="3200"/>
          </a:p>
        </p:txBody>
      </p:sp>
      <p:sp>
        <p:nvSpPr>
          <p:cNvPr id="5" name="TextBox 4"/>
          <p:cNvSpPr txBox="1"/>
          <p:nvPr/>
        </p:nvSpPr>
        <p:spPr>
          <a:xfrm>
            <a:off x="740727" y="3732842"/>
            <a:ext cx="2180405" cy="584775"/>
          </a:xfrm>
          <a:prstGeom prst="rect">
            <a:avLst/>
          </a:prstGeom>
          <a:noFill/>
        </p:spPr>
        <p:txBody>
          <a:bodyPr wrap="none" rtlCol="0">
            <a:spAutoFit/>
          </a:bodyPr>
          <a:lstStyle/>
          <a:p>
            <a:r>
              <a:rPr lang="en-US" sz="3200">
                <a:latin typeface="Times New Roman" panose="02020603050405020304" pitchFamily="18" charset="0"/>
                <a:cs typeface="Times New Roman" panose="02020603050405020304" pitchFamily="18" charset="0"/>
              </a:rPr>
              <a:t>C. Diện tích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diamond(in)">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diamond(in)">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diamond(in)">
                                      <p:cBhvr>
                                        <p:cTn id="22"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6855" y="1444182"/>
            <a:ext cx="10023763" cy="2554545"/>
          </a:xfrm>
          <a:prstGeom prst="rect">
            <a:avLst/>
          </a:prstGeom>
          <a:noFill/>
        </p:spPr>
        <p:txBody>
          <a:bodyPr wrap="square" rtlCol="0">
            <a:spAutoFit/>
          </a:bodyPr>
          <a:lstStyle/>
          <a:p>
            <a:pPr marL="457200" indent="-457200" algn="just">
              <a:buFontTx/>
              <a:buChar char="-"/>
            </a:pPr>
            <a:r>
              <a:rPr lang="en-US" sz="3200">
                <a:latin typeface="Times New Roman" panose="02020603050405020304" pitchFamily="18" charset="0"/>
                <a:cs typeface="Times New Roman" panose="02020603050405020304" pitchFamily="18" charset="0"/>
              </a:rPr>
              <a:t>Rừng ngập mặn Cần Giờ vào ngày 21-01-2000 được tổ chức UNESCO công nhận rừng ngập mặn Cần Giờ là “Khu dự trữ sinh quyển rừng ngập mặn Cần Giờ ”. Nhằm góp phần nâng cao hiệu quả công tác quản lý, giám sát tài nguyên khu rừng ngập mặn Cần Giờ.</a:t>
            </a:r>
          </a:p>
        </p:txBody>
      </p:sp>
      <p:sp>
        <p:nvSpPr>
          <p:cNvPr id="3" name="Rectangle 2"/>
          <p:cNvSpPr/>
          <p:nvPr/>
        </p:nvSpPr>
        <p:spPr>
          <a:xfrm>
            <a:off x="2127156" y="4914792"/>
            <a:ext cx="8797637" cy="1384995"/>
          </a:xfrm>
          <a:prstGeom prst="rect">
            <a:avLst/>
          </a:prstGeom>
        </p:spPr>
        <p:txBody>
          <a:bodyPr wrap="square">
            <a:spAutoFit/>
          </a:bodyPr>
          <a:lstStyle/>
          <a:p>
            <a:pPr algn="just"/>
            <a:r>
              <a:rPr lang="en-US" sz="2800" i="1">
                <a:latin typeface="Times New Roman" panose="02020603050405020304" pitchFamily="18" charset="0"/>
                <a:cs typeface="Times New Roman" panose="02020603050405020304" pitchFamily="18" charset="0"/>
              </a:rPr>
              <a:t>Ảnh vệ tinh Landsat 8 đ</a:t>
            </a:r>
            <a:r>
              <a:rPr lang="vi-VN" sz="2800" i="1">
                <a:latin typeface="Times New Roman" panose="02020603050405020304" pitchFamily="18" charset="0"/>
                <a:cs typeface="Times New Roman" panose="02020603050405020304" pitchFamily="18" charset="0"/>
              </a:rPr>
              <a:t>ư</a:t>
            </a:r>
            <a:r>
              <a:rPr lang="en-US" sz="2800" i="1">
                <a:latin typeface="Times New Roman" panose="02020603050405020304" pitchFamily="18" charset="0"/>
                <a:cs typeface="Times New Roman" panose="02020603050405020304" pitchFamily="18" charset="0"/>
              </a:rPr>
              <a:t>ợc sử dụng trong việc thành lập bản đồ hiện trạng rừng, cho khu vực nghiên cứu được thực hiện.</a:t>
            </a:r>
          </a:p>
        </p:txBody>
      </p:sp>
      <p:sp>
        <p:nvSpPr>
          <p:cNvPr id="4" name="TextBox 3"/>
          <p:cNvSpPr txBox="1"/>
          <p:nvPr/>
        </p:nvSpPr>
        <p:spPr>
          <a:xfrm>
            <a:off x="762000" y="628344"/>
            <a:ext cx="4232249" cy="584775"/>
          </a:xfrm>
          <a:prstGeom prst="rect">
            <a:avLst/>
          </a:prstGeom>
          <a:noFill/>
        </p:spPr>
        <p:txBody>
          <a:bodyPr wrap="none" rtlCol="0">
            <a:spAutoFit/>
          </a:bodyPr>
          <a:lstStyle/>
          <a:p>
            <a:r>
              <a:rPr lang="en-US" sz="3200">
                <a:latin typeface="Times New Roman" panose="02020603050405020304" pitchFamily="18" charset="0"/>
                <a:cs typeface="Times New Roman" panose="02020603050405020304" pitchFamily="18" charset="0"/>
              </a:rPr>
              <a:t>D. UNESCO công nhận </a:t>
            </a:r>
          </a:p>
        </p:txBody>
      </p:sp>
      <p:sp>
        <p:nvSpPr>
          <p:cNvPr id="6" name="Arrow: Right 5"/>
          <p:cNvSpPr/>
          <p:nvPr/>
        </p:nvSpPr>
        <p:spPr>
          <a:xfrm>
            <a:off x="1405752" y="5022319"/>
            <a:ext cx="582858" cy="401782"/>
          </a:xfrm>
          <a:prstGeom prst="rightArrow">
            <a:avLst/>
          </a:prstGeom>
          <a:solidFill>
            <a:schemeClr val="accent6">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diamond(in)">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diamond(in)">
                                      <p:cBhvr>
                                        <p:cTn id="2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6413" y="608495"/>
            <a:ext cx="6046848" cy="646331"/>
          </a:xfrm>
          <a:prstGeom prst="rect">
            <a:avLst/>
          </a:prstGeom>
        </p:spPr>
        <p:txBody>
          <a:bodyPr wrap="none">
            <a:spAutoFit/>
          </a:bodyPr>
          <a:lstStyle/>
          <a:p>
            <a:r>
              <a:rPr lang="en-US" sz="3600" b="1">
                <a:latin typeface="Times New Roman" panose="02020603050405020304" pitchFamily="18" charset="0"/>
                <a:cs typeface="Times New Roman" panose="02020603050405020304" pitchFamily="18" charset="0"/>
              </a:rPr>
              <a:t>III. Ph</a:t>
            </a:r>
            <a:r>
              <a:rPr lang="vi-VN" sz="3600" b="1">
                <a:latin typeface="Times New Roman" panose="02020603050405020304" pitchFamily="18" charset="0"/>
                <a:cs typeface="Times New Roman" panose="02020603050405020304" pitchFamily="18" charset="0"/>
              </a:rPr>
              <a:t>ư</a:t>
            </a:r>
            <a:r>
              <a:rPr lang="en-US" sz="3600" b="1">
                <a:latin typeface="Times New Roman" panose="02020603050405020304" pitchFamily="18" charset="0"/>
                <a:cs typeface="Times New Roman" panose="02020603050405020304" pitchFamily="18" charset="0"/>
              </a:rPr>
              <a:t>ơng pháp nghiên cứu.</a:t>
            </a:r>
          </a:p>
        </p:txBody>
      </p:sp>
      <p:sp>
        <p:nvSpPr>
          <p:cNvPr id="3" name="Rectangle 2"/>
          <p:cNvSpPr/>
          <p:nvPr/>
        </p:nvSpPr>
        <p:spPr>
          <a:xfrm>
            <a:off x="1417988" y="1385452"/>
            <a:ext cx="4678012" cy="624595"/>
          </a:xfrm>
          <a:prstGeom prst="rect">
            <a:avLst/>
          </a:prstGeom>
        </p:spPr>
        <p:txBody>
          <a:bodyPr wrap="none">
            <a:spAutoFit/>
          </a:bodyPr>
          <a:lstStyle/>
          <a:p>
            <a:pPr>
              <a:lnSpc>
                <a:spcPct val="107000"/>
              </a:lnSpc>
              <a:spcAft>
                <a:spcPts val="800"/>
              </a:spcAft>
            </a:pPr>
            <a:r>
              <a:rPr lang="en-US" sz="3400" u="sng">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3.1) Vật Liệu nghiên cứu </a:t>
            </a:r>
            <a:endParaRPr lang="en-US" sz="3400" u="sng">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417988" y="2212577"/>
            <a:ext cx="9545782" cy="1637628"/>
          </a:xfrm>
          <a:prstGeom prst="rect">
            <a:avLst/>
          </a:prstGeom>
        </p:spPr>
        <p:txBody>
          <a:bodyPr wrap="square">
            <a:spAutoFit/>
          </a:bodyPr>
          <a:lstStyle/>
          <a:p>
            <a:pPr marL="342900" marR="0" lvl="0" indent="-342900">
              <a:lnSpc>
                <a:spcPct val="107000"/>
              </a:lnSpc>
              <a:spcBef>
                <a:spcPts val="0"/>
              </a:spcBef>
              <a:spcAft>
                <a:spcPts val="0"/>
              </a:spcAft>
              <a:buFont typeface="Times New Roman" panose="02020603050405020304" pitchFamily="18" charset="0"/>
              <a:buChar char="-"/>
            </a:pPr>
            <a:r>
              <a:rPr lang="en-US" sz="3200">
                <a:latin typeface="Times New Roman" panose="02020603050405020304" pitchFamily="18" charset="0"/>
                <a:ea typeface="Times New Roman" panose="02020603050405020304" pitchFamily="18" charset="0"/>
                <a:cs typeface="Times New Roman" panose="02020603050405020304" pitchFamily="18" charset="0"/>
              </a:rPr>
              <a:t>Ảnh vệ tinh Landsat 8 được chụp vào ngày 15-6-2017 độ phân giải 30m x 30m đã được hiệu chỉnh hình học và đưa về tọa độ WGS84. </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Rectangle 4"/>
          <p:cNvSpPr/>
          <p:nvPr/>
        </p:nvSpPr>
        <p:spPr>
          <a:xfrm>
            <a:off x="1417988" y="4052735"/>
            <a:ext cx="9892145" cy="1110689"/>
          </a:xfrm>
          <a:prstGeom prst="rect">
            <a:avLst/>
          </a:prstGeom>
        </p:spPr>
        <p:txBody>
          <a:bodyPr wrap="square">
            <a:spAutoFit/>
          </a:bodyPr>
          <a:lstStyle/>
          <a:p>
            <a:pPr marL="342900" marR="0" lvl="0" indent="-342900">
              <a:lnSpc>
                <a:spcPct val="107000"/>
              </a:lnSpc>
              <a:spcBef>
                <a:spcPts val="0"/>
              </a:spcBef>
              <a:spcAft>
                <a:spcPts val="0"/>
              </a:spcAft>
              <a:buFont typeface="Times New Roman" panose="02020603050405020304" pitchFamily="18" charset="0"/>
              <a:buChar char="-"/>
            </a:pPr>
            <a:r>
              <a:rPr lang="en-US" sz="3200">
                <a:latin typeface="Times New Roman" panose="02020603050405020304" pitchFamily="18" charset="0"/>
                <a:ea typeface="Times New Roman" panose="02020603050405020304" pitchFamily="18" charset="0"/>
                <a:cs typeface="Times New Roman" panose="02020603050405020304" pitchFamily="18" charset="0"/>
              </a:rPr>
              <a:t>Phần mềm sử dụng: eCognition Develoger v91, ArcGIS Desktop 10.4.</a:t>
            </a:r>
          </a:p>
        </p:txBody>
      </p:sp>
      <p:sp>
        <p:nvSpPr>
          <p:cNvPr id="6" name="Rectangle 5"/>
          <p:cNvSpPr/>
          <p:nvPr/>
        </p:nvSpPr>
        <p:spPr>
          <a:xfrm>
            <a:off x="1417988" y="5365954"/>
            <a:ext cx="9545782" cy="1110689"/>
          </a:xfrm>
          <a:prstGeom prst="rect">
            <a:avLst/>
          </a:prstGeom>
        </p:spPr>
        <p:txBody>
          <a:bodyPr wrap="square">
            <a:spAutoFit/>
          </a:bodyPr>
          <a:lstStyle/>
          <a:p>
            <a:pPr marL="342900" marR="0" lvl="0" indent="-342900">
              <a:lnSpc>
                <a:spcPct val="107000"/>
              </a:lnSpc>
              <a:spcBef>
                <a:spcPts val="0"/>
              </a:spcBef>
              <a:spcAft>
                <a:spcPts val="800"/>
              </a:spcAft>
              <a:buFont typeface="Times New Roman" panose="02020603050405020304" pitchFamily="18" charset="0"/>
              <a:buChar char="-"/>
            </a:pPr>
            <a:r>
              <a:rPr lang="en-US" sz="3200">
                <a:latin typeface="Times New Roman" panose="02020603050405020304" pitchFamily="18" charset="0"/>
                <a:ea typeface="Times New Roman" panose="02020603050405020304" pitchFamily="18" charset="0"/>
                <a:cs typeface="Times New Roman" panose="02020603050405020304" pitchFamily="18" charset="0"/>
              </a:rPr>
              <a:t>Địa Điểm: Rừng phòng hộ, rừng  ngập mặn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amond(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diamond(in)">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diamond(in)">
                                      <p:cBhvr>
                                        <p:cTn id="22" dur="20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diamond(in)">
                                      <p:cBhvr>
                                        <p:cTn id="2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008909" y="19396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3" name="Rectangle 3"/>
          <p:cNvSpPr>
            <a:spLocks noChangeArrowheads="1"/>
          </p:cNvSpPr>
          <p:nvPr/>
        </p:nvSpPr>
        <p:spPr bwMode="auto">
          <a:xfrm>
            <a:off x="5467228" y="5616396"/>
            <a:ext cx="42899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80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Hình 1: Khu vực nghiên cứu</a:t>
            </a:r>
            <a:endParaRPr kumimoji="0" lang="en-US" altLang="en-US" sz="280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94353" y="226869"/>
            <a:ext cx="3915697" cy="3699161"/>
          </a:xfrm>
          <a:prstGeom prst="rect">
            <a:avLst/>
          </a:prstGeom>
        </p:spPr>
      </p:pic>
      <p:pic>
        <p:nvPicPr>
          <p:cNvPr id="6" name="Picture 5"/>
          <p:cNvPicPr>
            <a:picLocks noChangeAspect="1"/>
          </p:cNvPicPr>
          <p:nvPr/>
        </p:nvPicPr>
        <p:blipFill>
          <a:blip r:embed="rId3"/>
          <a:stretch>
            <a:fillRect/>
          </a:stretch>
        </p:blipFill>
        <p:spPr>
          <a:xfrm>
            <a:off x="958330" y="4190403"/>
            <a:ext cx="2731078" cy="2171431"/>
          </a:xfrm>
          <a:prstGeom prst="rect">
            <a:avLst/>
          </a:prstGeom>
        </p:spPr>
      </p:pic>
      <p:pic>
        <p:nvPicPr>
          <p:cNvPr id="7" name="Picture 6"/>
          <p:cNvPicPr>
            <a:picLocks noChangeAspect="1"/>
          </p:cNvPicPr>
          <p:nvPr/>
        </p:nvPicPr>
        <p:blipFill>
          <a:blip r:embed="rId4"/>
          <a:stretch>
            <a:fillRect/>
          </a:stretch>
        </p:blipFill>
        <p:spPr>
          <a:xfrm>
            <a:off x="3995304" y="428516"/>
            <a:ext cx="7233805" cy="51878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amond(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diamond(in)">
                                      <p:cBhvr>
                                        <p:cTn id="2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4293"/>
            <a:ext cx="10972800" cy="1143000"/>
          </a:xfrm>
        </p:spPr>
        <p:txBody>
          <a:bodyPr/>
          <a:lstStyle/>
          <a:p>
            <a:r>
              <a:rPr lang="en-US">
                <a:latin typeface="Times New Roman" panose="02020603050405020304" pitchFamily="18" charset="0"/>
                <a:cs typeface="Times New Roman" panose="02020603050405020304" pitchFamily="18" charset="0"/>
              </a:rPr>
              <a:t>1. Giới thiệu</a:t>
            </a:r>
          </a:p>
        </p:txBody>
      </p:sp>
      <p:sp>
        <p:nvSpPr>
          <p:cNvPr id="3" name="Content Placeholder 2"/>
          <p:cNvSpPr>
            <a:spLocks noGrp="1"/>
          </p:cNvSpPr>
          <p:nvPr>
            <p:ph sz="half" idx="1"/>
          </p:nvPr>
        </p:nvSpPr>
        <p:spPr>
          <a:xfrm>
            <a:off x="480695" y="1080135"/>
            <a:ext cx="5074920" cy="5342255"/>
          </a:xfrm>
        </p:spPr>
        <p:txBody>
          <a:bodyPr>
            <a:noAutofit/>
          </a:bodyPr>
          <a:lstStyle/>
          <a:p>
            <a:pPr marL="0" indent="0" algn="just">
              <a:buNone/>
            </a:pPr>
            <a:r>
              <a:rPr lang="en-US" sz="2800">
                <a:latin typeface="Times New Roman" panose="02020603050405020304" pitchFamily="18" charset="0"/>
                <a:cs typeface="Times New Roman" panose="02020603050405020304" pitchFamily="18" charset="0"/>
              </a:rPr>
              <a:t>LDCM(Landsat Data Continuity Mission) là vệ tinh Landsat thứ 8 và sẽ kéo dài trên 40 năm quan sát Trái đất, cung cấp những thông tin quan trọng trong nhiều lĩnh vực</a:t>
            </a:r>
          </a:p>
          <a:p>
            <a:pPr marL="0" indent="0" algn="just">
              <a:buNone/>
            </a:pPr>
            <a:r>
              <a:rPr lang="en-US" sz="2800">
                <a:latin typeface="Times New Roman" panose="02020603050405020304" pitchFamily="18" charset="0"/>
                <a:cs typeface="Times New Roman" panose="02020603050405020304" pitchFamily="18" charset="0"/>
              </a:rPr>
              <a:t>Theo ông Jim Irons LDCM sẽ là vệ tinh Landsat tốt nhất về chất lượng và số lượng dữ liệu thu nhận được</a:t>
            </a:r>
          </a:p>
          <a:p>
            <a:pPr marL="0" indent="0" algn="just">
              <a:buNone/>
            </a:pPr>
            <a:r>
              <a:rPr lang="en-US" sz="2800">
                <a:latin typeface="Times New Roman" panose="02020603050405020304" pitchFamily="18" charset="0"/>
                <a:cs typeface="Times New Roman" panose="02020603050405020304" pitchFamily="18" charset="0"/>
              </a:rPr>
              <a:t>Đây là dự án hợp tác giữa NASA và cơ quan Đo đạc Địa chất Mỹ</a:t>
            </a:r>
          </a:p>
        </p:txBody>
      </p:sp>
      <p:pic>
        <p:nvPicPr>
          <p:cNvPr id="5" name="Picture 3"/>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938520" y="1562735"/>
            <a:ext cx="5929630" cy="4167505"/>
          </a:xfrm>
          <a:prstGeom prst="rect">
            <a:avLst/>
          </a:prstGeom>
          <a:noFill/>
          <a:ln>
            <a:noFill/>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amond(in)">
                                      <p:cBhvr>
                                        <p:cTn id="15" dur="2000"/>
                                        <p:tgtEl>
                                          <p:spTgt spid="3">
                                            <p:txEl>
                                              <p:pRg st="1" end="1"/>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amond(in)">
                                      <p:cBhvr>
                                        <p:cTn id="18" dur="2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diamond(in)">
                                      <p:cBhvr>
                                        <p:cTn id="23" dur="2000"/>
                                        <p:tgtEl>
                                          <p:spTgt spid="3">
                                            <p:txEl>
                                              <p:pRg st="0" end="0"/>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diamond(in)">
                                      <p:cBhvr>
                                        <p:cTn id="26" dur="2000"/>
                                        <p:tgtEl>
                                          <p:spTgt spid="3">
                                            <p:txEl>
                                              <p:pRg st="1" end="1"/>
                                            </p:txEl>
                                          </p:spTgt>
                                        </p:tgtEl>
                                      </p:cBhvr>
                                    </p:animEffect>
                                  </p:childTnLst>
                                </p:cTn>
                              </p:par>
                              <p:par>
                                <p:cTn id="27" presetID="8" presetClass="entr" presetSubtype="16"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diamond(in)">
                                      <p:cBhvr>
                                        <p:cTn id="2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204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8962" y="228600"/>
            <a:ext cx="8930987" cy="55910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2313932" y="5819662"/>
            <a:ext cx="81115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Hình 02: Hệ thống tiêu chuẩn ở khu vực nghiên cứu </a:t>
            </a:r>
            <a:endParaRPr kumimoji="0" lang="en-US" altLang="en-US" sz="280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049"/>
                                        </p:tgtEl>
                                        <p:attrNameLst>
                                          <p:attrName>style.visibility</p:attrName>
                                        </p:attrNameLst>
                                      </p:cBhvr>
                                      <p:to>
                                        <p:strVal val="visible"/>
                                      </p:to>
                                    </p:set>
                                    <p:animEffect transition="in" filter="diamond(in)">
                                      <p:cBhvr>
                                        <p:cTn id="7" dur="2000"/>
                                        <p:tgtEl>
                                          <p:spTgt spid="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5237" y="263181"/>
            <a:ext cx="10584873" cy="6594819"/>
          </a:xfrm>
          <a:prstGeom prst="rect">
            <a:avLst/>
          </a:prstGeom>
        </p:spPr>
        <p:txBody>
          <a:bodyPr wrap="square">
            <a:spAutoFit/>
          </a:bodyPr>
          <a:lstStyle/>
          <a:p>
            <a:pPr marL="342900" marR="0" lvl="0" indent="-342900" algn="just">
              <a:lnSpc>
                <a:spcPct val="107000"/>
              </a:lnSpc>
              <a:spcBef>
                <a:spcPts val="0"/>
              </a:spcBef>
              <a:spcAft>
                <a:spcPts val="800"/>
              </a:spcAft>
              <a:buFont typeface="Times New Roman" panose="02020603050405020304" pitchFamily="18" charset="0"/>
              <a:buChar char="-"/>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Nghiên cứu thành lập 179 ô tiêu chuẩn diện tích 1000m</a:t>
            </a:r>
            <a:r>
              <a:rPr lang="en-US" sz="3200" baseline="30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phân bố ngẫu nhiên trong khu vực nghiên cứu (Hình 02). </a:t>
            </a:r>
          </a:p>
          <a:p>
            <a:pPr marL="342900" marR="0" lvl="0" indent="-342900" algn="just">
              <a:lnSpc>
                <a:spcPct val="107000"/>
              </a:lnSpc>
              <a:spcBef>
                <a:spcPts val="0"/>
              </a:spcBef>
              <a:spcAft>
                <a:spcPts val="800"/>
              </a:spcAft>
              <a:buFont typeface="Times New Roman" panose="02020603050405020304" pitchFamily="18" charset="0"/>
              <a:buChar char="-"/>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Sử Dụng máy định vị toàn cầu cầm tay (GIS Garmin 64) để xác định vị trí tâm của ô tiêu chuẩn và sử dụng thước dây để đo và cố định  các chiều của dây tiêu chuẩn. </a:t>
            </a:r>
          </a:p>
          <a:p>
            <a:pPr marL="342900" marR="0" lvl="0" indent="-342900" algn="just">
              <a:lnSpc>
                <a:spcPct val="107000"/>
              </a:lnSpc>
              <a:spcBef>
                <a:spcPts val="0"/>
              </a:spcBef>
              <a:spcAft>
                <a:spcPts val="800"/>
              </a:spcAft>
              <a:buFont typeface="Times New Roman" panose="02020603050405020304" pitchFamily="18" charset="0"/>
              <a:buChar char="-"/>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Trong mỗi ô tiêu chuẩn tiến hành điều  tra  tầng  cây  cao  theo  các  chỉ tiêu đường kính tại vị trí 1,3 m (D1.3) và chiều cao rút ngọn (Hvn) của toàn bộ số cây trong ô tiêu chuẩn có đường kính trên 6 cm. D1.3 được xác định theo chu vi (C1.3) tại vị trí 1,3 m, chu vi được đo bằng thước vải có vạch chia đến mm và Hvn được xác định bằng thước đo cao điện tử  Vertex phục vụ cho việc thành lập bản đồ trữ lượng rừng.</a:t>
            </a:r>
            <a:endParaRPr lang="en-US" sz="320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amond(in)">
                                      <p:cBhvr>
                                        <p:cTn id="7" dur="2000"/>
                                        <p:tgtEl>
                                          <p:spTgt spid="2">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amond(in)">
                                      <p:cBhvr>
                                        <p:cTn id="10" dur="20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amond(in)">
                                      <p:cBhvr>
                                        <p:cTn id="15"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2836" y="2132350"/>
            <a:ext cx="10446328" cy="4155753"/>
          </a:xfrm>
          <a:prstGeom prst="rect">
            <a:avLst/>
          </a:prstGeom>
        </p:spPr>
        <p:txBody>
          <a:bodyPr wrap="square">
            <a:spAutoFit/>
          </a:bodyPr>
          <a:lstStyle/>
          <a:p>
            <a:pPr marL="342900" marR="0" lvl="0" indent="-342900">
              <a:lnSpc>
                <a:spcPct val="107000"/>
              </a:lnSpc>
              <a:spcBef>
                <a:spcPts val="0"/>
              </a:spcBef>
              <a:spcAft>
                <a:spcPts val="0"/>
              </a:spcAft>
              <a:buFont typeface="Times New Roman" panose="02020603050405020304" pitchFamily="18" charset="0"/>
              <a:buChar char="-"/>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Trong đó:</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marR="0" indent="457200">
              <a:lnSpc>
                <a:spcPct val="107000"/>
              </a:lnSpc>
              <a:spcBef>
                <a:spcPts val="0"/>
              </a:spcBef>
              <a:spcAft>
                <a:spcPts val="800"/>
              </a:spcAft>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 là trữ lượng lân phần tính bằng (m</a:t>
            </a:r>
            <a:r>
              <a:rPr lang="en-US" sz="3200" baseline="30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G là tổng tiết diện ngang của lâm phần (m</a:t>
            </a:r>
            <a:r>
              <a:rPr lang="en-US" sz="3200" baseline="30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/ha)4</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H là chiều cao trung bình của tầng cây cao (m)</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p>
            <a:pPr marL="1939925" marR="0" indent="-1025525">
              <a:lnSpc>
                <a:spcPct val="107000"/>
              </a:lnSpc>
              <a:spcBef>
                <a:spcPts val="0"/>
              </a:spcBef>
              <a:spcAft>
                <a:spcPts val="800"/>
              </a:spcAft>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F là hệ số hình dạng than cây trung bình của cây rừng nhiệt đới </a:t>
            </a:r>
            <a:endParaRPr lang="en-US" sz="3200">
              <a:latin typeface="Times New Roman" panose="02020603050405020304" pitchFamily="18" charset="0"/>
              <a:ea typeface="Times New Roman" panose="02020603050405020304" pitchFamily="18" charset="0"/>
              <a:cs typeface="Times New Roman" panose="02020603050405020304" pitchFamily="18" charset="0"/>
            </a:endParaRPr>
          </a:p>
          <a:p>
            <a:pPr marL="1939925" marR="0" indent="-1025525">
              <a:lnSpc>
                <a:spcPct val="107000"/>
              </a:lnSpc>
              <a:spcBef>
                <a:spcPts val="0"/>
              </a:spcBef>
              <a:spcAft>
                <a:spcPts val="800"/>
              </a:spcAft>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F=0,45 với rừng tự nhiên và  F= 0,5 với rừng trồng.</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872836" y="445206"/>
            <a:ext cx="9199419" cy="1213281"/>
          </a:xfrm>
          <a:prstGeom prst="rect">
            <a:avLst/>
          </a:prstGeom>
        </p:spPr>
        <p:txBody>
          <a:bodyPr wrap="square">
            <a:spAutoFit/>
          </a:bodyPr>
          <a:lstStyle/>
          <a:p>
            <a:pPr marL="342900" marR="0" lvl="0" indent="-342900">
              <a:lnSpc>
                <a:spcPct val="107000"/>
              </a:lnSpc>
              <a:spcBef>
                <a:spcPts val="0"/>
              </a:spcBef>
              <a:spcAft>
                <a:spcPts val="800"/>
              </a:spcAft>
              <a:buFont typeface="Times New Roman" panose="02020603050405020304" pitchFamily="18" charset="0"/>
              <a:buChar char="-"/>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Trữ Lượng rừng được xác định bằng công thức:</a:t>
            </a:r>
            <a:endParaRPr lang="en-US" sz="3200">
              <a:latin typeface="Times New Roman" panose="02020603050405020304" pitchFamily="18" charset="0"/>
              <a:ea typeface="Times New Roman" panose="02020603050405020304" pitchFamily="18" charset="0"/>
              <a:cs typeface="Times New Roman" panose="02020603050405020304" pitchFamily="18" charset="0"/>
            </a:endParaRPr>
          </a:p>
          <a:p>
            <a:pPr marL="914400" marR="0">
              <a:lnSpc>
                <a:spcPct val="107000"/>
              </a:lnSpc>
              <a:spcBef>
                <a:spcPts val="0"/>
              </a:spcBef>
              <a:spcAft>
                <a:spcPts val="800"/>
              </a:spcAft>
            </a:pPr>
            <a:r>
              <a:rPr lang="en-US" sz="3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 = G.H.F</a:t>
            </a:r>
            <a:endParaRPr lang="en-US" sz="320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diamond(in)">
                                      <p:cBhvr>
                                        <p:cTn id="17" dur="2000"/>
                                        <p:tgtEl>
                                          <p:spTgt spid="2">
                                            <p:txEl>
                                              <p:pRg st="0" end="0"/>
                                            </p:txEl>
                                          </p:spTgt>
                                        </p:tgtEl>
                                      </p:cBhvr>
                                    </p:animEffect>
                                  </p:childTnLst>
                                </p:cTn>
                              </p:par>
                              <p:par>
                                <p:cTn id="18" presetID="8" presetClass="entr" presetSubtype="16" fill="hold" nodeType="with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diamond(in)">
                                      <p:cBhvr>
                                        <p:cTn id="20" dur="2000"/>
                                        <p:tgtEl>
                                          <p:spTgt spid="2">
                                            <p:txEl>
                                              <p:pRg st="1" end="1"/>
                                            </p:txEl>
                                          </p:spTgt>
                                        </p:tgtEl>
                                      </p:cBhvr>
                                    </p:animEffect>
                                  </p:childTnLst>
                                </p:cTn>
                              </p:par>
                              <p:par>
                                <p:cTn id="21" presetID="8" presetClass="entr" presetSubtype="16"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diamond(in)">
                                      <p:cBhvr>
                                        <p:cTn id="23" dur="2000"/>
                                        <p:tgtEl>
                                          <p:spTgt spid="2">
                                            <p:txEl>
                                              <p:pRg st="2" end="2"/>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diamond(in)">
                                      <p:cBhvr>
                                        <p:cTn id="26" dur="2000"/>
                                        <p:tgtEl>
                                          <p:spTgt spid="2">
                                            <p:txEl>
                                              <p:pRg st="3" end="3"/>
                                            </p:txEl>
                                          </p:spTgt>
                                        </p:tgtEl>
                                      </p:cBhvr>
                                    </p:animEffect>
                                  </p:childTnLst>
                                </p:cTn>
                              </p:par>
                              <p:par>
                                <p:cTn id="27" presetID="8" presetClass="entr" presetSubtype="16"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diamond(in)">
                                      <p:cBhvr>
                                        <p:cTn id="29" dur="2000"/>
                                        <p:tgtEl>
                                          <p:spTgt spid="2">
                                            <p:txEl>
                                              <p:pRg st="4" end="4"/>
                                            </p:txEl>
                                          </p:spTgt>
                                        </p:tgtEl>
                                      </p:cBhvr>
                                    </p:animEffect>
                                  </p:childTnLst>
                                </p:cTn>
                              </p:par>
                              <p:par>
                                <p:cTn id="30" presetID="8" presetClass="entr" presetSubtype="16"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diamond(in)">
                                      <p:cBhvr>
                                        <p:cTn id="32"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4509" y="970985"/>
            <a:ext cx="10210800" cy="1110689"/>
          </a:xfrm>
          <a:prstGeom prst="rect">
            <a:avLst/>
          </a:prstGeom>
        </p:spPr>
        <p:txBody>
          <a:bodyPr wrap="square">
            <a:spAutoFit/>
          </a:bodyPr>
          <a:lstStyle/>
          <a:p>
            <a:pPr marR="0" lvl="0" algn="just">
              <a:lnSpc>
                <a:spcPct val="107000"/>
              </a:lnSpc>
              <a:spcBef>
                <a:spcPts val="0"/>
              </a:spcBef>
              <a:spcAft>
                <a:spcPts val="800"/>
              </a:spcAft>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Xác định trạng thái rừng ngoài thực địa tại các ô điều tra chỉ ghi nguồn gốc hình thành: rừng tự nhiên hay rừng trồng.</a:t>
            </a:r>
            <a:endParaRPr lang="en-US" sz="32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1191491" y="2881745"/>
            <a:ext cx="10113818" cy="1569660"/>
          </a:xfrm>
          <a:prstGeom prst="rect">
            <a:avLst/>
          </a:prstGeom>
        </p:spPr>
        <p:txBody>
          <a:bodyPr wrap="square">
            <a:spAutoFit/>
          </a:bodyPr>
          <a:lstStyle/>
          <a:p>
            <a:pPr algn="just"/>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Ngoài ra khi tiến hành xử lý nội nghiệp, nhóm tác giả sử dụng 120 điểm GPS trong đó có các điểm nằm ngoài khu vực có rừng ngập mặn để tiến hành kiểm chứng.</a:t>
            </a:r>
            <a:endParaRPr lang="en-US" sz="32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amond(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4703" y="374071"/>
            <a:ext cx="6502101" cy="624595"/>
          </a:xfrm>
          <a:prstGeom prst="rect">
            <a:avLst/>
          </a:prstGeom>
        </p:spPr>
        <p:txBody>
          <a:bodyPr wrap="none">
            <a:spAutoFit/>
          </a:bodyPr>
          <a:lstStyle/>
          <a:p>
            <a:pPr marR="0" lvl="0">
              <a:lnSpc>
                <a:spcPct val="107000"/>
              </a:lnSpc>
              <a:spcBef>
                <a:spcPts val="0"/>
              </a:spcBef>
              <a:spcAft>
                <a:spcPts val="800"/>
              </a:spcAft>
            </a:pPr>
            <a:r>
              <a:rPr lang="en-US" sz="3400" i="1" u="sng">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Phương pháp xử lý ngoại nghiệp:</a:t>
            </a:r>
            <a:endParaRPr lang="en-US" sz="3400" i="1" u="sng">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2729345" y="1122217"/>
            <a:ext cx="7287491" cy="558338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9139" y="464495"/>
            <a:ext cx="6631944" cy="624595"/>
          </a:xfrm>
          <a:prstGeom prst="rect">
            <a:avLst/>
          </a:prstGeom>
        </p:spPr>
        <p:txBody>
          <a:bodyPr wrap="none">
            <a:spAutoFit/>
          </a:bodyPr>
          <a:lstStyle/>
          <a:p>
            <a:pPr marL="228600" marR="0">
              <a:lnSpc>
                <a:spcPct val="107000"/>
              </a:lnSpc>
              <a:spcBef>
                <a:spcPts val="0"/>
              </a:spcBef>
              <a:spcAft>
                <a:spcPts val="800"/>
              </a:spcAft>
            </a:pPr>
            <a:r>
              <a:rPr lang="en-US" sz="3400" i="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3.3) Phương pháp xử lý nội nghiệp:</a:t>
            </a:r>
            <a:endParaRPr lang="en-US" sz="3400" i="1">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157441" y="1558893"/>
            <a:ext cx="6983002" cy="593304"/>
          </a:xfrm>
          <a:prstGeom prst="rect">
            <a:avLst/>
          </a:prstGeom>
        </p:spPr>
        <p:txBody>
          <a:bodyPr wrap="none">
            <a:spAutoFit/>
          </a:bodyPr>
          <a:lstStyle/>
          <a:p>
            <a:pPr marL="342900" marR="0" lvl="0" indent="-342900">
              <a:lnSpc>
                <a:spcPct val="107000"/>
              </a:lnSpc>
              <a:spcBef>
                <a:spcPts val="0"/>
              </a:spcBef>
              <a:spcAft>
                <a:spcPts val="0"/>
              </a:spcAft>
              <a:buFont typeface="Times New Roman" panose="02020603050405020304" pitchFamily="18" charset="0"/>
              <a:buChar char="-"/>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Phương pháp phân loại trạng thái rừng:</a:t>
            </a:r>
            <a:endParaRPr lang="en-US" sz="32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ctangle 4"/>
          <p:cNvSpPr/>
          <p:nvPr/>
        </p:nvSpPr>
        <p:spPr>
          <a:xfrm>
            <a:off x="1930890" y="2641484"/>
            <a:ext cx="4506362" cy="593304"/>
          </a:xfrm>
          <a:prstGeom prst="rect">
            <a:avLst/>
          </a:prstGeom>
        </p:spPr>
        <p:txBody>
          <a:bodyPr wrap="none">
            <a:spAutoFit/>
          </a:bodyPr>
          <a:lstStyle/>
          <a:p>
            <a:pPr marL="457200" marR="0">
              <a:lnSpc>
                <a:spcPct val="107000"/>
              </a:lnSpc>
              <a:spcBef>
                <a:spcPts val="0"/>
              </a:spcBef>
              <a:spcAft>
                <a:spcPts val="0"/>
              </a:spcAft>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Bước 1: Phân vùng ảnh</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930890" y="3427423"/>
            <a:ext cx="5228291" cy="593304"/>
          </a:xfrm>
          <a:prstGeom prst="rect">
            <a:avLst/>
          </a:prstGeom>
        </p:spPr>
        <p:txBody>
          <a:bodyPr wrap="none">
            <a:spAutoFit/>
          </a:bodyPr>
          <a:lstStyle/>
          <a:p>
            <a:pPr marL="457200" marR="0">
              <a:lnSpc>
                <a:spcPct val="107000"/>
              </a:lnSpc>
              <a:spcBef>
                <a:spcPts val="0"/>
              </a:spcBef>
              <a:spcAft>
                <a:spcPts val="0"/>
              </a:spcAft>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Bước 2: Tạo mẫu phân loại </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930890" y="4244588"/>
            <a:ext cx="5104282" cy="593304"/>
          </a:xfrm>
          <a:prstGeom prst="rect">
            <a:avLst/>
          </a:prstGeom>
        </p:spPr>
        <p:txBody>
          <a:bodyPr wrap="none">
            <a:spAutoFit/>
          </a:bodyPr>
          <a:lstStyle/>
          <a:p>
            <a:pPr marL="457200" marR="0">
              <a:lnSpc>
                <a:spcPct val="107000"/>
              </a:lnSpc>
              <a:spcBef>
                <a:spcPts val="0"/>
              </a:spcBef>
              <a:spcAft>
                <a:spcPts val="0"/>
              </a:spcAft>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Bước 3: Phân Loại tự động</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diamond(in)">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diamond(in)">
                                      <p:cBhvr>
                                        <p:cTn id="22" dur="20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diamond(in)">
                                      <p:cBhvr>
                                        <p:cTn id="2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5873" y="2417275"/>
            <a:ext cx="9660253" cy="2701060"/>
          </a:xfrm>
          <a:prstGeom prst="rect">
            <a:avLst/>
          </a:prstGeom>
        </p:spPr>
        <p:txBody>
          <a:bodyPr wrap="square">
            <a:spAutoFit/>
          </a:bodyPr>
          <a:lstStyle/>
          <a:p>
            <a:pPr marL="457200" marR="0" algn="just">
              <a:lnSpc>
                <a:spcPct val="107000"/>
              </a:lnSpc>
              <a:spcBef>
                <a:spcPts val="0"/>
              </a:spcBef>
              <a:spcAft>
                <a:spcPts val="800"/>
              </a:spcAft>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Lựa chọn ngẫu nhiên để kiểm tra, mỗi trạng thái 10 điểm, sau đó tiến hành xác minh hiện trạng ngoài thực địa và so sánh với kết quả giải toán. Trong trường hợp độ chính xác nhỏ hơn 80% thì phải xem lại cách giải toán, để nâng cao giá trị bản đồ sau phân loại.</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102022" y="763906"/>
            <a:ext cx="9256712" cy="1120243"/>
          </a:xfrm>
          <a:prstGeom prst="rect">
            <a:avLst/>
          </a:prstGeom>
        </p:spPr>
        <p:txBody>
          <a:bodyPr wrap="square">
            <a:spAutoFit/>
          </a:bodyPr>
          <a:lstStyle/>
          <a:p>
            <a:pPr marL="342900" marR="0" lvl="0" indent="-342900">
              <a:lnSpc>
                <a:spcPct val="107000"/>
              </a:lnSpc>
              <a:spcBef>
                <a:spcPts val="0"/>
              </a:spcBef>
              <a:spcAft>
                <a:spcPts val="0"/>
              </a:spcAft>
              <a:buFont typeface="Times New Roman" panose="02020603050405020304" pitchFamily="18" charset="0"/>
              <a:buChar char="-"/>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Phương pháp kiểm tra và nâng cao độ chính xác của kết quả phân loại:</a:t>
            </a:r>
            <a:endParaRPr lang="en-US" sz="320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diamond(in)">
                                      <p:cBhvr>
                                        <p:cTn id="12"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040" y="332508"/>
            <a:ext cx="5411225" cy="655885"/>
          </a:xfrm>
          <a:prstGeom prst="rect">
            <a:avLst/>
          </a:prstGeom>
        </p:spPr>
        <p:txBody>
          <a:bodyPr wrap="none">
            <a:spAutoFit/>
          </a:bodyPr>
          <a:lstStyle/>
          <a:p>
            <a:pPr marL="180340" marR="0">
              <a:lnSpc>
                <a:spcPct val="107000"/>
              </a:lnSpc>
              <a:spcBef>
                <a:spcPts val="0"/>
              </a:spcBef>
              <a:spcAft>
                <a:spcPts val="800"/>
              </a:spcAft>
            </a:pPr>
            <a:r>
              <a:rPr lang="en-US" sz="3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IV. Kết quả và thảo luận. </a:t>
            </a:r>
            <a:endParaRPr lang="en-US" sz="3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219200" y="909986"/>
            <a:ext cx="9753600" cy="1184427"/>
          </a:xfrm>
          <a:prstGeom prst="rect">
            <a:avLst/>
          </a:prstGeom>
        </p:spPr>
        <p:txBody>
          <a:bodyPr wrap="square">
            <a:spAutoFit/>
          </a:bodyPr>
          <a:lstStyle/>
          <a:p>
            <a:pPr marR="0" lvl="0">
              <a:lnSpc>
                <a:spcPct val="107000"/>
              </a:lnSpc>
              <a:spcBef>
                <a:spcPts val="0"/>
              </a:spcBef>
              <a:spcAft>
                <a:spcPts val="800"/>
              </a:spcAft>
            </a:pPr>
            <a:r>
              <a:rPr lang="en-US" sz="3400" u="sng">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4.1 Kết quả điều tra ô tiêu chuẩn và xây dựng khóa giải đoán ảnh </a:t>
            </a:r>
            <a:endParaRPr lang="en-US" sz="3400" u="sng">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p:cNvGraphicFramePr>
            <a:graphicFrameLocks noGrp="1"/>
          </p:cNvGraphicFramePr>
          <p:nvPr/>
        </p:nvGraphicFramePr>
        <p:xfrm>
          <a:off x="914401" y="2094413"/>
          <a:ext cx="10764752" cy="4424006"/>
        </p:xfrm>
        <a:graphic>
          <a:graphicData uri="http://schemas.openxmlformats.org/drawingml/2006/table">
            <a:tbl>
              <a:tblPr firstRow="1" firstCol="1" bandRow="1">
                <a:tableStyleId>{5C22544A-7EE6-4342-B048-85BDC9FD1C3A}</a:tableStyleId>
              </a:tblPr>
              <a:tblGrid>
                <a:gridCol w="1170109">
                  <a:extLst>
                    <a:ext uri="{9D8B030D-6E8A-4147-A177-3AD203B41FA5}">
                      <a16:colId xmlns:a16="http://schemas.microsoft.com/office/drawing/2014/main" val="20000"/>
                    </a:ext>
                  </a:extLst>
                </a:gridCol>
                <a:gridCol w="3389228">
                  <a:extLst>
                    <a:ext uri="{9D8B030D-6E8A-4147-A177-3AD203B41FA5}">
                      <a16:colId xmlns:a16="http://schemas.microsoft.com/office/drawing/2014/main" val="20001"/>
                    </a:ext>
                  </a:extLst>
                </a:gridCol>
                <a:gridCol w="1377311">
                  <a:extLst>
                    <a:ext uri="{9D8B030D-6E8A-4147-A177-3AD203B41FA5}">
                      <a16:colId xmlns:a16="http://schemas.microsoft.com/office/drawing/2014/main" val="20002"/>
                    </a:ext>
                  </a:extLst>
                </a:gridCol>
                <a:gridCol w="1420384">
                  <a:extLst>
                    <a:ext uri="{9D8B030D-6E8A-4147-A177-3AD203B41FA5}">
                      <a16:colId xmlns:a16="http://schemas.microsoft.com/office/drawing/2014/main" val="20003"/>
                    </a:ext>
                  </a:extLst>
                </a:gridCol>
                <a:gridCol w="1845097">
                  <a:extLst>
                    <a:ext uri="{9D8B030D-6E8A-4147-A177-3AD203B41FA5}">
                      <a16:colId xmlns:a16="http://schemas.microsoft.com/office/drawing/2014/main" val="20004"/>
                    </a:ext>
                  </a:extLst>
                </a:gridCol>
                <a:gridCol w="1562623">
                  <a:extLst>
                    <a:ext uri="{9D8B030D-6E8A-4147-A177-3AD203B41FA5}">
                      <a16:colId xmlns:a16="http://schemas.microsoft.com/office/drawing/2014/main" val="20005"/>
                    </a:ext>
                  </a:extLst>
                </a:gridCol>
              </a:tblGrid>
              <a:tr h="910807">
                <a:tc gridSpan="6">
                  <a:txBody>
                    <a:bodyPr/>
                    <a:lstStyle/>
                    <a:p>
                      <a:pPr marL="0" marR="0" algn="ctr">
                        <a:lnSpc>
                          <a:spcPct val="107000"/>
                        </a:lnSpc>
                        <a:spcBef>
                          <a:spcPts val="0"/>
                        </a:spcBef>
                        <a:spcAft>
                          <a:spcPts val="0"/>
                        </a:spcAft>
                      </a:pPr>
                      <a:endParaRPr lang="en-US" sz="24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Bảng 01. Tổng hợp sô liệu điều tra mặt đất tại các ô tiêu chuẩn</a:t>
                      </a:r>
                    </a:p>
                    <a:p>
                      <a:pPr marL="0" marR="0" algn="ctr">
                        <a:lnSpc>
                          <a:spcPct val="107000"/>
                        </a:lnSpc>
                        <a:spcBef>
                          <a:spcPts val="0"/>
                        </a:spcBef>
                        <a:spcAft>
                          <a:spcPts val="0"/>
                        </a:spcAft>
                      </a:pP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156620">
                <a:tc>
                  <a:txBody>
                    <a:bodyPr/>
                    <a:lstStyle/>
                    <a:p>
                      <a:pPr marL="0" marR="0">
                        <a:lnSpc>
                          <a:spcPct val="107000"/>
                        </a:lnSpc>
                        <a:spcBef>
                          <a:spcPts val="0"/>
                        </a:spcBef>
                        <a:spcAft>
                          <a:spcPts val="0"/>
                        </a:spcAft>
                      </a:pPr>
                      <a:endParaRPr lang="en-US" sz="320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STT</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2000" b="1">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Trạng Thái </a:t>
                      </a:r>
                      <a:endParaRPr lang="en-US"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Mật độ trung bình (Cây/ha)</a:t>
                      </a:r>
                      <a:endParaRPr lang="en-US"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Đường kính trung bình (cm)</a:t>
                      </a:r>
                      <a:endParaRPr lang="en-US"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Chiều cao vút ngọn trung bình (cm)</a:t>
                      </a:r>
                      <a:endParaRPr lang="en-US"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Trữ Lượng trung bình (m</a:t>
                      </a:r>
                      <a:r>
                        <a:rPr lang="en-US" sz="2000" b="1" baseline="30000">
                          <a:effectLst/>
                          <a:latin typeface="Times New Roman" panose="02020603050405020304" pitchFamily="18" charset="0"/>
                          <a:cs typeface="Times New Roman" panose="02020603050405020304" pitchFamily="18" charset="0"/>
                        </a:rPr>
                        <a:t>3</a:t>
                      </a:r>
                      <a:r>
                        <a:rPr lang="en-US" sz="2000" b="1">
                          <a:effectLst/>
                          <a:latin typeface="Times New Roman" panose="02020603050405020304" pitchFamily="18" charset="0"/>
                          <a:cs typeface="Times New Roman" panose="02020603050405020304" pitchFamily="18" charset="0"/>
                        </a:rPr>
                        <a:t>/ha)</a:t>
                      </a:r>
                      <a:endParaRPr lang="en-US"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45879">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Rừng gỗ tự nhiên ngập mặn nghèo</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1900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10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11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71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0002"/>
                  </a:ext>
                </a:extLst>
              </a:tr>
              <a:tr h="587870">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Rừng gỗ tự nhiên ngập mặn phục hồi</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2100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11</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12</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79</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0003"/>
                  </a:ext>
                </a:extLst>
              </a:tr>
              <a:tr h="606989">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3</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Rừng gỗ trồng ngập mặn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3200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17</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15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210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amond(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9708" y="678872"/>
            <a:ext cx="9822873" cy="583750"/>
          </a:xfrm>
          <a:prstGeom prst="rect">
            <a:avLst/>
          </a:prstGeom>
        </p:spPr>
        <p:txBody>
          <a:bodyPr wrap="square">
            <a:spAutoFit/>
          </a:bodyPr>
          <a:lstStyle/>
          <a:p>
            <a:pPr indent="180340">
              <a:lnSpc>
                <a:spcPct val="107000"/>
              </a:lnSpc>
              <a:spcAft>
                <a:spcPts val="800"/>
              </a:spcAft>
            </a:pPr>
            <a:r>
              <a:rPr lang="en-US" sz="3200">
                <a:latin typeface="Times New Roman" panose="02020603050405020304" pitchFamily="18" charset="0"/>
                <a:ea typeface="Calibri" panose="020F0502020204030204" pitchFamily="34" charset="0"/>
                <a:cs typeface="Times New Roman" panose="02020603050405020304" pitchFamily="18" charset="0"/>
              </a:rPr>
              <a:t>Bảng tổng hợp dữ liệu cho thấy :</a:t>
            </a:r>
          </a:p>
        </p:txBody>
      </p:sp>
      <p:sp>
        <p:nvSpPr>
          <p:cNvPr id="4" name="Rectangle 3"/>
          <p:cNvSpPr/>
          <p:nvPr/>
        </p:nvSpPr>
        <p:spPr>
          <a:xfrm>
            <a:off x="1461654" y="1366998"/>
            <a:ext cx="9510662" cy="5398401"/>
          </a:xfrm>
          <a:prstGeom prst="rect">
            <a:avLst/>
          </a:prstGeom>
        </p:spPr>
        <p:txBody>
          <a:bodyPr wrap="square">
            <a:spAutoFit/>
          </a:bodyPr>
          <a:lstStyle/>
          <a:p>
            <a:pPr indent="180340">
              <a:lnSpc>
                <a:spcPct val="107000"/>
              </a:lnSpc>
              <a:spcAft>
                <a:spcPts val="800"/>
              </a:spcAft>
            </a:pPr>
            <a:endParaRPr lang="en-US" sz="2800" i="1">
              <a:effectLst/>
              <a:latin typeface="Times New Roman" panose="02020603050405020304" pitchFamily="18" charset="0"/>
              <a:ea typeface="Calibri" panose="020F0502020204030204" pitchFamily="34" charset="0"/>
              <a:cs typeface="Times New Roman" panose="02020603050405020304" pitchFamily="18" charset="0"/>
            </a:endParaRPr>
          </a:p>
          <a:p>
            <a:pPr marL="513080" indent="-222250" algn="just">
              <a:lnSpc>
                <a:spcPct val="106000"/>
              </a:lnSpc>
              <a:spcAft>
                <a:spcPts val="800"/>
              </a:spcAft>
            </a:pPr>
            <a:r>
              <a:rPr lang="en-US" sz="2800" i="1">
                <a:latin typeface="Times New Roman" panose="02020603050405020304" pitchFamily="18" charset="0"/>
                <a:ea typeface="Calibri" panose="020F0502020204030204" pitchFamily="34" charset="0"/>
                <a:cs typeface="Times New Roman" panose="02020603050405020304" pitchFamily="18" charset="0"/>
              </a:rPr>
              <a:t> -Đối với rừng tự nhiên, trữ lượng tăng dần theo chiều tăng của mật độ.</a:t>
            </a:r>
          </a:p>
          <a:p>
            <a:pPr indent="457200" algn="just">
              <a:lnSpc>
                <a:spcPct val="106000"/>
              </a:lnSpc>
              <a:spcAft>
                <a:spcPts val="800"/>
              </a:spcAft>
            </a:pPr>
            <a:endParaRPr lang="en-US" sz="2800" i="1">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6000"/>
              </a:lnSpc>
              <a:spcBef>
                <a:spcPts val="0"/>
              </a:spcBef>
              <a:spcAft>
                <a:spcPts val="0"/>
              </a:spcAft>
            </a:pPr>
            <a:r>
              <a:rPr lang="en-US" sz="2800" i="1">
                <a:latin typeface="Times New Roman" panose="02020603050405020304" pitchFamily="18" charset="0"/>
                <a:ea typeface="Calibri" panose="020F0502020204030204" pitchFamily="34" charset="0"/>
                <a:cs typeface="Times New Roman" panose="02020603050405020304" pitchFamily="18" charset="0"/>
              </a:rPr>
              <a:t>-Rừng nghèo có mật độ và trữ lượng không ổn định phụ thuộc nhiều vào điều kiện tự nhiên và con người.</a:t>
            </a:r>
            <a:endParaRPr lang="en-US" sz="2800" i="1">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6000"/>
              </a:lnSpc>
            </a:pPr>
            <a:r>
              <a:rPr lang="en-US" sz="2800" i="1">
                <a:latin typeface="Times New Roman" panose="02020603050405020304" pitchFamily="18" charset="0"/>
                <a:ea typeface="Calibri" panose="020F0502020204030204" pitchFamily="34" charset="0"/>
                <a:cs typeface="Times New Roman" panose="02020603050405020304" pitchFamily="18" charset="0"/>
              </a:rPr>
              <a:t> </a:t>
            </a:r>
          </a:p>
          <a:p>
            <a:pPr marL="457200" algn="just">
              <a:lnSpc>
                <a:spcPct val="106000"/>
              </a:lnSpc>
            </a:pPr>
            <a:r>
              <a:rPr lang="en-US" sz="2800" i="1">
                <a:latin typeface="Times New Roman" panose="02020603050405020304" pitchFamily="18" charset="0"/>
                <a:ea typeface="Calibri" panose="020F0502020204030204" pitchFamily="34" charset="0"/>
                <a:cs typeface="Times New Roman" panose="02020603050405020304" pitchFamily="18" charset="0"/>
              </a:rPr>
              <a:t>-Rừng trồng ngập mặn trong khu vực nghiên cứu thường có mật độ lớn, các chỉ tiêu sinh trưởng ổn định và có trữ lượng bình quân lớn.</a:t>
            </a:r>
            <a:endParaRPr lang="en-US" sz="2800" i="1">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6000"/>
              </a:lnSpc>
              <a:spcBef>
                <a:spcPts val="0"/>
              </a:spcBef>
              <a:spcAft>
                <a:spcPts val="0"/>
              </a:spcAft>
            </a:pPr>
            <a:endParaRPr lang="en-US" sz="2800" i="1">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Arrow: Right 4"/>
          <p:cNvSpPr/>
          <p:nvPr/>
        </p:nvSpPr>
        <p:spPr>
          <a:xfrm>
            <a:off x="734774" y="2015948"/>
            <a:ext cx="582858" cy="401782"/>
          </a:xfrm>
          <a:prstGeom prst="rightArrow">
            <a:avLst/>
          </a:prstGeom>
          <a:solidFill>
            <a:schemeClr val="accent6">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amond(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diamond(in)">
                                      <p:cBhvr>
                                        <p:cTn id="17" dur="20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amond(in)">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diamond(in)">
                                      <p:cBhvr>
                                        <p:cTn id="27"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2173" y="527497"/>
            <a:ext cx="6627135" cy="620683"/>
          </a:xfrm>
          <a:prstGeom prst="rect">
            <a:avLst/>
          </a:prstGeom>
        </p:spPr>
        <p:txBody>
          <a:bodyPr wrap="none">
            <a:spAutoFit/>
          </a:bodyPr>
          <a:lstStyle/>
          <a:p>
            <a:pPr marR="0" lvl="0">
              <a:lnSpc>
                <a:spcPct val="106000"/>
              </a:lnSpc>
              <a:spcBef>
                <a:spcPts val="0"/>
              </a:spcBef>
              <a:spcAft>
                <a:spcPts val="800"/>
              </a:spcAft>
            </a:pPr>
            <a:r>
              <a:rPr lang="en-US" sz="3400" u="sng">
                <a:latin typeface="Times New Roman" panose="02020603050405020304" pitchFamily="18" charset="0"/>
                <a:ea typeface="Calibri" panose="020F0502020204030204" pitchFamily="34" charset="0"/>
                <a:cs typeface="Times New Roman" panose="02020603050405020304" pitchFamily="18" charset="0"/>
              </a:rPr>
              <a:t>4.2 Kết quả phân loại trạng thái rừng</a:t>
            </a:r>
            <a:endParaRPr lang="en-US" sz="3400" u="sng">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814946" y="2007840"/>
            <a:ext cx="9504218" cy="4243598"/>
          </a:xfrm>
          <a:prstGeom prst="rect">
            <a:avLst/>
          </a:prstGeom>
        </p:spPr>
        <p:txBody>
          <a:bodyPr wrap="square">
            <a:spAutoFit/>
          </a:bodyPr>
          <a:lstStyle/>
          <a:p>
            <a:pPr marL="279400" marR="0" algn="just">
              <a:lnSpc>
                <a:spcPct val="106000"/>
              </a:lnSpc>
              <a:spcBef>
                <a:spcPts val="0"/>
              </a:spcBef>
              <a:spcAft>
                <a:spcPts val="800"/>
              </a:spcAft>
            </a:pPr>
            <a:r>
              <a:rPr lang="en-US" sz="3200">
                <a:latin typeface="Times New Roman" panose="02020603050405020304" pitchFamily="18" charset="0"/>
                <a:ea typeface="Calibri" panose="020F0502020204030204" pitchFamily="34" charset="0"/>
                <a:cs typeface="Times New Roman" panose="02020603050405020304" pitchFamily="18" charset="0"/>
              </a:rPr>
              <a:t>Ảnh  Landsat  8  của  khu  vực  nghiên  cứu được  trích  xuất  từ cảnh  ảnh  lớn sử  dụng  lớp ranh  giới  của  khu  vực  nghiên  cứu  trên  phần mềm ArcGIS. Sau đó ảnh vệ tinh này được đưa vào phân mềm  eCognition  Developer để phân đoạn  ảnh  theo  phương  pháp  đa  phân  giải (multiresolution  segmentation).  Các  pixel  ảnh được  gộp  theo  một  ngưỡng  (threshold)  cho trước </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251102" y="1281358"/>
            <a:ext cx="4697120" cy="593304"/>
          </a:xfrm>
          <a:prstGeom prst="rect">
            <a:avLst/>
          </a:prstGeom>
        </p:spPr>
        <p:txBody>
          <a:bodyPr wrap="none">
            <a:spAutoFit/>
          </a:bodyPr>
          <a:lstStyle/>
          <a:p>
            <a:pPr marL="279400" marR="0">
              <a:lnSpc>
                <a:spcPct val="107000"/>
              </a:lnSpc>
              <a:spcBef>
                <a:spcPts val="0"/>
              </a:spcBef>
              <a:spcAft>
                <a:spcPts val="800"/>
              </a:spcAft>
            </a:pPr>
            <a:r>
              <a:rPr lang="en-US" sz="3200">
                <a:latin typeface="Times New Roman" panose="02020603050405020304" pitchFamily="18" charset="0"/>
                <a:ea typeface="Calibri" panose="020F0502020204030204" pitchFamily="34" charset="0"/>
                <a:cs typeface="Times New Roman" panose="02020603050405020304" pitchFamily="18" charset="0"/>
              </a:rPr>
              <a:t>a) Kết quả phân vùng ảnh</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amond(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diamond(in)">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diamond(in)">
                                      <p:cBhvr>
                                        <p:cTn id="1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730" y="346075"/>
            <a:ext cx="10515600" cy="1325563"/>
          </a:xfrm>
        </p:spPr>
        <p:txBody>
          <a:bodyPr/>
          <a:lstStyle/>
          <a:p>
            <a:r>
              <a:rPr lang="en-US" sz="3600" u="sng">
                <a:latin typeface="Times New Roman" panose="02020603050405020304" pitchFamily="18" charset="0"/>
                <a:cs typeface="Times New Roman" panose="02020603050405020304" pitchFamily="18" charset="0"/>
              </a:rPr>
              <a:t>2. Công nghệ</a:t>
            </a:r>
          </a:p>
        </p:txBody>
      </p:sp>
      <p:sp>
        <p:nvSpPr>
          <p:cNvPr id="6" name="Text Box 5"/>
          <p:cNvSpPr txBox="1"/>
          <p:nvPr/>
        </p:nvSpPr>
        <p:spPr>
          <a:xfrm>
            <a:off x="940435" y="1405890"/>
            <a:ext cx="4867275" cy="583565"/>
          </a:xfrm>
          <a:prstGeom prst="rect">
            <a:avLst/>
          </a:prstGeom>
          <a:noFill/>
        </p:spPr>
        <p:txBody>
          <a:bodyPr wrap="none" rtlCol="0" anchor="t">
            <a:spAutoFit/>
          </a:bodyPr>
          <a:lstStyle/>
          <a:p>
            <a:r>
              <a:rPr lang="en-US" sz="3200">
                <a:latin typeface="Times New Roman" panose="02020603050405020304" pitchFamily="18" charset="0"/>
                <a:cs typeface="Times New Roman" panose="02020603050405020304" pitchFamily="18" charset="0"/>
                <a:sym typeface="+mn-ea"/>
              </a:rPr>
              <a:t>LDCM mang theo 2 bộ cảm: </a:t>
            </a:r>
            <a:endParaRPr lang="en-US" sz="3200"/>
          </a:p>
        </p:txBody>
      </p:sp>
      <p:sp>
        <p:nvSpPr>
          <p:cNvPr id="7" name="Text Box 6"/>
          <p:cNvSpPr txBox="1"/>
          <p:nvPr/>
        </p:nvSpPr>
        <p:spPr>
          <a:xfrm>
            <a:off x="1376045" y="2066925"/>
            <a:ext cx="9992995" cy="583565"/>
          </a:xfrm>
          <a:prstGeom prst="rect">
            <a:avLst/>
          </a:prstGeom>
          <a:noFill/>
        </p:spPr>
        <p:txBody>
          <a:bodyPr wrap="none" rtlCol="0" anchor="t">
            <a:spAutoFit/>
          </a:bodyPr>
          <a:lstStyle/>
          <a:p>
            <a:r>
              <a:rPr lang="en-US" sz="3200">
                <a:latin typeface="Times New Roman" panose="02020603050405020304" pitchFamily="18" charset="0"/>
                <a:cs typeface="Times New Roman" panose="02020603050405020304" pitchFamily="18" charset="0"/>
                <a:sym typeface="+mn-ea"/>
              </a:rPr>
              <a:t>+ Bộ thu nhận ảnh mặt đất (OLI - Operational Land Imager) </a:t>
            </a:r>
            <a:endParaRPr lang="en-US" sz="3200"/>
          </a:p>
        </p:txBody>
      </p:sp>
      <p:sp>
        <p:nvSpPr>
          <p:cNvPr id="8" name="Text Box 7"/>
          <p:cNvSpPr txBox="1"/>
          <p:nvPr/>
        </p:nvSpPr>
        <p:spPr>
          <a:xfrm>
            <a:off x="1376045" y="2855595"/>
            <a:ext cx="9568180" cy="1076325"/>
          </a:xfrm>
          <a:prstGeom prst="rect">
            <a:avLst/>
          </a:prstGeom>
          <a:noFill/>
        </p:spPr>
        <p:txBody>
          <a:bodyPr wrap="none" rtlCol="0" anchor="t">
            <a:spAutoFit/>
          </a:bodyPr>
          <a:lstStyle/>
          <a:p>
            <a:r>
              <a:rPr lang="en-US" sz="3200">
                <a:latin typeface="Times New Roman" panose="02020603050405020304" pitchFamily="18" charset="0"/>
                <a:cs typeface="Times New Roman" panose="02020603050405020304" pitchFamily="18" charset="0"/>
                <a:sym typeface="+mn-ea"/>
              </a:rPr>
              <a:t>+ bộ cảm biến hồng ngoại nhiệt (TIRS - Thermal Infrared </a:t>
            </a:r>
          </a:p>
          <a:p>
            <a:r>
              <a:rPr lang="en-US" sz="3200">
                <a:latin typeface="Times New Roman" panose="02020603050405020304" pitchFamily="18" charset="0"/>
                <a:cs typeface="Times New Roman" panose="02020603050405020304" pitchFamily="18" charset="0"/>
                <a:sym typeface="+mn-ea"/>
              </a:rPr>
              <a:t>Sensor)</a:t>
            </a:r>
            <a:endParaRPr lang="en-US" sz="3200"/>
          </a:p>
        </p:txBody>
      </p:sp>
      <p:sp>
        <p:nvSpPr>
          <p:cNvPr id="10" name="Text Box 9"/>
          <p:cNvSpPr txBox="1"/>
          <p:nvPr/>
        </p:nvSpPr>
        <p:spPr>
          <a:xfrm>
            <a:off x="1376045" y="4335145"/>
            <a:ext cx="9216390" cy="953135"/>
          </a:xfrm>
          <a:prstGeom prst="rect">
            <a:avLst/>
          </a:prstGeom>
          <a:noFill/>
        </p:spPr>
        <p:txBody>
          <a:bodyPr wrap="square" rtlCol="0" anchor="t">
            <a:spAutoFit/>
          </a:bodyPr>
          <a:lstStyle/>
          <a:p>
            <a:pPr marL="0" indent="0">
              <a:buNone/>
            </a:pPr>
            <a:r>
              <a:rPr lang="en-US" sz="2800" i="1">
                <a:latin typeface="Times New Roman" panose="02020603050405020304" pitchFamily="18" charset="0"/>
                <a:cs typeface="Times New Roman" panose="02020603050405020304" pitchFamily="18" charset="0"/>
                <a:sym typeface="+mn-ea"/>
              </a:rPr>
              <a:t>Những bộ cảm này được thiết kế để cải thiện hiệu suất và độ tin cậy cao hơn so với các bộ cảm Landsat trước.</a:t>
            </a:r>
            <a:endParaRPr lang="en-US" sz="2800" i="1"/>
          </a:p>
        </p:txBody>
      </p:sp>
      <p:sp>
        <p:nvSpPr>
          <p:cNvPr id="11" name="Right Arrow 10"/>
          <p:cNvSpPr/>
          <p:nvPr/>
        </p:nvSpPr>
        <p:spPr>
          <a:xfrm>
            <a:off x="734060" y="4392930"/>
            <a:ext cx="641985" cy="408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diamond(in)">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diamond(in)">
                                      <p:cBhvr>
                                        <p:cTn id="17" dur="20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diamond(in)">
                                      <p:cBhvr>
                                        <p:cTn id="22" dur="2000"/>
                                        <p:tgtEl>
                                          <p:spTgt spid="8">
                                            <p:txEl>
                                              <p:pRg st="0" end="0"/>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diamond(in)">
                                      <p:cBhvr>
                                        <p:cTn id="25" dur="2000"/>
                                        <p:tgtEl>
                                          <p:spTgt spid="8">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amond(in)">
                                      <p:cBhvr>
                                        <p:cTn id="30" dur="2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diamond(in)">
                                      <p:cBhvr>
                                        <p:cTn id="35"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a:xfrm>
            <a:off x="5043055" y="665017"/>
            <a:ext cx="6628274" cy="4917354"/>
          </a:xfrm>
          <a:prstGeom prst="rect">
            <a:avLst/>
          </a:prstGeom>
          <a:noFill/>
          <a:ln>
            <a:noFill/>
          </a:ln>
        </p:spPr>
      </p:pic>
      <p:sp>
        <p:nvSpPr>
          <p:cNvPr id="4" name="Rectangle 3"/>
          <p:cNvSpPr/>
          <p:nvPr/>
        </p:nvSpPr>
        <p:spPr>
          <a:xfrm>
            <a:off x="304800" y="127709"/>
            <a:ext cx="4364182" cy="6389634"/>
          </a:xfrm>
          <a:prstGeom prst="rect">
            <a:avLst/>
          </a:prstGeom>
        </p:spPr>
        <p:txBody>
          <a:bodyPr wrap="square">
            <a:spAutoFit/>
          </a:bodyPr>
          <a:lstStyle/>
          <a:p>
            <a:pPr marL="270510" marR="0">
              <a:lnSpc>
                <a:spcPct val="107000"/>
              </a:lnSpc>
              <a:spcBef>
                <a:spcPts val="0"/>
              </a:spcBef>
              <a:spcAft>
                <a:spcPts val="0"/>
              </a:spcAft>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Hình 02 cho thấy kết quả phân vùng ảnh vệ tinh của  khu  vực nghiên cứu. Ảnh  được phân loại chi tiết lên tới 35.200 lô với diện tích lô nhỏ  nhất  là  0,05  ha  và  lô  lớn  nhất  có  diện tích  15,88  ha  gồm  cả  đất  lâm  nghiệp  và ngoài lâm nghiệp.</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diamond(in)">
                                      <p:cBhvr>
                                        <p:cTn id="12"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8472" y="1133630"/>
            <a:ext cx="10238440" cy="4031873"/>
          </a:xfrm>
          <a:prstGeom prst="rect">
            <a:avLst/>
          </a:prstGeom>
        </p:spPr>
        <p:txBody>
          <a:bodyPr wrap="square">
            <a:spAutoFit/>
          </a:bodyPr>
          <a:lstStyle/>
          <a:p>
            <a:pPr algn="just"/>
            <a:r>
              <a:rPr lang="en-US" sz="3200">
                <a:solidFill>
                  <a:srgbClr val="000000"/>
                </a:solidFill>
                <a:latin typeface="Times New Roman" panose="02020603050405020304" pitchFamily="18" charset="0"/>
                <a:ea typeface="Times New Roman" panose="02020603050405020304" pitchFamily="18" charset="0"/>
              </a:rPr>
              <a:t>Dựa vào bộ mẫu khóa giải đoán ảnh, đề tài đã chọn mẫu giải đoán cho 12 đối tượng rừng và đất lâm  nghiệp  bao gồm: rừng  gỗ tự nhiên ngập mặn  nghèo,  rừng gỗ  tự  nhiên ngập  mặn phục  hồi,  rừng  gỗ  trồng  ngập  mặn,  rừng  gỗ trồng núi đất, rừng gỗ trồng đất cát, rừng gỗ tự nhiên  núi  đá phục  hồi,  đất  nông  nghiệp  ngập mặn, đất trống ngập mặn, đất có cây gỗ tái sinh ngập mặn, rừng cau dừa  trồng  ngập nước, đất khác và  mặt  nước. </a:t>
            </a:r>
            <a:endParaRPr lang="en-US" sz="3200"/>
          </a:p>
        </p:txBody>
      </p:sp>
      <p:sp>
        <p:nvSpPr>
          <p:cNvPr id="3" name="Rectangle 2"/>
          <p:cNvSpPr/>
          <p:nvPr/>
        </p:nvSpPr>
        <p:spPr>
          <a:xfrm>
            <a:off x="637379" y="401780"/>
            <a:ext cx="4514377" cy="593304"/>
          </a:xfrm>
          <a:prstGeom prst="rect">
            <a:avLst/>
          </a:prstGeom>
        </p:spPr>
        <p:txBody>
          <a:bodyPr wrap="none">
            <a:spAutoFit/>
          </a:bodyPr>
          <a:lstStyle/>
          <a:p>
            <a:pPr marL="279400" marR="0">
              <a:lnSpc>
                <a:spcPct val="107000"/>
              </a:lnSpc>
              <a:spcBef>
                <a:spcPts val="0"/>
              </a:spcBef>
              <a:spcAft>
                <a:spcPts val="0"/>
              </a:spcAft>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 Kết quả giải đoán ảnh</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diamond(in)">
                                      <p:cBhvr>
                                        <p:cTn id="12"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378526" y="1151323"/>
            <a:ext cx="9511147" cy="5498859"/>
          </a:xfrm>
          <a:prstGeom prst="rect">
            <a:avLst/>
          </a:prstGeom>
          <a:noFill/>
          <a:ln>
            <a:noFill/>
          </a:ln>
        </p:spPr>
      </p:pic>
      <p:sp>
        <p:nvSpPr>
          <p:cNvPr id="3" name="Rectangle 2"/>
          <p:cNvSpPr/>
          <p:nvPr/>
        </p:nvSpPr>
        <p:spPr>
          <a:xfrm>
            <a:off x="678872" y="74105"/>
            <a:ext cx="10695709" cy="1077218"/>
          </a:xfrm>
          <a:prstGeom prst="rect">
            <a:avLst/>
          </a:prstGeom>
        </p:spPr>
        <p:txBody>
          <a:bodyPr wrap="square">
            <a:spAutoFit/>
          </a:bodyPr>
          <a:lstStyle/>
          <a:p>
            <a:pPr marL="111125" indent="-111125"/>
            <a:r>
              <a:rPr lang="en-US" sz="3200">
                <a:solidFill>
                  <a:srgbClr val="000000"/>
                </a:solidFill>
                <a:latin typeface="Times New Roman" panose="02020603050405020304" pitchFamily="18" charset="0"/>
                <a:ea typeface="Times New Roman" panose="02020603050405020304" pitchFamily="18" charset="0"/>
              </a:rPr>
              <a:t>- việc phân loại  trạng thái rừng  được  thực hiện  hoàn  toàn  tự  động bằng phần mềm eCognition Develop.</a:t>
            </a:r>
            <a:endParaRPr 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8363" y="1781818"/>
            <a:ext cx="9282546" cy="1647182"/>
          </a:xfrm>
          <a:prstGeom prst="rect">
            <a:avLst/>
          </a:prstGeom>
        </p:spPr>
        <p:txBody>
          <a:bodyPr wrap="square">
            <a:spAutoFit/>
          </a:bodyPr>
          <a:lstStyle/>
          <a:p>
            <a:pPr>
              <a:lnSpc>
                <a:spcPct val="107000"/>
              </a:lnSpc>
            </a:pPr>
            <a:r>
              <a:rPr lang="en-US" sz="32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Để  đánh  giá độ  chính  xác  bản  đồ  sau  giải đoán,  đề  tài  chọn  ngẫu  nhiên  10  lô  cho  mỗi trạng thái và tiến hành kiểm tra xác minh ngoài thực địa</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553462" y="360025"/>
            <a:ext cx="10668720" cy="1110689"/>
          </a:xfrm>
          <a:prstGeom prst="rect">
            <a:avLst/>
          </a:prstGeom>
        </p:spPr>
        <p:txBody>
          <a:bodyPr wrap="square">
            <a:spAutoFit/>
          </a:bodyPr>
          <a:lstStyle/>
          <a:p>
            <a:pPr>
              <a:lnSpc>
                <a:spcPct val="107000"/>
              </a:lnSpc>
            </a:pPr>
            <a:r>
              <a:rPr lang="en-US" sz="32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 Kết quả kiểm tra và nâng cao độ chính xác của kết quả phân loại.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diamond(in)">
                                      <p:cBhvr>
                                        <p:cTn id="12"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094510" y="227706"/>
            <a:ext cx="9421090" cy="4627420"/>
          </a:xfrm>
          <a:prstGeom prst="rect">
            <a:avLst/>
          </a:prstGeom>
          <a:noFill/>
          <a:ln>
            <a:noFill/>
          </a:ln>
        </p:spPr>
      </p:pic>
      <p:sp>
        <p:nvSpPr>
          <p:cNvPr id="3" name="Rectangle 2"/>
          <p:cNvSpPr/>
          <p:nvPr/>
        </p:nvSpPr>
        <p:spPr>
          <a:xfrm>
            <a:off x="491836" y="4855126"/>
            <a:ext cx="11208328" cy="1913665"/>
          </a:xfrm>
          <a:prstGeom prst="rect">
            <a:avLst/>
          </a:prstGeom>
        </p:spPr>
        <p:txBody>
          <a:bodyPr wrap="square">
            <a:spAutoFit/>
          </a:bodyPr>
          <a:lstStyle/>
          <a:p>
            <a:pPr marL="270510" marR="0" algn="just">
              <a:lnSpc>
                <a:spcPct val="107000"/>
              </a:lnSpc>
              <a:spcBef>
                <a:spcPts val="0"/>
              </a:spcBef>
              <a:spcAft>
                <a:spcPts val="0"/>
              </a:spcAft>
            </a:pPr>
            <a:r>
              <a:rPr lang="en-US" sz="2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 trận cho thấy, các trạng thái đất trống ngập mặn và mặt  nước có sự sai lệch ít, chỉ 10% và trạng thái rừng bị nhầm lẫn nhau ở mức 20%.  Tổng thể  toàn  bộ  mẫu  kiểm tra  có sự sai khác khoảng 17%. Với độ chính xác sau phân  loại  cao (83%).</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764" y="401782"/>
            <a:ext cx="8645236" cy="583750"/>
          </a:xfrm>
          <a:prstGeom prst="rect">
            <a:avLst/>
          </a:prstGeom>
        </p:spPr>
        <p:txBody>
          <a:bodyPr wrap="square">
            <a:spAutoFit/>
          </a:bodyPr>
          <a:lstStyle/>
          <a:p>
            <a:pPr marR="0" lvl="0">
              <a:lnSpc>
                <a:spcPct val="107000"/>
              </a:lnSpc>
              <a:spcBef>
                <a:spcPts val="0"/>
              </a:spcBef>
              <a:spcAft>
                <a:spcPts val="0"/>
              </a:spcAft>
            </a:pPr>
            <a:r>
              <a:rPr lang="en-US" sz="3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 Kết Luận</a:t>
            </a:r>
            <a:r>
              <a:rPr lang="en-US" sz="32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699828" y="985532"/>
            <a:ext cx="10792692" cy="5278048"/>
          </a:xfrm>
          <a:prstGeom prst="rect">
            <a:avLst/>
          </a:prstGeom>
        </p:spPr>
        <p:txBody>
          <a:bodyPr wrap="square">
            <a:spAutoFit/>
          </a:bodyPr>
          <a:lstStyle/>
          <a:p>
            <a:pPr marL="270510" marR="0" algn="just">
              <a:lnSpc>
                <a:spcPct val="106000"/>
              </a:lnSpc>
              <a:spcBef>
                <a:spcPts val="0"/>
              </a:spcBef>
              <a:spcAft>
                <a:spcPts val="800"/>
              </a:spcAft>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Từ kết quả điều tra các chỉ tiêu trong 179 ô tiêu chuẩn ngoài thực địa Ban QLRPH  Cần Giờ kết hợp với ảnh Landsat 8, nghiên cứu đã xây dựng được nghiên cứu đã xây dựng được bộ mẫu khóa giải đoán ảnh cho 12 kiểu trạng thái: rừng gỗ tự nhiên ngập mặn nghèo,  rừng  gỗ  tự  nhiên  ngập  mặn  phục  hồi, rừng gỗ trồng ngập mặn, rừng gỗ trồng núi đất, rừng gỗ trồng đất cát, rừng gỗ tự nhiên núi  đá phục hồi, đất nông nghiệp ngập mặn, đất trống ngập mặn, đất có cây gỗ tái sinh ngập mặn, rừng cau dừa trồng ngập nước, đất khác và mặt nước. </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amond(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6636" y="831533"/>
            <a:ext cx="10598727" cy="3745384"/>
          </a:xfrm>
          <a:prstGeom prst="rect">
            <a:avLst/>
          </a:prstGeom>
        </p:spPr>
        <p:txBody>
          <a:bodyPr wrap="square">
            <a:spAutoFit/>
          </a:bodyPr>
          <a:lstStyle/>
          <a:p>
            <a:pPr marL="270510" marR="0" algn="just">
              <a:lnSpc>
                <a:spcPct val="107000"/>
              </a:lnSpc>
              <a:spcBef>
                <a:spcPts val="0"/>
              </a:spcBef>
              <a:spcAft>
                <a:spcPts val="800"/>
              </a:spcAft>
            </a:pPr>
            <a:r>
              <a:rPr lang="en-US" sz="32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Toàn bộ ảnh vệ tinh của khu vực nghiên cứu được phân vùng thành  35.200 đối tượng. Dựa vào mẫu khóa giải đoán ảnh, các đối tượng này được phân loại thành  các trạng thái khác nhau (độ chính xác 83%) trong đó rừng gỗ trồng ngập mặn  có  diện  tích  lớn  nhất  18.283  ha  chiếm 28,4%; rừng có trữ lượng nghèo chiếm diện tích lớn nhất là 19,151 ha, tương ứng 55,2%</a:t>
            </a:r>
            <a:endParaRPr lang="en-US" sz="320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199" y="1080655"/>
            <a:ext cx="8769928" cy="4182748"/>
          </a:xfrm>
          <a:prstGeom prst="rect">
            <a:avLst/>
          </a:prstGeom>
        </p:spPr>
        <p:txBody>
          <a:bodyPr wrap="square">
            <a:spAutoFit/>
          </a:bodyPr>
          <a:lstStyle/>
          <a:p>
            <a:pPr marL="270510" marR="0" algn="ctr">
              <a:lnSpc>
                <a:spcPct val="107000"/>
              </a:lnSpc>
              <a:spcBef>
                <a:spcPts val="0"/>
              </a:spcBef>
              <a:spcAft>
                <a:spcPts val="800"/>
              </a:spcAft>
            </a:pPr>
            <a:r>
              <a:rPr lang="en-US" sz="6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Cảm </a:t>
            </a:r>
            <a:r>
              <a:rPr lang="vi-VN" sz="6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ơ</a:t>
            </a:r>
            <a:r>
              <a:rPr lang="en-US" sz="6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 cô và các bạn </a:t>
            </a:r>
          </a:p>
          <a:p>
            <a:pPr marL="270510" marR="0" algn="ctr">
              <a:lnSpc>
                <a:spcPct val="107000"/>
              </a:lnSpc>
              <a:spcBef>
                <a:spcPts val="0"/>
              </a:spcBef>
              <a:spcAft>
                <a:spcPts val="800"/>
              </a:spcAft>
            </a:pPr>
            <a:endParaRPr lang="en-US" sz="6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70510" marR="0" algn="ctr">
              <a:lnSpc>
                <a:spcPct val="107000"/>
              </a:lnSpc>
              <a:spcBef>
                <a:spcPts val="0"/>
              </a:spcBef>
              <a:spcAft>
                <a:spcPts val="800"/>
              </a:spcAft>
            </a:pPr>
            <a:r>
              <a:rPr lang="en-US" sz="6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đã xem bài trình chiếu của nhóm em</a:t>
            </a:r>
            <a:endParaRPr lang="en-US" sz="600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2000"/>
                                        <p:tgtEl>
                                          <p:spTgt spid="4">
                                            <p:txEl>
                                              <p:pRg st="0" end="0"/>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diamond(in)">
                                      <p:cBhvr>
                                        <p:cTn id="10"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3.</a:t>
            </a:r>
            <a:r>
              <a:rPr lang="en-US"/>
              <a:t> </a:t>
            </a:r>
            <a:r>
              <a:rPr lang="en-US">
                <a:latin typeface="Times New Roman" panose="02020603050405020304" pitchFamily="18" charset="0"/>
                <a:cs typeface="Times New Roman" panose="02020603050405020304" pitchFamily="18" charset="0"/>
              </a:rPr>
              <a:t>Ngày phóng và hoạt động</a:t>
            </a:r>
          </a:p>
        </p:txBody>
      </p:sp>
      <p:sp>
        <p:nvSpPr>
          <p:cNvPr id="3" name="Content Placeholder 2"/>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Vệ tinh thế hệ thứ 8 - Landsat 8 đã được Mỹ phóng thành công lên quỹ đạo vào ngày 11/02/2013 với tên gọi gốc Landsat Data Continuity Mission (LDCM).</a:t>
            </a:r>
          </a:p>
          <a:p>
            <a:pPr marL="0" indent="0">
              <a:buNone/>
            </a:pPr>
            <a:r>
              <a:rPr lang="en-US">
                <a:latin typeface="Times New Roman" panose="02020603050405020304" pitchFamily="18" charset="0"/>
                <a:cs typeface="Times New Roman" panose="02020603050405020304" pitchFamily="18" charset="0"/>
                <a:sym typeface="+mn-ea"/>
              </a:rPr>
              <a:t>Sau khi được phóng thành công lên quỹ đạo vào ngày 11/02/2013 vệ tinh bắt đầu đi vào hoạt động khai thác ảnh vào ngày 11/02/2018 và hiện nay vệ tinh vẫn còn đang hoạt động bình thường.</a:t>
            </a: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amond(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740" y="-10795"/>
            <a:ext cx="11862435" cy="741045"/>
          </a:xfrm>
        </p:spPr>
        <p:txBody>
          <a:bodyPr/>
          <a:lstStyle/>
          <a:p>
            <a:r>
              <a:rPr lang="en-US">
                <a:latin typeface="Times New Roman" panose="02020603050405020304" pitchFamily="18" charset="0"/>
                <a:cs typeface="Times New Roman" panose="02020603050405020304" pitchFamily="18" charset="0"/>
              </a:rPr>
              <a:t>4. Độ phân giải</a:t>
            </a:r>
          </a:p>
        </p:txBody>
      </p:sp>
      <p:sp>
        <p:nvSpPr>
          <p:cNvPr id="3" name="Content Placeholder 2"/>
          <p:cNvSpPr>
            <a:spLocks noGrp="1"/>
          </p:cNvSpPr>
          <p:nvPr>
            <p:ph idx="1"/>
          </p:nvPr>
        </p:nvSpPr>
        <p:spPr>
          <a:xfrm>
            <a:off x="24130" y="822960"/>
            <a:ext cx="12170410" cy="5916930"/>
          </a:xfrm>
        </p:spPr>
        <p:txBody>
          <a:bodyPr>
            <a:noAutofit/>
          </a:bodyPr>
          <a:lstStyle/>
          <a:p>
            <a:pPr marL="0" indent="0" algn="just">
              <a:buNone/>
            </a:pPr>
            <a:r>
              <a:rPr lang="en-US" sz="3200">
                <a:latin typeface="Times New Roman" panose="02020603050405020304" pitchFamily="18" charset="0"/>
                <a:cs typeface="Times New Roman" panose="02020603050405020304" pitchFamily="18" charset="0"/>
              </a:rPr>
              <a:t>- Landsat 8 thu nhận ảnh với tổng số 11 kênnh phổ , bao gồm 9 kênh song ngắn và 2 kênh nhiệt sóng dài </a:t>
            </a:r>
          </a:p>
          <a:p>
            <a:pPr marL="0" indent="0" algn="just">
              <a:buNone/>
            </a:pPr>
            <a:r>
              <a:rPr lang="en-US" sz="3200">
                <a:latin typeface="Times New Roman" panose="02020603050405020304" pitchFamily="18" charset="0"/>
                <a:cs typeface="Times New Roman" panose="02020603050405020304" pitchFamily="18" charset="0"/>
              </a:rPr>
              <a:t>- 2 bộ cảm sẽ cung cấp chi tiết bề mặt trái đất theo mùa ở độ phân giải không gian 30 m, 100m ở kênh nhiệt và 15m đối với kênh toàn sắt. Dãi quét của LDCM giới hạn trong khoản 185km x 180km. Độ cao vệ tinh đạt 750km so với bề mặt trái đất. bộ cảm OLI cung cấp hai kênh phổ mới , 1 dùng để quan trắc biến động chất lượng nước ven biển và kênh 9 dùng để phát hiện các mật  độ dày còn bộ cảm TIRs sẽ thu dữ liệu ở hai kênh hồng ngoại nhiệt song dài( kênh 10,11) dùng để đo tốc độ bốc hơi nước , nhiệt độ bề mặt. Bộ cảm OLI và TIRS được thiết kế cải tiến để giảm thiểu tối đa nhiễm khi quyển cho phép lượng tử hóa dữ liệu là 12 bit.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amond(in)">
                                      <p:cBhvr>
                                        <p:cTn id="15"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25" y="274955"/>
            <a:ext cx="11750040" cy="1143000"/>
          </a:xfrm>
        </p:spPr>
        <p:txBody>
          <a:bodyPr>
            <a:normAutofit/>
          </a:bodyPr>
          <a:lstStyle/>
          <a:p>
            <a:r>
              <a:rPr lang="en-US">
                <a:latin typeface="Times New Roman" panose="02020603050405020304" pitchFamily="18" charset="0"/>
                <a:cs typeface="Times New Roman" panose="02020603050405020304" pitchFamily="18" charset="0"/>
              </a:rPr>
              <a:t>Các thông số kĩ thuật của sản phẩm vệ tinh Landsat 8</a:t>
            </a:r>
          </a:p>
        </p:txBody>
      </p:sp>
      <p:sp>
        <p:nvSpPr>
          <p:cNvPr id="4" name="Content Placeholder 3"/>
          <p:cNvSpPr>
            <a:spLocks noGrp="1"/>
          </p:cNvSpPr>
          <p:nvPr>
            <p:ph idx="1"/>
          </p:nvPr>
        </p:nvSpPr>
        <p:spPr>
          <a:xfrm>
            <a:off x="609600" y="1600200"/>
            <a:ext cx="10972800" cy="5083175"/>
          </a:xfrm>
        </p:spPr>
        <p:txBody>
          <a:bodyPr>
            <a:normAutofit/>
          </a:bodyPr>
          <a:lstStyle/>
          <a:p>
            <a:r>
              <a:rPr lang="en-US"/>
              <a:t>Loại sản phẩm: đã được xử lí ở mức 1T nghĩa là đã dược cải chính biến dạng do chênh cao địa hình (mức trực ảnh Orthophoto).</a:t>
            </a:r>
          </a:p>
          <a:p>
            <a:r>
              <a:rPr lang="en-US"/>
              <a:t>Định dang: GeoTIFF.</a:t>
            </a:r>
          </a:p>
          <a:p>
            <a:r>
              <a:rPr lang="en-US"/>
              <a:t>Kích thước Pixel: 15m/30m/100m tương ứng ảnh Den Trắng Pan/ đa phổ / nhiệt</a:t>
            </a:r>
          </a:p>
          <a:p>
            <a:r>
              <a:rPr lang="en-US"/>
              <a:t>Phép chiếu bản đồ: UTM.</a:t>
            </a:r>
          </a:p>
          <a:p>
            <a:r>
              <a:rPr lang="en-US"/>
              <a:t>Hệ tọa độ WGS 84.</a:t>
            </a:r>
          </a:p>
          <a:p>
            <a:r>
              <a:rPr lang="en-US"/>
              <a:t>Định hướng: theo Bắc của bản đồ.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diamond(in)">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diamond(in)">
                                      <p:cBhvr>
                                        <p:cTn id="17" dur="20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diamond(in)">
                                      <p:cBhvr>
                                        <p:cTn id="22" dur="20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diamond(in)">
                                      <p:cBhvr>
                                        <p:cTn id="27" dur="20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diamond(in)">
                                      <p:cBhvr>
                                        <p:cTn id="32" dur="20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diamond(in)">
                                      <p:cBhvr>
                                        <p:cTn id="37"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9695" y="274955"/>
            <a:ext cx="11482705" cy="1143000"/>
          </a:xfrm>
        </p:spPr>
        <p:txBody>
          <a:bodyPr>
            <a:normAutofit/>
          </a:bodyPr>
          <a:lstStyle/>
          <a:p>
            <a:r>
              <a:rPr lang="en-US">
                <a:latin typeface="Times New Roman" panose="02020603050405020304" pitchFamily="18" charset="0"/>
                <a:cs typeface="Times New Roman" panose="02020603050405020304" pitchFamily="18" charset="0"/>
                <a:sym typeface="+mn-ea"/>
              </a:rPr>
              <a:t>Các thông số kĩ thuật của sản phẩm vệ tinh Landsat 8</a:t>
            </a:r>
            <a:endParaRPr lang="en-US"/>
          </a:p>
        </p:txBody>
      </p:sp>
      <p:sp>
        <p:nvSpPr>
          <p:cNvPr id="6" name="Content Placeholder 5"/>
          <p:cNvSpPr>
            <a:spLocks noGrp="1"/>
          </p:cNvSpPr>
          <p:nvPr>
            <p:ph idx="1"/>
          </p:nvPr>
        </p:nvSpPr>
        <p:spPr/>
        <p:txBody>
          <a:bodyPr/>
          <a:lstStyle/>
          <a:p>
            <a:r>
              <a:rPr lang="en-US">
                <a:sym typeface="+mn-ea"/>
              </a:rPr>
              <a:t>Phương pháp lấy mẫu: hàm bậc 3.</a:t>
            </a:r>
            <a:endParaRPr lang="en-US"/>
          </a:p>
          <a:p>
            <a:r>
              <a:rPr lang="en-US">
                <a:sym typeface="+mn-ea"/>
              </a:rPr>
              <a:t>Độ chính xác: với bộ cảm OLI đạt sai số 12m theo tiêu chuẩn CE, có độ tin cậy 90%, với bộ cảm TIRS đạt sai số 41m theo tiêu chuẩn CE, có độ tin cậy 90%.</a:t>
            </a:r>
            <a:endParaRPr lang="en-US"/>
          </a:p>
          <a:p>
            <a:r>
              <a:rPr lang="en-US">
                <a:sym typeface="+mn-ea"/>
              </a:rPr>
              <a:t>Dữ liệu ảnh: có giá trị 16 bit pixel, khi tải về ở dạng file nén có định dạng là .tar.gz. Kích thước file nếu ở dạng nén khoảng 1GB, còn ở dạng không nén khoảng 2GB.</a:t>
            </a:r>
            <a:endParaRPr lang="en-US"/>
          </a:p>
          <a:p>
            <a:pPr marL="0" indent="0">
              <a:buNone/>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amond(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amond(in)">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amond(in)">
                                      <p:cBhvr>
                                        <p:cTn id="17"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6850" y="274955"/>
            <a:ext cx="11683365" cy="1143000"/>
          </a:xfrm>
        </p:spPr>
        <p:txBody>
          <a:bodyPr>
            <a:normAutofit/>
          </a:bodyPr>
          <a:lstStyle/>
          <a:p>
            <a:r>
              <a:rPr lang="en-US">
                <a:latin typeface="Times New Roman" panose="02020603050405020304" pitchFamily="18" charset="0"/>
                <a:cs typeface="Times New Roman" panose="02020603050405020304" pitchFamily="18" charset="0"/>
                <a:sym typeface="+mn-ea"/>
              </a:rPr>
              <a:t>Các thông số kĩ thuật của sản phẩm vệ tinh Landsat 8</a:t>
            </a:r>
            <a:endParaRPr lang="en-US"/>
          </a:p>
        </p:txBody>
      </p:sp>
      <p:sp>
        <p:nvSpPr>
          <p:cNvPr id="6" name="Content Placeholder 5"/>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Landsat 8 thu nhận xấp xỉ 400 cảnh/ngày</a:t>
            </a:r>
          </a:p>
          <a:p>
            <a:r>
              <a:rPr lang="en-US">
                <a:latin typeface="Times New Roman" panose="02020603050405020304" pitchFamily="18" charset="0"/>
                <a:cs typeface="Times New Roman" panose="02020603050405020304" pitchFamily="18" charset="0"/>
              </a:rPr>
              <a:t>Thời gian hoạt động của vệ tinh theo thiết kế là 5,25 năm nhưng nó được cung cấp đủ năng lượng để có thể kéo dài hoạt động đến 10 năm</a:t>
            </a:r>
          </a:p>
          <a:p>
            <a:r>
              <a:rPr lang="en-US">
                <a:latin typeface="Times New Roman" panose="02020603050405020304" pitchFamily="18" charset="0"/>
                <a:cs typeface="Times New Roman" panose="02020603050405020304" pitchFamily="18" charset="0"/>
              </a:rPr>
              <a:t>Ảnh vệ tinh Landsat 8 hoàn toàn có thể khai thác miễn phí từ mạng Internet qua địa chỉ http://earthexplorer.usgs.gov/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amond(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amond(in)">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amond(in)">
                                      <p:cBhvr>
                                        <p:cTn id="17"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3485</Words>
  <Application>Microsoft Office PowerPoint</Application>
  <PresentationFormat>Widescreen</PresentationFormat>
  <Paragraphs>195</Paragraphs>
  <Slides>47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SimSun</vt:lpstr>
      <vt:lpstr>Arial</vt:lpstr>
      <vt:lpstr>Calibri</vt:lpstr>
      <vt:lpstr>Times New Roman</vt:lpstr>
      <vt:lpstr>Wingdings</vt:lpstr>
      <vt:lpstr>Orange Waves</vt:lpstr>
      <vt:lpstr>PowerPoint Presentation</vt:lpstr>
      <vt:lpstr>MỤC LỤC</vt:lpstr>
      <vt:lpstr>1. Giới thiệu</vt:lpstr>
      <vt:lpstr>2. Công nghệ</vt:lpstr>
      <vt:lpstr>3. Ngày phóng và hoạt động</vt:lpstr>
      <vt:lpstr>4. Độ phân giải</vt:lpstr>
      <vt:lpstr>Các thông số kĩ thuật của sản phẩm vệ tinh Landsat 8</vt:lpstr>
      <vt:lpstr>Các thông số kĩ thuật của sản phẩm vệ tinh Landsat 8</vt:lpstr>
      <vt:lpstr>Các thông số kĩ thuật của sản phẩm vệ tinh Landsat 8</vt:lpstr>
      <vt:lpstr>6. Số lượng kênh phổ</vt:lpstr>
      <vt:lpstr>Tỷ lệ tín hiệu trên tạp âm (viết tắt SNR)</vt:lpstr>
      <vt:lpstr>Bảng chỉ dẫn Tổ hợp màu cho ảnh vệ tinh Landsat 8</vt:lpstr>
      <vt:lpstr>Màu tự nhiên (4-3-2)</vt:lpstr>
      <vt:lpstr>Màu giả ( Đô thị ) (7-6-4)</vt:lpstr>
      <vt:lpstr>Hồng ngoại (Thực vật) (5 4 3)</vt:lpstr>
      <vt:lpstr>Nông nghiệp (6-5-2)</vt:lpstr>
      <vt:lpstr>Nổi bật đất và nước (5-6-4)</vt:lpstr>
      <vt:lpstr>Xuyên qua khí quyển (7-5-3)</vt:lpstr>
      <vt:lpstr>Giám sát cháy rừng (7-5-2)</vt:lpstr>
      <vt:lpstr>Ứng dụng trong địa chất (6-3-2)</vt:lpstr>
      <vt:lpstr>Theo dõi nước và thực vật (5-7-1)</vt:lpstr>
      <vt:lpstr>Theo dõi thảm thực vật (6-5-4)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 tuan</dc:creator>
  <cp:lastModifiedBy>hoang viet</cp:lastModifiedBy>
  <cp:revision>21</cp:revision>
  <dcterms:created xsi:type="dcterms:W3CDTF">2020-06-02T01:38:00Z</dcterms:created>
  <dcterms:modified xsi:type="dcterms:W3CDTF">2020-06-02T12:46:37Z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