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48"/>
  </p:notesMasterIdLst>
  <p:sldIdLst>
    <p:sldId id="256" r:id="rId2"/>
    <p:sldId id="257" r:id="rId3"/>
    <p:sldId id="258" r:id="rId4"/>
    <p:sldId id="259" r:id="rId5"/>
    <p:sldId id="306" r:id="rId6"/>
    <p:sldId id="307" r:id="rId7"/>
    <p:sldId id="260" r:id="rId8"/>
    <p:sldId id="261" r:id="rId9"/>
    <p:sldId id="262" r:id="rId10"/>
    <p:sldId id="263" r:id="rId11"/>
    <p:sldId id="264" r:id="rId12"/>
    <p:sldId id="286" r:id="rId13"/>
    <p:sldId id="287" r:id="rId14"/>
    <p:sldId id="288" r:id="rId15"/>
    <p:sldId id="266" r:id="rId16"/>
    <p:sldId id="289" r:id="rId17"/>
    <p:sldId id="291" r:id="rId18"/>
    <p:sldId id="292" r:id="rId19"/>
    <p:sldId id="267" r:id="rId20"/>
    <p:sldId id="268" r:id="rId21"/>
    <p:sldId id="269" r:id="rId22"/>
    <p:sldId id="270" r:id="rId23"/>
    <p:sldId id="308" r:id="rId24"/>
    <p:sldId id="309" r:id="rId25"/>
    <p:sldId id="271" r:id="rId26"/>
    <p:sldId id="272" r:id="rId27"/>
    <p:sldId id="293" r:id="rId28"/>
    <p:sldId id="294" r:id="rId29"/>
    <p:sldId id="295" r:id="rId30"/>
    <p:sldId id="296" r:id="rId31"/>
    <p:sldId id="297" r:id="rId32"/>
    <p:sldId id="298" r:id="rId33"/>
    <p:sldId id="299" r:id="rId34"/>
    <p:sldId id="300" r:id="rId35"/>
    <p:sldId id="301" r:id="rId36"/>
    <p:sldId id="302" r:id="rId37"/>
    <p:sldId id="304" r:id="rId38"/>
    <p:sldId id="305" r:id="rId39"/>
    <p:sldId id="276" r:id="rId40"/>
    <p:sldId id="279" r:id="rId41"/>
    <p:sldId id="280" r:id="rId42"/>
    <p:sldId id="281" r:id="rId43"/>
    <p:sldId id="282" r:id="rId44"/>
    <p:sldId id="283" r:id="rId45"/>
    <p:sldId id="284" r:id="rId46"/>
    <p:sldId id="285" r:id="rId47"/>
  </p:sldIdLst>
  <p:sldSz cx="9144000" cy="6858000" type="screen4x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4380"/>
    <p:restoredTop sz="94660"/>
  </p:normalViewPr>
  <p:slideViewPr>
    <p:cSldViewPr>
      <p:cViewPr varScale="1">
        <p:scale>
          <a:sx n="71" d="100"/>
          <a:sy n="71" d="100"/>
        </p:scale>
        <p:origin x="-1134"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SA"/>
          </a:p>
        </p:txBody>
      </p:sp>
      <p:sp>
        <p:nvSpPr>
          <p:cNvPr id="3" name="عنصر نائب للتاريخ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55318C7C-8C7B-4BC1-B43B-429923D61C73}" type="datetimeFigureOut">
              <a:rPr lang="ar-SA" smtClean="0"/>
              <a:pPr/>
              <a:t>23/11/1431</a:t>
            </a:fld>
            <a:endParaRPr lang="ar-SA"/>
          </a:p>
        </p:txBody>
      </p:sp>
      <p:sp>
        <p:nvSpPr>
          <p:cNvPr id="4" name="عنصر نائب لصورة الشريحة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SA"/>
          </a:p>
        </p:txBody>
      </p:sp>
      <p:sp>
        <p:nvSpPr>
          <p:cNvPr id="5" name="عنصر نائب للملاحظات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6" name="عنصر نائب للتذييل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SA"/>
          </a:p>
        </p:txBody>
      </p:sp>
      <p:sp>
        <p:nvSpPr>
          <p:cNvPr id="7" name="عنصر نائب لرقم الشريحة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F9AA5532-6AF5-4AA5-BE76-94131E0F7B08}" type="slidenum">
              <a:rPr lang="ar-SA" smtClean="0"/>
              <a:pPr/>
              <a:t>‹#›</a:t>
            </a:fld>
            <a:endParaRPr lang="ar-SA"/>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F4167B-E88A-48A6-8F97-208922431097}" type="slidenum">
              <a:rPr lang="en-US"/>
              <a:pPr/>
              <a:t>17</a:t>
            </a:fld>
            <a:endParaRPr lang="en-US"/>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endParaRPr lang="ar-S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0123B9-9D65-4215-BFE9-055E55DCB461}" type="slidenum">
              <a:rPr lang="en-US"/>
              <a:pPr/>
              <a:t>18</a:t>
            </a:fld>
            <a:endParaRPr lang="en-US"/>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ar-S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sp>
        <p:nvSpPr>
          <p:cNvPr id="15" name="مستطيل مستدير الزوايا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مستطيل مستدير الزوايا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عنوان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ar-SA" smtClean="0"/>
              <a:t>انقر لتحرير نمط العنوان الرئيسي</a:t>
            </a:r>
            <a:endParaRPr kumimoji="0" lang="en-US"/>
          </a:p>
        </p:txBody>
      </p:sp>
      <p:sp>
        <p:nvSpPr>
          <p:cNvPr id="20" name="عنوان فرعي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ar-SA" smtClean="0"/>
              <a:t>انقر لتحرير نمط العنوان الثانوي الرئيسي</a:t>
            </a:r>
            <a:endParaRPr kumimoji="0" lang="en-US"/>
          </a:p>
        </p:txBody>
      </p:sp>
      <p:sp>
        <p:nvSpPr>
          <p:cNvPr id="19" name="عنصر نائب للتاريخ 18"/>
          <p:cNvSpPr>
            <a:spLocks noGrp="1"/>
          </p:cNvSpPr>
          <p:nvPr>
            <p:ph type="dt" sz="half" idx="10"/>
          </p:nvPr>
        </p:nvSpPr>
        <p:spPr/>
        <p:txBody>
          <a:bodyPr/>
          <a:lstStyle>
            <a:extLst/>
          </a:lstStyle>
          <a:p>
            <a:fld id="{6D6588F1-DBB6-403F-9AB7-18D7C8BCA3D7}" type="datetimeFigureOut">
              <a:rPr lang="ar-SA" smtClean="0"/>
              <a:pPr/>
              <a:t>23/11/1431</a:t>
            </a:fld>
            <a:endParaRPr lang="ar-SA"/>
          </a:p>
        </p:txBody>
      </p:sp>
      <p:sp>
        <p:nvSpPr>
          <p:cNvPr id="8" name="عنصر نائب للتذييل 7"/>
          <p:cNvSpPr>
            <a:spLocks noGrp="1"/>
          </p:cNvSpPr>
          <p:nvPr>
            <p:ph type="ftr" sz="quarter" idx="11"/>
          </p:nvPr>
        </p:nvSpPr>
        <p:spPr/>
        <p:txBody>
          <a:bodyPr/>
          <a:lstStyle>
            <a:extLst/>
          </a:lstStyle>
          <a:p>
            <a:endParaRPr lang="ar-SA"/>
          </a:p>
        </p:txBody>
      </p:sp>
      <p:sp>
        <p:nvSpPr>
          <p:cNvPr id="11" name="عنصر نائب لرقم الشريحة 10"/>
          <p:cNvSpPr>
            <a:spLocks noGrp="1"/>
          </p:cNvSpPr>
          <p:nvPr>
            <p:ph type="sldNum" sz="quarter" idx="12"/>
          </p:nvPr>
        </p:nvSpPr>
        <p:spPr/>
        <p:txBody>
          <a:bodyPr/>
          <a:lstStyle>
            <a:extLst/>
          </a:lstStyle>
          <a:p>
            <a:fld id="{E1A94CBE-30ED-499A-874D-B441F7783770}" type="slidenum">
              <a:rPr lang="ar-SA" smtClean="0"/>
              <a:pPr/>
              <a:t>‹#›</a:t>
            </a:fld>
            <a:endParaRPr lang="ar-S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a:xfrm>
            <a:off x="502920" y="4983480"/>
            <a:ext cx="8183880" cy="1051560"/>
          </a:xfrm>
        </p:spPr>
        <p:txBody>
          <a:bodyPr/>
          <a:lstStyle>
            <a:extLst/>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a:xfrm>
            <a:off x="502920" y="530352"/>
            <a:ext cx="8183880" cy="4187952"/>
          </a:xfrm>
        </p:spPr>
        <p:txBody>
          <a:bodyPr vert="eaVert"/>
          <a:lstStyle>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extLst/>
          </a:lstStyle>
          <a:p>
            <a:fld id="{6D6588F1-DBB6-403F-9AB7-18D7C8BCA3D7}" type="datetimeFigureOut">
              <a:rPr lang="ar-SA" smtClean="0"/>
              <a:pPr/>
              <a:t>23/11/1431</a:t>
            </a:fld>
            <a:endParaRPr lang="ar-SA"/>
          </a:p>
        </p:txBody>
      </p:sp>
      <p:sp>
        <p:nvSpPr>
          <p:cNvPr id="5" name="عنصر نائب للتذييل 4"/>
          <p:cNvSpPr>
            <a:spLocks noGrp="1"/>
          </p:cNvSpPr>
          <p:nvPr>
            <p:ph type="ftr" sz="quarter" idx="11"/>
          </p:nvPr>
        </p:nvSpPr>
        <p:spPr/>
        <p:txBody>
          <a:bodyPr/>
          <a:lstStyle>
            <a:extLst/>
          </a:lstStyle>
          <a:p>
            <a:endParaRPr lang="ar-SA"/>
          </a:p>
        </p:txBody>
      </p:sp>
      <p:sp>
        <p:nvSpPr>
          <p:cNvPr id="6" name="عنصر نائب لرقم الشريحة 5"/>
          <p:cNvSpPr>
            <a:spLocks noGrp="1"/>
          </p:cNvSpPr>
          <p:nvPr>
            <p:ph type="sldNum" sz="quarter" idx="12"/>
          </p:nvPr>
        </p:nvSpPr>
        <p:spPr/>
        <p:txBody>
          <a:bodyPr/>
          <a:lstStyle>
            <a:extLst/>
          </a:lstStyle>
          <a:p>
            <a:fld id="{E1A94CBE-30ED-499A-874D-B441F7783770}" type="slidenum">
              <a:rPr lang="ar-SA" smtClean="0"/>
              <a:pPr/>
              <a:t>‹#›</a:t>
            </a:fld>
            <a:endParaRPr lang="ar-S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533404"/>
            <a:ext cx="1981200" cy="5257799"/>
          </a:xfrm>
        </p:spPr>
        <p:txBody>
          <a:bodyPr vert="eaVert"/>
          <a:lstStyle>
            <a:extLst/>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a:xfrm>
            <a:off x="533400" y="533402"/>
            <a:ext cx="5943600" cy="5257801"/>
          </a:xfrm>
        </p:spPr>
        <p:txBody>
          <a:bodyPr vert="eaVert"/>
          <a:lstStyle>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extLst/>
          </a:lstStyle>
          <a:p>
            <a:fld id="{6D6588F1-DBB6-403F-9AB7-18D7C8BCA3D7}" type="datetimeFigureOut">
              <a:rPr lang="ar-SA" smtClean="0"/>
              <a:pPr/>
              <a:t>23/11/1431</a:t>
            </a:fld>
            <a:endParaRPr lang="ar-SA"/>
          </a:p>
        </p:txBody>
      </p:sp>
      <p:sp>
        <p:nvSpPr>
          <p:cNvPr id="5" name="عنصر نائب للتذييل 4"/>
          <p:cNvSpPr>
            <a:spLocks noGrp="1"/>
          </p:cNvSpPr>
          <p:nvPr>
            <p:ph type="ftr" sz="quarter" idx="11"/>
          </p:nvPr>
        </p:nvSpPr>
        <p:spPr/>
        <p:txBody>
          <a:bodyPr/>
          <a:lstStyle>
            <a:extLst/>
          </a:lstStyle>
          <a:p>
            <a:endParaRPr lang="ar-SA"/>
          </a:p>
        </p:txBody>
      </p:sp>
      <p:sp>
        <p:nvSpPr>
          <p:cNvPr id="6" name="عنصر نائب لرقم الشريحة 5"/>
          <p:cNvSpPr>
            <a:spLocks noGrp="1"/>
          </p:cNvSpPr>
          <p:nvPr>
            <p:ph type="sldNum" sz="quarter" idx="12"/>
          </p:nvPr>
        </p:nvSpPr>
        <p:spPr/>
        <p:txBody>
          <a:bodyPr/>
          <a:lstStyle>
            <a:extLst/>
          </a:lstStyle>
          <a:p>
            <a:fld id="{E1A94CBE-30ED-499A-874D-B441F7783770}" type="slidenum">
              <a:rPr lang="ar-SA" smtClean="0"/>
              <a:pPr/>
              <a:t>‹#›</a:t>
            </a:fld>
            <a:endParaRPr lang="ar-S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a:xfrm>
            <a:off x="502920" y="4983480"/>
            <a:ext cx="8183880" cy="1051560"/>
          </a:xfrm>
        </p:spPr>
        <p:txBody>
          <a:bodyPr/>
          <a:lstStyle>
            <a:extLst/>
          </a:lstStyle>
          <a:p>
            <a:r>
              <a:rPr kumimoji="0" lang="ar-SA" smtClean="0"/>
              <a:t>انقر لتحرير نمط العنوان الرئيسي</a:t>
            </a:r>
            <a:endParaRPr kumimoji="0" lang="en-US"/>
          </a:p>
        </p:txBody>
      </p:sp>
      <p:sp>
        <p:nvSpPr>
          <p:cNvPr id="3" name="عنصر نائب للمحتوى 2"/>
          <p:cNvSpPr>
            <a:spLocks noGrp="1"/>
          </p:cNvSpPr>
          <p:nvPr>
            <p:ph idx="1"/>
          </p:nvPr>
        </p:nvSpPr>
        <p:spPr>
          <a:xfrm>
            <a:off x="502920" y="530352"/>
            <a:ext cx="8183880" cy="4187952"/>
          </a:xfrm>
        </p:spPr>
        <p:txBody>
          <a:bodyPr/>
          <a:lstStyle>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extLst/>
          </a:lstStyle>
          <a:p>
            <a:fld id="{6D6588F1-DBB6-403F-9AB7-18D7C8BCA3D7}" type="datetimeFigureOut">
              <a:rPr lang="ar-SA" smtClean="0"/>
              <a:pPr/>
              <a:t>23/11/1431</a:t>
            </a:fld>
            <a:endParaRPr lang="ar-SA"/>
          </a:p>
        </p:txBody>
      </p:sp>
      <p:sp>
        <p:nvSpPr>
          <p:cNvPr id="5" name="عنصر نائب للتذييل 4"/>
          <p:cNvSpPr>
            <a:spLocks noGrp="1"/>
          </p:cNvSpPr>
          <p:nvPr>
            <p:ph type="ftr" sz="quarter" idx="11"/>
          </p:nvPr>
        </p:nvSpPr>
        <p:spPr/>
        <p:txBody>
          <a:bodyPr/>
          <a:lstStyle>
            <a:extLst/>
          </a:lstStyle>
          <a:p>
            <a:endParaRPr lang="ar-SA"/>
          </a:p>
        </p:txBody>
      </p:sp>
      <p:sp>
        <p:nvSpPr>
          <p:cNvPr id="6" name="عنصر نائب لرقم الشريحة 5"/>
          <p:cNvSpPr>
            <a:spLocks noGrp="1"/>
          </p:cNvSpPr>
          <p:nvPr>
            <p:ph type="sldNum" sz="quarter" idx="12"/>
          </p:nvPr>
        </p:nvSpPr>
        <p:spPr/>
        <p:txBody>
          <a:bodyPr/>
          <a:lstStyle>
            <a:extLst/>
          </a:lstStyle>
          <a:p>
            <a:fld id="{E1A94CBE-30ED-499A-874D-B441F7783770}" type="slidenum">
              <a:rPr lang="ar-SA" smtClean="0"/>
              <a:pPr/>
              <a:t>‹#›</a:t>
            </a:fld>
            <a:endParaRPr lang="ar-S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عنوان المقطع">
    <p:spTree>
      <p:nvGrpSpPr>
        <p:cNvPr id="1" name=""/>
        <p:cNvGrpSpPr/>
        <p:nvPr/>
      </p:nvGrpSpPr>
      <p:grpSpPr>
        <a:xfrm>
          <a:off x="0" y="0"/>
          <a:ext cx="0" cy="0"/>
          <a:chOff x="0" y="0"/>
          <a:chExt cx="0" cy="0"/>
        </a:xfrm>
      </p:grpSpPr>
      <p:sp>
        <p:nvSpPr>
          <p:cNvPr id="14" name="مستطيل مستدير الزوايا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مستطيل مستدير الزوايا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عنوان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ar-SA" smtClean="0"/>
              <a:t>انقر لتحرير أنماط النص الرئيسي</a:t>
            </a:r>
          </a:p>
        </p:txBody>
      </p:sp>
      <p:sp>
        <p:nvSpPr>
          <p:cNvPr id="4" name="عنصر نائب للتاريخ 3"/>
          <p:cNvSpPr>
            <a:spLocks noGrp="1"/>
          </p:cNvSpPr>
          <p:nvPr>
            <p:ph type="dt" sz="half" idx="10"/>
          </p:nvPr>
        </p:nvSpPr>
        <p:spPr/>
        <p:txBody>
          <a:bodyPr/>
          <a:lstStyle>
            <a:extLst/>
          </a:lstStyle>
          <a:p>
            <a:fld id="{6D6588F1-DBB6-403F-9AB7-18D7C8BCA3D7}" type="datetimeFigureOut">
              <a:rPr lang="ar-SA" smtClean="0"/>
              <a:pPr/>
              <a:t>23/11/1431</a:t>
            </a:fld>
            <a:endParaRPr lang="ar-SA"/>
          </a:p>
        </p:txBody>
      </p:sp>
      <p:sp>
        <p:nvSpPr>
          <p:cNvPr id="5" name="عنصر نائب للتذييل 4"/>
          <p:cNvSpPr>
            <a:spLocks noGrp="1"/>
          </p:cNvSpPr>
          <p:nvPr>
            <p:ph type="ftr" sz="quarter" idx="11"/>
          </p:nvPr>
        </p:nvSpPr>
        <p:spPr/>
        <p:txBody>
          <a:bodyPr/>
          <a:lstStyle>
            <a:extLst/>
          </a:lstStyle>
          <a:p>
            <a:endParaRPr lang="ar-SA"/>
          </a:p>
        </p:txBody>
      </p:sp>
      <p:sp>
        <p:nvSpPr>
          <p:cNvPr id="6" name="عنصر نائب لرقم الشريحة 5"/>
          <p:cNvSpPr>
            <a:spLocks noGrp="1"/>
          </p:cNvSpPr>
          <p:nvPr>
            <p:ph type="sldNum" sz="quarter" idx="12"/>
          </p:nvPr>
        </p:nvSpPr>
        <p:spPr/>
        <p:txBody>
          <a:bodyPr/>
          <a:lstStyle>
            <a:extLst/>
          </a:lstStyle>
          <a:p>
            <a:fld id="{E1A94CBE-30ED-499A-874D-B441F7783770}" type="slidenum">
              <a:rPr lang="ar-SA" smtClean="0"/>
              <a:pPr/>
              <a:t>‹#›</a:t>
            </a:fld>
            <a:endParaRPr lang="ar-S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extLst/>
          </a:lstStyle>
          <a:p>
            <a:r>
              <a:rPr kumimoji="0" lang="ar-SA" smtClean="0"/>
              <a:t>انقر لتحرير نمط العنوان الرئيسي</a:t>
            </a:r>
            <a:endParaRPr kumimoji="0" lang="en-US"/>
          </a:p>
        </p:txBody>
      </p:sp>
      <p:sp>
        <p:nvSpPr>
          <p:cNvPr id="3" name="عنصر نائب للمحتوى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محتوى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عنصر نائب للتاريخ 4"/>
          <p:cNvSpPr>
            <a:spLocks noGrp="1"/>
          </p:cNvSpPr>
          <p:nvPr>
            <p:ph type="dt" sz="half" idx="10"/>
          </p:nvPr>
        </p:nvSpPr>
        <p:spPr/>
        <p:txBody>
          <a:bodyPr/>
          <a:lstStyle>
            <a:extLst/>
          </a:lstStyle>
          <a:p>
            <a:fld id="{6D6588F1-DBB6-403F-9AB7-18D7C8BCA3D7}" type="datetimeFigureOut">
              <a:rPr lang="ar-SA" smtClean="0"/>
              <a:pPr/>
              <a:t>23/11/1431</a:t>
            </a:fld>
            <a:endParaRPr lang="ar-SA"/>
          </a:p>
        </p:txBody>
      </p:sp>
      <p:sp>
        <p:nvSpPr>
          <p:cNvPr id="6" name="عنصر نائب للتذييل 5"/>
          <p:cNvSpPr>
            <a:spLocks noGrp="1"/>
          </p:cNvSpPr>
          <p:nvPr>
            <p:ph type="ftr" sz="quarter" idx="11"/>
          </p:nvPr>
        </p:nvSpPr>
        <p:spPr/>
        <p:txBody>
          <a:bodyPr/>
          <a:lstStyle>
            <a:extLst/>
          </a:lstStyle>
          <a:p>
            <a:endParaRPr lang="ar-SA"/>
          </a:p>
        </p:txBody>
      </p:sp>
      <p:sp>
        <p:nvSpPr>
          <p:cNvPr id="7" name="عنصر نائب لرقم الشريحة 6"/>
          <p:cNvSpPr>
            <a:spLocks noGrp="1"/>
          </p:cNvSpPr>
          <p:nvPr>
            <p:ph type="sldNum" sz="quarter" idx="12"/>
          </p:nvPr>
        </p:nvSpPr>
        <p:spPr/>
        <p:txBody>
          <a:bodyPr/>
          <a:lstStyle>
            <a:extLst/>
          </a:lstStyle>
          <a:p>
            <a:fld id="{E1A94CBE-30ED-499A-874D-B441F7783770}" type="slidenum">
              <a:rPr lang="ar-SA" smtClean="0"/>
              <a:pPr/>
              <a:t>‹#›</a:t>
            </a:fld>
            <a:endParaRPr lang="ar-S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502920" y="4983480"/>
            <a:ext cx="8183880" cy="1051560"/>
          </a:xfrm>
        </p:spPr>
        <p:txBody>
          <a:bodyPr anchor="b"/>
          <a:lstStyle>
            <a:lvl1pPr>
              <a:defRPr b="1"/>
            </a:lvl1pPr>
            <a:extLst/>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ar-SA" smtClean="0"/>
              <a:t>انقر لتحرير أنماط النص الرئيسي</a:t>
            </a:r>
          </a:p>
        </p:txBody>
      </p:sp>
      <p:sp>
        <p:nvSpPr>
          <p:cNvPr id="4" name="عنصر نائب للنص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ar-SA" smtClean="0"/>
              <a:t>انقر لتحرير أنماط النص الرئيسي</a:t>
            </a:r>
          </a:p>
        </p:txBody>
      </p:sp>
      <p:sp>
        <p:nvSpPr>
          <p:cNvPr id="5" name="عنصر نائب للمحتوى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6" name="عنصر نائب للمحتوى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7" name="عنصر نائب للتاريخ 6"/>
          <p:cNvSpPr>
            <a:spLocks noGrp="1"/>
          </p:cNvSpPr>
          <p:nvPr>
            <p:ph type="dt" sz="half" idx="10"/>
          </p:nvPr>
        </p:nvSpPr>
        <p:spPr/>
        <p:txBody>
          <a:bodyPr/>
          <a:lstStyle>
            <a:extLst/>
          </a:lstStyle>
          <a:p>
            <a:fld id="{6D6588F1-DBB6-403F-9AB7-18D7C8BCA3D7}" type="datetimeFigureOut">
              <a:rPr lang="ar-SA" smtClean="0"/>
              <a:pPr/>
              <a:t>23/11/1431</a:t>
            </a:fld>
            <a:endParaRPr lang="ar-SA"/>
          </a:p>
        </p:txBody>
      </p:sp>
      <p:sp>
        <p:nvSpPr>
          <p:cNvPr id="8" name="عنصر نائب للتذييل 7"/>
          <p:cNvSpPr>
            <a:spLocks noGrp="1"/>
          </p:cNvSpPr>
          <p:nvPr>
            <p:ph type="ftr" sz="quarter" idx="11"/>
          </p:nvPr>
        </p:nvSpPr>
        <p:spPr/>
        <p:txBody>
          <a:bodyPr/>
          <a:lstStyle>
            <a:extLst/>
          </a:lstStyle>
          <a:p>
            <a:endParaRPr lang="ar-SA"/>
          </a:p>
        </p:txBody>
      </p:sp>
      <p:sp>
        <p:nvSpPr>
          <p:cNvPr id="9" name="عنصر نائب لرقم الشريحة 8"/>
          <p:cNvSpPr>
            <a:spLocks noGrp="1"/>
          </p:cNvSpPr>
          <p:nvPr>
            <p:ph type="sldNum" sz="quarter" idx="12"/>
          </p:nvPr>
        </p:nvSpPr>
        <p:spPr/>
        <p:txBody>
          <a:bodyPr/>
          <a:lstStyle>
            <a:extLst/>
          </a:lstStyle>
          <a:p>
            <a:fld id="{E1A94CBE-30ED-499A-874D-B441F7783770}" type="slidenum">
              <a:rPr lang="ar-SA" smtClean="0"/>
              <a:pPr/>
              <a:t>‹#›</a:t>
            </a:fld>
            <a:endParaRPr lang="ar-S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extLst/>
          </a:lstStyle>
          <a:p>
            <a:r>
              <a:rPr kumimoji="0" lang="ar-SA" smtClean="0"/>
              <a:t>انقر لتحرير نمط العنوان الرئيسي</a:t>
            </a:r>
            <a:endParaRPr kumimoji="0" lang="en-US"/>
          </a:p>
        </p:txBody>
      </p:sp>
      <p:sp>
        <p:nvSpPr>
          <p:cNvPr id="3" name="عنصر نائب للتاريخ 2"/>
          <p:cNvSpPr>
            <a:spLocks noGrp="1"/>
          </p:cNvSpPr>
          <p:nvPr>
            <p:ph type="dt" sz="half" idx="10"/>
          </p:nvPr>
        </p:nvSpPr>
        <p:spPr/>
        <p:txBody>
          <a:bodyPr/>
          <a:lstStyle>
            <a:extLst/>
          </a:lstStyle>
          <a:p>
            <a:fld id="{6D6588F1-DBB6-403F-9AB7-18D7C8BCA3D7}" type="datetimeFigureOut">
              <a:rPr lang="ar-SA" smtClean="0"/>
              <a:pPr/>
              <a:t>23/11/1431</a:t>
            </a:fld>
            <a:endParaRPr lang="ar-SA"/>
          </a:p>
        </p:txBody>
      </p:sp>
      <p:sp>
        <p:nvSpPr>
          <p:cNvPr id="4" name="عنصر نائب للتذييل 3"/>
          <p:cNvSpPr>
            <a:spLocks noGrp="1"/>
          </p:cNvSpPr>
          <p:nvPr>
            <p:ph type="ftr" sz="quarter" idx="11"/>
          </p:nvPr>
        </p:nvSpPr>
        <p:spPr/>
        <p:txBody>
          <a:bodyPr/>
          <a:lstStyle>
            <a:extLst/>
          </a:lstStyle>
          <a:p>
            <a:endParaRPr lang="ar-SA"/>
          </a:p>
        </p:txBody>
      </p:sp>
      <p:sp>
        <p:nvSpPr>
          <p:cNvPr id="5" name="عنصر نائب لرقم الشريحة 4"/>
          <p:cNvSpPr>
            <a:spLocks noGrp="1"/>
          </p:cNvSpPr>
          <p:nvPr>
            <p:ph type="sldNum" sz="quarter" idx="12"/>
          </p:nvPr>
        </p:nvSpPr>
        <p:spPr/>
        <p:txBody>
          <a:bodyPr/>
          <a:lstStyle>
            <a:extLst/>
          </a:lstStyle>
          <a:p>
            <a:fld id="{E1A94CBE-30ED-499A-874D-B441F7783770}" type="slidenum">
              <a:rPr lang="ar-SA" smtClean="0"/>
              <a:pPr/>
              <a:t>‹#›</a:t>
            </a:fld>
            <a:endParaRPr lang="ar-S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فارغ">
    <p:spTree>
      <p:nvGrpSpPr>
        <p:cNvPr id="1" name=""/>
        <p:cNvGrpSpPr/>
        <p:nvPr/>
      </p:nvGrpSpPr>
      <p:grpSpPr>
        <a:xfrm>
          <a:off x="0" y="0"/>
          <a:ext cx="0" cy="0"/>
          <a:chOff x="0" y="0"/>
          <a:chExt cx="0" cy="0"/>
        </a:xfrm>
      </p:grpSpPr>
      <p:sp>
        <p:nvSpPr>
          <p:cNvPr id="7" name="مستطيل مستدير الزوايا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عنصر نائب للتاريخ 1"/>
          <p:cNvSpPr>
            <a:spLocks noGrp="1"/>
          </p:cNvSpPr>
          <p:nvPr>
            <p:ph type="dt" sz="half" idx="10"/>
          </p:nvPr>
        </p:nvSpPr>
        <p:spPr/>
        <p:txBody>
          <a:bodyPr/>
          <a:lstStyle>
            <a:extLst/>
          </a:lstStyle>
          <a:p>
            <a:fld id="{6D6588F1-DBB6-403F-9AB7-18D7C8BCA3D7}" type="datetimeFigureOut">
              <a:rPr lang="ar-SA" smtClean="0"/>
              <a:pPr/>
              <a:t>23/11/1431</a:t>
            </a:fld>
            <a:endParaRPr lang="ar-SA"/>
          </a:p>
        </p:txBody>
      </p:sp>
      <p:sp>
        <p:nvSpPr>
          <p:cNvPr id="3" name="عنصر نائب للتذييل 2"/>
          <p:cNvSpPr>
            <a:spLocks noGrp="1"/>
          </p:cNvSpPr>
          <p:nvPr>
            <p:ph type="ftr" sz="quarter" idx="11"/>
          </p:nvPr>
        </p:nvSpPr>
        <p:spPr/>
        <p:txBody>
          <a:bodyPr/>
          <a:lstStyle>
            <a:extLst/>
          </a:lstStyle>
          <a:p>
            <a:endParaRPr lang="ar-SA"/>
          </a:p>
        </p:txBody>
      </p:sp>
      <p:sp>
        <p:nvSpPr>
          <p:cNvPr id="4" name="عنصر نائب لرقم الشريحة 3"/>
          <p:cNvSpPr>
            <a:spLocks noGrp="1"/>
          </p:cNvSpPr>
          <p:nvPr>
            <p:ph type="sldNum" sz="quarter" idx="12"/>
          </p:nvPr>
        </p:nvSpPr>
        <p:spPr/>
        <p:txBody>
          <a:bodyPr/>
          <a:lstStyle>
            <a:extLst/>
          </a:lstStyle>
          <a:p>
            <a:fld id="{E1A94CBE-30ED-499A-874D-B441F7783770}" type="slidenum">
              <a:rPr lang="ar-SA" smtClean="0"/>
              <a:pPr/>
              <a:t>‹#›</a:t>
            </a:fld>
            <a:endParaRPr lang="ar-S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ar-SA" smtClean="0"/>
              <a:t>انقر لتحرير نمط العنوان الرئيسي</a:t>
            </a:r>
            <a:endParaRPr kumimoji="0" lang="en-US"/>
          </a:p>
        </p:txBody>
      </p:sp>
      <p:sp>
        <p:nvSpPr>
          <p:cNvPr id="3" name="عنصر نائب للنص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محتوى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عنصر نائب للتاريخ 4"/>
          <p:cNvSpPr>
            <a:spLocks noGrp="1"/>
          </p:cNvSpPr>
          <p:nvPr>
            <p:ph type="dt" sz="half" idx="10"/>
          </p:nvPr>
        </p:nvSpPr>
        <p:spPr/>
        <p:txBody>
          <a:bodyPr/>
          <a:lstStyle>
            <a:extLst/>
          </a:lstStyle>
          <a:p>
            <a:fld id="{6D6588F1-DBB6-403F-9AB7-18D7C8BCA3D7}" type="datetimeFigureOut">
              <a:rPr lang="ar-SA" smtClean="0"/>
              <a:pPr/>
              <a:t>23/11/1431</a:t>
            </a:fld>
            <a:endParaRPr lang="ar-SA"/>
          </a:p>
        </p:txBody>
      </p:sp>
      <p:sp>
        <p:nvSpPr>
          <p:cNvPr id="6" name="عنصر نائب للتذييل 5"/>
          <p:cNvSpPr>
            <a:spLocks noGrp="1"/>
          </p:cNvSpPr>
          <p:nvPr>
            <p:ph type="ftr" sz="quarter" idx="11"/>
          </p:nvPr>
        </p:nvSpPr>
        <p:spPr/>
        <p:txBody>
          <a:bodyPr/>
          <a:lstStyle>
            <a:extLst/>
          </a:lstStyle>
          <a:p>
            <a:endParaRPr lang="ar-SA"/>
          </a:p>
        </p:txBody>
      </p:sp>
      <p:sp>
        <p:nvSpPr>
          <p:cNvPr id="7" name="عنصر نائب لرقم الشريحة 6"/>
          <p:cNvSpPr>
            <a:spLocks noGrp="1"/>
          </p:cNvSpPr>
          <p:nvPr>
            <p:ph type="sldNum" sz="quarter" idx="12"/>
          </p:nvPr>
        </p:nvSpPr>
        <p:spPr/>
        <p:txBody>
          <a:bodyPr/>
          <a:lstStyle>
            <a:extLst/>
          </a:lstStyle>
          <a:p>
            <a:fld id="{E1A94CBE-30ED-499A-874D-B441F7783770}" type="slidenum">
              <a:rPr lang="ar-SA" smtClean="0"/>
              <a:pPr/>
              <a:t>‹#›</a:t>
            </a:fld>
            <a:endParaRPr lang="ar-S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ذو تسمية توضيحية">
    <p:spTree>
      <p:nvGrpSpPr>
        <p:cNvPr id="1" name=""/>
        <p:cNvGrpSpPr/>
        <p:nvPr/>
      </p:nvGrpSpPr>
      <p:grpSpPr>
        <a:xfrm>
          <a:off x="0" y="0"/>
          <a:ext cx="0" cy="0"/>
          <a:chOff x="0" y="0"/>
          <a:chExt cx="0" cy="0"/>
        </a:xfrm>
      </p:grpSpPr>
      <p:sp>
        <p:nvSpPr>
          <p:cNvPr id="15" name="مستطيل مستدير الزوايا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مستطيل ذو زاوية واحدة مستديرة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عنوان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ar-SA" smtClean="0"/>
              <a:t>انقر لتحرير نمط العنوان الرئيسي</a:t>
            </a:r>
            <a:endParaRPr kumimoji="0" lang="en-US"/>
          </a:p>
        </p:txBody>
      </p:sp>
      <p:sp>
        <p:nvSpPr>
          <p:cNvPr id="4" name="عنصر نائب للنص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عنصر نائب للتاريخ 4"/>
          <p:cNvSpPr>
            <a:spLocks noGrp="1"/>
          </p:cNvSpPr>
          <p:nvPr>
            <p:ph type="dt" sz="half" idx="10"/>
          </p:nvPr>
        </p:nvSpPr>
        <p:spPr/>
        <p:txBody>
          <a:bodyPr/>
          <a:lstStyle>
            <a:extLst/>
          </a:lstStyle>
          <a:p>
            <a:fld id="{6D6588F1-DBB6-403F-9AB7-18D7C8BCA3D7}" type="datetimeFigureOut">
              <a:rPr lang="ar-SA" smtClean="0"/>
              <a:pPr/>
              <a:t>23/11/1431</a:t>
            </a:fld>
            <a:endParaRPr lang="ar-SA"/>
          </a:p>
        </p:txBody>
      </p:sp>
      <p:sp>
        <p:nvSpPr>
          <p:cNvPr id="6" name="عنصر نائب للتذييل 5"/>
          <p:cNvSpPr>
            <a:spLocks noGrp="1"/>
          </p:cNvSpPr>
          <p:nvPr>
            <p:ph type="ftr" sz="quarter" idx="11"/>
          </p:nvPr>
        </p:nvSpPr>
        <p:spPr/>
        <p:txBody>
          <a:bodyPr/>
          <a:lstStyle>
            <a:extLst/>
          </a:lstStyle>
          <a:p>
            <a:endParaRPr lang="ar-SA"/>
          </a:p>
        </p:txBody>
      </p:sp>
      <p:sp>
        <p:nvSpPr>
          <p:cNvPr id="7" name="عنصر نائب لرقم الشريحة 6"/>
          <p:cNvSpPr>
            <a:spLocks noGrp="1"/>
          </p:cNvSpPr>
          <p:nvPr>
            <p:ph type="sldNum" sz="quarter" idx="12"/>
          </p:nvPr>
        </p:nvSpPr>
        <p:spPr/>
        <p:txBody>
          <a:bodyPr/>
          <a:lstStyle>
            <a:extLst/>
          </a:lstStyle>
          <a:p>
            <a:fld id="{E1A94CBE-30ED-499A-874D-B441F7783770}" type="slidenum">
              <a:rPr lang="ar-SA" smtClean="0"/>
              <a:pPr/>
              <a:t>‹#›</a:t>
            </a:fld>
            <a:endParaRPr lang="ar-SA"/>
          </a:p>
        </p:txBody>
      </p:sp>
      <p:sp>
        <p:nvSpPr>
          <p:cNvPr id="3" name="عنصر نائب للصورة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ar-SA" smtClean="0"/>
              <a:t>انقر فوق الرمز لإضافة صورة</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مستطيل مستدير الزوايا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مستطيل مستدير الزوايا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عنصر نائب للعنوان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ar-SA" smtClean="0"/>
              <a:t>انقر لتحرير نمط العنوان الرئيسي</a:t>
            </a:r>
            <a:endParaRPr kumimoji="0" lang="en-US"/>
          </a:p>
        </p:txBody>
      </p:sp>
      <p:sp>
        <p:nvSpPr>
          <p:cNvPr id="4" name="عنصر نائب للنص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ar-SA" smtClean="0"/>
              <a:t>انقر لتحرير أنماط النص الرئيسي</a:t>
            </a:r>
          </a:p>
          <a:p>
            <a:pPr lvl="1" eaLnBrk="1" latinLnBrk="0" hangingPunct="1"/>
            <a:r>
              <a:rPr kumimoji="0" lang="ar-SA" smtClean="0"/>
              <a:t>المستوى الثاني</a:t>
            </a:r>
          </a:p>
          <a:p>
            <a:pPr lvl="2" eaLnBrk="1" latinLnBrk="0" hangingPunct="1"/>
            <a:r>
              <a:rPr kumimoji="0" lang="ar-SA" smtClean="0"/>
              <a:t>المستوى الثالث</a:t>
            </a:r>
          </a:p>
          <a:p>
            <a:pPr lvl="3" eaLnBrk="1" latinLnBrk="0" hangingPunct="1"/>
            <a:r>
              <a:rPr kumimoji="0" lang="ar-SA" smtClean="0"/>
              <a:t>المستوى الرابع</a:t>
            </a:r>
          </a:p>
          <a:p>
            <a:pPr lvl="4" eaLnBrk="1" latinLnBrk="0" hangingPunct="1"/>
            <a:r>
              <a:rPr kumimoji="0" lang="ar-SA" smtClean="0"/>
              <a:t>المستوى الخامس</a:t>
            </a:r>
            <a:endParaRPr kumimoji="0" lang="en-US"/>
          </a:p>
        </p:txBody>
      </p:sp>
      <p:sp>
        <p:nvSpPr>
          <p:cNvPr id="25" name="عنصر نائب للتاريخ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6D6588F1-DBB6-403F-9AB7-18D7C8BCA3D7}" type="datetimeFigureOut">
              <a:rPr lang="ar-SA" smtClean="0"/>
              <a:pPr/>
              <a:t>23/11/1431</a:t>
            </a:fld>
            <a:endParaRPr lang="ar-SA"/>
          </a:p>
        </p:txBody>
      </p:sp>
      <p:sp>
        <p:nvSpPr>
          <p:cNvPr id="18" name="عنصر نائب للتذييل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ar-SA"/>
          </a:p>
        </p:txBody>
      </p:sp>
      <p:sp>
        <p:nvSpPr>
          <p:cNvPr id="5" name="عنصر نائب لرقم الشريحة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E1A94CBE-30ED-499A-874D-B441F7783770}" type="slidenum">
              <a:rPr lang="ar-SA" smtClean="0"/>
              <a:pPr/>
              <a:t>‹#›</a:t>
            </a:fld>
            <a:endParaRPr lang="ar-SA"/>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1"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r" rtl="1"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r" rtl="1"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r" rtl="1"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r" rtl="1"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r" rtl="1"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r" rtl="1"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r" rtl="1"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r" rtl="1"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r" rtl="1"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722376" y="1714488"/>
            <a:ext cx="7772400" cy="1828800"/>
          </a:xfrm>
        </p:spPr>
        <p:txBody>
          <a:bodyPr/>
          <a:lstStyle/>
          <a:p>
            <a:pPr algn="ctr"/>
            <a:r>
              <a:rPr lang="en-US" dirty="0" smtClean="0"/>
              <a:t>Advanced Database Discussion</a:t>
            </a:r>
            <a:endParaRPr lang="ar-SA" dirty="0"/>
          </a:p>
        </p:txBody>
      </p:sp>
      <p:sp>
        <p:nvSpPr>
          <p:cNvPr id="3" name="عنوان فرعي 2"/>
          <p:cNvSpPr>
            <a:spLocks noGrp="1"/>
          </p:cNvSpPr>
          <p:nvPr>
            <p:ph type="subTitle" idx="1"/>
          </p:nvPr>
        </p:nvSpPr>
        <p:spPr>
          <a:xfrm>
            <a:off x="722376" y="3685032"/>
            <a:ext cx="7772400" cy="2315736"/>
          </a:xfrm>
        </p:spPr>
        <p:txBody>
          <a:bodyPr>
            <a:normAutofit/>
          </a:bodyPr>
          <a:lstStyle/>
          <a:p>
            <a:pPr algn="ctr"/>
            <a:r>
              <a:rPr lang="en-US" sz="8000" b="1" dirty="0" smtClean="0">
                <a:latin typeface="Times New Roman" pitchFamily="18" charset="0"/>
                <a:cs typeface="Times New Roman" pitchFamily="18" charset="0"/>
              </a:rPr>
              <a:t>B Trees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en-US" dirty="0" smtClean="0"/>
              <a:t>Constructing a B-tree (contd.)</a:t>
            </a:r>
            <a:endParaRPr lang="ar-SA" dirty="0"/>
          </a:p>
        </p:txBody>
      </p:sp>
      <p:pic>
        <p:nvPicPr>
          <p:cNvPr id="5122" name="Picture 2"/>
          <p:cNvPicPr>
            <a:picLocks noChangeAspect="1" noChangeArrowheads="1"/>
          </p:cNvPicPr>
          <p:nvPr/>
        </p:nvPicPr>
        <p:blipFill>
          <a:blip r:embed="rId2"/>
          <a:srcRect/>
          <a:stretch>
            <a:fillRect/>
          </a:stretch>
        </p:blipFill>
        <p:spPr bwMode="auto">
          <a:xfrm>
            <a:off x="714348" y="714356"/>
            <a:ext cx="7774765" cy="4491058"/>
          </a:xfrm>
          <a:prstGeom prst="rect">
            <a:avLst/>
          </a:prstGeom>
          <a:noFill/>
          <a:ln w="9525">
            <a:noFill/>
            <a:miter lim="800000"/>
            <a:headEnd/>
            <a:tailEnd/>
          </a:ln>
          <a:effectLst/>
        </p:spPr>
      </p:pic>
      <p:sp>
        <p:nvSpPr>
          <p:cNvPr id="4" name="وسيلة شرح على شكل سحابة 3"/>
          <p:cNvSpPr/>
          <p:nvPr/>
        </p:nvSpPr>
        <p:spPr>
          <a:xfrm>
            <a:off x="5715008" y="2571744"/>
            <a:ext cx="1857388" cy="642942"/>
          </a:xfrm>
          <a:prstGeom prst="cloudCallout">
            <a:avLst/>
          </a:prstGeom>
        </p:spPr>
        <p:style>
          <a:lnRef idx="1">
            <a:schemeClr val="accent5"/>
          </a:lnRef>
          <a:fillRef idx="2">
            <a:schemeClr val="accent5"/>
          </a:fillRef>
          <a:effectRef idx="1">
            <a:schemeClr val="accent5"/>
          </a:effectRef>
          <a:fontRef idx="minor">
            <a:schemeClr val="dk1"/>
          </a:fontRef>
        </p:style>
        <p:txBody>
          <a:bodyPr rtlCol="1" anchor="ctr"/>
          <a:lstStyle/>
          <a:p>
            <a:pPr algn="ctr"/>
            <a:r>
              <a:rPr lang="en-US" dirty="0" smtClean="0"/>
              <a:t>45</a:t>
            </a:r>
          </a:p>
          <a:p>
            <a:pPr algn="ctr"/>
            <a:r>
              <a:rPr lang="en-US" dirty="0" smtClean="0"/>
              <a:t>problem</a:t>
            </a:r>
            <a:endParaRPr lang="ar-SA"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en-US" dirty="0" smtClean="0"/>
              <a:t>Constructing a B-tree (contd.)</a:t>
            </a:r>
            <a:endParaRPr lang="ar-SA" dirty="0"/>
          </a:p>
        </p:txBody>
      </p:sp>
      <p:pic>
        <p:nvPicPr>
          <p:cNvPr id="6146" name="Picture 2"/>
          <p:cNvPicPr>
            <a:picLocks noChangeAspect="1" noChangeArrowheads="1"/>
          </p:cNvPicPr>
          <p:nvPr/>
        </p:nvPicPr>
        <p:blipFill>
          <a:blip r:embed="rId2"/>
          <a:srcRect/>
          <a:stretch>
            <a:fillRect/>
          </a:stretch>
        </p:blipFill>
        <p:spPr bwMode="auto">
          <a:xfrm>
            <a:off x="720691" y="1000108"/>
            <a:ext cx="7708961" cy="3738581"/>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pPr algn="ctr"/>
            <a:r>
              <a:rPr lang="en-US" altLang="ko-KR" dirty="0" smtClean="0"/>
              <a:t>Example of Insertion in B-Tree(1)</a:t>
            </a:r>
            <a:endParaRPr lang="ar-SA" dirty="0"/>
          </a:p>
        </p:txBody>
      </p:sp>
      <p:pic>
        <p:nvPicPr>
          <p:cNvPr id="1026" name="Picture 2"/>
          <p:cNvPicPr>
            <a:picLocks noChangeAspect="1" noChangeArrowheads="1"/>
          </p:cNvPicPr>
          <p:nvPr/>
        </p:nvPicPr>
        <p:blipFill>
          <a:blip r:embed="rId2"/>
          <a:srcRect/>
          <a:stretch>
            <a:fillRect/>
          </a:stretch>
        </p:blipFill>
        <p:spPr bwMode="auto">
          <a:xfrm>
            <a:off x="642910" y="642918"/>
            <a:ext cx="7928734" cy="4476768"/>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en-US" altLang="ko-KR" sz="3200" dirty="0" smtClean="0"/>
              <a:t>Example of Insertion in B-Tree(2)</a:t>
            </a:r>
            <a:endParaRPr lang="ar-SA" altLang="ko-KR" sz="3200" dirty="0" smtClean="0"/>
          </a:p>
        </p:txBody>
      </p:sp>
      <p:pic>
        <p:nvPicPr>
          <p:cNvPr id="2050" name="Picture 2"/>
          <p:cNvPicPr>
            <a:picLocks noChangeAspect="1" noChangeArrowheads="1"/>
          </p:cNvPicPr>
          <p:nvPr/>
        </p:nvPicPr>
        <p:blipFill>
          <a:blip r:embed="rId2"/>
          <a:srcRect/>
          <a:stretch>
            <a:fillRect/>
          </a:stretch>
        </p:blipFill>
        <p:spPr bwMode="auto">
          <a:xfrm>
            <a:off x="714348" y="614354"/>
            <a:ext cx="7786742" cy="4529158"/>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وان 1"/>
          <p:cNvSpPr txBox="1">
            <a:spLocks/>
          </p:cNvSpPr>
          <p:nvPr/>
        </p:nvSpPr>
        <p:spPr>
          <a:xfrm>
            <a:off x="655320" y="4949208"/>
            <a:ext cx="8183880" cy="1051560"/>
          </a:xfrm>
          <a:prstGeom prst="rect">
            <a:avLst/>
          </a:prstGeom>
        </p:spPr>
        <p:txBody>
          <a:bodyPr vert="horz" anchor="b">
            <a:normAutofit/>
          </a:bodyPr>
          <a:lstStyle/>
          <a:p>
            <a:pPr marL="0" marR="0" lvl="0" indent="0" algn="ctr" defTabSz="914400" rtl="1" eaLnBrk="1" fontAlgn="auto" latinLnBrk="0" hangingPunct="1">
              <a:lnSpc>
                <a:spcPct val="100000"/>
              </a:lnSpc>
              <a:spcBef>
                <a:spcPct val="0"/>
              </a:spcBef>
              <a:spcAft>
                <a:spcPts val="0"/>
              </a:spcAft>
              <a:buClrTx/>
              <a:buSzTx/>
              <a:buFontTx/>
              <a:buNone/>
              <a:tabLst/>
              <a:defRPr/>
            </a:pPr>
            <a:r>
              <a:rPr kumimoji="0" lang="en-US" altLang="ko-KR" sz="3200" b="1" i="0" u="none" strike="noStrike" kern="1200" cap="none" spc="0" normalizeH="0" baseline="0" noProof="0" dirty="0" smtClean="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rPr>
              <a:t>Example of Insertion in B-Tree(3)</a:t>
            </a:r>
            <a:endParaRPr kumimoji="0" lang="ar-SA" altLang="ko-KR" sz="3200" b="1" i="0" u="none" strike="noStrike" kern="1200" cap="none" spc="0" normalizeH="0" baseline="0" noProof="0" dirty="0" smtClean="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pic>
        <p:nvPicPr>
          <p:cNvPr id="3074" name="Picture 2"/>
          <p:cNvPicPr>
            <a:picLocks noChangeAspect="1" noChangeArrowheads="1"/>
          </p:cNvPicPr>
          <p:nvPr/>
        </p:nvPicPr>
        <p:blipFill>
          <a:blip r:embed="rId2"/>
          <a:srcRect/>
          <a:stretch>
            <a:fillRect/>
          </a:stretch>
        </p:blipFill>
        <p:spPr bwMode="auto">
          <a:xfrm>
            <a:off x="571472" y="571480"/>
            <a:ext cx="7979821" cy="473394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857240" y="433968"/>
            <a:ext cx="7715288" cy="923330"/>
          </a:xfrm>
          <a:prstGeom prst="rect">
            <a:avLst/>
          </a:prstGeom>
        </p:spPr>
        <p:txBody>
          <a:bodyPr wrap="square">
            <a:spAutoFit/>
          </a:bodyPr>
          <a:lstStyle/>
          <a:p>
            <a:pPr marL="381000" indent="-381000" algn="l" rtl="0"/>
            <a:r>
              <a:rPr lang="en-US" altLang="ko-KR" b="1" dirty="0" smtClean="0">
                <a:ea typeface="Gulim" pitchFamily="34" charset="-127"/>
              </a:rPr>
              <a:t>Insertion in a B-tree of </a:t>
            </a:r>
            <a:r>
              <a:rPr lang="en-US" altLang="ko-KR" b="1" u="sng" dirty="0" smtClean="0">
                <a:ea typeface="Gulim" pitchFamily="34" charset="-127"/>
              </a:rPr>
              <a:t>odd </a:t>
            </a:r>
            <a:r>
              <a:rPr lang="en-US" altLang="ko-KR" b="1" dirty="0" smtClean="0">
                <a:ea typeface="Gulim" pitchFamily="34" charset="-127"/>
              </a:rPr>
              <a:t>order</a:t>
            </a:r>
            <a:endParaRPr lang="en-US" altLang="ko-KR" sz="1200" b="1" dirty="0" smtClean="0">
              <a:ea typeface="Gulim" pitchFamily="34" charset="-127"/>
            </a:endParaRPr>
          </a:p>
          <a:p>
            <a:pPr marL="381000" indent="-381000" algn="l" rtl="0"/>
            <a:r>
              <a:rPr lang="en-US" altLang="ko-KR" dirty="0" smtClean="0">
                <a:latin typeface="Times New Roman" pitchFamily="18" charset="0"/>
                <a:ea typeface="Gulim" pitchFamily="34" charset="-127"/>
                <a:cs typeface="Times New Roman" pitchFamily="18" charset="0"/>
              </a:rPr>
              <a:t>Example: Insert the keys 78, 52, 81, 40, 33, 90, 85, 20, and 38 in this order in an initially empty B-tree of order 3</a:t>
            </a:r>
            <a:endParaRPr lang="en-US" dirty="0">
              <a:latin typeface="Times New Roman" pitchFamily="18" charset="0"/>
              <a:cs typeface="Times New Roman" pitchFamily="18" charset="0"/>
            </a:endParaRPr>
          </a:p>
        </p:txBody>
      </p:sp>
      <p:pic>
        <p:nvPicPr>
          <p:cNvPr id="5" name="Picture 4" descr="insertion1"/>
          <p:cNvPicPr>
            <a:picLocks noChangeAspect="1" noChangeArrowheads="1"/>
          </p:cNvPicPr>
          <p:nvPr/>
        </p:nvPicPr>
        <p:blipFill>
          <a:blip r:embed="rId2"/>
          <a:srcRect/>
          <a:stretch>
            <a:fillRect/>
          </a:stretch>
        </p:blipFill>
        <p:spPr bwMode="auto">
          <a:xfrm>
            <a:off x="555125" y="1357298"/>
            <a:ext cx="8088841" cy="5214974"/>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p:txBody>
          <a:bodyPr>
            <a:normAutofit/>
          </a:bodyPr>
          <a:lstStyle/>
          <a:p>
            <a:pPr marL="381000" indent="-381000" algn="l" rtl="0"/>
            <a:r>
              <a:rPr lang="en-US" altLang="ko-KR" sz="1600" b="1" dirty="0" smtClean="0">
                <a:ea typeface="Gulim" pitchFamily="34" charset="-127"/>
              </a:rPr>
              <a:t>Insertion in a B-tree of </a:t>
            </a:r>
            <a:r>
              <a:rPr lang="en-US" altLang="ko-KR" sz="1600" b="1" u="sng" dirty="0" smtClean="0">
                <a:ea typeface="Gulim" pitchFamily="34" charset="-127"/>
              </a:rPr>
              <a:t>even</a:t>
            </a:r>
            <a:r>
              <a:rPr lang="en-US" altLang="ko-KR" sz="1600" b="1" dirty="0" smtClean="0">
                <a:ea typeface="Gulim" pitchFamily="34" charset="-127"/>
              </a:rPr>
              <a:t> order</a:t>
            </a:r>
          </a:p>
          <a:p>
            <a:pPr marL="381000" indent="-381000" algn="l" rtl="0">
              <a:buFontTx/>
              <a:buNone/>
            </a:pPr>
            <a:r>
              <a:rPr lang="en-US" altLang="ko-KR" sz="1600" dirty="0" smtClean="0">
                <a:ea typeface="Gulim" pitchFamily="34" charset="-127"/>
              </a:rPr>
              <a:t>  At each node the insertion can be done in two different ways:</a:t>
            </a:r>
          </a:p>
          <a:p>
            <a:pPr marL="381000" indent="-381000" algn="l" rtl="0"/>
            <a:r>
              <a:rPr lang="en-US" altLang="ko-KR" sz="1600" b="1" dirty="0" smtClean="0">
                <a:ea typeface="Gulim" pitchFamily="34" charset="-127"/>
              </a:rPr>
              <a:t>right-bias:</a:t>
            </a:r>
            <a:r>
              <a:rPr lang="en-US" altLang="ko-KR" sz="1600" dirty="0" smtClean="0">
                <a:ea typeface="Gulim" pitchFamily="34" charset="-127"/>
              </a:rPr>
              <a:t> The node is split such that its right </a:t>
            </a:r>
            <a:r>
              <a:rPr lang="en-US" altLang="ko-KR" sz="1600" dirty="0" err="1" smtClean="0">
                <a:ea typeface="Gulim" pitchFamily="34" charset="-127"/>
              </a:rPr>
              <a:t>subtree</a:t>
            </a:r>
            <a:r>
              <a:rPr lang="en-US" altLang="ko-KR" sz="1600" dirty="0" smtClean="0">
                <a:ea typeface="Gulim" pitchFamily="34" charset="-127"/>
              </a:rPr>
              <a:t> has more keys than the left </a:t>
            </a:r>
            <a:r>
              <a:rPr lang="en-US" altLang="ko-KR" sz="1600" dirty="0" err="1" smtClean="0">
                <a:ea typeface="Gulim" pitchFamily="34" charset="-127"/>
              </a:rPr>
              <a:t>subtree</a:t>
            </a:r>
            <a:r>
              <a:rPr lang="en-US" altLang="ko-KR" sz="1600" dirty="0" smtClean="0">
                <a:ea typeface="Gulim" pitchFamily="34" charset="-127"/>
              </a:rPr>
              <a:t>.</a:t>
            </a:r>
          </a:p>
          <a:p>
            <a:pPr marL="381000" indent="-381000" algn="l" rtl="0"/>
            <a:r>
              <a:rPr lang="en-US" altLang="ko-KR" sz="1600" b="1" dirty="0" smtClean="0">
                <a:ea typeface="Gulim" pitchFamily="34" charset="-127"/>
              </a:rPr>
              <a:t>left-bias:</a:t>
            </a:r>
            <a:r>
              <a:rPr lang="en-US" altLang="ko-KR" sz="1600" dirty="0" smtClean="0">
                <a:ea typeface="Gulim" pitchFamily="34" charset="-127"/>
              </a:rPr>
              <a:t> The node is split such that its left </a:t>
            </a:r>
            <a:r>
              <a:rPr lang="en-US" altLang="ko-KR" sz="1600" dirty="0" err="1" smtClean="0">
                <a:ea typeface="Gulim" pitchFamily="34" charset="-127"/>
              </a:rPr>
              <a:t>subtree</a:t>
            </a:r>
            <a:r>
              <a:rPr lang="en-US" altLang="ko-KR" sz="1600" dirty="0" smtClean="0">
                <a:ea typeface="Gulim" pitchFamily="34" charset="-127"/>
              </a:rPr>
              <a:t> has more keys than the right </a:t>
            </a:r>
            <a:r>
              <a:rPr lang="en-US" altLang="ko-KR" sz="1600" dirty="0" err="1" smtClean="0">
                <a:ea typeface="Gulim" pitchFamily="34" charset="-127"/>
              </a:rPr>
              <a:t>subtree</a:t>
            </a:r>
            <a:r>
              <a:rPr lang="en-US" altLang="ko-KR" sz="1600" dirty="0" smtClean="0">
                <a:ea typeface="Gulim" pitchFamily="34" charset="-127"/>
              </a:rPr>
              <a:t>.</a:t>
            </a:r>
          </a:p>
          <a:p>
            <a:pPr marL="381000" indent="-381000" algn="l" rtl="0"/>
            <a:endParaRPr lang="en-US" altLang="ko-KR" sz="1600" dirty="0" smtClean="0">
              <a:ea typeface="Gulim" pitchFamily="34" charset="-127"/>
            </a:endParaRPr>
          </a:p>
          <a:p>
            <a:pPr marL="381000" indent="-381000" algn="l" rtl="0"/>
            <a:r>
              <a:rPr lang="en-US" altLang="ko-KR" sz="1600" b="1" dirty="0" smtClean="0">
                <a:ea typeface="Gulim" pitchFamily="34" charset="-127"/>
              </a:rPr>
              <a:t>Example</a:t>
            </a:r>
            <a:r>
              <a:rPr lang="en-US" altLang="ko-KR" sz="1600" dirty="0" smtClean="0">
                <a:ea typeface="Gulim" pitchFamily="34" charset="-127"/>
              </a:rPr>
              <a:t>: Insert the key </a:t>
            </a:r>
            <a:r>
              <a:rPr lang="en-US" altLang="ko-KR" sz="1600" b="1" dirty="0" smtClean="0">
                <a:ea typeface="Gulim" pitchFamily="34" charset="-127"/>
              </a:rPr>
              <a:t>5</a:t>
            </a:r>
            <a:r>
              <a:rPr lang="en-US" altLang="ko-KR" sz="1600" dirty="0" smtClean="0">
                <a:ea typeface="Gulim" pitchFamily="34" charset="-127"/>
              </a:rPr>
              <a:t> in the following B-tree of order </a:t>
            </a:r>
            <a:r>
              <a:rPr lang="en-US" altLang="ko-KR" sz="1600" b="1" dirty="0" smtClean="0">
                <a:ea typeface="Gulim" pitchFamily="34" charset="-127"/>
              </a:rPr>
              <a:t>4</a:t>
            </a:r>
            <a:r>
              <a:rPr lang="en-US" altLang="ko-KR" sz="1600" dirty="0" smtClean="0">
                <a:ea typeface="Gulim" pitchFamily="34" charset="-127"/>
              </a:rPr>
              <a:t>:</a:t>
            </a:r>
          </a:p>
          <a:p>
            <a:endParaRPr lang="ar-SA" dirty="0"/>
          </a:p>
        </p:txBody>
      </p:sp>
      <p:pic>
        <p:nvPicPr>
          <p:cNvPr id="4" name="Picture 5" descr="insertion2"/>
          <p:cNvPicPr>
            <a:picLocks noChangeAspect="1" noChangeArrowheads="1"/>
          </p:cNvPicPr>
          <p:nvPr/>
        </p:nvPicPr>
        <p:blipFill>
          <a:blip r:embed="rId2"/>
          <a:srcRect/>
          <a:stretch>
            <a:fillRect/>
          </a:stretch>
        </p:blipFill>
        <p:spPr bwMode="auto">
          <a:xfrm>
            <a:off x="357158" y="3071810"/>
            <a:ext cx="8424863" cy="341947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395288" y="6154759"/>
            <a:ext cx="8229600" cy="417513"/>
          </a:xfrm>
        </p:spPr>
        <p:txBody>
          <a:bodyPr>
            <a:normAutofit fontScale="90000"/>
          </a:bodyPr>
          <a:lstStyle/>
          <a:p>
            <a:pPr algn="ctr"/>
            <a:r>
              <a:rPr lang="en-US" sz="2600" dirty="0"/>
              <a:t>B-Tree Insertion Algorithm</a:t>
            </a:r>
          </a:p>
        </p:txBody>
      </p:sp>
      <p:sp>
        <p:nvSpPr>
          <p:cNvPr id="108547" name="Rectangle 3"/>
          <p:cNvSpPr>
            <a:spLocks noGrp="1" noChangeArrowheads="1"/>
          </p:cNvSpPr>
          <p:nvPr>
            <p:ph type="body" idx="1"/>
          </p:nvPr>
        </p:nvSpPr>
        <p:spPr>
          <a:xfrm>
            <a:off x="250858" y="450872"/>
            <a:ext cx="8964612" cy="6121400"/>
          </a:xfrm>
        </p:spPr>
        <p:txBody>
          <a:bodyPr>
            <a:normAutofit lnSpcReduction="10000"/>
          </a:bodyPr>
          <a:lstStyle/>
          <a:p>
            <a:pPr algn="l" rtl="0">
              <a:lnSpc>
                <a:spcPct val="80000"/>
              </a:lnSpc>
              <a:buFontTx/>
              <a:buNone/>
            </a:pPr>
            <a:r>
              <a:rPr lang="en-US" sz="1300" dirty="0" err="1"/>
              <a:t>insertKey</a:t>
            </a:r>
            <a:r>
              <a:rPr lang="en-US" sz="1300" dirty="0"/>
              <a:t> (x){</a:t>
            </a:r>
          </a:p>
          <a:p>
            <a:pPr algn="l" rtl="0">
              <a:lnSpc>
                <a:spcPct val="80000"/>
              </a:lnSpc>
              <a:buFontTx/>
              <a:buNone/>
            </a:pPr>
            <a:r>
              <a:rPr lang="en-US" sz="1300" dirty="0"/>
              <a:t>    if(the key </a:t>
            </a:r>
            <a:r>
              <a:rPr lang="en-US" sz="1300" b="1" dirty="0"/>
              <a:t>x</a:t>
            </a:r>
            <a:r>
              <a:rPr lang="en-US" sz="1300" dirty="0"/>
              <a:t> is in the tree)</a:t>
            </a:r>
          </a:p>
          <a:p>
            <a:pPr algn="l" rtl="0">
              <a:lnSpc>
                <a:spcPct val="80000"/>
              </a:lnSpc>
              <a:buFontTx/>
              <a:buNone/>
            </a:pPr>
            <a:r>
              <a:rPr lang="en-US" sz="1300" dirty="0"/>
              <a:t>         throw an appropriate exception; </a:t>
            </a:r>
          </a:p>
          <a:p>
            <a:pPr algn="l" rtl="0">
              <a:lnSpc>
                <a:spcPct val="80000"/>
              </a:lnSpc>
              <a:buFontTx/>
              <a:buNone/>
            </a:pPr>
            <a:endParaRPr lang="en-US" sz="1300" dirty="0"/>
          </a:p>
          <a:p>
            <a:pPr algn="l" rtl="0">
              <a:lnSpc>
                <a:spcPct val="80000"/>
              </a:lnSpc>
              <a:buFontTx/>
              <a:buNone/>
            </a:pPr>
            <a:r>
              <a:rPr lang="en-US" sz="1300" dirty="0"/>
              <a:t>    let the insertion leaf-node be the </a:t>
            </a:r>
            <a:r>
              <a:rPr lang="en-US" sz="1300" dirty="0" err="1"/>
              <a:t>currentNode</a:t>
            </a:r>
            <a:r>
              <a:rPr lang="en-US" sz="1300" dirty="0"/>
              <a:t>;</a:t>
            </a:r>
          </a:p>
          <a:p>
            <a:pPr algn="l" rtl="0">
              <a:lnSpc>
                <a:spcPct val="80000"/>
              </a:lnSpc>
              <a:buFontTx/>
              <a:buNone/>
            </a:pPr>
            <a:r>
              <a:rPr lang="en-US" sz="1300" dirty="0"/>
              <a:t>    insert </a:t>
            </a:r>
            <a:r>
              <a:rPr lang="en-US" sz="1300" b="1" dirty="0"/>
              <a:t>x</a:t>
            </a:r>
            <a:r>
              <a:rPr lang="en-US" sz="1300" dirty="0"/>
              <a:t> in its proper location within the node;</a:t>
            </a:r>
          </a:p>
          <a:p>
            <a:pPr algn="l" rtl="0">
              <a:lnSpc>
                <a:spcPct val="80000"/>
              </a:lnSpc>
              <a:buFontTx/>
              <a:buNone/>
            </a:pPr>
            <a:r>
              <a:rPr lang="en-US" sz="1300" dirty="0"/>
              <a:t>    </a:t>
            </a:r>
          </a:p>
          <a:p>
            <a:pPr algn="l" rtl="0">
              <a:lnSpc>
                <a:spcPct val="80000"/>
              </a:lnSpc>
              <a:buFontTx/>
              <a:buNone/>
            </a:pPr>
            <a:r>
              <a:rPr lang="en-US" sz="1300" dirty="0"/>
              <a:t>    if(the </a:t>
            </a:r>
            <a:r>
              <a:rPr lang="en-US" sz="1300" dirty="0" err="1"/>
              <a:t>currentNode</a:t>
            </a:r>
            <a:r>
              <a:rPr lang="en-US" sz="1300" dirty="0"/>
              <a:t> does not overflow)</a:t>
            </a:r>
          </a:p>
          <a:p>
            <a:pPr algn="l" rtl="0">
              <a:lnSpc>
                <a:spcPct val="80000"/>
              </a:lnSpc>
              <a:buFontTx/>
              <a:buNone/>
            </a:pPr>
            <a:r>
              <a:rPr lang="en-US" sz="1300" dirty="0"/>
              <a:t>       return;</a:t>
            </a:r>
          </a:p>
          <a:p>
            <a:pPr algn="l" rtl="0">
              <a:lnSpc>
                <a:spcPct val="80000"/>
              </a:lnSpc>
              <a:buFontTx/>
              <a:buNone/>
            </a:pPr>
            <a:r>
              <a:rPr lang="en-US" sz="1300" dirty="0"/>
              <a:t>     done = false;</a:t>
            </a:r>
          </a:p>
          <a:p>
            <a:pPr algn="l" rtl="0">
              <a:lnSpc>
                <a:spcPct val="80000"/>
              </a:lnSpc>
              <a:buFontTx/>
              <a:buNone/>
            </a:pPr>
            <a:r>
              <a:rPr lang="en-US" sz="1300" dirty="0"/>
              <a:t>     do{</a:t>
            </a:r>
          </a:p>
          <a:p>
            <a:pPr algn="l" rtl="0">
              <a:lnSpc>
                <a:spcPct val="80000"/>
              </a:lnSpc>
              <a:buFontTx/>
              <a:buNone/>
            </a:pPr>
            <a:r>
              <a:rPr lang="en-US" sz="1300" dirty="0"/>
              <a:t>         if (m is odd) {</a:t>
            </a:r>
          </a:p>
          <a:p>
            <a:pPr algn="l" rtl="0">
              <a:lnSpc>
                <a:spcPct val="80000"/>
              </a:lnSpc>
              <a:buFontTx/>
              <a:buNone/>
            </a:pPr>
            <a:r>
              <a:rPr lang="en-US" sz="1300" dirty="0"/>
              <a:t>	       split </a:t>
            </a:r>
            <a:r>
              <a:rPr lang="en-US" sz="1300" dirty="0" err="1"/>
              <a:t>currentNode</a:t>
            </a:r>
            <a:r>
              <a:rPr lang="en-US" sz="1300" dirty="0"/>
              <a:t> into two siblings such that the right sibling </a:t>
            </a:r>
            <a:r>
              <a:rPr lang="en-US" sz="1300" b="1" dirty="0" err="1"/>
              <a:t>rs</a:t>
            </a:r>
            <a:r>
              <a:rPr lang="en-US" sz="1300" dirty="0"/>
              <a:t> has m/2 right-most keys, </a:t>
            </a:r>
          </a:p>
          <a:p>
            <a:pPr algn="l" rtl="0">
              <a:lnSpc>
                <a:spcPct val="80000"/>
              </a:lnSpc>
              <a:buFontTx/>
              <a:buNone/>
            </a:pPr>
            <a:r>
              <a:rPr lang="en-US" sz="1300" dirty="0"/>
              <a:t>	       and the left sibling </a:t>
            </a:r>
            <a:r>
              <a:rPr lang="en-US" sz="1300" b="1" dirty="0" err="1"/>
              <a:t>ls</a:t>
            </a:r>
            <a:r>
              <a:rPr lang="en-US" sz="1300" dirty="0"/>
              <a:t> has m/2 left-most keys;</a:t>
            </a:r>
          </a:p>
          <a:p>
            <a:pPr algn="l" rtl="0">
              <a:lnSpc>
                <a:spcPct val="80000"/>
              </a:lnSpc>
              <a:buFontTx/>
              <a:buNone/>
            </a:pPr>
            <a:r>
              <a:rPr lang="en-US" sz="1300" dirty="0"/>
              <a:t>	       Let </a:t>
            </a:r>
            <a:r>
              <a:rPr lang="en-US" sz="1300" b="1" dirty="0"/>
              <a:t>w</a:t>
            </a:r>
            <a:r>
              <a:rPr lang="en-US" sz="1300" dirty="0"/>
              <a:t> be the middle key of the splinted node;</a:t>
            </a:r>
          </a:p>
          <a:p>
            <a:pPr algn="l" rtl="0">
              <a:lnSpc>
                <a:spcPct val="80000"/>
              </a:lnSpc>
              <a:buFontTx/>
              <a:buNone/>
            </a:pPr>
            <a:r>
              <a:rPr lang="en-US" sz="1300" dirty="0"/>
              <a:t>         }</a:t>
            </a:r>
          </a:p>
          <a:p>
            <a:pPr algn="l" rtl="0">
              <a:lnSpc>
                <a:spcPct val="80000"/>
              </a:lnSpc>
              <a:buFontTx/>
              <a:buNone/>
            </a:pPr>
            <a:r>
              <a:rPr lang="en-US" sz="1300" dirty="0"/>
              <a:t>         else {          // m is even</a:t>
            </a:r>
          </a:p>
          <a:p>
            <a:pPr algn="l" rtl="0">
              <a:lnSpc>
                <a:spcPct val="80000"/>
              </a:lnSpc>
              <a:buFontTx/>
              <a:buNone/>
            </a:pPr>
            <a:r>
              <a:rPr lang="en-US" sz="1300" dirty="0"/>
              <a:t>	       split </a:t>
            </a:r>
            <a:r>
              <a:rPr lang="en-US" sz="1300" dirty="0" err="1"/>
              <a:t>currentNode</a:t>
            </a:r>
            <a:r>
              <a:rPr lang="en-US" sz="1300" dirty="0"/>
              <a:t> into two siblings by any of the following methods:</a:t>
            </a:r>
          </a:p>
          <a:p>
            <a:pPr lvl="2" algn="l" rtl="0">
              <a:lnSpc>
                <a:spcPct val="80000"/>
              </a:lnSpc>
            </a:pPr>
            <a:r>
              <a:rPr lang="en-US" sz="1300" dirty="0"/>
              <a:t>right-bias: the right sibling </a:t>
            </a:r>
            <a:r>
              <a:rPr lang="en-US" sz="1300" b="1" dirty="0" err="1"/>
              <a:t>rs</a:t>
            </a:r>
            <a:r>
              <a:rPr lang="en-US" sz="1300" dirty="0"/>
              <a:t> has m/2 right-most keys, and the left sibling </a:t>
            </a:r>
            <a:r>
              <a:rPr lang="en-US" sz="1300" b="1" dirty="0" err="1"/>
              <a:t>ls</a:t>
            </a:r>
            <a:r>
              <a:rPr lang="en-US" sz="1300" dirty="0"/>
              <a:t> has (m-1)/2 left-most keys.</a:t>
            </a:r>
          </a:p>
          <a:p>
            <a:pPr lvl="2" algn="l" rtl="0">
              <a:lnSpc>
                <a:spcPct val="80000"/>
              </a:lnSpc>
            </a:pPr>
            <a:r>
              <a:rPr lang="en-US" sz="1300" dirty="0"/>
              <a:t>left-bias: the right sibling </a:t>
            </a:r>
            <a:r>
              <a:rPr lang="en-US" sz="1300" b="1" dirty="0" err="1"/>
              <a:t>rs</a:t>
            </a:r>
            <a:r>
              <a:rPr lang="en-US" sz="1300" dirty="0"/>
              <a:t> has (m-1)/2 right-most keys, and the left sibling </a:t>
            </a:r>
            <a:r>
              <a:rPr lang="en-US" sz="1300" b="1" dirty="0" err="1"/>
              <a:t>ls</a:t>
            </a:r>
            <a:r>
              <a:rPr lang="en-US" sz="1300" dirty="0"/>
              <a:t>  has m/2 left-most keys.</a:t>
            </a:r>
          </a:p>
          <a:p>
            <a:pPr algn="l" rtl="0">
              <a:lnSpc>
                <a:spcPct val="80000"/>
              </a:lnSpc>
              <a:buFontTx/>
              <a:buNone/>
            </a:pPr>
            <a:r>
              <a:rPr lang="en-US" sz="1300" dirty="0"/>
              <a:t>	      let </a:t>
            </a:r>
            <a:r>
              <a:rPr lang="en-US" sz="1300" b="1" dirty="0"/>
              <a:t>w</a:t>
            </a:r>
            <a:r>
              <a:rPr lang="en-US" sz="1300" dirty="0"/>
              <a:t> be the “middle” key of the splinted node;</a:t>
            </a:r>
          </a:p>
          <a:p>
            <a:pPr algn="l" rtl="0">
              <a:lnSpc>
                <a:spcPct val="80000"/>
              </a:lnSpc>
              <a:buFontTx/>
              <a:buNone/>
            </a:pPr>
            <a:r>
              <a:rPr lang="en-US" sz="1300" dirty="0"/>
              <a:t>         }</a:t>
            </a:r>
          </a:p>
          <a:p>
            <a:pPr algn="l" rtl="0">
              <a:lnSpc>
                <a:spcPct val="80000"/>
              </a:lnSpc>
              <a:buFontTx/>
              <a:buNone/>
            </a:pPr>
            <a:r>
              <a:rPr lang="en-US" sz="1300" dirty="0"/>
              <a:t>        if (the </a:t>
            </a:r>
            <a:r>
              <a:rPr lang="en-US" sz="1300" dirty="0" err="1"/>
              <a:t>currentNode</a:t>
            </a:r>
            <a:r>
              <a:rPr lang="en-US" sz="1300" dirty="0"/>
              <a:t> is not the root node) {</a:t>
            </a:r>
          </a:p>
          <a:p>
            <a:pPr algn="l" rtl="0">
              <a:lnSpc>
                <a:spcPct val="80000"/>
              </a:lnSpc>
              <a:buFontTx/>
              <a:buNone/>
            </a:pPr>
            <a:r>
              <a:rPr lang="en-US" sz="1300" dirty="0"/>
              <a:t> 	      insert </a:t>
            </a:r>
            <a:r>
              <a:rPr lang="en-US" sz="1300" b="1" dirty="0"/>
              <a:t>w</a:t>
            </a:r>
            <a:r>
              <a:rPr lang="en-US" sz="1300" dirty="0"/>
              <a:t> in its proper location in the parent </a:t>
            </a:r>
            <a:r>
              <a:rPr lang="en-US" sz="1300" b="1" dirty="0"/>
              <a:t>p</a:t>
            </a:r>
            <a:r>
              <a:rPr lang="en-US" sz="1300" dirty="0"/>
              <a:t> of the </a:t>
            </a:r>
            <a:r>
              <a:rPr lang="en-US" sz="1300" dirty="0" err="1"/>
              <a:t>currentNode</a:t>
            </a:r>
            <a:r>
              <a:rPr lang="en-US" sz="1300" dirty="0"/>
              <a:t>;</a:t>
            </a:r>
          </a:p>
          <a:p>
            <a:pPr algn="l" rtl="0">
              <a:lnSpc>
                <a:spcPct val="80000"/>
              </a:lnSpc>
              <a:buFontTx/>
              <a:buNone/>
            </a:pPr>
            <a:r>
              <a:rPr lang="en-US" sz="1300" dirty="0"/>
              <a:t>             if (</a:t>
            </a:r>
            <a:r>
              <a:rPr lang="en-US" sz="1300" b="1" dirty="0"/>
              <a:t>p</a:t>
            </a:r>
            <a:r>
              <a:rPr lang="en-US" sz="1300" dirty="0"/>
              <a:t> does not overflow)</a:t>
            </a:r>
          </a:p>
          <a:p>
            <a:pPr algn="l" rtl="0">
              <a:lnSpc>
                <a:spcPct val="80000"/>
              </a:lnSpc>
              <a:buFontTx/>
              <a:buNone/>
            </a:pPr>
            <a:r>
              <a:rPr lang="en-US" sz="1300" dirty="0"/>
              <a:t>                    done = true;</a:t>
            </a:r>
          </a:p>
          <a:p>
            <a:pPr algn="l" rtl="0">
              <a:lnSpc>
                <a:spcPct val="80000"/>
              </a:lnSpc>
              <a:buFontTx/>
              <a:buNone/>
            </a:pPr>
            <a:r>
              <a:rPr lang="en-US" sz="1300" dirty="0"/>
              <a:t>            else</a:t>
            </a:r>
          </a:p>
          <a:p>
            <a:pPr algn="l" rtl="0">
              <a:lnSpc>
                <a:spcPct val="80000"/>
              </a:lnSpc>
              <a:buFontTx/>
              <a:buNone/>
            </a:pPr>
            <a:r>
              <a:rPr lang="en-US" sz="1300" dirty="0"/>
              <a:t>       		let </a:t>
            </a:r>
            <a:r>
              <a:rPr lang="en-US" sz="1300" b="1" dirty="0"/>
              <a:t>p</a:t>
            </a:r>
            <a:r>
              <a:rPr lang="en-US" sz="1300" dirty="0"/>
              <a:t> be the </a:t>
            </a:r>
            <a:r>
              <a:rPr lang="en-US" sz="1300" dirty="0" err="1"/>
              <a:t>currentNode</a:t>
            </a:r>
            <a:r>
              <a:rPr lang="en-US" sz="1300" dirty="0"/>
              <a:t>;</a:t>
            </a:r>
          </a:p>
          <a:p>
            <a:pPr algn="l" rtl="0">
              <a:lnSpc>
                <a:spcPct val="80000"/>
              </a:lnSpc>
              <a:buFontTx/>
              <a:buNone/>
            </a:pPr>
            <a:r>
              <a:rPr lang="en-US" sz="1300" dirty="0"/>
              <a:t>         }     </a:t>
            </a:r>
          </a:p>
          <a:p>
            <a:pPr algn="l" rtl="0">
              <a:lnSpc>
                <a:spcPct val="80000"/>
              </a:lnSpc>
              <a:buFontTx/>
              <a:buNone/>
            </a:pPr>
            <a:r>
              <a:rPr lang="en-US" sz="1300" dirty="0"/>
              <a:t>  } while (! done &amp;&amp; </a:t>
            </a:r>
            <a:r>
              <a:rPr lang="en-US" sz="1300" dirty="0" err="1"/>
              <a:t>currentNode</a:t>
            </a:r>
            <a:r>
              <a:rPr lang="en-US" sz="1300" dirty="0"/>
              <a:t> is not the root node);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395288" y="5511817"/>
            <a:ext cx="8229600" cy="417513"/>
          </a:xfrm>
        </p:spPr>
        <p:txBody>
          <a:bodyPr>
            <a:normAutofit fontScale="90000"/>
          </a:bodyPr>
          <a:lstStyle/>
          <a:p>
            <a:pPr algn="ctr"/>
            <a:r>
              <a:rPr lang="en-US" sz="2600" dirty="0"/>
              <a:t>B-Tree Insertion Algorithm </a:t>
            </a:r>
            <a:r>
              <a:rPr lang="en-US" sz="2600" dirty="0" smtClean="0"/>
              <a:t>– Cont.</a:t>
            </a:r>
            <a:endParaRPr lang="en-US" sz="2600" dirty="0"/>
          </a:p>
        </p:txBody>
      </p:sp>
      <p:sp>
        <p:nvSpPr>
          <p:cNvPr id="141315" name="Rectangle 3"/>
          <p:cNvSpPr>
            <a:spLocks noGrp="1" noChangeArrowheads="1"/>
          </p:cNvSpPr>
          <p:nvPr>
            <p:ph type="body" idx="1"/>
          </p:nvPr>
        </p:nvSpPr>
        <p:spPr>
          <a:xfrm>
            <a:off x="435004" y="981075"/>
            <a:ext cx="8280400" cy="3671888"/>
          </a:xfrm>
        </p:spPr>
        <p:txBody>
          <a:bodyPr>
            <a:normAutofit/>
          </a:bodyPr>
          <a:lstStyle/>
          <a:p>
            <a:pPr algn="l" rtl="0">
              <a:lnSpc>
                <a:spcPct val="80000"/>
              </a:lnSpc>
              <a:buFontTx/>
              <a:buNone/>
            </a:pPr>
            <a:r>
              <a:rPr lang="en-US" sz="1800" dirty="0"/>
              <a:t> if (! done) {</a:t>
            </a:r>
          </a:p>
          <a:p>
            <a:pPr algn="l" rtl="0">
              <a:lnSpc>
                <a:spcPct val="80000"/>
              </a:lnSpc>
              <a:buFontTx/>
              <a:buNone/>
            </a:pPr>
            <a:r>
              <a:rPr lang="en-US" sz="1800" dirty="0"/>
              <a:t>	create a new root node with </a:t>
            </a:r>
            <a:r>
              <a:rPr lang="en-US" sz="1800" b="1" dirty="0"/>
              <a:t>w</a:t>
            </a:r>
            <a:r>
              <a:rPr lang="en-US" sz="1800" dirty="0"/>
              <a:t> as its only key;</a:t>
            </a:r>
          </a:p>
          <a:p>
            <a:pPr algn="l" rtl="0">
              <a:lnSpc>
                <a:spcPct val="80000"/>
              </a:lnSpc>
              <a:buFontTx/>
              <a:buNone/>
            </a:pPr>
            <a:r>
              <a:rPr lang="en-US" sz="1800" dirty="0"/>
              <a:t>	let the right sibling </a:t>
            </a:r>
            <a:r>
              <a:rPr lang="en-US" sz="1800" b="1" dirty="0" err="1"/>
              <a:t>rs</a:t>
            </a:r>
            <a:r>
              <a:rPr lang="en-US" sz="1800" dirty="0"/>
              <a:t> be the right child of the new root;</a:t>
            </a:r>
          </a:p>
          <a:p>
            <a:pPr algn="l" rtl="0">
              <a:lnSpc>
                <a:spcPct val="80000"/>
              </a:lnSpc>
              <a:buFontTx/>
              <a:buNone/>
            </a:pPr>
            <a:r>
              <a:rPr lang="en-US" sz="1800" dirty="0"/>
              <a:t>	let the left sibling </a:t>
            </a:r>
            <a:r>
              <a:rPr lang="en-US" sz="1800" b="1" dirty="0" err="1"/>
              <a:t>ls</a:t>
            </a:r>
            <a:r>
              <a:rPr lang="en-US" sz="1800" dirty="0"/>
              <a:t> be the left child of the new root;</a:t>
            </a:r>
          </a:p>
          <a:p>
            <a:pPr algn="l" rtl="0">
              <a:lnSpc>
                <a:spcPct val="80000"/>
              </a:lnSpc>
              <a:buFontTx/>
              <a:buNone/>
            </a:pPr>
            <a:r>
              <a:rPr lang="en-US" sz="1800" dirty="0"/>
              <a:t>  }</a:t>
            </a:r>
          </a:p>
          <a:p>
            <a:pPr algn="l" rtl="0">
              <a:lnSpc>
                <a:spcPct val="80000"/>
              </a:lnSpc>
              <a:buFontTx/>
              <a:buNone/>
            </a:pPr>
            <a:r>
              <a:rPr lang="en-US" sz="1800" dirty="0"/>
              <a:t>  return;</a:t>
            </a:r>
          </a:p>
          <a:p>
            <a:pPr algn="l" rtl="0">
              <a:lnSpc>
                <a:spcPct val="80000"/>
              </a:lnSpc>
              <a:buFontTx/>
              <a:buNone/>
            </a:pPr>
            <a:r>
              <a:rPr lang="en-US" sz="1800" dirty="0"/>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en-US" dirty="0" smtClean="0"/>
              <a:t>Removal from a B-tree</a:t>
            </a:r>
            <a:endParaRPr lang="ar-SA" dirty="0"/>
          </a:p>
        </p:txBody>
      </p:sp>
      <p:sp>
        <p:nvSpPr>
          <p:cNvPr id="3" name="عنصر نائب للمحتوى 2"/>
          <p:cNvSpPr>
            <a:spLocks noGrp="1"/>
          </p:cNvSpPr>
          <p:nvPr>
            <p:ph idx="1"/>
          </p:nvPr>
        </p:nvSpPr>
        <p:spPr>
          <a:xfrm>
            <a:off x="502920" y="669808"/>
            <a:ext cx="8183880" cy="4187952"/>
          </a:xfrm>
        </p:spPr>
        <p:txBody>
          <a:bodyPr>
            <a:normAutofit fontScale="85000" lnSpcReduction="20000"/>
          </a:bodyPr>
          <a:lstStyle/>
          <a:p>
            <a:pPr algn="l" rtl="0"/>
            <a:r>
              <a:rPr lang="en-US" dirty="0" smtClean="0"/>
              <a:t>During insertion, the key always goes </a:t>
            </a:r>
            <a:r>
              <a:rPr lang="en-US" i="1" dirty="0" smtClean="0"/>
              <a:t>into a leaf. For </a:t>
            </a:r>
            <a:r>
              <a:rPr lang="en-US" dirty="0" smtClean="0"/>
              <a:t>deletion we wish to remove </a:t>
            </a:r>
            <a:r>
              <a:rPr lang="en-US" i="1" dirty="0" smtClean="0"/>
              <a:t>from a leaf. There are three </a:t>
            </a:r>
            <a:r>
              <a:rPr lang="en-US" dirty="0" smtClean="0"/>
              <a:t>possible ways we can do this:</a:t>
            </a:r>
          </a:p>
          <a:p>
            <a:pPr algn="l" rtl="0"/>
            <a:r>
              <a:rPr lang="en-US" dirty="0" smtClean="0"/>
              <a:t>1 - If the key is already in a leaf node, and removing it doesn’t cause that leaf node to have too few keys, then simply remove the key to be deleted.</a:t>
            </a:r>
          </a:p>
          <a:p>
            <a:pPr algn="l" rtl="0"/>
            <a:r>
              <a:rPr lang="en-US" dirty="0" smtClean="0"/>
              <a:t>2 - If the key is </a:t>
            </a:r>
            <a:r>
              <a:rPr lang="en-US" i="1" dirty="0" smtClean="0"/>
              <a:t>not in a leaf then it is guaranteed (by the </a:t>
            </a:r>
            <a:r>
              <a:rPr lang="en-US" dirty="0" smtClean="0"/>
              <a:t>nature of a B-tree) that its predecessor or successor will be in a leaf -- in this case can we delete the key and promote the predecessor or successor key to the </a:t>
            </a:r>
            <a:r>
              <a:rPr lang="en-US" dirty="0" err="1" smtClean="0"/>
              <a:t>nonleaf</a:t>
            </a:r>
            <a:r>
              <a:rPr lang="en-US" dirty="0" smtClean="0"/>
              <a:t> deleted key’s position.</a:t>
            </a:r>
          </a:p>
          <a:p>
            <a:endParaRPr lang="ar-S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en-US" dirty="0" smtClean="0"/>
              <a:t>Motivation for B-Trees</a:t>
            </a:r>
            <a:endParaRPr lang="ar-SA" dirty="0"/>
          </a:p>
        </p:txBody>
      </p:sp>
      <p:sp>
        <p:nvSpPr>
          <p:cNvPr id="3" name="عنصر نائب للمحتوى 2"/>
          <p:cNvSpPr>
            <a:spLocks noGrp="1"/>
          </p:cNvSpPr>
          <p:nvPr>
            <p:ph idx="1"/>
          </p:nvPr>
        </p:nvSpPr>
        <p:spPr/>
        <p:txBody>
          <a:bodyPr>
            <a:normAutofit lnSpcReduction="10000"/>
          </a:bodyPr>
          <a:lstStyle/>
          <a:p>
            <a:pPr algn="l" rtl="0"/>
            <a:r>
              <a:rPr lang="en-US" dirty="0" smtClean="0"/>
              <a:t>So far we have assumed that we can store an entire data structure in main memory</a:t>
            </a:r>
          </a:p>
          <a:p>
            <a:pPr algn="l" rtl="0"/>
            <a:r>
              <a:rPr lang="en-US" dirty="0" smtClean="0"/>
              <a:t> What if we have so much data that it won’t fit?</a:t>
            </a:r>
          </a:p>
          <a:p>
            <a:pPr algn="l" rtl="0"/>
            <a:r>
              <a:rPr lang="en-US" dirty="0" smtClean="0"/>
              <a:t>We will have to use disk storage but when this happens our time complexity fails</a:t>
            </a:r>
          </a:p>
          <a:p>
            <a:pPr algn="l" rtl="0"/>
            <a:r>
              <a:rPr lang="en-US" dirty="0" smtClean="0"/>
              <a:t> The problem is that Big-Oh </a:t>
            </a:r>
            <a:r>
              <a:rPr lang="en-US" smtClean="0"/>
              <a:t>analysis assumes that </a:t>
            </a:r>
            <a:r>
              <a:rPr lang="en-US" dirty="0" smtClean="0"/>
              <a:t>all operations take roughly equal time</a:t>
            </a:r>
          </a:p>
          <a:p>
            <a:endParaRPr lang="ar-SA"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en-US" dirty="0" smtClean="0"/>
              <a:t>Removal from a B-tree (2)</a:t>
            </a:r>
            <a:endParaRPr lang="ar-SA" dirty="0"/>
          </a:p>
        </p:txBody>
      </p:sp>
      <p:sp>
        <p:nvSpPr>
          <p:cNvPr id="3" name="عنصر نائب للمحتوى 2"/>
          <p:cNvSpPr>
            <a:spLocks noGrp="1"/>
          </p:cNvSpPr>
          <p:nvPr>
            <p:ph idx="1"/>
          </p:nvPr>
        </p:nvSpPr>
        <p:spPr>
          <a:xfrm>
            <a:off x="502920" y="669808"/>
            <a:ext cx="8183880" cy="4187952"/>
          </a:xfrm>
        </p:spPr>
        <p:txBody>
          <a:bodyPr>
            <a:normAutofit fontScale="77500" lnSpcReduction="20000"/>
          </a:bodyPr>
          <a:lstStyle/>
          <a:p>
            <a:pPr algn="l" rtl="0"/>
            <a:r>
              <a:rPr lang="en-US" dirty="0" smtClean="0"/>
              <a:t>If (1) or (2) lead to a leaf node containing less than the minimum number of keys then we have to look at the siblings immediately adjacent to the leaf in question: </a:t>
            </a:r>
          </a:p>
          <a:p>
            <a:pPr algn="l" rtl="0">
              <a:buNone/>
            </a:pPr>
            <a:r>
              <a:rPr lang="en-US" dirty="0" smtClean="0"/>
              <a:t>– 3: if one of them has more than the min’ number of keys then we can promote one of its keys to the parent and take the parent key into our lacking leaf </a:t>
            </a:r>
          </a:p>
          <a:p>
            <a:pPr algn="l" rtl="0">
              <a:buNone/>
            </a:pPr>
            <a:r>
              <a:rPr lang="en-US" dirty="0" smtClean="0"/>
              <a:t>– 4: if neither of them has more than the min’ number of keys then the lacking leaf and one of its neighbors can be combined with their shared parent (the opposite of promoting a key) and the new leaf will have the correct number of keys; if this step leave the parent with too few keys then we repeat the process up to the root itself, if required</a:t>
            </a:r>
          </a:p>
          <a:p>
            <a:endParaRPr lang="ar-SA"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en-US" dirty="0" smtClean="0"/>
              <a:t>Type #1: Simple leaf deletion</a:t>
            </a:r>
            <a:endParaRPr lang="ar-SA" dirty="0"/>
          </a:p>
        </p:txBody>
      </p:sp>
      <p:pic>
        <p:nvPicPr>
          <p:cNvPr id="8194" name="Picture 2"/>
          <p:cNvPicPr>
            <a:picLocks noChangeAspect="1" noChangeArrowheads="1"/>
          </p:cNvPicPr>
          <p:nvPr/>
        </p:nvPicPr>
        <p:blipFill>
          <a:blip r:embed="rId2"/>
          <a:srcRect/>
          <a:stretch>
            <a:fillRect/>
          </a:stretch>
        </p:blipFill>
        <p:spPr bwMode="auto">
          <a:xfrm>
            <a:off x="857224" y="857232"/>
            <a:ext cx="7434653" cy="4086243"/>
          </a:xfrm>
          <a:prstGeom prst="rect">
            <a:avLst/>
          </a:prstGeom>
          <a:noFill/>
          <a:ln w="9525">
            <a:noFill/>
            <a:miter lim="800000"/>
            <a:headEnd/>
            <a:tailEnd/>
          </a:ln>
          <a:effectLst/>
        </p:spPr>
      </p:pic>
      <p:sp>
        <p:nvSpPr>
          <p:cNvPr id="4" name="وسيلة شرح بيضاوية 3"/>
          <p:cNvSpPr/>
          <p:nvPr/>
        </p:nvSpPr>
        <p:spPr>
          <a:xfrm>
            <a:off x="1142976" y="2714620"/>
            <a:ext cx="714380" cy="785818"/>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1" anchor="ctr"/>
          <a:lstStyle/>
          <a:p>
            <a:pPr algn="ctr"/>
            <a:r>
              <a:rPr lang="en-US" dirty="0" smtClean="0"/>
              <a:t>2</a:t>
            </a:r>
            <a:endParaRPr lang="ar-SA" dirty="0"/>
          </a:p>
        </p:txBody>
      </p:sp>
      <p:sp>
        <p:nvSpPr>
          <p:cNvPr id="6" name="وسيلة شرح بيضاوية 5"/>
          <p:cNvSpPr/>
          <p:nvPr/>
        </p:nvSpPr>
        <p:spPr>
          <a:xfrm>
            <a:off x="5857884" y="1285860"/>
            <a:ext cx="785818" cy="571504"/>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1" anchor="ctr"/>
          <a:lstStyle/>
          <a:p>
            <a:pPr algn="ctr"/>
            <a:r>
              <a:rPr lang="en-US" dirty="0" smtClean="0"/>
              <a:t>52</a:t>
            </a:r>
            <a:endParaRPr lang="ar-SA"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pPr algn="ctr"/>
            <a:r>
              <a:rPr lang="en-US" dirty="0" smtClean="0"/>
              <a:t>Type #2: Simple non-leaf</a:t>
            </a:r>
            <a:br>
              <a:rPr lang="en-US" dirty="0" smtClean="0"/>
            </a:br>
            <a:r>
              <a:rPr lang="en-US" dirty="0" smtClean="0"/>
              <a:t>deletion</a:t>
            </a:r>
            <a:endParaRPr lang="ar-SA" dirty="0"/>
          </a:p>
        </p:txBody>
      </p:sp>
      <p:pic>
        <p:nvPicPr>
          <p:cNvPr id="9218" name="Picture 2"/>
          <p:cNvPicPr>
            <a:picLocks noChangeAspect="1" noChangeArrowheads="1"/>
          </p:cNvPicPr>
          <p:nvPr/>
        </p:nvPicPr>
        <p:blipFill>
          <a:blip r:embed="rId2"/>
          <a:srcRect/>
          <a:stretch>
            <a:fillRect/>
          </a:stretch>
        </p:blipFill>
        <p:spPr bwMode="auto">
          <a:xfrm>
            <a:off x="1142976" y="1357298"/>
            <a:ext cx="7023131" cy="2971813"/>
          </a:xfrm>
          <a:prstGeom prst="rect">
            <a:avLst/>
          </a:prstGeom>
          <a:noFill/>
          <a:ln w="9525">
            <a:noFill/>
            <a:miter lim="800000"/>
            <a:headEnd/>
            <a:tailEnd/>
          </a:ln>
          <a:effectLst/>
        </p:spPr>
      </p:pic>
      <p:sp>
        <p:nvSpPr>
          <p:cNvPr id="5" name="وسيلة شرح بيضاوية 4"/>
          <p:cNvSpPr/>
          <p:nvPr/>
        </p:nvSpPr>
        <p:spPr>
          <a:xfrm>
            <a:off x="5857884" y="1785926"/>
            <a:ext cx="785818" cy="571504"/>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1" anchor="ctr"/>
          <a:lstStyle/>
          <a:p>
            <a:pPr algn="ctr"/>
            <a:r>
              <a:rPr lang="en-US" dirty="0" smtClean="0"/>
              <a:t>52</a:t>
            </a:r>
            <a:endParaRPr lang="ar-SA"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en-US" dirty="0" smtClean="0"/>
              <a:t>Type #3: Enough siblings</a:t>
            </a:r>
            <a:endParaRPr lang="ar-SA" dirty="0"/>
          </a:p>
        </p:txBody>
      </p:sp>
      <p:pic>
        <p:nvPicPr>
          <p:cNvPr id="12290" name="Picture 2"/>
          <p:cNvPicPr>
            <a:picLocks noChangeAspect="1" noChangeArrowheads="1"/>
          </p:cNvPicPr>
          <p:nvPr/>
        </p:nvPicPr>
        <p:blipFill>
          <a:blip r:embed="rId2"/>
          <a:srcRect/>
          <a:stretch>
            <a:fillRect/>
          </a:stretch>
        </p:blipFill>
        <p:spPr bwMode="auto">
          <a:xfrm>
            <a:off x="1142976" y="1643050"/>
            <a:ext cx="6908059" cy="2805125"/>
          </a:xfrm>
          <a:prstGeom prst="rect">
            <a:avLst/>
          </a:prstGeom>
          <a:noFill/>
          <a:ln w="9525">
            <a:noFill/>
            <a:miter lim="800000"/>
            <a:headEnd/>
            <a:tailEnd/>
          </a:ln>
          <a:effectLst/>
        </p:spPr>
      </p:pic>
      <p:sp>
        <p:nvSpPr>
          <p:cNvPr id="4" name="وسيلة شرح بيضاوية 3"/>
          <p:cNvSpPr/>
          <p:nvPr/>
        </p:nvSpPr>
        <p:spPr>
          <a:xfrm>
            <a:off x="3714744" y="4286256"/>
            <a:ext cx="785818" cy="571504"/>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1" anchor="ctr"/>
          <a:lstStyle/>
          <a:p>
            <a:pPr algn="ctr"/>
            <a:r>
              <a:rPr lang="en-US" dirty="0" smtClean="0"/>
              <a:t>22</a:t>
            </a:r>
            <a:endParaRPr lang="ar-SA"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en-US" dirty="0" smtClean="0"/>
              <a:t>Type #3: Enough siblings</a:t>
            </a:r>
            <a:endParaRPr lang="ar-SA" dirty="0"/>
          </a:p>
        </p:txBody>
      </p:sp>
      <p:pic>
        <p:nvPicPr>
          <p:cNvPr id="13314" name="Picture 2"/>
          <p:cNvPicPr>
            <a:picLocks noChangeAspect="1" noChangeArrowheads="1"/>
          </p:cNvPicPr>
          <p:nvPr/>
        </p:nvPicPr>
        <p:blipFill>
          <a:blip r:embed="rId2"/>
          <a:srcRect/>
          <a:stretch>
            <a:fillRect/>
          </a:stretch>
        </p:blipFill>
        <p:spPr bwMode="auto">
          <a:xfrm>
            <a:off x="1357290" y="1643051"/>
            <a:ext cx="6562103" cy="2828938"/>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pPr algn="ctr"/>
            <a:r>
              <a:rPr lang="en-US" dirty="0" smtClean="0"/>
              <a:t>Type #4: Too few keys in node</a:t>
            </a:r>
            <a:br>
              <a:rPr lang="en-US" dirty="0" smtClean="0"/>
            </a:br>
            <a:r>
              <a:rPr lang="en-US" dirty="0" smtClean="0"/>
              <a:t>and its siblings</a:t>
            </a:r>
            <a:endParaRPr lang="ar-SA" dirty="0"/>
          </a:p>
        </p:txBody>
      </p:sp>
      <p:pic>
        <p:nvPicPr>
          <p:cNvPr id="10242" name="Picture 2"/>
          <p:cNvPicPr>
            <a:picLocks noChangeAspect="1" noChangeArrowheads="1"/>
          </p:cNvPicPr>
          <p:nvPr/>
        </p:nvPicPr>
        <p:blipFill>
          <a:blip r:embed="rId2"/>
          <a:srcRect/>
          <a:stretch>
            <a:fillRect/>
          </a:stretch>
        </p:blipFill>
        <p:spPr bwMode="auto">
          <a:xfrm>
            <a:off x="972409" y="1000108"/>
            <a:ext cx="7314367" cy="3549619"/>
          </a:xfrm>
          <a:prstGeom prst="rect">
            <a:avLst/>
          </a:prstGeom>
          <a:noFill/>
          <a:ln w="9525">
            <a:noFill/>
            <a:miter lim="800000"/>
            <a:headEnd/>
            <a:tailEnd/>
          </a:ln>
          <a:effectLst/>
        </p:spPr>
      </p:pic>
      <p:sp>
        <p:nvSpPr>
          <p:cNvPr id="4" name="وسيلة شرح بيضاوية 3"/>
          <p:cNvSpPr/>
          <p:nvPr/>
        </p:nvSpPr>
        <p:spPr>
          <a:xfrm>
            <a:off x="6929454" y="3000372"/>
            <a:ext cx="785818" cy="571504"/>
          </a:xfrm>
          <a:prstGeom prst="wedgeEllipseCallout">
            <a:avLst/>
          </a:prstGeom>
        </p:spPr>
        <p:style>
          <a:lnRef idx="1">
            <a:schemeClr val="accent5"/>
          </a:lnRef>
          <a:fillRef idx="2">
            <a:schemeClr val="accent5"/>
          </a:fillRef>
          <a:effectRef idx="1">
            <a:schemeClr val="accent5"/>
          </a:effectRef>
          <a:fontRef idx="minor">
            <a:schemeClr val="dk1"/>
          </a:fontRef>
        </p:style>
        <p:txBody>
          <a:bodyPr rtlCol="1" anchor="ctr"/>
          <a:lstStyle/>
          <a:p>
            <a:pPr algn="ctr"/>
            <a:r>
              <a:rPr lang="en-US" dirty="0" smtClean="0"/>
              <a:t>72</a:t>
            </a:r>
            <a:endParaRPr lang="ar-SA"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pPr algn="ctr"/>
            <a:r>
              <a:rPr lang="en-US" dirty="0" smtClean="0"/>
              <a:t>Type #4: Too few keys in node</a:t>
            </a:r>
            <a:br>
              <a:rPr lang="en-US" dirty="0" smtClean="0"/>
            </a:br>
            <a:r>
              <a:rPr lang="en-US" dirty="0" smtClean="0"/>
              <a:t>and its siblings</a:t>
            </a:r>
            <a:endParaRPr lang="ar-SA" dirty="0"/>
          </a:p>
        </p:txBody>
      </p:sp>
      <p:pic>
        <p:nvPicPr>
          <p:cNvPr id="11266" name="Picture 2"/>
          <p:cNvPicPr>
            <a:picLocks noChangeAspect="1" noChangeArrowheads="1"/>
          </p:cNvPicPr>
          <p:nvPr/>
        </p:nvPicPr>
        <p:blipFill>
          <a:blip r:embed="rId2"/>
          <a:srcRect/>
          <a:stretch>
            <a:fillRect/>
          </a:stretch>
        </p:blipFill>
        <p:spPr bwMode="auto">
          <a:xfrm>
            <a:off x="1428728" y="1705944"/>
            <a:ext cx="6643734" cy="2537443"/>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dirty="0" smtClean="0"/>
              <a:t>Deletion in B-Tree</a:t>
            </a:r>
            <a:endParaRPr lang="ar-SA" dirty="0"/>
          </a:p>
        </p:txBody>
      </p:sp>
      <p:pic>
        <p:nvPicPr>
          <p:cNvPr id="7170" name="Picture 2"/>
          <p:cNvPicPr>
            <a:picLocks noChangeAspect="1" noChangeArrowheads="1"/>
          </p:cNvPicPr>
          <p:nvPr/>
        </p:nvPicPr>
        <p:blipFill>
          <a:blip r:embed="rId2"/>
          <a:srcRect/>
          <a:stretch>
            <a:fillRect/>
          </a:stretch>
        </p:blipFill>
        <p:spPr bwMode="auto">
          <a:xfrm>
            <a:off x="1000100" y="500042"/>
            <a:ext cx="7215238" cy="50006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dirty="0" smtClean="0"/>
              <a:t>Deletion in B-Tree</a:t>
            </a:r>
            <a:endParaRPr lang="ar-SA" dirty="0"/>
          </a:p>
        </p:txBody>
      </p:sp>
      <p:sp>
        <p:nvSpPr>
          <p:cNvPr id="3" name="عنصر نائب للمحتوى 2"/>
          <p:cNvSpPr>
            <a:spLocks noGrp="1"/>
          </p:cNvSpPr>
          <p:nvPr>
            <p:ph idx="1"/>
          </p:nvPr>
        </p:nvSpPr>
        <p:spPr/>
        <p:txBody>
          <a:bodyPr/>
          <a:lstStyle/>
          <a:p>
            <a:pPr algn="l" rtl="0"/>
            <a:r>
              <a:rPr lang="en-US" altLang="ko-KR" b="1" dirty="0" smtClean="0">
                <a:ea typeface="Gulim" pitchFamily="34" charset="-127"/>
              </a:rPr>
              <a:t>UNDERFLOW CONDITION</a:t>
            </a:r>
            <a:endParaRPr lang="en-US" altLang="ko-KR" dirty="0" smtClean="0">
              <a:ea typeface="Gulim" pitchFamily="34" charset="-127"/>
            </a:endParaRPr>
          </a:p>
          <a:p>
            <a:pPr algn="l" rtl="0"/>
            <a:r>
              <a:rPr lang="en-US" altLang="ko-KR" dirty="0" smtClean="0">
                <a:ea typeface="Gulim" pitchFamily="34" charset="-127"/>
              </a:rPr>
              <a:t>A non-root node of a B-tree of order m underflows if, after a key deletion, it contains </a:t>
            </a:r>
            <a:r>
              <a:rPr lang="en-US" altLang="ko-KR" b="1" dirty="0" smtClean="0">
                <a:ea typeface="Gulim" pitchFamily="34" charset="-127"/>
              </a:rPr>
              <a:t> </a:t>
            </a:r>
            <a:r>
              <a:rPr lang="en-US" altLang="ko-KR" b="1" dirty="0" smtClean="0">
                <a:ea typeface="Gulim" pitchFamily="34" charset="-127"/>
                <a:sym typeface="Symbol" pitchFamily="18" charset="2"/>
              </a:rPr>
              <a:t></a:t>
            </a:r>
            <a:r>
              <a:rPr lang="en-US" altLang="ko-KR" b="1" dirty="0" smtClean="0">
                <a:ea typeface="Gulim" pitchFamily="34" charset="-127"/>
              </a:rPr>
              <a:t>m / 2</a:t>
            </a:r>
            <a:r>
              <a:rPr lang="en-US" altLang="ko-KR" b="1" dirty="0" smtClean="0">
                <a:ea typeface="Gulim" pitchFamily="34" charset="-127"/>
                <a:sym typeface="Symbol" pitchFamily="18" charset="2"/>
              </a:rPr>
              <a:t></a:t>
            </a:r>
            <a:r>
              <a:rPr lang="en-US" altLang="ko-KR" b="1" dirty="0" smtClean="0">
                <a:ea typeface="Gulim" pitchFamily="34" charset="-127"/>
              </a:rPr>
              <a:t> - 2 </a:t>
            </a:r>
            <a:r>
              <a:rPr lang="en-US" altLang="ko-KR" dirty="0" smtClean="0">
                <a:ea typeface="Gulim" pitchFamily="34" charset="-127"/>
              </a:rPr>
              <a:t>keys</a:t>
            </a:r>
          </a:p>
          <a:p>
            <a:pPr algn="l" rtl="0"/>
            <a:endParaRPr lang="en-US" altLang="ko-KR" dirty="0" smtClean="0">
              <a:ea typeface="Gulim" pitchFamily="34" charset="-127"/>
            </a:endParaRPr>
          </a:p>
          <a:p>
            <a:pPr algn="l" rtl="0"/>
            <a:r>
              <a:rPr lang="en-US" altLang="ko-KR" dirty="0" smtClean="0">
                <a:ea typeface="Gulim" pitchFamily="34" charset="-127"/>
              </a:rPr>
              <a:t>The root node does not underflow. If it contains only one key and this key is deleted, the tree becomes empty.</a:t>
            </a:r>
            <a:endParaRPr lang="en-US" dirty="0" smtClean="0"/>
          </a:p>
          <a:p>
            <a:endParaRPr lang="ar-SA"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dirty="0" smtClean="0"/>
              <a:t>Deletion in B-Tree</a:t>
            </a:r>
            <a:endParaRPr lang="ar-SA" dirty="0"/>
          </a:p>
        </p:txBody>
      </p:sp>
      <p:sp>
        <p:nvSpPr>
          <p:cNvPr id="3" name="عنصر نائب للمحتوى 2"/>
          <p:cNvSpPr>
            <a:spLocks noGrp="1"/>
          </p:cNvSpPr>
          <p:nvPr>
            <p:ph idx="1"/>
          </p:nvPr>
        </p:nvSpPr>
        <p:spPr>
          <a:xfrm>
            <a:off x="502920" y="428604"/>
            <a:ext cx="8183880" cy="5143536"/>
          </a:xfrm>
        </p:spPr>
        <p:txBody>
          <a:bodyPr>
            <a:normAutofit fontScale="47500" lnSpcReduction="20000"/>
          </a:bodyPr>
          <a:lstStyle/>
          <a:p>
            <a:pPr algn="l" rtl="0"/>
            <a:r>
              <a:rPr lang="en-US" altLang="ko-KR" sz="3800" b="1" dirty="0" smtClean="0">
                <a:solidFill>
                  <a:schemeClr val="accent2"/>
                </a:solidFill>
                <a:ea typeface="Gulim" pitchFamily="34" charset="-127"/>
              </a:rPr>
              <a:t>Deletion algorithm:</a:t>
            </a:r>
          </a:p>
          <a:p>
            <a:pPr algn="l" rtl="0">
              <a:buFontTx/>
              <a:buNone/>
            </a:pPr>
            <a:r>
              <a:rPr lang="en-US" altLang="ko-KR" dirty="0" smtClean="0">
                <a:ea typeface="Gulim" pitchFamily="34" charset="-127"/>
              </a:rPr>
              <a:t>     </a:t>
            </a:r>
            <a:r>
              <a:rPr lang="en-US" altLang="ko-KR" sz="4000" dirty="0" smtClean="0">
                <a:ea typeface="Gulim" pitchFamily="34" charset="-127"/>
              </a:rPr>
              <a:t>If a node underflows, </a:t>
            </a:r>
            <a:r>
              <a:rPr lang="en-US" altLang="ko-KR" sz="4000" b="1" dirty="0" smtClean="0">
                <a:ea typeface="Gulim" pitchFamily="34" charset="-127"/>
              </a:rPr>
              <a:t>rotate</a:t>
            </a:r>
            <a:r>
              <a:rPr lang="en-US" altLang="ko-KR" sz="4000" dirty="0" smtClean="0">
                <a:ea typeface="Gulim" pitchFamily="34" charset="-127"/>
              </a:rPr>
              <a:t> the appropriate key from the  </a:t>
            </a:r>
            <a:r>
              <a:rPr lang="en-US" altLang="ko-KR" sz="4000" b="1" u="sng" dirty="0" smtClean="0">
                <a:ea typeface="Gulim" pitchFamily="34" charset="-127"/>
              </a:rPr>
              <a:t>adjacent</a:t>
            </a:r>
            <a:r>
              <a:rPr lang="en-US" altLang="ko-KR" sz="4000" dirty="0" smtClean="0">
                <a:ea typeface="Gulim" pitchFamily="34" charset="-127"/>
              </a:rPr>
              <a:t> right- or left-sibling if the sibling contains at least </a:t>
            </a:r>
            <a:r>
              <a:rPr lang="en-US" altLang="ko-KR" sz="4000" b="1" dirty="0" smtClean="0">
                <a:ea typeface="Gulim" pitchFamily="34" charset="-127"/>
                <a:sym typeface="Symbol" pitchFamily="18" charset="2"/>
              </a:rPr>
              <a:t></a:t>
            </a:r>
            <a:r>
              <a:rPr lang="en-US" altLang="ko-KR" sz="4000" b="1" dirty="0" smtClean="0">
                <a:ea typeface="Gulim" pitchFamily="34" charset="-127"/>
              </a:rPr>
              <a:t>m / 2</a:t>
            </a:r>
            <a:r>
              <a:rPr lang="en-US" altLang="ko-KR" sz="4000" b="1" dirty="0" smtClean="0">
                <a:ea typeface="Gulim" pitchFamily="34" charset="-127"/>
                <a:sym typeface="Symbol" pitchFamily="18" charset="2"/>
              </a:rPr>
              <a:t></a:t>
            </a:r>
            <a:r>
              <a:rPr lang="en-US" altLang="ko-KR" sz="4000" b="1" dirty="0" smtClean="0">
                <a:ea typeface="Gulim" pitchFamily="34" charset="-127"/>
              </a:rPr>
              <a:t>  </a:t>
            </a:r>
            <a:r>
              <a:rPr lang="en-US" altLang="ko-KR" sz="4000" dirty="0" smtClean="0">
                <a:ea typeface="Gulim" pitchFamily="34" charset="-127"/>
              </a:rPr>
              <a:t>keys; otherwise perform a </a:t>
            </a:r>
            <a:r>
              <a:rPr lang="en-US" altLang="ko-KR" sz="4000" b="1" dirty="0" smtClean="0">
                <a:ea typeface="Gulim" pitchFamily="34" charset="-127"/>
              </a:rPr>
              <a:t>merging</a:t>
            </a:r>
            <a:r>
              <a:rPr lang="en-US" altLang="ko-KR" sz="4000" dirty="0" smtClean="0">
                <a:ea typeface="Gulim" pitchFamily="34" charset="-127"/>
              </a:rPr>
              <a:t>.</a:t>
            </a:r>
          </a:p>
          <a:p>
            <a:pPr algn="l" rtl="0">
              <a:buFontTx/>
              <a:buNone/>
            </a:pPr>
            <a:endParaRPr lang="en-US" dirty="0" smtClean="0"/>
          </a:p>
          <a:p>
            <a:pPr algn="l" rtl="0">
              <a:buFont typeface="Symbol" pitchFamily="18" charset="2"/>
              <a:buChar char="Þ"/>
            </a:pPr>
            <a:r>
              <a:rPr lang="en-US" dirty="0" smtClean="0">
                <a:solidFill>
                  <a:schemeClr val="accent2"/>
                </a:solidFill>
              </a:rPr>
              <a:t>A key rotation must always be attempted before a merging</a:t>
            </a:r>
          </a:p>
          <a:p>
            <a:pPr algn="l" rtl="0">
              <a:buFont typeface="Symbol" pitchFamily="18" charset="2"/>
              <a:buNone/>
            </a:pPr>
            <a:endParaRPr lang="en-US" dirty="0" smtClean="0"/>
          </a:p>
          <a:p>
            <a:pPr algn="l" rtl="0"/>
            <a:r>
              <a:rPr lang="en-US" dirty="0" smtClean="0"/>
              <a:t>There are </a:t>
            </a:r>
            <a:r>
              <a:rPr lang="en-US" b="1" u="sng" dirty="0" smtClean="0"/>
              <a:t>five</a:t>
            </a:r>
            <a:r>
              <a:rPr lang="en-US" dirty="0" smtClean="0"/>
              <a:t> deletion cases:</a:t>
            </a:r>
          </a:p>
          <a:p>
            <a:pPr lvl="1" algn="l" rtl="0">
              <a:buFontTx/>
              <a:buNone/>
            </a:pPr>
            <a:r>
              <a:rPr lang="en-US" sz="3800" dirty="0" smtClean="0"/>
              <a:t> 1.  The leaf does not underflow.</a:t>
            </a:r>
          </a:p>
          <a:p>
            <a:pPr lvl="1" algn="l" rtl="0">
              <a:buFontTx/>
              <a:buNone/>
            </a:pPr>
            <a:r>
              <a:rPr lang="en-US" sz="3800" dirty="0" smtClean="0"/>
              <a:t> 2. The leaf underflows and the adjacent right sibling has at least </a:t>
            </a:r>
            <a:r>
              <a:rPr lang="en-US" sz="3800" dirty="0" smtClean="0">
                <a:sym typeface="Symbol" pitchFamily="18" charset="2"/>
              </a:rPr>
              <a:t></a:t>
            </a:r>
            <a:r>
              <a:rPr lang="en-US" sz="3800" dirty="0" smtClean="0"/>
              <a:t>m / 2 </a:t>
            </a:r>
            <a:r>
              <a:rPr lang="en-US" sz="3800" dirty="0" smtClean="0">
                <a:sym typeface="Symbol" pitchFamily="18" charset="2"/>
              </a:rPr>
              <a:t>  </a:t>
            </a:r>
            <a:r>
              <a:rPr lang="en-US" sz="3800" dirty="0" smtClean="0"/>
              <a:t>keys. </a:t>
            </a:r>
          </a:p>
          <a:p>
            <a:pPr lvl="1" algn="l" rtl="0">
              <a:buFontTx/>
              <a:buNone/>
            </a:pPr>
            <a:r>
              <a:rPr lang="en-US" sz="3800" dirty="0" smtClean="0"/>
              <a:t>			</a:t>
            </a:r>
            <a:r>
              <a:rPr lang="en-US" sz="3800" dirty="0" smtClean="0">
                <a:solidFill>
                  <a:schemeClr val="accent2"/>
                </a:solidFill>
              </a:rPr>
              <a:t>perform a left key-rotation</a:t>
            </a:r>
          </a:p>
          <a:p>
            <a:pPr lvl="1" algn="l" rtl="0">
              <a:buFontTx/>
              <a:buNone/>
            </a:pPr>
            <a:r>
              <a:rPr lang="en-US" sz="3800" dirty="0" smtClean="0"/>
              <a:t> 3. The leaf underflows and the adjacent left sibling has at least </a:t>
            </a:r>
            <a:r>
              <a:rPr lang="en-US" sz="3800" dirty="0" smtClean="0">
                <a:sym typeface="Symbol" pitchFamily="18" charset="2"/>
              </a:rPr>
              <a:t></a:t>
            </a:r>
            <a:r>
              <a:rPr lang="en-US" sz="3800" dirty="0" smtClean="0"/>
              <a:t>m / 2 </a:t>
            </a:r>
            <a:r>
              <a:rPr lang="en-US" sz="3800" dirty="0" smtClean="0">
                <a:sym typeface="Symbol" pitchFamily="18" charset="2"/>
              </a:rPr>
              <a:t>  </a:t>
            </a:r>
            <a:r>
              <a:rPr lang="en-US" sz="3800" dirty="0" smtClean="0"/>
              <a:t>keys. </a:t>
            </a:r>
          </a:p>
          <a:p>
            <a:pPr lvl="1" algn="l" rtl="0">
              <a:buFontTx/>
              <a:buNone/>
            </a:pPr>
            <a:r>
              <a:rPr lang="en-US" sz="3800" dirty="0" smtClean="0"/>
              <a:t>			</a:t>
            </a:r>
            <a:r>
              <a:rPr lang="en-US" sz="3800" dirty="0" smtClean="0">
                <a:solidFill>
                  <a:schemeClr val="accent2"/>
                </a:solidFill>
              </a:rPr>
              <a:t>perform a right key-rotation</a:t>
            </a:r>
          </a:p>
          <a:p>
            <a:pPr lvl="1" algn="l" rtl="0">
              <a:buFontTx/>
              <a:buNone/>
            </a:pPr>
            <a:r>
              <a:rPr lang="en-US" sz="3800" dirty="0" smtClean="0"/>
              <a:t> 4. The leaf underflows and each of the adjacent right sibling and the adjacent left sibling has at least </a:t>
            </a:r>
            <a:r>
              <a:rPr lang="en-US" sz="3800" dirty="0" smtClean="0">
                <a:sym typeface="Symbol" pitchFamily="18" charset="2"/>
              </a:rPr>
              <a:t></a:t>
            </a:r>
            <a:r>
              <a:rPr lang="en-US" sz="3800" dirty="0" smtClean="0"/>
              <a:t>m / 2 </a:t>
            </a:r>
            <a:r>
              <a:rPr lang="en-US" sz="3800" dirty="0" smtClean="0">
                <a:sym typeface="Symbol" pitchFamily="18" charset="2"/>
              </a:rPr>
              <a:t>  </a:t>
            </a:r>
            <a:r>
              <a:rPr lang="en-US" sz="3800" dirty="0" smtClean="0"/>
              <a:t>keys.</a:t>
            </a:r>
          </a:p>
          <a:p>
            <a:pPr lvl="1" algn="l" rtl="0">
              <a:buFontTx/>
              <a:buNone/>
            </a:pPr>
            <a:r>
              <a:rPr lang="en-US" sz="3800" dirty="0" smtClean="0"/>
              <a:t>			</a:t>
            </a:r>
            <a:r>
              <a:rPr lang="en-US" sz="3800" dirty="0" smtClean="0">
                <a:solidFill>
                  <a:schemeClr val="accent2"/>
                </a:solidFill>
              </a:rPr>
              <a:t>perform either a left or a right key-rotation</a:t>
            </a:r>
          </a:p>
          <a:p>
            <a:pPr lvl="1" algn="l" rtl="0">
              <a:buFontTx/>
              <a:buNone/>
            </a:pPr>
            <a:r>
              <a:rPr lang="en-US" sz="3800" dirty="0" smtClean="0"/>
              <a:t> 5. The leaf underflows and each adjacent sibling has </a:t>
            </a:r>
            <a:r>
              <a:rPr lang="en-US" sz="3800" dirty="0" smtClean="0">
                <a:sym typeface="Symbol" pitchFamily="18" charset="2"/>
              </a:rPr>
              <a:t></a:t>
            </a:r>
            <a:r>
              <a:rPr lang="en-US" sz="3800" dirty="0" smtClean="0"/>
              <a:t>m / 2</a:t>
            </a:r>
            <a:r>
              <a:rPr lang="en-US" sz="3800" dirty="0" smtClean="0">
                <a:sym typeface="Symbol" pitchFamily="18" charset="2"/>
              </a:rPr>
              <a:t></a:t>
            </a:r>
            <a:r>
              <a:rPr lang="en-US" sz="3800" dirty="0" smtClean="0"/>
              <a:t>  - 1 keys.</a:t>
            </a:r>
          </a:p>
          <a:p>
            <a:pPr lvl="1" algn="l" rtl="0">
              <a:buFontTx/>
              <a:buNone/>
            </a:pPr>
            <a:r>
              <a:rPr lang="en-US" sz="3800" dirty="0" smtClean="0"/>
              <a:t>			</a:t>
            </a:r>
            <a:r>
              <a:rPr lang="en-US" sz="3800" dirty="0" smtClean="0">
                <a:solidFill>
                  <a:schemeClr val="accent2"/>
                </a:solidFill>
              </a:rPr>
              <a:t>perform a merging</a:t>
            </a:r>
            <a:endParaRPr lang="en-US" sz="3800" dirty="0">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en-US" dirty="0" smtClean="0"/>
              <a:t>Definition of a B-tree</a:t>
            </a:r>
            <a:endParaRPr lang="ar-SA" dirty="0"/>
          </a:p>
        </p:txBody>
      </p:sp>
      <p:sp>
        <p:nvSpPr>
          <p:cNvPr id="3" name="عنصر نائب للمحتوى 2"/>
          <p:cNvSpPr>
            <a:spLocks noGrp="1"/>
          </p:cNvSpPr>
          <p:nvPr>
            <p:ph idx="1"/>
          </p:nvPr>
        </p:nvSpPr>
        <p:spPr/>
        <p:txBody>
          <a:bodyPr>
            <a:normAutofit fontScale="77500" lnSpcReduction="20000"/>
          </a:bodyPr>
          <a:lstStyle/>
          <a:p>
            <a:pPr algn="l" rtl="0"/>
            <a:r>
              <a:rPr lang="en-US" dirty="0" smtClean="0"/>
              <a:t>A B-tree of order </a:t>
            </a:r>
            <a:r>
              <a:rPr lang="en-US" i="1" dirty="0" smtClean="0"/>
              <a:t>m is an m-way tree (i.e., a tree where </a:t>
            </a:r>
            <a:r>
              <a:rPr lang="en-US" dirty="0" smtClean="0"/>
              <a:t>each node may have up to </a:t>
            </a:r>
            <a:r>
              <a:rPr lang="en-US" i="1" dirty="0" smtClean="0"/>
              <a:t>m children) in which:</a:t>
            </a:r>
          </a:p>
          <a:p>
            <a:pPr algn="l" rtl="0">
              <a:buNone/>
            </a:pPr>
            <a:r>
              <a:rPr lang="en-US" dirty="0" smtClean="0"/>
              <a:t>1.the number of keys in each non-leaf node is one less</a:t>
            </a:r>
          </a:p>
          <a:p>
            <a:pPr algn="l" rtl="0">
              <a:buNone/>
            </a:pPr>
            <a:r>
              <a:rPr lang="en-US" dirty="0" smtClean="0"/>
              <a:t>than the number of its children and these keys partition the keys in the children in the fashion of a search tree</a:t>
            </a:r>
          </a:p>
          <a:p>
            <a:pPr algn="l" rtl="0">
              <a:buNone/>
            </a:pPr>
            <a:r>
              <a:rPr lang="en-US" dirty="0" smtClean="0"/>
              <a:t>2.all non-leaf nodes except the root have at least ⎡</a:t>
            </a:r>
            <a:r>
              <a:rPr lang="en-US" i="1" dirty="0" smtClean="0"/>
              <a:t>m /</a:t>
            </a:r>
          </a:p>
          <a:p>
            <a:pPr algn="l" rtl="0">
              <a:buNone/>
            </a:pPr>
            <a:r>
              <a:rPr lang="en-US" dirty="0" smtClean="0"/>
              <a:t>2⎤ children</a:t>
            </a:r>
          </a:p>
          <a:p>
            <a:pPr algn="l" rtl="0">
              <a:buNone/>
            </a:pPr>
            <a:r>
              <a:rPr lang="en-US" dirty="0" smtClean="0"/>
              <a:t>3.the root is either a leaf node, or it has from two to </a:t>
            </a:r>
            <a:r>
              <a:rPr lang="en-US" i="1" dirty="0" smtClean="0"/>
              <a:t>m</a:t>
            </a:r>
          </a:p>
          <a:p>
            <a:pPr algn="l" rtl="0">
              <a:buNone/>
            </a:pPr>
            <a:r>
              <a:rPr lang="en-US" dirty="0" smtClean="0"/>
              <a:t>Children</a:t>
            </a:r>
          </a:p>
          <a:p>
            <a:pPr algn="l" rtl="0">
              <a:buNone/>
            </a:pPr>
            <a:r>
              <a:rPr lang="en-US" dirty="0" smtClean="0"/>
              <a:t>4.all leaves are on the same level</a:t>
            </a:r>
          </a:p>
          <a:p>
            <a:pPr algn="l" rtl="0">
              <a:buNone/>
            </a:pPr>
            <a:r>
              <a:rPr lang="en-US" dirty="0" smtClean="0"/>
              <a:t>5.a leaf node contains no more than </a:t>
            </a:r>
            <a:r>
              <a:rPr lang="en-US" i="1" dirty="0" smtClean="0"/>
              <a:t>m – 1 keys</a:t>
            </a:r>
          </a:p>
          <a:p>
            <a:pPr algn="l" rtl="0"/>
            <a:r>
              <a:rPr lang="en-US" dirty="0" smtClean="0"/>
              <a:t> The number </a:t>
            </a:r>
            <a:r>
              <a:rPr lang="en-US" i="1" dirty="0" smtClean="0"/>
              <a:t>m should always be odd</a:t>
            </a:r>
          </a:p>
          <a:p>
            <a:endParaRPr lang="ar-SA"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dirty="0" smtClean="0"/>
              <a:t>Deletion in B-Tree</a:t>
            </a:r>
            <a:endParaRPr lang="ar-SA" dirty="0"/>
          </a:p>
        </p:txBody>
      </p:sp>
      <p:pic>
        <p:nvPicPr>
          <p:cNvPr id="8194" name="Picture 2"/>
          <p:cNvPicPr>
            <a:picLocks noChangeAspect="1" noChangeArrowheads="1"/>
          </p:cNvPicPr>
          <p:nvPr/>
        </p:nvPicPr>
        <p:blipFill>
          <a:blip r:embed="rId2"/>
          <a:srcRect/>
          <a:stretch>
            <a:fillRect/>
          </a:stretch>
        </p:blipFill>
        <p:spPr bwMode="auto">
          <a:xfrm>
            <a:off x="879812" y="604831"/>
            <a:ext cx="7264088" cy="4538681"/>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714348" y="500043"/>
            <a:ext cx="7854897" cy="5429287"/>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689250" y="638171"/>
            <a:ext cx="7811840" cy="5291159"/>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642910" y="642918"/>
            <a:ext cx="7858180" cy="5262584"/>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571472" y="642918"/>
            <a:ext cx="7954811" cy="5286412"/>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785786" y="539445"/>
            <a:ext cx="7715304" cy="5389885"/>
          </a:xfrm>
          <a:prstGeom prst="rect">
            <a:avLst/>
          </a:prstGeom>
          <a:noFill/>
          <a:ln w="9525">
            <a:noFill/>
            <a:miter lim="800000"/>
            <a:headEnd/>
            <a:tailEnd/>
          </a:ln>
          <a:effectLst/>
        </p:spPr>
      </p:pic>
      <p:sp>
        <p:nvSpPr>
          <p:cNvPr id="3" name="وسيلة شرح على شكل سحابة 2"/>
          <p:cNvSpPr/>
          <p:nvPr/>
        </p:nvSpPr>
        <p:spPr>
          <a:xfrm>
            <a:off x="3857620" y="2357430"/>
            <a:ext cx="1785950" cy="500066"/>
          </a:xfrm>
          <a:prstGeom prst="cloudCallout">
            <a:avLst/>
          </a:prstGeom>
        </p:spPr>
        <p:style>
          <a:lnRef idx="1">
            <a:schemeClr val="accent5"/>
          </a:lnRef>
          <a:fillRef idx="2">
            <a:schemeClr val="accent5"/>
          </a:fillRef>
          <a:effectRef idx="1">
            <a:schemeClr val="accent5"/>
          </a:effectRef>
          <a:fontRef idx="minor">
            <a:schemeClr val="dk1"/>
          </a:fontRef>
        </p:style>
        <p:txBody>
          <a:bodyPr rtlCol="1" anchor="ctr"/>
          <a:lstStyle/>
          <a:p>
            <a:pPr algn="ctr"/>
            <a:r>
              <a:rPr lang="en-US" dirty="0" smtClean="0"/>
              <a:t>problem</a:t>
            </a:r>
            <a:endParaRPr lang="ar-SA"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571472" y="709608"/>
            <a:ext cx="8036346" cy="5219722"/>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502920" y="5449274"/>
            <a:ext cx="8183880" cy="1051560"/>
          </a:xfrm>
        </p:spPr>
        <p:txBody>
          <a:bodyPr/>
          <a:lstStyle/>
          <a:p>
            <a:pPr algn="ctr"/>
            <a:r>
              <a:rPr lang="en-US" dirty="0" smtClean="0"/>
              <a:t>B-Tree Deletion Algorithm</a:t>
            </a:r>
            <a:endParaRPr lang="ar-SA" dirty="0"/>
          </a:p>
        </p:txBody>
      </p:sp>
      <p:sp>
        <p:nvSpPr>
          <p:cNvPr id="5" name="Rectangle 3"/>
          <p:cNvSpPr txBox="1">
            <a:spLocks noChangeArrowheads="1"/>
          </p:cNvSpPr>
          <p:nvPr/>
        </p:nvSpPr>
        <p:spPr>
          <a:xfrm>
            <a:off x="393734" y="450872"/>
            <a:ext cx="8964612" cy="6121400"/>
          </a:xfrm>
          <a:prstGeom prst="rect">
            <a:avLst/>
          </a:prstGeom>
        </p:spPr>
        <p:txBody>
          <a:bodyPr vert="horz" lIns="182880" tIns="91440">
            <a:normAutofit/>
          </a:bodyPr>
          <a:lstStyle/>
          <a:p>
            <a:pPr marL="265176" marR="0" lvl="0" indent="-265176" algn="l" defTabSz="914400" rtl="0" eaLnBrk="1" fontAlgn="auto" latinLnBrk="0" hangingPunct="1">
              <a:lnSpc>
                <a:spcPct val="80000"/>
              </a:lnSpc>
              <a:spcBef>
                <a:spcPts val="250"/>
              </a:spcBef>
              <a:spcAft>
                <a:spcPts val="0"/>
              </a:spcAft>
              <a:buClr>
                <a:schemeClr val="accent1"/>
              </a:buClr>
              <a:buSzPct val="80000"/>
              <a:buFontTx/>
              <a:buNone/>
              <a:tabLst/>
              <a:defRPr/>
            </a:pPr>
            <a:r>
              <a:rPr kumimoji="0" lang="en-US" sz="2400" b="0" i="0" u="none" strike="noStrike" kern="1200" cap="none" spc="0" normalizeH="0" baseline="0" noProof="0" dirty="0" err="1" smtClean="0">
                <a:ln>
                  <a:noFill/>
                </a:ln>
                <a:effectLst/>
                <a:uLnTx/>
                <a:uFillTx/>
                <a:latin typeface="+mn-lt"/>
                <a:ea typeface="+mn-ea"/>
                <a:cs typeface="+mn-cs"/>
              </a:rPr>
              <a:t>deleteKey</a:t>
            </a:r>
            <a:r>
              <a:rPr kumimoji="0" lang="en-US" sz="2400" b="0" i="0" u="none" strike="noStrike" kern="1200" cap="none" spc="0" normalizeH="0" baseline="0" noProof="0" dirty="0" smtClean="0">
                <a:ln>
                  <a:noFill/>
                </a:ln>
                <a:effectLst/>
                <a:uLnTx/>
                <a:uFillTx/>
                <a:latin typeface="+mn-lt"/>
                <a:ea typeface="+mn-ea"/>
                <a:cs typeface="+mn-cs"/>
              </a:rPr>
              <a:t> (x) {</a:t>
            </a:r>
          </a:p>
          <a:p>
            <a:pPr marL="265176" marR="0" lvl="0" indent="-265176" algn="l" defTabSz="914400" rtl="0" eaLnBrk="1" fontAlgn="auto" latinLnBrk="0" hangingPunct="1">
              <a:lnSpc>
                <a:spcPct val="80000"/>
              </a:lnSpc>
              <a:spcBef>
                <a:spcPts val="250"/>
              </a:spcBef>
              <a:spcAft>
                <a:spcPts val="0"/>
              </a:spcAft>
              <a:buClr>
                <a:schemeClr val="accent1"/>
              </a:buClr>
              <a:buSzPct val="80000"/>
              <a:buFontTx/>
              <a:buNone/>
              <a:tabLst/>
              <a:defRPr/>
            </a:pPr>
            <a:r>
              <a:rPr kumimoji="0" lang="en-US" sz="2400" b="0" i="0" u="none" strike="noStrike" kern="1200" cap="none" spc="0" normalizeH="0" baseline="0" noProof="0" dirty="0" smtClean="0">
                <a:ln>
                  <a:noFill/>
                </a:ln>
                <a:effectLst/>
                <a:uLnTx/>
                <a:uFillTx/>
                <a:latin typeface="+mn-lt"/>
                <a:ea typeface="+mn-ea"/>
                <a:cs typeface="+mn-cs"/>
              </a:rPr>
              <a:t>    if (the key x to be deleted is not in the tree)</a:t>
            </a:r>
          </a:p>
          <a:p>
            <a:pPr marL="265176" marR="0" lvl="0" indent="-265176" algn="l" defTabSz="914400" rtl="0" eaLnBrk="1" fontAlgn="auto" latinLnBrk="0" hangingPunct="1">
              <a:lnSpc>
                <a:spcPct val="80000"/>
              </a:lnSpc>
              <a:spcBef>
                <a:spcPts val="250"/>
              </a:spcBef>
              <a:spcAft>
                <a:spcPts val="0"/>
              </a:spcAft>
              <a:buClr>
                <a:schemeClr val="accent1"/>
              </a:buClr>
              <a:buSzPct val="80000"/>
              <a:buFontTx/>
              <a:buNone/>
              <a:tabLst/>
              <a:defRPr/>
            </a:pPr>
            <a:r>
              <a:rPr kumimoji="0" lang="en-US" sz="2400" b="0" i="0" u="none" strike="noStrike" kern="1200" cap="none" spc="0" normalizeH="0" baseline="0" noProof="0" dirty="0" smtClean="0">
                <a:ln>
                  <a:noFill/>
                </a:ln>
                <a:effectLst/>
                <a:uLnTx/>
                <a:uFillTx/>
                <a:latin typeface="+mn-lt"/>
                <a:ea typeface="+mn-ea"/>
                <a:cs typeface="+mn-cs"/>
              </a:rPr>
              <a:t>         throw an appropriate exception;</a:t>
            </a:r>
          </a:p>
          <a:p>
            <a:pPr marL="265176" marR="0" lvl="0" indent="-265176" algn="l" defTabSz="914400" rtl="0" eaLnBrk="1" fontAlgn="auto" latinLnBrk="0" hangingPunct="1">
              <a:lnSpc>
                <a:spcPct val="80000"/>
              </a:lnSpc>
              <a:spcBef>
                <a:spcPts val="250"/>
              </a:spcBef>
              <a:spcAft>
                <a:spcPts val="0"/>
              </a:spcAft>
              <a:buClr>
                <a:schemeClr val="accent1"/>
              </a:buClr>
              <a:buSzPct val="80000"/>
              <a:buFontTx/>
              <a:buNone/>
              <a:tabLst/>
              <a:defRPr/>
            </a:pPr>
            <a:r>
              <a:rPr kumimoji="0" lang="en-US" sz="2400" b="0" i="0" u="none" strike="noStrike" kern="1200" cap="none" spc="0" normalizeH="0" baseline="0" noProof="0" dirty="0" smtClean="0">
                <a:ln>
                  <a:noFill/>
                </a:ln>
                <a:effectLst/>
                <a:uLnTx/>
                <a:uFillTx/>
                <a:latin typeface="+mn-lt"/>
                <a:ea typeface="+mn-ea"/>
                <a:cs typeface="+mn-cs"/>
              </a:rPr>
              <a:t>    if (the tree has only one node) {</a:t>
            </a:r>
          </a:p>
          <a:p>
            <a:pPr marL="265176" marR="0" lvl="0" indent="-265176" algn="l" defTabSz="914400" rtl="0" eaLnBrk="1" fontAlgn="auto" latinLnBrk="0" hangingPunct="1">
              <a:lnSpc>
                <a:spcPct val="80000"/>
              </a:lnSpc>
              <a:spcBef>
                <a:spcPts val="250"/>
              </a:spcBef>
              <a:spcAft>
                <a:spcPts val="0"/>
              </a:spcAft>
              <a:buClr>
                <a:schemeClr val="accent1"/>
              </a:buClr>
              <a:buSzPct val="80000"/>
              <a:buFontTx/>
              <a:buNone/>
              <a:tabLst/>
              <a:defRPr/>
            </a:pPr>
            <a:r>
              <a:rPr kumimoji="0" lang="en-US" sz="2400" b="0" i="0" u="none" strike="noStrike" kern="1200" cap="none" spc="0" normalizeH="0" baseline="0" noProof="0" dirty="0" smtClean="0">
                <a:ln>
                  <a:noFill/>
                </a:ln>
                <a:effectLst/>
                <a:uLnTx/>
                <a:uFillTx/>
                <a:latin typeface="+mn-lt"/>
                <a:ea typeface="+mn-ea"/>
                <a:cs typeface="+mn-cs"/>
              </a:rPr>
              <a:t>      delete x ;</a:t>
            </a:r>
          </a:p>
          <a:p>
            <a:pPr marL="265176" marR="0" lvl="0" indent="-265176" algn="l" defTabSz="914400" rtl="0" eaLnBrk="1" fontAlgn="auto" latinLnBrk="0" hangingPunct="1">
              <a:lnSpc>
                <a:spcPct val="80000"/>
              </a:lnSpc>
              <a:spcBef>
                <a:spcPts val="250"/>
              </a:spcBef>
              <a:spcAft>
                <a:spcPts val="0"/>
              </a:spcAft>
              <a:buClr>
                <a:schemeClr val="accent1"/>
              </a:buClr>
              <a:buSzPct val="80000"/>
              <a:buFontTx/>
              <a:buNone/>
              <a:tabLst/>
              <a:defRPr/>
            </a:pPr>
            <a:r>
              <a:rPr kumimoji="0" lang="en-US" sz="2400" b="0" i="0" u="none" strike="noStrike" kern="1200" cap="none" spc="0" normalizeH="0" baseline="0" noProof="0" dirty="0" smtClean="0">
                <a:ln>
                  <a:noFill/>
                </a:ln>
                <a:effectLst/>
                <a:uLnTx/>
                <a:uFillTx/>
                <a:latin typeface="+mn-lt"/>
                <a:ea typeface="+mn-ea"/>
                <a:cs typeface="+mn-cs"/>
              </a:rPr>
              <a:t>      return;</a:t>
            </a:r>
          </a:p>
          <a:p>
            <a:pPr marL="265176" marR="0" lvl="0" indent="-265176" algn="l" defTabSz="914400" rtl="0" eaLnBrk="1" fontAlgn="auto" latinLnBrk="0" hangingPunct="1">
              <a:lnSpc>
                <a:spcPct val="80000"/>
              </a:lnSpc>
              <a:spcBef>
                <a:spcPts val="250"/>
              </a:spcBef>
              <a:spcAft>
                <a:spcPts val="0"/>
              </a:spcAft>
              <a:buClr>
                <a:schemeClr val="accent1"/>
              </a:buClr>
              <a:buSzPct val="80000"/>
              <a:buFontTx/>
              <a:buNone/>
              <a:tabLst/>
              <a:defRPr/>
            </a:pPr>
            <a:r>
              <a:rPr kumimoji="0" lang="en-US" sz="2400" b="0" i="0" u="none" strike="noStrike" kern="1200" cap="none" spc="0" normalizeH="0" baseline="0" noProof="0" dirty="0" smtClean="0">
                <a:ln>
                  <a:noFill/>
                </a:ln>
                <a:effectLst/>
                <a:uLnTx/>
                <a:uFillTx/>
                <a:latin typeface="+mn-lt"/>
                <a:ea typeface="+mn-ea"/>
                <a:cs typeface="+mn-cs"/>
              </a:rPr>
              <a:t>    }</a:t>
            </a:r>
          </a:p>
          <a:p>
            <a:pPr marL="265176" marR="0" lvl="0" indent="-265176" algn="l" defTabSz="914400" rtl="0" eaLnBrk="1" fontAlgn="auto" latinLnBrk="0" hangingPunct="1">
              <a:lnSpc>
                <a:spcPct val="80000"/>
              </a:lnSpc>
              <a:spcBef>
                <a:spcPts val="250"/>
              </a:spcBef>
              <a:spcAft>
                <a:spcPts val="0"/>
              </a:spcAft>
              <a:buClr>
                <a:schemeClr val="accent1"/>
              </a:buClr>
              <a:buSzPct val="80000"/>
              <a:buFontTx/>
              <a:buNone/>
              <a:tabLst/>
              <a:defRPr/>
            </a:pPr>
            <a:r>
              <a:rPr kumimoji="0" lang="en-US" sz="2400" b="0" i="0" u="none" strike="noStrike" kern="1200" cap="none" spc="0" normalizeH="0" baseline="0" noProof="0" dirty="0" smtClean="0">
                <a:ln>
                  <a:noFill/>
                </a:ln>
                <a:effectLst/>
                <a:uLnTx/>
                <a:uFillTx/>
                <a:latin typeface="+mn-lt"/>
                <a:ea typeface="+mn-ea"/>
                <a:cs typeface="+mn-cs"/>
              </a:rPr>
              <a:t>    if (the key x is not in a leaf node)</a:t>
            </a:r>
          </a:p>
          <a:p>
            <a:pPr marL="265176" marR="0" lvl="0" indent="-265176" algn="l" defTabSz="914400" rtl="0" eaLnBrk="1" fontAlgn="auto" latinLnBrk="0" hangingPunct="1">
              <a:lnSpc>
                <a:spcPct val="80000"/>
              </a:lnSpc>
              <a:spcBef>
                <a:spcPts val="250"/>
              </a:spcBef>
              <a:spcAft>
                <a:spcPts val="0"/>
              </a:spcAft>
              <a:buClr>
                <a:schemeClr val="accent1"/>
              </a:buClr>
              <a:buSzPct val="80000"/>
              <a:buFontTx/>
              <a:buNone/>
              <a:tabLst/>
              <a:defRPr/>
            </a:pPr>
            <a:r>
              <a:rPr kumimoji="0" lang="en-US" sz="2400" b="0" i="0" u="none" strike="noStrike" kern="1200" cap="none" spc="0" normalizeH="0" baseline="0" noProof="0" dirty="0" smtClean="0">
                <a:ln>
                  <a:noFill/>
                </a:ln>
                <a:effectLst/>
                <a:uLnTx/>
                <a:uFillTx/>
                <a:latin typeface="+mn-lt"/>
                <a:ea typeface="+mn-ea"/>
                <a:cs typeface="+mn-cs"/>
              </a:rPr>
              <a:t>           swap x with its successor or predecessor;</a:t>
            </a:r>
          </a:p>
          <a:p>
            <a:pPr marL="265176" marR="0" lvl="0" indent="-265176" algn="l" defTabSz="914400" rtl="0" eaLnBrk="1" fontAlgn="auto" latinLnBrk="0" hangingPunct="1">
              <a:lnSpc>
                <a:spcPct val="80000"/>
              </a:lnSpc>
              <a:spcBef>
                <a:spcPts val="250"/>
              </a:spcBef>
              <a:spcAft>
                <a:spcPts val="0"/>
              </a:spcAft>
              <a:buClr>
                <a:schemeClr val="accent1"/>
              </a:buClr>
              <a:buSzPct val="80000"/>
              <a:buFontTx/>
              <a:buNone/>
              <a:tabLst/>
              <a:defRPr/>
            </a:pPr>
            <a:r>
              <a:rPr kumimoji="0" lang="en-US" sz="2400" b="0" i="0" u="none" strike="noStrike" kern="1200" cap="none" spc="0" normalizeH="0" baseline="0" noProof="0" dirty="0" smtClean="0">
                <a:ln>
                  <a:noFill/>
                </a:ln>
                <a:effectLst/>
                <a:uLnTx/>
                <a:uFillTx/>
                <a:latin typeface="+mn-lt"/>
                <a:ea typeface="+mn-ea"/>
                <a:cs typeface="+mn-cs"/>
              </a:rPr>
              <a:t>	// each will be in a leaf node</a:t>
            </a:r>
          </a:p>
          <a:p>
            <a:pPr marL="265176" marR="0" lvl="0" indent="-265176" algn="l" defTabSz="914400" rtl="0" eaLnBrk="1" fontAlgn="auto" latinLnBrk="0" hangingPunct="1">
              <a:lnSpc>
                <a:spcPct val="80000"/>
              </a:lnSpc>
              <a:spcBef>
                <a:spcPts val="250"/>
              </a:spcBef>
              <a:spcAft>
                <a:spcPts val="0"/>
              </a:spcAft>
              <a:buClr>
                <a:schemeClr val="accent1"/>
              </a:buClr>
              <a:buSzPct val="80000"/>
              <a:buFontTx/>
              <a:buNone/>
              <a:tabLst/>
              <a:defRPr/>
            </a:pPr>
            <a:r>
              <a:rPr kumimoji="0" lang="en-US" sz="2400" b="0" i="0" u="none" strike="noStrike" kern="1200" cap="none" spc="0" normalizeH="0" baseline="0" noProof="0" dirty="0" smtClean="0">
                <a:ln>
                  <a:noFill/>
                </a:ln>
                <a:effectLst/>
                <a:uLnTx/>
                <a:uFillTx/>
                <a:latin typeface="+mn-lt"/>
                <a:ea typeface="+mn-ea"/>
                <a:cs typeface="+mn-cs"/>
              </a:rPr>
              <a:t>    delete x from the leaf node;</a:t>
            </a:r>
          </a:p>
          <a:p>
            <a:pPr marL="265176" marR="0" lvl="0" indent="-265176" algn="l" defTabSz="914400" rtl="0" eaLnBrk="1" fontAlgn="auto" latinLnBrk="0" hangingPunct="1">
              <a:lnSpc>
                <a:spcPct val="80000"/>
              </a:lnSpc>
              <a:spcBef>
                <a:spcPts val="250"/>
              </a:spcBef>
              <a:spcAft>
                <a:spcPts val="0"/>
              </a:spcAft>
              <a:buClr>
                <a:schemeClr val="accent1"/>
              </a:buClr>
              <a:buSzPct val="80000"/>
              <a:buFontTx/>
              <a:buNone/>
              <a:tabLst/>
              <a:defRPr/>
            </a:pPr>
            <a:r>
              <a:rPr kumimoji="0" lang="en-US" sz="2400" b="0" i="0" u="none" strike="noStrike" kern="1200" cap="none" spc="0" normalizeH="0" baseline="0" noProof="0" dirty="0" smtClean="0">
                <a:ln>
                  <a:noFill/>
                </a:ln>
                <a:effectLst/>
                <a:uLnTx/>
                <a:uFillTx/>
                <a:latin typeface="+mn-lt"/>
                <a:ea typeface="+mn-ea"/>
                <a:cs typeface="+mn-cs"/>
              </a:rPr>
              <a:t>    if(the leaf node does not underflow) </a:t>
            </a:r>
          </a:p>
          <a:p>
            <a:pPr marL="265176" marR="0" lvl="0" indent="-265176" algn="l" defTabSz="914400" rtl="0" eaLnBrk="1" fontAlgn="auto" latinLnBrk="0" hangingPunct="1">
              <a:lnSpc>
                <a:spcPct val="80000"/>
              </a:lnSpc>
              <a:spcBef>
                <a:spcPts val="250"/>
              </a:spcBef>
              <a:spcAft>
                <a:spcPts val="0"/>
              </a:spcAft>
              <a:buClr>
                <a:schemeClr val="accent1"/>
              </a:buClr>
              <a:buSzPct val="80000"/>
              <a:buFontTx/>
              <a:buNone/>
              <a:tabLst/>
              <a:defRPr/>
            </a:pPr>
            <a:r>
              <a:rPr kumimoji="0" lang="en-US" sz="2400" b="0" i="0" u="none" strike="noStrike" kern="1200" cap="none" spc="0" normalizeH="0" baseline="0" noProof="0" dirty="0" smtClean="0">
                <a:ln>
                  <a:noFill/>
                </a:ln>
                <a:effectLst/>
                <a:uLnTx/>
                <a:uFillTx/>
                <a:latin typeface="+mn-lt"/>
                <a:ea typeface="+mn-ea"/>
                <a:cs typeface="+mn-cs"/>
              </a:rPr>
              <a:t>// after deletion </a:t>
            </a:r>
            <a:r>
              <a:rPr kumimoji="0" lang="en-US" sz="2400" b="0" i="0" u="none" strike="noStrike" kern="1200" cap="none" spc="0" normalizeH="0" baseline="0" noProof="0" dirty="0" err="1" smtClean="0">
                <a:ln>
                  <a:noFill/>
                </a:ln>
                <a:effectLst/>
                <a:uLnTx/>
                <a:uFillTx/>
                <a:latin typeface="+mn-lt"/>
                <a:ea typeface="+mn-ea"/>
                <a:cs typeface="+mn-cs"/>
              </a:rPr>
              <a:t>numKeys</a:t>
            </a:r>
            <a:r>
              <a:rPr kumimoji="0" lang="en-US" sz="2400" b="0" i="0" u="none" strike="noStrike" kern="1200" cap="none" spc="0" normalizeH="0" baseline="0" noProof="0" dirty="0" smtClean="0">
                <a:ln>
                  <a:noFill/>
                </a:ln>
                <a:effectLst/>
                <a:uLnTx/>
                <a:uFillTx/>
                <a:latin typeface="+mn-lt"/>
                <a:ea typeface="+mn-ea"/>
                <a:cs typeface="+mn-cs"/>
              </a:rPr>
              <a:t> </a:t>
            </a:r>
            <a:r>
              <a:rPr kumimoji="0" lang="en-US" sz="2400" b="0" i="0" u="none" strike="noStrike" kern="1200" cap="none" spc="0" normalizeH="0" baseline="0" noProof="0" dirty="0" smtClean="0">
                <a:ln>
                  <a:noFill/>
                </a:ln>
                <a:effectLst/>
                <a:uLnTx/>
                <a:uFillTx/>
                <a:latin typeface="+mn-lt"/>
                <a:ea typeface="+mn-ea"/>
                <a:cs typeface="+mn-cs"/>
                <a:sym typeface="Symbol" pitchFamily="18" charset="2"/>
              </a:rPr>
              <a:t></a:t>
            </a:r>
            <a:r>
              <a:rPr kumimoji="0" lang="en-US" sz="2400" b="0" i="0" u="none" strike="noStrike" kern="1200" cap="none" spc="0" normalizeH="0" baseline="0" noProof="0" dirty="0" smtClean="0">
                <a:ln>
                  <a:noFill/>
                </a:ln>
                <a:effectLst/>
                <a:uLnTx/>
                <a:uFillTx/>
                <a:latin typeface="+mn-lt"/>
                <a:ea typeface="+mn-ea"/>
                <a:cs typeface="+mn-cs"/>
              </a:rPr>
              <a:t> </a:t>
            </a:r>
            <a:r>
              <a:rPr kumimoji="0" lang="en-US" sz="2400" b="0" i="0" u="none" strike="noStrike" kern="1200" cap="none" spc="0" normalizeH="0" baseline="0" noProof="0" dirty="0" smtClean="0">
                <a:ln>
                  <a:noFill/>
                </a:ln>
                <a:effectLst/>
                <a:uLnTx/>
                <a:uFillTx/>
                <a:latin typeface="+mn-lt"/>
                <a:ea typeface="+mn-ea"/>
                <a:cs typeface="+mn-cs"/>
                <a:sym typeface="Symbol" pitchFamily="18" charset="2"/>
              </a:rPr>
              <a:t></a:t>
            </a:r>
            <a:r>
              <a:rPr kumimoji="0" lang="en-US" sz="2400" b="0" i="0" u="none" strike="noStrike" kern="1200" cap="none" spc="0" normalizeH="0" baseline="0" noProof="0" dirty="0" smtClean="0">
                <a:ln>
                  <a:noFill/>
                </a:ln>
                <a:effectLst/>
                <a:uLnTx/>
                <a:uFillTx/>
                <a:latin typeface="+mn-lt"/>
                <a:ea typeface="+mn-ea"/>
                <a:cs typeface="+mn-cs"/>
              </a:rPr>
              <a:t>m / 2</a:t>
            </a:r>
            <a:r>
              <a:rPr kumimoji="0" lang="en-US" sz="2400" b="0" i="0" u="none" strike="noStrike" kern="1200" cap="none" spc="0" normalizeH="0" baseline="0" noProof="0" dirty="0" smtClean="0">
                <a:ln>
                  <a:noFill/>
                </a:ln>
                <a:effectLst/>
                <a:uLnTx/>
                <a:uFillTx/>
                <a:latin typeface="+mn-lt"/>
                <a:ea typeface="+mn-ea"/>
                <a:cs typeface="+mn-cs"/>
                <a:sym typeface="Symbol" pitchFamily="18" charset="2"/>
              </a:rPr>
              <a:t></a:t>
            </a:r>
            <a:r>
              <a:rPr kumimoji="0" lang="en-US" sz="2400" b="0" i="0" u="none" strike="noStrike" kern="1200" cap="none" spc="0" normalizeH="0" baseline="0" noProof="0" dirty="0" smtClean="0">
                <a:ln>
                  <a:noFill/>
                </a:ln>
                <a:effectLst/>
                <a:uLnTx/>
                <a:uFillTx/>
                <a:latin typeface="+mn-lt"/>
                <a:ea typeface="+mn-ea"/>
                <a:cs typeface="+mn-cs"/>
              </a:rPr>
              <a:t> - 1</a:t>
            </a:r>
          </a:p>
          <a:p>
            <a:pPr marL="265176" marR="0" lvl="0" indent="-265176" algn="l" defTabSz="914400" rtl="0" eaLnBrk="1" fontAlgn="auto" latinLnBrk="0" hangingPunct="1">
              <a:lnSpc>
                <a:spcPct val="80000"/>
              </a:lnSpc>
              <a:spcBef>
                <a:spcPts val="250"/>
              </a:spcBef>
              <a:spcAft>
                <a:spcPts val="0"/>
              </a:spcAft>
              <a:buClr>
                <a:schemeClr val="accent1"/>
              </a:buClr>
              <a:buSzPct val="80000"/>
              <a:buFontTx/>
              <a:buNone/>
              <a:tabLst/>
              <a:defRPr/>
            </a:pPr>
            <a:r>
              <a:rPr kumimoji="0" lang="en-US" sz="2400" b="0" i="0" u="none" strike="noStrike" kern="1200" cap="none" spc="0" normalizeH="0" baseline="0" noProof="0" dirty="0" smtClean="0">
                <a:ln>
                  <a:noFill/>
                </a:ln>
                <a:effectLst/>
                <a:uLnTx/>
                <a:uFillTx/>
                <a:latin typeface="+mn-lt"/>
                <a:ea typeface="+mn-ea"/>
                <a:cs typeface="+mn-cs"/>
              </a:rPr>
              <a:t>         return;</a:t>
            </a:r>
          </a:p>
          <a:p>
            <a:pPr marL="265176" marR="0" lvl="0" indent="-265176" algn="l" defTabSz="914400" rtl="0" eaLnBrk="1" fontAlgn="auto" latinLnBrk="0" hangingPunct="1">
              <a:lnSpc>
                <a:spcPct val="80000"/>
              </a:lnSpc>
              <a:spcBef>
                <a:spcPts val="250"/>
              </a:spcBef>
              <a:spcAft>
                <a:spcPts val="0"/>
              </a:spcAft>
              <a:buClr>
                <a:schemeClr val="accent1"/>
              </a:buClr>
              <a:buSzPct val="80000"/>
              <a:buFontTx/>
              <a:buNone/>
              <a:tabLst/>
              <a:defRPr/>
            </a:pPr>
            <a:r>
              <a:rPr kumimoji="0" lang="en-US" sz="2400" b="0" i="0" u="none" strike="noStrike" kern="1200" cap="none" spc="0" normalizeH="0" baseline="0" noProof="0" dirty="0" smtClean="0">
                <a:ln>
                  <a:noFill/>
                </a:ln>
                <a:effectLst/>
                <a:uLnTx/>
                <a:uFillTx/>
                <a:latin typeface="+mn-lt"/>
                <a:ea typeface="+mn-ea"/>
                <a:cs typeface="+mn-cs"/>
              </a:rPr>
              <a:t>     let the leaf node be the </a:t>
            </a:r>
            <a:r>
              <a:rPr kumimoji="0" lang="en-US" sz="2400" b="0" i="0" u="none" strike="noStrike" kern="1200" cap="none" spc="0" normalizeH="0" baseline="0" noProof="0" dirty="0" err="1" smtClean="0">
                <a:ln>
                  <a:noFill/>
                </a:ln>
                <a:effectLst/>
                <a:uLnTx/>
                <a:uFillTx/>
                <a:latin typeface="+mn-lt"/>
                <a:ea typeface="+mn-ea"/>
                <a:cs typeface="+mn-cs"/>
              </a:rPr>
              <a:t>CurrentNode</a:t>
            </a:r>
            <a:r>
              <a:rPr kumimoji="0" lang="en-US" sz="2400" b="0" i="0" u="none" strike="noStrike" kern="1200" cap="none" spc="0" normalizeH="0" baseline="0" noProof="0" dirty="0" smtClean="0">
                <a:ln>
                  <a:noFill/>
                </a:ln>
                <a:effectLst/>
                <a:uLnTx/>
                <a:uFillTx/>
                <a:latin typeface="+mn-lt"/>
                <a:ea typeface="+mn-ea"/>
                <a:cs typeface="+mn-cs"/>
              </a:rPr>
              <a:t>;</a:t>
            </a:r>
          </a:p>
          <a:p>
            <a:pPr marL="265176" marR="0" lvl="0" indent="-265176" algn="l" defTabSz="914400" rtl="0" eaLnBrk="1" fontAlgn="auto" latinLnBrk="0" hangingPunct="1">
              <a:lnSpc>
                <a:spcPct val="80000"/>
              </a:lnSpc>
              <a:spcBef>
                <a:spcPts val="250"/>
              </a:spcBef>
              <a:spcAft>
                <a:spcPts val="0"/>
              </a:spcAft>
              <a:buClr>
                <a:schemeClr val="accent1"/>
              </a:buClr>
              <a:buSzPct val="80000"/>
              <a:buFontTx/>
              <a:buNone/>
              <a:tabLst/>
              <a:defRPr/>
            </a:pPr>
            <a:r>
              <a:rPr kumimoji="0" lang="en-US" sz="2400" b="0" i="0" u="none" strike="noStrike" kern="1200" cap="none" spc="0" normalizeH="0" baseline="0" noProof="0" dirty="0" smtClean="0">
                <a:ln>
                  <a:noFill/>
                </a:ln>
                <a:effectLst/>
                <a:uLnTx/>
                <a:uFillTx/>
                <a:latin typeface="+mn-lt"/>
                <a:ea typeface="+mn-ea"/>
                <a:cs typeface="+mn-cs"/>
              </a:rPr>
              <a:t>     done = false;</a:t>
            </a:r>
            <a:endParaRPr kumimoji="0" lang="en-US" sz="2400" b="0" i="0" u="none" strike="noStrike" kern="1200" cap="none" spc="0" normalizeH="0" baseline="0" noProof="0" dirty="0">
              <a:ln>
                <a:noFill/>
              </a:ln>
              <a:effectLst/>
              <a:uLnTx/>
              <a:uFillTx/>
              <a:latin typeface="+mn-lt"/>
              <a:ea typeface="+mn-ea"/>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322296" y="593748"/>
            <a:ext cx="8964612" cy="6121400"/>
          </a:xfrm>
          <a:prstGeom prst="rect">
            <a:avLst/>
          </a:prstGeom>
        </p:spPr>
        <p:txBody>
          <a:bodyPr vert="horz" lIns="182880" tIns="91440">
            <a:normAutofit lnSpcReduction="10000"/>
          </a:bodyPr>
          <a:lstStyle/>
          <a:p>
            <a:pPr marL="265176" marR="0" lvl="0" indent="-265176" algn="l" defTabSz="914400" rtl="0" eaLnBrk="1" fontAlgn="auto" latinLnBrk="0" hangingPunct="1">
              <a:lnSpc>
                <a:spcPct val="80000"/>
              </a:lnSpc>
              <a:spcBef>
                <a:spcPts val="250"/>
              </a:spcBef>
              <a:spcAft>
                <a:spcPts val="0"/>
              </a:spcAft>
              <a:buClr>
                <a:schemeClr val="accent1"/>
              </a:buClr>
              <a:buSzPct val="80000"/>
              <a:buFontTx/>
              <a:buNone/>
              <a:tabLst/>
              <a:defRPr/>
            </a:pPr>
            <a:r>
              <a:rPr kumimoji="0" lang="en-US" sz="1400" b="0" i="0" u="none" strike="noStrike" kern="1200" cap="none" spc="0" normalizeH="0" baseline="0" noProof="0" dirty="0" smtClean="0">
                <a:ln>
                  <a:noFill/>
                </a:ln>
                <a:effectLst/>
                <a:uLnTx/>
                <a:uFillTx/>
                <a:latin typeface="+mn-lt"/>
                <a:ea typeface="+mn-ea"/>
                <a:cs typeface="+mn-cs"/>
              </a:rPr>
              <a:t> while (! done &amp;&amp; </a:t>
            </a:r>
            <a:r>
              <a:rPr kumimoji="0" lang="en-US" sz="1400" b="0" i="0" u="none" strike="noStrike" kern="1200" cap="none" spc="0" normalizeH="0" baseline="0" noProof="0" dirty="0" err="1" smtClean="0">
                <a:ln>
                  <a:noFill/>
                </a:ln>
                <a:effectLst/>
                <a:uLnTx/>
                <a:uFillTx/>
                <a:latin typeface="+mn-lt"/>
                <a:ea typeface="+mn-ea"/>
                <a:cs typeface="+mn-cs"/>
              </a:rPr>
              <a:t>numKeys</a:t>
            </a:r>
            <a:r>
              <a:rPr kumimoji="0" lang="en-US" sz="1400" b="0" i="0" u="none" strike="noStrike" kern="1200" cap="none" spc="0" normalizeH="0" baseline="0" noProof="0" dirty="0" smtClean="0">
                <a:ln>
                  <a:noFill/>
                </a:ln>
                <a:effectLst/>
                <a:uLnTx/>
                <a:uFillTx/>
                <a:latin typeface="+mn-lt"/>
                <a:ea typeface="+mn-ea"/>
                <a:cs typeface="+mn-cs"/>
              </a:rPr>
              <a:t>(</a:t>
            </a:r>
            <a:r>
              <a:rPr kumimoji="0" lang="en-US" sz="1400" b="0" i="0" u="none" strike="noStrike" kern="1200" cap="none" spc="0" normalizeH="0" baseline="0" noProof="0" dirty="0" err="1" smtClean="0">
                <a:ln>
                  <a:noFill/>
                </a:ln>
                <a:effectLst/>
                <a:uLnTx/>
                <a:uFillTx/>
                <a:latin typeface="+mn-lt"/>
                <a:ea typeface="+mn-ea"/>
                <a:cs typeface="+mn-cs"/>
              </a:rPr>
              <a:t>CurrentNode</a:t>
            </a:r>
            <a:r>
              <a:rPr kumimoji="0" lang="en-US" sz="1400" b="0" i="0" u="none" strike="noStrike" kern="1200" cap="none" spc="0" normalizeH="0" baseline="0" noProof="0" dirty="0" smtClean="0">
                <a:ln>
                  <a:noFill/>
                </a:ln>
                <a:effectLst/>
                <a:uLnTx/>
                <a:uFillTx/>
                <a:latin typeface="+mn-lt"/>
                <a:ea typeface="+mn-ea"/>
                <a:cs typeface="+mn-cs"/>
              </a:rPr>
              <a:t>) </a:t>
            </a:r>
            <a:r>
              <a:rPr kumimoji="0" lang="en-US" sz="1400" b="0" i="0" u="none" strike="noStrike" kern="1200" cap="none" spc="0" normalizeH="0" baseline="0" noProof="0" dirty="0" smtClean="0">
                <a:ln>
                  <a:noFill/>
                </a:ln>
                <a:effectLst/>
                <a:uLnTx/>
                <a:uFillTx/>
                <a:latin typeface="+mn-lt"/>
                <a:ea typeface="+mn-ea"/>
                <a:cs typeface="+mn-cs"/>
                <a:sym typeface="Symbol" pitchFamily="18" charset="2"/>
              </a:rPr>
              <a:t></a:t>
            </a:r>
            <a:r>
              <a:rPr kumimoji="0" lang="en-US" sz="1400" b="0" i="0" u="none" strike="noStrike" kern="1200" cap="none" spc="0" normalizeH="0" baseline="0" noProof="0" dirty="0" smtClean="0">
                <a:ln>
                  <a:noFill/>
                </a:ln>
                <a:effectLst/>
                <a:uLnTx/>
                <a:uFillTx/>
                <a:latin typeface="+mn-lt"/>
                <a:ea typeface="+mn-ea"/>
                <a:cs typeface="+mn-cs"/>
              </a:rPr>
              <a:t> </a:t>
            </a:r>
            <a:r>
              <a:rPr kumimoji="0" lang="en-US" sz="1400" b="0" i="0" u="none" strike="noStrike" kern="1200" cap="none" spc="0" normalizeH="0" baseline="0" noProof="0" dirty="0" smtClean="0">
                <a:ln>
                  <a:noFill/>
                </a:ln>
                <a:effectLst/>
                <a:uLnTx/>
                <a:uFillTx/>
                <a:latin typeface="+mn-lt"/>
                <a:ea typeface="+mn-ea"/>
                <a:cs typeface="+mn-cs"/>
                <a:sym typeface="Symbol" pitchFamily="18" charset="2"/>
              </a:rPr>
              <a:t></a:t>
            </a:r>
            <a:r>
              <a:rPr kumimoji="0" lang="en-US" sz="1400" b="0" i="0" u="none" strike="noStrike" kern="1200" cap="none" spc="0" normalizeH="0" baseline="0" noProof="0" dirty="0" smtClean="0">
                <a:ln>
                  <a:noFill/>
                </a:ln>
                <a:effectLst/>
                <a:uLnTx/>
                <a:uFillTx/>
                <a:latin typeface="+mn-lt"/>
                <a:ea typeface="+mn-ea"/>
                <a:cs typeface="+mn-cs"/>
              </a:rPr>
              <a:t>m / 2</a:t>
            </a:r>
            <a:r>
              <a:rPr kumimoji="0" lang="en-US" sz="1400" b="0" i="0" u="none" strike="noStrike" kern="1200" cap="none" spc="0" normalizeH="0" baseline="0" noProof="0" dirty="0" smtClean="0">
                <a:ln>
                  <a:noFill/>
                </a:ln>
                <a:effectLst/>
                <a:uLnTx/>
                <a:uFillTx/>
                <a:latin typeface="+mn-lt"/>
                <a:ea typeface="+mn-ea"/>
                <a:cs typeface="+mn-cs"/>
                <a:sym typeface="Symbol" pitchFamily="18" charset="2"/>
              </a:rPr>
              <a:t></a:t>
            </a:r>
            <a:r>
              <a:rPr kumimoji="0" lang="en-US" sz="1400" b="0" i="0" u="none" strike="noStrike" kern="1200" cap="none" spc="0" normalizeH="0" baseline="0" noProof="0" dirty="0" smtClean="0">
                <a:ln>
                  <a:noFill/>
                </a:ln>
                <a:effectLst/>
                <a:uLnTx/>
                <a:uFillTx/>
                <a:latin typeface="+mn-lt"/>
                <a:ea typeface="+mn-ea"/>
                <a:cs typeface="+mn-cs"/>
              </a:rPr>
              <a:t> - 1) {	// there is underflow</a:t>
            </a:r>
          </a:p>
          <a:p>
            <a:pPr marL="265176" marR="0" lvl="0" indent="-265176" algn="l" defTabSz="914400" rtl="0" eaLnBrk="1" fontAlgn="auto" latinLnBrk="0" hangingPunct="1">
              <a:lnSpc>
                <a:spcPct val="80000"/>
              </a:lnSpc>
              <a:spcBef>
                <a:spcPts val="250"/>
              </a:spcBef>
              <a:spcAft>
                <a:spcPts val="0"/>
              </a:spcAft>
              <a:buClr>
                <a:schemeClr val="accent1"/>
              </a:buClr>
              <a:buSzPct val="80000"/>
              <a:buFontTx/>
              <a:buNone/>
              <a:tabLst/>
              <a:defRPr/>
            </a:pPr>
            <a:r>
              <a:rPr kumimoji="0" lang="en-US" sz="1400" b="0" i="0" u="none" strike="noStrike" kern="1200" cap="none" spc="0" normalizeH="0" baseline="0" noProof="0" dirty="0" smtClean="0">
                <a:ln>
                  <a:noFill/>
                </a:ln>
                <a:effectLst/>
                <a:uLnTx/>
                <a:uFillTx/>
                <a:latin typeface="+mn-lt"/>
                <a:ea typeface="+mn-ea"/>
                <a:cs typeface="+mn-cs"/>
              </a:rPr>
              <a:t>         if (any of the adjacent siblings t of the </a:t>
            </a:r>
            <a:r>
              <a:rPr kumimoji="0" lang="en-US" sz="1400" b="0" i="0" u="none" strike="noStrike" kern="1200" cap="none" spc="0" normalizeH="0" baseline="0" noProof="0" dirty="0" err="1" smtClean="0">
                <a:ln>
                  <a:noFill/>
                </a:ln>
                <a:effectLst/>
                <a:uLnTx/>
                <a:uFillTx/>
                <a:latin typeface="+mn-lt"/>
                <a:ea typeface="+mn-ea"/>
                <a:cs typeface="+mn-cs"/>
              </a:rPr>
              <a:t>CurrentNode</a:t>
            </a:r>
            <a:r>
              <a:rPr kumimoji="0" lang="en-US" sz="1400" b="0" i="0" u="none" strike="noStrike" kern="1200" cap="none" spc="0" normalizeH="0" baseline="0" noProof="0" dirty="0" smtClean="0">
                <a:ln>
                  <a:noFill/>
                </a:ln>
                <a:effectLst/>
                <a:uLnTx/>
                <a:uFillTx/>
                <a:latin typeface="+mn-lt"/>
                <a:ea typeface="+mn-ea"/>
                <a:cs typeface="+mn-cs"/>
              </a:rPr>
              <a:t> has at least </a:t>
            </a:r>
            <a:r>
              <a:rPr kumimoji="0" lang="en-US" sz="1400" b="0" i="0" u="none" strike="noStrike" kern="1200" cap="none" spc="0" normalizeH="0" baseline="0" noProof="0" dirty="0" smtClean="0">
                <a:ln>
                  <a:noFill/>
                </a:ln>
                <a:effectLst/>
                <a:uLnTx/>
                <a:uFillTx/>
                <a:latin typeface="+mn-lt"/>
                <a:ea typeface="+mn-ea"/>
                <a:cs typeface="+mn-cs"/>
                <a:sym typeface="Symbol" pitchFamily="18" charset="2"/>
              </a:rPr>
              <a:t></a:t>
            </a:r>
            <a:r>
              <a:rPr kumimoji="0" lang="en-US" sz="1400" b="0" i="0" u="none" strike="noStrike" kern="1200" cap="none" spc="0" normalizeH="0" baseline="0" noProof="0" dirty="0" smtClean="0">
                <a:ln>
                  <a:noFill/>
                </a:ln>
                <a:effectLst/>
                <a:uLnTx/>
                <a:uFillTx/>
                <a:latin typeface="+mn-lt"/>
                <a:ea typeface="+mn-ea"/>
                <a:cs typeface="+mn-cs"/>
              </a:rPr>
              <a:t>m / 2</a:t>
            </a:r>
            <a:r>
              <a:rPr kumimoji="0" lang="en-US" sz="1400" b="0" i="0" u="none" strike="noStrike" kern="1200" cap="none" spc="0" normalizeH="0" baseline="0" noProof="0" dirty="0" smtClean="0">
                <a:ln>
                  <a:noFill/>
                </a:ln>
                <a:effectLst/>
                <a:uLnTx/>
                <a:uFillTx/>
                <a:latin typeface="+mn-lt"/>
                <a:ea typeface="+mn-ea"/>
                <a:cs typeface="+mn-cs"/>
                <a:sym typeface="Symbol" pitchFamily="18" charset="2"/>
              </a:rPr>
              <a:t></a:t>
            </a:r>
            <a:r>
              <a:rPr kumimoji="0" lang="en-US" sz="1400" b="0" i="0" u="none" strike="noStrike" kern="1200" cap="none" spc="0" normalizeH="0" baseline="0" noProof="0" dirty="0" smtClean="0">
                <a:ln>
                  <a:noFill/>
                </a:ln>
                <a:effectLst/>
                <a:uLnTx/>
                <a:uFillTx/>
                <a:latin typeface="+mn-lt"/>
                <a:ea typeface="+mn-ea"/>
                <a:cs typeface="+mn-cs"/>
              </a:rPr>
              <a:t> keys) { </a:t>
            </a:r>
          </a:p>
          <a:p>
            <a:pPr marL="265176" marR="0" lvl="0" indent="-265176" algn="l" defTabSz="914400" rtl="0" eaLnBrk="1" fontAlgn="auto" latinLnBrk="0" hangingPunct="1">
              <a:lnSpc>
                <a:spcPct val="80000"/>
              </a:lnSpc>
              <a:spcBef>
                <a:spcPts val="250"/>
              </a:spcBef>
              <a:spcAft>
                <a:spcPts val="0"/>
              </a:spcAft>
              <a:buClr>
                <a:schemeClr val="accent1"/>
              </a:buClr>
              <a:buSzPct val="80000"/>
              <a:buFontTx/>
              <a:buNone/>
              <a:tabLst/>
              <a:defRPr/>
            </a:pPr>
            <a:r>
              <a:rPr kumimoji="0" lang="en-US" sz="1400" b="0" i="0" u="none" strike="noStrike" kern="1200" cap="none" spc="0" normalizeH="0" baseline="0" noProof="0" dirty="0" smtClean="0">
                <a:ln>
                  <a:noFill/>
                </a:ln>
                <a:effectLst/>
                <a:uLnTx/>
                <a:uFillTx/>
                <a:latin typeface="+mn-lt"/>
                <a:ea typeface="+mn-ea"/>
                <a:cs typeface="+mn-cs"/>
              </a:rPr>
              <a:t>// ROTATION CASE</a:t>
            </a:r>
          </a:p>
          <a:p>
            <a:pPr marL="265176" marR="0" lvl="0" indent="-265176" algn="l" defTabSz="914400" rtl="0" eaLnBrk="1" fontAlgn="auto" latinLnBrk="0" hangingPunct="1">
              <a:lnSpc>
                <a:spcPct val="80000"/>
              </a:lnSpc>
              <a:spcBef>
                <a:spcPts val="250"/>
              </a:spcBef>
              <a:spcAft>
                <a:spcPts val="0"/>
              </a:spcAft>
              <a:buClr>
                <a:schemeClr val="accent1"/>
              </a:buClr>
              <a:buSzPct val="80000"/>
              <a:buFontTx/>
              <a:buNone/>
              <a:tabLst/>
              <a:defRPr/>
            </a:pPr>
            <a:r>
              <a:rPr kumimoji="0" lang="en-US" sz="1400" b="0" i="0" u="none" strike="noStrike" kern="1200" cap="none" spc="0" normalizeH="0" baseline="0" noProof="0" dirty="0" smtClean="0">
                <a:ln>
                  <a:noFill/>
                </a:ln>
                <a:effectLst/>
                <a:uLnTx/>
                <a:uFillTx/>
                <a:latin typeface="+mn-lt"/>
                <a:ea typeface="+mn-ea"/>
                <a:cs typeface="+mn-cs"/>
              </a:rPr>
              <a:t>                  if (t is the adjacent right sibling) {</a:t>
            </a:r>
          </a:p>
          <a:p>
            <a:pPr marL="786384" marR="0" lvl="2" indent="-182880" algn="l" defTabSz="914400" rtl="0" eaLnBrk="1" fontAlgn="auto" latinLnBrk="0" hangingPunct="1">
              <a:lnSpc>
                <a:spcPct val="80000"/>
              </a:lnSpc>
              <a:spcBef>
                <a:spcPts val="250"/>
              </a:spcBef>
              <a:spcAft>
                <a:spcPts val="0"/>
              </a:spcAft>
              <a:buClr>
                <a:schemeClr val="accent2">
                  <a:tint val="85000"/>
                  <a:satMod val="285000"/>
                </a:schemeClr>
              </a:buClr>
              <a:buSzPct val="100000"/>
              <a:buFont typeface="Wingdings 2"/>
              <a:buChar char=""/>
              <a:tabLst/>
              <a:defRPr/>
            </a:pPr>
            <a:r>
              <a:rPr kumimoji="0" lang="en-US" sz="1400" b="0" i="0" u="none" strike="noStrike" kern="1200" cap="none" spc="0" normalizeH="0" baseline="0" noProof="0" dirty="0" smtClean="0">
                <a:ln>
                  <a:noFill/>
                </a:ln>
                <a:effectLst/>
                <a:uLnTx/>
                <a:uFillTx/>
                <a:latin typeface="+mn-lt"/>
                <a:ea typeface="+mn-ea"/>
                <a:cs typeface="+mn-cs"/>
              </a:rPr>
              <a:t>rotate the separating-parent key w of </a:t>
            </a:r>
            <a:r>
              <a:rPr kumimoji="0" lang="en-US" sz="1400" b="0" i="0" u="none" strike="noStrike" kern="1200" cap="none" spc="0" normalizeH="0" baseline="0" noProof="0" dirty="0" err="1" smtClean="0">
                <a:ln>
                  <a:noFill/>
                </a:ln>
                <a:effectLst/>
                <a:uLnTx/>
                <a:uFillTx/>
                <a:latin typeface="+mn-lt"/>
                <a:ea typeface="+mn-ea"/>
                <a:cs typeface="+mn-cs"/>
              </a:rPr>
              <a:t>CurrentNode</a:t>
            </a:r>
            <a:r>
              <a:rPr kumimoji="0" lang="en-US" sz="1400" b="0" i="0" u="none" strike="noStrike" kern="1200" cap="none" spc="0" normalizeH="0" baseline="0" noProof="0" dirty="0" smtClean="0">
                <a:ln>
                  <a:noFill/>
                </a:ln>
                <a:effectLst/>
                <a:uLnTx/>
                <a:uFillTx/>
                <a:latin typeface="+mn-lt"/>
                <a:ea typeface="+mn-ea"/>
                <a:cs typeface="+mn-cs"/>
              </a:rPr>
              <a:t> and t to </a:t>
            </a:r>
            <a:r>
              <a:rPr kumimoji="0" lang="en-US" sz="1400" b="0" i="0" u="none" strike="noStrike" kern="1200" cap="none" spc="0" normalizeH="0" baseline="0" noProof="0" dirty="0" err="1" smtClean="0">
                <a:ln>
                  <a:noFill/>
                </a:ln>
                <a:effectLst/>
                <a:uLnTx/>
                <a:uFillTx/>
                <a:latin typeface="+mn-lt"/>
                <a:ea typeface="+mn-ea"/>
                <a:cs typeface="+mn-cs"/>
              </a:rPr>
              <a:t>CurrentNode</a:t>
            </a:r>
            <a:r>
              <a:rPr kumimoji="0" lang="en-US" sz="1400" b="0" i="0" u="none" strike="noStrike" kern="1200" cap="none" spc="0" normalizeH="0" baseline="0" noProof="0" dirty="0" smtClean="0">
                <a:ln>
                  <a:noFill/>
                </a:ln>
                <a:effectLst/>
                <a:uLnTx/>
                <a:uFillTx/>
                <a:latin typeface="+mn-lt"/>
                <a:ea typeface="+mn-ea"/>
                <a:cs typeface="+mn-cs"/>
              </a:rPr>
              <a:t>;</a:t>
            </a:r>
          </a:p>
          <a:p>
            <a:pPr marL="786384" marR="0" lvl="2" indent="-182880" algn="l" defTabSz="914400" rtl="0" eaLnBrk="1" fontAlgn="auto" latinLnBrk="0" hangingPunct="1">
              <a:lnSpc>
                <a:spcPct val="80000"/>
              </a:lnSpc>
              <a:spcBef>
                <a:spcPts val="250"/>
              </a:spcBef>
              <a:spcAft>
                <a:spcPts val="0"/>
              </a:spcAft>
              <a:buClr>
                <a:schemeClr val="accent2">
                  <a:tint val="85000"/>
                  <a:satMod val="285000"/>
                </a:schemeClr>
              </a:buClr>
              <a:buSzPct val="100000"/>
              <a:buFont typeface="Wingdings 2"/>
              <a:buChar char=""/>
              <a:tabLst/>
              <a:defRPr/>
            </a:pPr>
            <a:r>
              <a:rPr kumimoji="0" lang="en-US" sz="1400" b="0" i="0" u="none" strike="noStrike" kern="1200" cap="none" spc="0" normalizeH="0" baseline="0" noProof="0" dirty="0" smtClean="0">
                <a:ln>
                  <a:noFill/>
                </a:ln>
                <a:effectLst/>
                <a:uLnTx/>
                <a:uFillTx/>
                <a:latin typeface="+mn-lt"/>
                <a:ea typeface="+mn-ea"/>
                <a:cs typeface="+mn-cs"/>
              </a:rPr>
              <a:t>rotate the minimum key of t to the previous parent-location of w;</a:t>
            </a:r>
            <a:endParaRPr kumimoji="0" lang="en-US" sz="1400" b="1" i="0" u="none" strike="noStrike" kern="1200" cap="none" spc="0" normalizeH="0" baseline="0" noProof="0" dirty="0" smtClean="0">
              <a:ln>
                <a:noFill/>
              </a:ln>
              <a:effectLst/>
              <a:uLnTx/>
              <a:uFillTx/>
              <a:latin typeface="+mn-lt"/>
              <a:ea typeface="+mn-ea"/>
              <a:cs typeface="+mn-cs"/>
            </a:endParaRPr>
          </a:p>
          <a:p>
            <a:pPr marL="786384" marR="0" lvl="2" indent="-182880" algn="l" defTabSz="914400" rtl="0" eaLnBrk="1" fontAlgn="auto" latinLnBrk="0" hangingPunct="1">
              <a:lnSpc>
                <a:spcPct val="80000"/>
              </a:lnSpc>
              <a:spcBef>
                <a:spcPts val="250"/>
              </a:spcBef>
              <a:spcAft>
                <a:spcPts val="0"/>
              </a:spcAft>
              <a:buClr>
                <a:schemeClr val="accent2">
                  <a:tint val="85000"/>
                  <a:satMod val="285000"/>
                </a:schemeClr>
              </a:buClr>
              <a:buSzPct val="100000"/>
              <a:buFont typeface="Wingdings 2"/>
              <a:buChar char=""/>
              <a:tabLst/>
              <a:defRPr/>
            </a:pPr>
            <a:r>
              <a:rPr kumimoji="0" lang="en-US" sz="1400" b="1" i="0" u="none" strike="noStrike" kern="1200" cap="none" spc="0" normalizeH="0" baseline="0" noProof="0" dirty="0" smtClean="0">
                <a:ln>
                  <a:noFill/>
                </a:ln>
                <a:effectLst/>
                <a:uLnTx/>
                <a:uFillTx/>
                <a:latin typeface="+mn-lt"/>
                <a:ea typeface="+mn-ea"/>
                <a:cs typeface="+mn-cs"/>
              </a:rPr>
              <a:t>rotate the left </a:t>
            </a:r>
            <a:r>
              <a:rPr kumimoji="0" lang="en-US" sz="1400" b="1" i="0" u="none" strike="noStrike" kern="1200" cap="none" spc="0" normalizeH="0" baseline="0" noProof="0" dirty="0" err="1" smtClean="0">
                <a:ln>
                  <a:noFill/>
                </a:ln>
                <a:effectLst/>
                <a:uLnTx/>
                <a:uFillTx/>
                <a:latin typeface="+mn-lt"/>
                <a:ea typeface="+mn-ea"/>
                <a:cs typeface="+mn-cs"/>
              </a:rPr>
              <a:t>subtree</a:t>
            </a:r>
            <a:r>
              <a:rPr kumimoji="0" lang="en-US" sz="1400" b="1" i="0" u="none" strike="noStrike" kern="1200" cap="none" spc="0" normalizeH="0" baseline="0" noProof="0" dirty="0" smtClean="0">
                <a:ln>
                  <a:noFill/>
                </a:ln>
                <a:effectLst/>
                <a:uLnTx/>
                <a:uFillTx/>
                <a:latin typeface="+mn-lt"/>
                <a:ea typeface="+mn-ea"/>
                <a:cs typeface="+mn-cs"/>
              </a:rPr>
              <a:t> of t, if any, to become the right-most </a:t>
            </a:r>
            <a:r>
              <a:rPr kumimoji="0" lang="en-US" sz="1400" b="1" i="0" u="none" strike="noStrike" kern="1200" cap="none" spc="0" normalizeH="0" baseline="0" noProof="0" dirty="0" err="1" smtClean="0">
                <a:ln>
                  <a:noFill/>
                </a:ln>
                <a:effectLst/>
                <a:uLnTx/>
                <a:uFillTx/>
                <a:latin typeface="+mn-lt"/>
                <a:ea typeface="+mn-ea"/>
                <a:cs typeface="+mn-cs"/>
              </a:rPr>
              <a:t>subtree</a:t>
            </a:r>
            <a:r>
              <a:rPr kumimoji="0" lang="en-US" sz="1400" b="1" i="0" u="none" strike="noStrike" kern="1200" cap="none" spc="0" normalizeH="0" baseline="0" noProof="0" dirty="0" smtClean="0">
                <a:ln>
                  <a:noFill/>
                </a:ln>
                <a:effectLst/>
                <a:uLnTx/>
                <a:uFillTx/>
                <a:latin typeface="+mn-lt"/>
                <a:ea typeface="+mn-ea"/>
                <a:cs typeface="+mn-cs"/>
              </a:rPr>
              <a:t> of </a:t>
            </a:r>
            <a:r>
              <a:rPr kumimoji="0" lang="en-US" sz="1400" b="1" i="0" u="none" strike="noStrike" kern="1200" cap="none" spc="0" normalizeH="0" baseline="0" noProof="0" dirty="0" err="1" smtClean="0">
                <a:ln>
                  <a:noFill/>
                </a:ln>
                <a:effectLst/>
                <a:uLnTx/>
                <a:uFillTx/>
                <a:latin typeface="+mn-lt"/>
                <a:ea typeface="+mn-ea"/>
                <a:cs typeface="+mn-cs"/>
              </a:rPr>
              <a:t>CurrentNode</a:t>
            </a:r>
            <a:r>
              <a:rPr kumimoji="0" lang="en-US" sz="1400" b="1" i="0" u="none" strike="noStrike" kern="1200" cap="none" spc="0" normalizeH="0" baseline="0" noProof="0" dirty="0" smtClean="0">
                <a:ln>
                  <a:noFill/>
                </a:ln>
                <a:effectLst/>
                <a:uLnTx/>
                <a:uFillTx/>
                <a:latin typeface="+mn-lt"/>
                <a:ea typeface="+mn-ea"/>
                <a:cs typeface="+mn-cs"/>
              </a:rPr>
              <a:t>;</a:t>
            </a:r>
            <a:endParaRPr kumimoji="0" lang="en-US" sz="1400" b="0" i="0" u="none" strike="noStrike" kern="1200" cap="none" spc="0" normalizeH="0" baseline="0" noProof="0" dirty="0" smtClean="0">
              <a:ln>
                <a:noFill/>
              </a:ln>
              <a:effectLst/>
              <a:uLnTx/>
              <a:uFillTx/>
              <a:latin typeface="+mn-lt"/>
              <a:ea typeface="+mn-ea"/>
              <a:cs typeface="+mn-cs"/>
            </a:endParaRPr>
          </a:p>
          <a:p>
            <a:pPr marL="265176" marR="0" lvl="0" indent="-265176" algn="l" defTabSz="914400" rtl="0" eaLnBrk="1" fontAlgn="auto" latinLnBrk="0" hangingPunct="1">
              <a:lnSpc>
                <a:spcPct val="80000"/>
              </a:lnSpc>
              <a:spcBef>
                <a:spcPts val="250"/>
              </a:spcBef>
              <a:spcAft>
                <a:spcPts val="0"/>
              </a:spcAft>
              <a:buClr>
                <a:schemeClr val="accent1"/>
              </a:buClr>
              <a:buSzPct val="80000"/>
              <a:buFontTx/>
              <a:buNone/>
              <a:tabLst/>
              <a:defRPr/>
            </a:pPr>
            <a:r>
              <a:rPr kumimoji="0" lang="en-US" sz="1400" b="0" i="0" u="none" strike="noStrike" kern="1200" cap="none" spc="0" normalizeH="0" baseline="0" noProof="0" dirty="0" smtClean="0">
                <a:ln>
                  <a:noFill/>
                </a:ln>
                <a:effectLst/>
                <a:uLnTx/>
                <a:uFillTx/>
                <a:latin typeface="+mn-lt"/>
                <a:ea typeface="+mn-ea"/>
                <a:cs typeface="+mn-cs"/>
              </a:rPr>
              <a:t>                   }</a:t>
            </a:r>
          </a:p>
          <a:p>
            <a:pPr marL="265176" marR="0" lvl="0" indent="-265176" algn="l" defTabSz="914400" rtl="0" eaLnBrk="1" fontAlgn="auto" latinLnBrk="0" hangingPunct="1">
              <a:lnSpc>
                <a:spcPct val="80000"/>
              </a:lnSpc>
              <a:spcBef>
                <a:spcPts val="250"/>
              </a:spcBef>
              <a:spcAft>
                <a:spcPts val="0"/>
              </a:spcAft>
              <a:buClr>
                <a:schemeClr val="accent1"/>
              </a:buClr>
              <a:buSzPct val="80000"/>
              <a:buFontTx/>
              <a:buNone/>
              <a:tabLst/>
              <a:defRPr/>
            </a:pPr>
            <a:r>
              <a:rPr kumimoji="0" lang="en-US" sz="1400" b="0" i="0" u="none" strike="noStrike" kern="1200" cap="none" spc="0" normalizeH="0" baseline="0" noProof="0" dirty="0" smtClean="0">
                <a:ln>
                  <a:noFill/>
                </a:ln>
                <a:effectLst/>
                <a:uLnTx/>
                <a:uFillTx/>
                <a:latin typeface="+mn-lt"/>
                <a:ea typeface="+mn-ea"/>
                <a:cs typeface="+mn-cs"/>
              </a:rPr>
              <a:t>	            else {      // t is the adjacent left sibling</a:t>
            </a:r>
          </a:p>
          <a:p>
            <a:pPr marL="786384" marR="0" lvl="2" indent="-182880" algn="l" defTabSz="914400" rtl="0" eaLnBrk="1" fontAlgn="auto" latinLnBrk="0" hangingPunct="1">
              <a:lnSpc>
                <a:spcPct val="80000"/>
              </a:lnSpc>
              <a:spcBef>
                <a:spcPts val="250"/>
              </a:spcBef>
              <a:spcAft>
                <a:spcPts val="0"/>
              </a:spcAft>
              <a:buClr>
                <a:schemeClr val="accent2">
                  <a:tint val="85000"/>
                  <a:satMod val="285000"/>
                </a:schemeClr>
              </a:buClr>
              <a:buSzPct val="100000"/>
              <a:buFont typeface="Wingdings 2"/>
              <a:buChar char=""/>
              <a:tabLst/>
              <a:defRPr/>
            </a:pPr>
            <a:r>
              <a:rPr kumimoji="0" lang="en-US" sz="1400" b="0" i="0" u="none" strike="noStrike" kern="1200" cap="none" spc="0" normalizeH="0" baseline="0" noProof="0" dirty="0" smtClean="0">
                <a:ln>
                  <a:noFill/>
                </a:ln>
                <a:effectLst/>
                <a:uLnTx/>
                <a:uFillTx/>
                <a:latin typeface="+mn-lt"/>
                <a:ea typeface="+mn-ea"/>
                <a:cs typeface="+mn-cs"/>
              </a:rPr>
              <a:t>rotate the separating-parent key w between </a:t>
            </a:r>
            <a:r>
              <a:rPr kumimoji="0" lang="en-US" sz="1400" b="0" i="0" u="none" strike="noStrike" kern="1200" cap="none" spc="0" normalizeH="0" baseline="0" noProof="0" dirty="0" err="1" smtClean="0">
                <a:ln>
                  <a:noFill/>
                </a:ln>
                <a:effectLst/>
                <a:uLnTx/>
                <a:uFillTx/>
                <a:latin typeface="+mn-lt"/>
                <a:ea typeface="+mn-ea"/>
                <a:cs typeface="+mn-cs"/>
              </a:rPr>
              <a:t>CurrentNode</a:t>
            </a:r>
            <a:r>
              <a:rPr kumimoji="0" lang="en-US" sz="1400" b="0" i="0" u="none" strike="noStrike" kern="1200" cap="none" spc="0" normalizeH="0" baseline="0" noProof="0" dirty="0" smtClean="0">
                <a:ln>
                  <a:noFill/>
                </a:ln>
                <a:effectLst/>
                <a:uLnTx/>
                <a:uFillTx/>
                <a:latin typeface="+mn-lt"/>
                <a:ea typeface="+mn-ea"/>
                <a:cs typeface="+mn-cs"/>
              </a:rPr>
              <a:t> and t to </a:t>
            </a:r>
            <a:r>
              <a:rPr kumimoji="0" lang="en-US" sz="1400" b="0" i="0" u="none" strike="noStrike" kern="1200" cap="none" spc="0" normalizeH="0" baseline="0" noProof="0" dirty="0" err="1" smtClean="0">
                <a:ln>
                  <a:noFill/>
                </a:ln>
                <a:effectLst/>
                <a:uLnTx/>
                <a:uFillTx/>
                <a:latin typeface="+mn-lt"/>
                <a:ea typeface="+mn-ea"/>
                <a:cs typeface="+mn-cs"/>
              </a:rPr>
              <a:t>CurrentNode</a:t>
            </a:r>
            <a:r>
              <a:rPr kumimoji="0" lang="en-US" sz="1400" b="0" i="0" u="none" strike="noStrike" kern="1200" cap="none" spc="0" normalizeH="0" baseline="0" noProof="0" dirty="0" smtClean="0">
                <a:ln>
                  <a:noFill/>
                </a:ln>
                <a:effectLst/>
                <a:uLnTx/>
                <a:uFillTx/>
                <a:latin typeface="+mn-lt"/>
                <a:ea typeface="+mn-ea"/>
                <a:cs typeface="+mn-cs"/>
              </a:rPr>
              <a:t>;</a:t>
            </a:r>
          </a:p>
          <a:p>
            <a:pPr marL="786384" marR="0" lvl="2" indent="-182880" algn="l" defTabSz="914400" rtl="0" eaLnBrk="1" fontAlgn="auto" latinLnBrk="0" hangingPunct="1">
              <a:lnSpc>
                <a:spcPct val="80000"/>
              </a:lnSpc>
              <a:spcBef>
                <a:spcPts val="250"/>
              </a:spcBef>
              <a:spcAft>
                <a:spcPts val="0"/>
              </a:spcAft>
              <a:buClr>
                <a:schemeClr val="accent2">
                  <a:tint val="85000"/>
                  <a:satMod val="285000"/>
                </a:schemeClr>
              </a:buClr>
              <a:buSzPct val="100000"/>
              <a:buFont typeface="Wingdings 2"/>
              <a:buChar char=""/>
              <a:tabLst/>
              <a:defRPr/>
            </a:pPr>
            <a:r>
              <a:rPr kumimoji="0" lang="en-US" sz="1400" b="0" i="0" u="none" strike="noStrike" kern="1200" cap="none" spc="0" normalizeH="0" baseline="0" noProof="0" dirty="0" smtClean="0">
                <a:ln>
                  <a:noFill/>
                </a:ln>
                <a:effectLst/>
                <a:uLnTx/>
                <a:uFillTx/>
                <a:latin typeface="+mn-lt"/>
                <a:ea typeface="+mn-ea"/>
                <a:cs typeface="+mn-cs"/>
              </a:rPr>
              <a:t>rotate the maximum key of t to the previous parent-location of w;</a:t>
            </a:r>
            <a:endParaRPr kumimoji="0" lang="en-US" sz="1400" b="1" i="0" u="none" strike="noStrike" kern="1200" cap="none" spc="0" normalizeH="0" baseline="0" noProof="0" dirty="0" smtClean="0">
              <a:ln>
                <a:noFill/>
              </a:ln>
              <a:effectLst/>
              <a:uLnTx/>
              <a:uFillTx/>
              <a:latin typeface="+mn-lt"/>
              <a:ea typeface="+mn-ea"/>
              <a:cs typeface="+mn-cs"/>
            </a:endParaRPr>
          </a:p>
          <a:p>
            <a:pPr marL="786384" marR="0" lvl="2" indent="-182880" algn="l" defTabSz="914400" rtl="0" eaLnBrk="1" fontAlgn="auto" latinLnBrk="0" hangingPunct="1">
              <a:lnSpc>
                <a:spcPct val="80000"/>
              </a:lnSpc>
              <a:spcBef>
                <a:spcPts val="250"/>
              </a:spcBef>
              <a:spcAft>
                <a:spcPts val="0"/>
              </a:spcAft>
              <a:buClr>
                <a:schemeClr val="accent2">
                  <a:tint val="85000"/>
                  <a:satMod val="285000"/>
                </a:schemeClr>
              </a:buClr>
              <a:buSzPct val="100000"/>
              <a:buFont typeface="Wingdings 2"/>
              <a:buChar char=""/>
              <a:tabLst/>
              <a:defRPr/>
            </a:pPr>
            <a:r>
              <a:rPr kumimoji="0" lang="en-US" sz="1400" b="1" i="0" u="none" strike="noStrike" kern="1200" cap="none" spc="0" normalizeH="0" baseline="0" noProof="0" dirty="0" smtClean="0">
                <a:ln>
                  <a:noFill/>
                </a:ln>
                <a:effectLst/>
                <a:uLnTx/>
                <a:uFillTx/>
                <a:latin typeface="+mn-lt"/>
                <a:ea typeface="+mn-ea"/>
                <a:cs typeface="+mn-cs"/>
              </a:rPr>
              <a:t>rotate the right </a:t>
            </a:r>
            <a:r>
              <a:rPr kumimoji="0" lang="en-US" sz="1400" b="1" i="0" u="none" strike="noStrike" kern="1200" cap="none" spc="0" normalizeH="0" baseline="0" noProof="0" dirty="0" err="1" smtClean="0">
                <a:ln>
                  <a:noFill/>
                </a:ln>
                <a:effectLst/>
                <a:uLnTx/>
                <a:uFillTx/>
                <a:latin typeface="+mn-lt"/>
                <a:ea typeface="+mn-ea"/>
                <a:cs typeface="+mn-cs"/>
              </a:rPr>
              <a:t>subtree</a:t>
            </a:r>
            <a:r>
              <a:rPr kumimoji="0" lang="en-US" sz="1400" b="1" i="0" u="none" strike="noStrike" kern="1200" cap="none" spc="0" normalizeH="0" baseline="0" noProof="0" dirty="0" smtClean="0">
                <a:ln>
                  <a:noFill/>
                </a:ln>
                <a:effectLst/>
                <a:uLnTx/>
                <a:uFillTx/>
                <a:latin typeface="+mn-lt"/>
                <a:ea typeface="+mn-ea"/>
                <a:cs typeface="+mn-cs"/>
              </a:rPr>
              <a:t> of t , if any, to become the left-most </a:t>
            </a:r>
            <a:r>
              <a:rPr kumimoji="0" lang="en-US" sz="1400" b="1" i="0" u="none" strike="noStrike" kern="1200" cap="none" spc="0" normalizeH="0" baseline="0" noProof="0" dirty="0" err="1" smtClean="0">
                <a:ln>
                  <a:noFill/>
                </a:ln>
                <a:effectLst/>
                <a:uLnTx/>
                <a:uFillTx/>
                <a:latin typeface="+mn-lt"/>
                <a:ea typeface="+mn-ea"/>
                <a:cs typeface="+mn-cs"/>
              </a:rPr>
              <a:t>subtree</a:t>
            </a:r>
            <a:r>
              <a:rPr kumimoji="0" lang="en-US" sz="1400" b="1" i="0" u="none" strike="noStrike" kern="1200" cap="none" spc="0" normalizeH="0" baseline="0" noProof="0" dirty="0" smtClean="0">
                <a:ln>
                  <a:noFill/>
                </a:ln>
                <a:effectLst/>
                <a:uLnTx/>
                <a:uFillTx/>
                <a:latin typeface="+mn-lt"/>
                <a:ea typeface="+mn-ea"/>
                <a:cs typeface="+mn-cs"/>
              </a:rPr>
              <a:t> of </a:t>
            </a:r>
            <a:r>
              <a:rPr kumimoji="0" lang="en-US" sz="1400" b="1" i="0" u="none" strike="noStrike" kern="1200" cap="none" spc="0" normalizeH="0" baseline="0" noProof="0" dirty="0" err="1" smtClean="0">
                <a:ln>
                  <a:noFill/>
                </a:ln>
                <a:effectLst/>
                <a:uLnTx/>
                <a:uFillTx/>
                <a:latin typeface="+mn-lt"/>
                <a:ea typeface="+mn-ea"/>
                <a:cs typeface="+mn-cs"/>
              </a:rPr>
              <a:t>CurrentNode</a:t>
            </a:r>
            <a:r>
              <a:rPr kumimoji="0" lang="en-US" sz="1400" b="1" i="0" u="none" strike="noStrike" kern="1200" cap="none" spc="0" normalizeH="0" baseline="0" noProof="0" dirty="0" smtClean="0">
                <a:ln>
                  <a:noFill/>
                </a:ln>
                <a:effectLst/>
                <a:uLnTx/>
                <a:uFillTx/>
                <a:latin typeface="+mn-lt"/>
                <a:ea typeface="+mn-ea"/>
                <a:cs typeface="+mn-cs"/>
              </a:rPr>
              <a:t>;</a:t>
            </a:r>
            <a:endParaRPr kumimoji="0" lang="en-US" sz="1400" b="0" i="0" u="none" strike="noStrike" kern="1200" cap="none" spc="0" normalizeH="0" baseline="0" noProof="0" dirty="0" smtClean="0">
              <a:ln>
                <a:noFill/>
              </a:ln>
              <a:effectLst/>
              <a:uLnTx/>
              <a:uFillTx/>
              <a:latin typeface="+mn-lt"/>
              <a:ea typeface="+mn-ea"/>
              <a:cs typeface="+mn-cs"/>
            </a:endParaRPr>
          </a:p>
          <a:p>
            <a:pPr marL="265176" marR="0" lvl="0" indent="-265176" algn="l" defTabSz="914400" rtl="0" eaLnBrk="1" fontAlgn="auto" latinLnBrk="0" hangingPunct="1">
              <a:lnSpc>
                <a:spcPct val="80000"/>
              </a:lnSpc>
              <a:spcBef>
                <a:spcPts val="250"/>
              </a:spcBef>
              <a:spcAft>
                <a:spcPts val="0"/>
              </a:spcAft>
              <a:buClr>
                <a:schemeClr val="accent1"/>
              </a:buClr>
              <a:buSzPct val="80000"/>
              <a:buFontTx/>
              <a:buNone/>
              <a:tabLst/>
              <a:defRPr/>
            </a:pPr>
            <a:r>
              <a:rPr kumimoji="0" lang="en-US" sz="1400" b="0" i="0" u="none" strike="noStrike" kern="1200" cap="none" spc="0" normalizeH="0" baseline="0" noProof="0" dirty="0" smtClean="0">
                <a:ln>
                  <a:noFill/>
                </a:ln>
                <a:effectLst/>
                <a:uLnTx/>
                <a:uFillTx/>
                <a:latin typeface="+mn-lt"/>
                <a:ea typeface="+mn-ea"/>
                <a:cs typeface="+mn-cs"/>
              </a:rPr>
              <a:t>                  }</a:t>
            </a:r>
          </a:p>
          <a:p>
            <a:pPr marL="265176" marR="0" lvl="0" indent="-265176" algn="l" defTabSz="914400" rtl="0" eaLnBrk="1" fontAlgn="auto" latinLnBrk="0" hangingPunct="1">
              <a:lnSpc>
                <a:spcPct val="80000"/>
              </a:lnSpc>
              <a:spcBef>
                <a:spcPts val="250"/>
              </a:spcBef>
              <a:spcAft>
                <a:spcPts val="0"/>
              </a:spcAft>
              <a:buClr>
                <a:schemeClr val="accent1"/>
              </a:buClr>
              <a:buSzPct val="80000"/>
              <a:buFontTx/>
              <a:buNone/>
              <a:tabLst/>
              <a:defRPr/>
            </a:pPr>
            <a:r>
              <a:rPr kumimoji="0" lang="en-US" sz="1400" b="0" i="0" u="none" strike="noStrike" kern="1200" cap="none" spc="0" normalizeH="0" baseline="0" noProof="0" dirty="0" smtClean="0">
                <a:ln>
                  <a:noFill/>
                </a:ln>
                <a:effectLst/>
                <a:uLnTx/>
                <a:uFillTx/>
                <a:latin typeface="+mn-lt"/>
                <a:ea typeface="+mn-ea"/>
                <a:cs typeface="+mn-cs"/>
              </a:rPr>
              <a:t>                  done = true;</a:t>
            </a:r>
          </a:p>
          <a:p>
            <a:pPr marL="265176" marR="0" lvl="0" indent="-265176" algn="l" defTabSz="914400" rtl="0" eaLnBrk="1" fontAlgn="auto" latinLnBrk="0" hangingPunct="1">
              <a:lnSpc>
                <a:spcPct val="80000"/>
              </a:lnSpc>
              <a:spcBef>
                <a:spcPts val="250"/>
              </a:spcBef>
              <a:spcAft>
                <a:spcPts val="0"/>
              </a:spcAft>
              <a:buClr>
                <a:schemeClr val="accent1"/>
              </a:buClr>
              <a:buSzPct val="80000"/>
              <a:buFontTx/>
              <a:buNone/>
              <a:tabLst/>
              <a:defRPr/>
            </a:pPr>
            <a:r>
              <a:rPr kumimoji="0" lang="en-US" sz="1400" b="0" i="0" u="none" strike="noStrike" kern="1200" cap="none" spc="0" normalizeH="0" baseline="0" noProof="0" dirty="0" smtClean="0">
                <a:ln>
                  <a:noFill/>
                </a:ln>
                <a:effectLst/>
                <a:uLnTx/>
                <a:uFillTx/>
                <a:latin typeface="+mn-lt"/>
                <a:ea typeface="+mn-ea"/>
                <a:cs typeface="+mn-cs"/>
              </a:rPr>
              <a:t>           }</a:t>
            </a:r>
          </a:p>
          <a:p>
            <a:pPr marL="265176" marR="0" lvl="0" indent="-265176" algn="l" defTabSz="914400" rtl="0" eaLnBrk="1" fontAlgn="auto" latinLnBrk="0" hangingPunct="1">
              <a:lnSpc>
                <a:spcPct val="80000"/>
              </a:lnSpc>
              <a:spcBef>
                <a:spcPts val="250"/>
              </a:spcBef>
              <a:spcAft>
                <a:spcPts val="0"/>
              </a:spcAft>
              <a:buClr>
                <a:schemeClr val="accent1"/>
              </a:buClr>
              <a:buSzPct val="80000"/>
              <a:buFontTx/>
              <a:buNone/>
              <a:tabLst/>
              <a:defRPr/>
            </a:pPr>
            <a:r>
              <a:rPr kumimoji="0" lang="en-US" sz="1400" b="0" i="0" u="none" strike="noStrike" kern="1200" cap="none" spc="0" normalizeH="0" baseline="0" noProof="0" dirty="0" smtClean="0">
                <a:ln>
                  <a:noFill/>
                </a:ln>
                <a:effectLst/>
                <a:uLnTx/>
                <a:uFillTx/>
                <a:latin typeface="+mn-lt"/>
                <a:ea typeface="+mn-ea"/>
                <a:cs typeface="+mn-cs"/>
              </a:rPr>
              <a:t>           else { // MERGING CASE: the adjacent or each adjacent sibling has </a:t>
            </a:r>
            <a:r>
              <a:rPr kumimoji="0" lang="en-US" sz="1400" b="0" i="0" u="none" strike="noStrike" kern="1200" cap="none" spc="0" normalizeH="0" baseline="0" noProof="0" dirty="0" smtClean="0">
                <a:ln>
                  <a:noFill/>
                </a:ln>
                <a:effectLst/>
                <a:uLnTx/>
                <a:uFillTx/>
                <a:latin typeface="+mn-lt"/>
                <a:ea typeface="+mn-ea"/>
                <a:cs typeface="+mn-cs"/>
                <a:sym typeface="Symbol" pitchFamily="18" charset="2"/>
              </a:rPr>
              <a:t></a:t>
            </a:r>
            <a:r>
              <a:rPr kumimoji="0" lang="en-US" sz="1400" b="0" i="0" u="none" strike="noStrike" kern="1200" cap="none" spc="0" normalizeH="0" baseline="0" noProof="0" dirty="0" smtClean="0">
                <a:ln>
                  <a:noFill/>
                </a:ln>
                <a:effectLst/>
                <a:uLnTx/>
                <a:uFillTx/>
                <a:latin typeface="+mn-lt"/>
                <a:ea typeface="+mn-ea"/>
                <a:cs typeface="+mn-cs"/>
              </a:rPr>
              <a:t>m / 2</a:t>
            </a:r>
            <a:r>
              <a:rPr kumimoji="0" lang="en-US" sz="1400" b="0" i="0" u="none" strike="noStrike" kern="1200" cap="none" spc="0" normalizeH="0" baseline="0" noProof="0" dirty="0" smtClean="0">
                <a:ln>
                  <a:noFill/>
                </a:ln>
                <a:effectLst/>
                <a:uLnTx/>
                <a:uFillTx/>
                <a:latin typeface="+mn-lt"/>
                <a:ea typeface="+mn-ea"/>
                <a:cs typeface="+mn-cs"/>
                <a:sym typeface="Symbol" pitchFamily="18" charset="2"/>
              </a:rPr>
              <a:t></a:t>
            </a:r>
            <a:r>
              <a:rPr kumimoji="0" lang="en-US" sz="1400" b="0" i="0" u="none" strike="noStrike" kern="1200" cap="none" spc="0" normalizeH="0" baseline="0" noProof="0" dirty="0" smtClean="0">
                <a:ln>
                  <a:noFill/>
                </a:ln>
                <a:effectLst/>
                <a:uLnTx/>
                <a:uFillTx/>
                <a:latin typeface="+mn-lt"/>
                <a:ea typeface="+mn-ea"/>
                <a:cs typeface="+mn-cs"/>
              </a:rPr>
              <a:t> - 1 keys</a:t>
            </a:r>
          </a:p>
          <a:p>
            <a:pPr marL="786384" marR="0" lvl="2" indent="-182880" algn="l" defTabSz="914400" rtl="0" eaLnBrk="1" fontAlgn="auto" latinLnBrk="0" hangingPunct="1">
              <a:lnSpc>
                <a:spcPct val="80000"/>
              </a:lnSpc>
              <a:spcBef>
                <a:spcPts val="250"/>
              </a:spcBef>
              <a:spcAft>
                <a:spcPts val="0"/>
              </a:spcAft>
              <a:buClr>
                <a:schemeClr val="accent2">
                  <a:tint val="85000"/>
                  <a:satMod val="285000"/>
                </a:schemeClr>
              </a:buClr>
              <a:buSzPct val="100000"/>
              <a:buFontTx/>
              <a:buNone/>
              <a:tabLst/>
              <a:defRPr/>
            </a:pPr>
            <a:r>
              <a:rPr kumimoji="0" lang="en-US" sz="1400" b="0" i="0" u="none" strike="noStrike" kern="1200" cap="none" spc="0" normalizeH="0" baseline="0" noProof="0" dirty="0" smtClean="0">
                <a:ln>
                  <a:noFill/>
                </a:ln>
                <a:effectLst/>
                <a:uLnTx/>
                <a:uFillTx/>
                <a:latin typeface="+mn-lt"/>
                <a:ea typeface="+mn-ea"/>
                <a:cs typeface="+mn-cs"/>
              </a:rPr>
              <a:t>select any adjacent sibling t of </a:t>
            </a:r>
            <a:r>
              <a:rPr kumimoji="0" lang="en-US" sz="1400" b="0" i="0" u="none" strike="noStrike" kern="1200" cap="none" spc="0" normalizeH="0" baseline="0" noProof="0" dirty="0" err="1" smtClean="0">
                <a:ln>
                  <a:noFill/>
                </a:ln>
                <a:effectLst/>
                <a:uLnTx/>
                <a:uFillTx/>
                <a:latin typeface="+mn-lt"/>
                <a:ea typeface="+mn-ea"/>
                <a:cs typeface="+mn-cs"/>
              </a:rPr>
              <a:t>CurrentNode</a:t>
            </a:r>
            <a:r>
              <a:rPr kumimoji="0" lang="en-US" sz="1400" b="0" i="0" u="none" strike="noStrike" kern="1200" cap="none" spc="0" normalizeH="0" baseline="0" noProof="0" dirty="0" smtClean="0">
                <a:ln>
                  <a:noFill/>
                </a:ln>
                <a:effectLst/>
                <a:uLnTx/>
                <a:uFillTx/>
                <a:latin typeface="+mn-lt"/>
                <a:ea typeface="+mn-ea"/>
                <a:cs typeface="+mn-cs"/>
              </a:rPr>
              <a:t>; </a:t>
            </a:r>
          </a:p>
          <a:p>
            <a:pPr marL="786384" marR="0" lvl="2" indent="-182880" algn="l" defTabSz="914400" rtl="0" eaLnBrk="1" fontAlgn="auto" latinLnBrk="0" hangingPunct="1">
              <a:lnSpc>
                <a:spcPct val="80000"/>
              </a:lnSpc>
              <a:spcBef>
                <a:spcPts val="250"/>
              </a:spcBef>
              <a:spcAft>
                <a:spcPts val="0"/>
              </a:spcAft>
              <a:buClr>
                <a:schemeClr val="accent2">
                  <a:tint val="85000"/>
                  <a:satMod val="285000"/>
                </a:schemeClr>
              </a:buClr>
              <a:buSzPct val="100000"/>
              <a:buFontTx/>
              <a:buNone/>
              <a:tabLst/>
              <a:defRPr/>
            </a:pPr>
            <a:r>
              <a:rPr kumimoji="0" lang="en-US" sz="1400" b="0" i="0" u="none" strike="noStrike" kern="1200" cap="none" spc="0" normalizeH="0" baseline="0" noProof="0" dirty="0" smtClean="0">
                <a:ln>
                  <a:noFill/>
                </a:ln>
                <a:effectLst/>
                <a:uLnTx/>
                <a:uFillTx/>
                <a:latin typeface="+mn-lt"/>
                <a:ea typeface="+mn-ea"/>
                <a:cs typeface="+mn-cs"/>
              </a:rPr>
              <a:t>create a new sibling by merging </a:t>
            </a:r>
            <a:r>
              <a:rPr kumimoji="0" lang="en-US" sz="1400" b="0" i="0" u="none" strike="noStrike" kern="1200" cap="none" spc="0" normalizeH="0" baseline="0" noProof="0" dirty="0" err="1" smtClean="0">
                <a:ln>
                  <a:noFill/>
                </a:ln>
                <a:effectLst/>
                <a:uLnTx/>
                <a:uFillTx/>
                <a:latin typeface="+mn-lt"/>
                <a:ea typeface="+mn-ea"/>
                <a:cs typeface="+mn-cs"/>
              </a:rPr>
              <a:t>currentNode</a:t>
            </a:r>
            <a:r>
              <a:rPr kumimoji="0" lang="en-US" sz="1400" b="0" i="0" u="none" strike="noStrike" kern="1200" cap="none" spc="0" normalizeH="0" baseline="0" noProof="0" dirty="0" smtClean="0">
                <a:ln>
                  <a:noFill/>
                </a:ln>
                <a:effectLst/>
                <a:uLnTx/>
                <a:uFillTx/>
                <a:latin typeface="+mn-lt"/>
                <a:ea typeface="+mn-ea"/>
                <a:cs typeface="+mn-cs"/>
              </a:rPr>
              <a:t>, the sibling t, and their parent-separating key ;</a:t>
            </a:r>
          </a:p>
          <a:p>
            <a:pPr marL="786384" marR="0" lvl="2" indent="-182880" algn="l" defTabSz="914400" rtl="0" eaLnBrk="1" fontAlgn="auto" latinLnBrk="0" hangingPunct="1">
              <a:lnSpc>
                <a:spcPct val="80000"/>
              </a:lnSpc>
              <a:spcBef>
                <a:spcPts val="250"/>
              </a:spcBef>
              <a:spcAft>
                <a:spcPts val="0"/>
              </a:spcAft>
              <a:buClr>
                <a:schemeClr val="accent2">
                  <a:tint val="85000"/>
                  <a:satMod val="285000"/>
                </a:schemeClr>
              </a:buClr>
              <a:buSzPct val="100000"/>
              <a:buFontTx/>
              <a:buNone/>
              <a:tabLst/>
              <a:defRPr/>
            </a:pPr>
            <a:r>
              <a:rPr kumimoji="0" lang="en-US" sz="1400" b="0" i="0" u="none" strike="noStrike" kern="1200" cap="none" spc="0" normalizeH="0" baseline="0" noProof="0" dirty="0" smtClean="0">
                <a:ln>
                  <a:noFill/>
                </a:ln>
                <a:effectLst/>
                <a:uLnTx/>
                <a:uFillTx/>
                <a:latin typeface="+mn-lt"/>
                <a:ea typeface="+mn-ea"/>
                <a:cs typeface="+mn-cs"/>
              </a:rPr>
              <a:t>If (parent node p is the root node) {</a:t>
            </a:r>
          </a:p>
          <a:p>
            <a:pPr marL="548640" marR="0" lvl="1" indent="-201168" algn="l" defTabSz="914400" rtl="0" eaLnBrk="1" fontAlgn="auto" latinLnBrk="0" hangingPunct="1">
              <a:lnSpc>
                <a:spcPct val="80000"/>
              </a:lnSpc>
              <a:spcBef>
                <a:spcPts val="250"/>
              </a:spcBef>
              <a:spcAft>
                <a:spcPts val="0"/>
              </a:spcAft>
              <a:buClr>
                <a:schemeClr val="accent1"/>
              </a:buClr>
              <a:buSzPct val="100000"/>
              <a:buFontTx/>
              <a:buNone/>
              <a:tabLst/>
              <a:defRPr/>
            </a:pPr>
            <a:r>
              <a:rPr kumimoji="0" lang="en-US" sz="1400" b="0" i="0" u="none" strike="noStrike" kern="1200" cap="none" spc="0" normalizeH="0" baseline="0" noProof="0" dirty="0" smtClean="0">
                <a:ln>
                  <a:noFill/>
                </a:ln>
                <a:effectLst/>
                <a:uLnTx/>
                <a:uFillTx/>
                <a:latin typeface="+mn-lt"/>
                <a:ea typeface="+mn-ea"/>
                <a:cs typeface="+mn-cs"/>
              </a:rPr>
              <a:t>            if (p is empty after the merging)</a:t>
            </a:r>
          </a:p>
          <a:p>
            <a:pPr marL="548640" marR="0" lvl="1" indent="-201168" algn="l" defTabSz="914400" rtl="0" eaLnBrk="1" fontAlgn="auto" latinLnBrk="0" hangingPunct="1">
              <a:lnSpc>
                <a:spcPct val="80000"/>
              </a:lnSpc>
              <a:spcBef>
                <a:spcPts val="250"/>
              </a:spcBef>
              <a:spcAft>
                <a:spcPts val="0"/>
              </a:spcAft>
              <a:buClr>
                <a:schemeClr val="accent1"/>
              </a:buClr>
              <a:buSzPct val="100000"/>
              <a:buFontTx/>
              <a:buNone/>
              <a:tabLst/>
              <a:defRPr/>
            </a:pPr>
            <a:r>
              <a:rPr kumimoji="0" lang="en-US" sz="1400" b="0" i="0" u="none" strike="noStrike" kern="1200" cap="none" spc="0" normalizeH="0" baseline="0" noProof="0" dirty="0" smtClean="0">
                <a:ln>
                  <a:noFill/>
                </a:ln>
                <a:effectLst/>
                <a:uLnTx/>
                <a:uFillTx/>
                <a:latin typeface="+mn-lt"/>
                <a:ea typeface="+mn-ea"/>
                <a:cs typeface="+mn-cs"/>
              </a:rPr>
              <a:t>                 make the merged node the new root;</a:t>
            </a:r>
          </a:p>
          <a:p>
            <a:pPr marL="265176" marR="0" lvl="0" indent="-265176" algn="l" defTabSz="914400" rtl="0" eaLnBrk="1" fontAlgn="auto" latinLnBrk="0" hangingPunct="1">
              <a:lnSpc>
                <a:spcPct val="80000"/>
              </a:lnSpc>
              <a:spcBef>
                <a:spcPts val="250"/>
              </a:spcBef>
              <a:spcAft>
                <a:spcPts val="0"/>
              </a:spcAft>
              <a:buClr>
                <a:schemeClr val="accent1"/>
              </a:buClr>
              <a:buSzPct val="80000"/>
              <a:buFontTx/>
              <a:buNone/>
              <a:tabLst/>
              <a:defRPr/>
            </a:pPr>
            <a:r>
              <a:rPr kumimoji="0" lang="en-US" sz="1400" b="0" i="0" u="none" strike="noStrike" kern="1200" cap="none" spc="0" normalizeH="0" baseline="0" noProof="0" dirty="0" smtClean="0">
                <a:ln>
                  <a:noFill/>
                </a:ln>
                <a:effectLst/>
                <a:uLnTx/>
                <a:uFillTx/>
                <a:latin typeface="+mn-lt"/>
                <a:ea typeface="+mn-ea"/>
                <a:cs typeface="+mn-cs"/>
              </a:rPr>
              <a:t>	    	   done = true;</a:t>
            </a:r>
          </a:p>
          <a:p>
            <a:pPr marL="265176" marR="0" lvl="0" indent="-265176" algn="l" defTabSz="914400" rtl="0" eaLnBrk="1" fontAlgn="auto" latinLnBrk="0" hangingPunct="1">
              <a:lnSpc>
                <a:spcPct val="80000"/>
              </a:lnSpc>
              <a:spcBef>
                <a:spcPts val="250"/>
              </a:spcBef>
              <a:spcAft>
                <a:spcPts val="0"/>
              </a:spcAft>
              <a:buClr>
                <a:schemeClr val="accent1"/>
              </a:buClr>
              <a:buSzPct val="80000"/>
              <a:buFontTx/>
              <a:buNone/>
              <a:tabLst/>
              <a:defRPr/>
            </a:pPr>
            <a:r>
              <a:rPr kumimoji="0" lang="en-US" sz="1400" b="0" i="0" u="none" strike="noStrike" kern="1200" cap="none" spc="0" normalizeH="0" baseline="0" noProof="0" dirty="0" smtClean="0">
                <a:ln>
                  <a:noFill/>
                </a:ln>
                <a:effectLst/>
                <a:uLnTx/>
                <a:uFillTx/>
                <a:latin typeface="+mn-lt"/>
                <a:ea typeface="+mn-ea"/>
                <a:cs typeface="+mn-cs"/>
              </a:rPr>
              <a:t>    	  	} else </a:t>
            </a:r>
          </a:p>
          <a:p>
            <a:pPr marL="265176" marR="0" lvl="0" indent="-265176" algn="l" defTabSz="914400" rtl="0" eaLnBrk="1" fontAlgn="auto" latinLnBrk="0" hangingPunct="1">
              <a:lnSpc>
                <a:spcPct val="80000"/>
              </a:lnSpc>
              <a:spcBef>
                <a:spcPts val="250"/>
              </a:spcBef>
              <a:spcAft>
                <a:spcPts val="0"/>
              </a:spcAft>
              <a:buClr>
                <a:schemeClr val="accent1"/>
              </a:buClr>
              <a:buSzPct val="80000"/>
              <a:buFontTx/>
              <a:buNone/>
              <a:tabLst/>
              <a:defRPr/>
            </a:pPr>
            <a:r>
              <a:rPr kumimoji="0" lang="en-US" sz="1400" b="0" i="0" u="none" strike="noStrike" kern="1200" cap="none" spc="0" normalizeH="0" baseline="0" noProof="0" dirty="0" smtClean="0">
                <a:ln>
                  <a:noFill/>
                </a:ln>
                <a:effectLst/>
                <a:uLnTx/>
                <a:uFillTx/>
                <a:latin typeface="+mn-lt"/>
                <a:ea typeface="+mn-ea"/>
                <a:cs typeface="+mn-cs"/>
              </a:rPr>
              <a:t>         	    let parent p be the </a:t>
            </a:r>
            <a:r>
              <a:rPr kumimoji="0" lang="en-US" sz="1400" b="0" i="0" u="none" strike="noStrike" kern="1200" cap="none" spc="0" normalizeH="0" baseline="0" noProof="0" dirty="0" err="1" smtClean="0">
                <a:ln>
                  <a:noFill/>
                </a:ln>
                <a:effectLst/>
                <a:uLnTx/>
                <a:uFillTx/>
                <a:latin typeface="+mn-lt"/>
                <a:ea typeface="+mn-ea"/>
                <a:cs typeface="+mn-cs"/>
              </a:rPr>
              <a:t>CurrentNode</a:t>
            </a:r>
            <a:r>
              <a:rPr kumimoji="0" lang="en-US" sz="1400" b="0" i="0" u="none" strike="noStrike" kern="1200" cap="none" spc="0" normalizeH="0" baseline="0" noProof="0" dirty="0" smtClean="0">
                <a:ln>
                  <a:noFill/>
                </a:ln>
                <a:effectLst/>
                <a:uLnTx/>
                <a:uFillTx/>
                <a:latin typeface="+mn-lt"/>
                <a:ea typeface="+mn-ea"/>
                <a:cs typeface="+mn-cs"/>
              </a:rPr>
              <a:t>;</a:t>
            </a:r>
          </a:p>
          <a:p>
            <a:pPr marL="265176" marR="0" lvl="0" indent="-265176" algn="l" defTabSz="914400" rtl="0" eaLnBrk="1" fontAlgn="auto" latinLnBrk="0" hangingPunct="1">
              <a:lnSpc>
                <a:spcPct val="80000"/>
              </a:lnSpc>
              <a:spcBef>
                <a:spcPts val="250"/>
              </a:spcBef>
              <a:spcAft>
                <a:spcPts val="0"/>
              </a:spcAft>
              <a:buClr>
                <a:schemeClr val="accent1"/>
              </a:buClr>
              <a:buSzPct val="80000"/>
              <a:buFontTx/>
              <a:buNone/>
              <a:tabLst/>
              <a:defRPr/>
            </a:pPr>
            <a:r>
              <a:rPr kumimoji="0" lang="en-US" sz="1400" b="0" i="0" u="none" strike="noStrike" kern="1200" cap="none" spc="0" normalizeH="0" baseline="0" noProof="0" dirty="0" smtClean="0">
                <a:ln>
                  <a:noFill/>
                </a:ln>
                <a:effectLst/>
                <a:uLnTx/>
                <a:uFillTx/>
                <a:latin typeface="+mn-lt"/>
                <a:ea typeface="+mn-ea"/>
                <a:cs typeface="+mn-cs"/>
              </a:rPr>
              <a:t>	    }</a:t>
            </a:r>
          </a:p>
          <a:p>
            <a:pPr marL="265176" marR="0" lvl="0" indent="-265176" algn="l" defTabSz="914400" rtl="0" eaLnBrk="1" fontAlgn="auto" latinLnBrk="0" hangingPunct="1">
              <a:lnSpc>
                <a:spcPct val="80000"/>
              </a:lnSpc>
              <a:spcBef>
                <a:spcPts val="250"/>
              </a:spcBef>
              <a:spcAft>
                <a:spcPts val="0"/>
              </a:spcAft>
              <a:buClr>
                <a:schemeClr val="accent1"/>
              </a:buClr>
              <a:buSzPct val="80000"/>
              <a:buFontTx/>
              <a:buNone/>
              <a:tabLst/>
              <a:defRPr/>
            </a:pPr>
            <a:r>
              <a:rPr kumimoji="0" lang="en-US" sz="1400" b="0" i="0" u="none" strike="noStrike" kern="1200" cap="none" spc="0" normalizeH="0" baseline="0" noProof="0" dirty="0" smtClean="0">
                <a:ln>
                  <a:noFill/>
                </a:ln>
                <a:effectLst/>
                <a:uLnTx/>
                <a:uFillTx/>
                <a:latin typeface="+mn-lt"/>
                <a:ea typeface="+mn-ea"/>
                <a:cs typeface="+mn-cs"/>
              </a:rPr>
              <a:t>      }  // while</a:t>
            </a:r>
          </a:p>
          <a:p>
            <a:pPr marL="265176" marR="0" lvl="0" indent="-265176" algn="l" defTabSz="914400" rtl="0" eaLnBrk="1" fontAlgn="auto" latinLnBrk="0" hangingPunct="1">
              <a:lnSpc>
                <a:spcPct val="80000"/>
              </a:lnSpc>
              <a:spcBef>
                <a:spcPts val="250"/>
              </a:spcBef>
              <a:spcAft>
                <a:spcPts val="0"/>
              </a:spcAft>
              <a:buClr>
                <a:schemeClr val="accent1"/>
              </a:buClr>
              <a:buSzPct val="80000"/>
              <a:buFontTx/>
              <a:buNone/>
              <a:tabLst/>
              <a:defRPr/>
            </a:pPr>
            <a:r>
              <a:rPr kumimoji="0" lang="en-US" sz="1400" b="0" i="0" u="none" strike="noStrike" kern="1200" cap="none" spc="0" normalizeH="0" baseline="0" noProof="0" dirty="0" smtClean="0">
                <a:ln>
                  <a:noFill/>
                </a:ln>
                <a:effectLst/>
                <a:uLnTx/>
                <a:uFillTx/>
                <a:latin typeface="+mn-lt"/>
                <a:ea typeface="+mn-ea"/>
                <a:cs typeface="+mn-cs"/>
              </a:rPr>
              <a:t>      return;</a:t>
            </a:r>
          </a:p>
          <a:p>
            <a:pPr marL="265176" marR="0" lvl="0" indent="-265176" algn="l" defTabSz="914400" rtl="0" eaLnBrk="1" fontAlgn="auto" latinLnBrk="0" hangingPunct="1">
              <a:lnSpc>
                <a:spcPct val="80000"/>
              </a:lnSpc>
              <a:spcBef>
                <a:spcPts val="250"/>
              </a:spcBef>
              <a:spcAft>
                <a:spcPts val="0"/>
              </a:spcAft>
              <a:buClr>
                <a:schemeClr val="accent1"/>
              </a:buClr>
              <a:buSzPct val="80000"/>
              <a:buFontTx/>
              <a:buNone/>
              <a:tabLst/>
              <a:defRPr/>
            </a:pPr>
            <a:r>
              <a:rPr kumimoji="0" lang="en-US" sz="1400" b="0" i="0" u="none" strike="noStrike" kern="1200" cap="none" spc="0" normalizeH="0" baseline="0" noProof="0" dirty="0" smtClean="0">
                <a:ln>
                  <a:noFill/>
                </a:ln>
                <a:effectLst/>
                <a:uLnTx/>
                <a:uFillTx/>
                <a:latin typeface="+mn-lt"/>
                <a:ea typeface="+mn-ea"/>
                <a:cs typeface="+mn-cs"/>
              </a:rPr>
              <a:t>}</a:t>
            </a:r>
            <a:endParaRPr kumimoji="0" lang="en-US" sz="1400" b="0" i="0" u="none" strike="noStrike" kern="1200" cap="none" spc="0" normalizeH="0" baseline="0" noProof="0" dirty="0">
              <a:ln>
                <a:noFill/>
              </a:ln>
              <a:effectLst/>
              <a:uLnTx/>
              <a:uFillTx/>
              <a:latin typeface="+mn-lt"/>
              <a:ea typeface="+mn-ea"/>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en-US" dirty="0" smtClean="0"/>
              <a:t>Analysis of B-Trees</a:t>
            </a:r>
            <a:endParaRPr lang="ar-SA" dirty="0"/>
          </a:p>
        </p:txBody>
      </p:sp>
      <p:sp>
        <p:nvSpPr>
          <p:cNvPr id="3" name="عنصر نائب للمحتوى 2"/>
          <p:cNvSpPr>
            <a:spLocks noGrp="1"/>
          </p:cNvSpPr>
          <p:nvPr>
            <p:ph idx="1"/>
          </p:nvPr>
        </p:nvSpPr>
        <p:spPr/>
        <p:txBody>
          <a:bodyPr>
            <a:normAutofit fontScale="85000" lnSpcReduction="10000"/>
          </a:bodyPr>
          <a:lstStyle/>
          <a:p>
            <a:pPr algn="l" rtl="0"/>
            <a:r>
              <a:rPr lang="en-US" dirty="0" smtClean="0"/>
              <a:t>The maximum number of items in a B-tree of order </a:t>
            </a:r>
            <a:r>
              <a:rPr lang="en-US" i="1" dirty="0" smtClean="0"/>
              <a:t>m </a:t>
            </a:r>
            <a:r>
              <a:rPr lang="en-US" dirty="0" smtClean="0"/>
              <a:t>and height </a:t>
            </a:r>
            <a:r>
              <a:rPr lang="en-US" i="1" dirty="0" smtClean="0"/>
              <a:t>h:</a:t>
            </a:r>
          </a:p>
          <a:p>
            <a:pPr algn="l" rtl="0">
              <a:buNone/>
            </a:pPr>
            <a:r>
              <a:rPr lang="en-US" dirty="0" smtClean="0"/>
              <a:t>   root       </a:t>
            </a:r>
            <a:r>
              <a:rPr lang="en-US" i="1" dirty="0" smtClean="0"/>
              <a:t>m – 1</a:t>
            </a:r>
          </a:p>
          <a:p>
            <a:pPr algn="l" rtl="0">
              <a:buNone/>
            </a:pPr>
            <a:r>
              <a:rPr lang="en-US" dirty="0" smtClean="0"/>
              <a:t>   level 1   </a:t>
            </a:r>
            <a:r>
              <a:rPr lang="en-US" i="1" dirty="0" smtClean="0"/>
              <a:t>m(m – 1)</a:t>
            </a:r>
          </a:p>
          <a:p>
            <a:pPr algn="l" rtl="0">
              <a:buNone/>
            </a:pPr>
            <a:r>
              <a:rPr lang="ar-SA" dirty="0" smtClean="0"/>
              <a:t>   </a:t>
            </a:r>
            <a:r>
              <a:rPr lang="en-US" dirty="0" smtClean="0"/>
              <a:t>level 2   </a:t>
            </a:r>
            <a:r>
              <a:rPr lang="en-US" i="1" dirty="0" smtClean="0"/>
              <a:t>m2(m – 1)</a:t>
            </a:r>
          </a:p>
          <a:p>
            <a:pPr algn="l" rtl="0">
              <a:buNone/>
            </a:pPr>
            <a:r>
              <a:rPr lang="en-US" dirty="0" smtClean="0"/>
              <a:t>   </a:t>
            </a:r>
            <a:r>
              <a:rPr lang="ar-SA" dirty="0" smtClean="0"/>
              <a:t>. . .</a:t>
            </a:r>
          </a:p>
          <a:p>
            <a:pPr algn="l" rtl="0">
              <a:buNone/>
            </a:pPr>
            <a:r>
              <a:rPr lang="en-US" dirty="0" smtClean="0"/>
              <a:t>   level h   </a:t>
            </a:r>
            <a:r>
              <a:rPr lang="en-US" i="1" dirty="0" smtClean="0"/>
              <a:t>m</a:t>
            </a:r>
            <a:r>
              <a:rPr lang="en-US" i="1" spc="-300" dirty="0" smtClean="0"/>
              <a:t> </a:t>
            </a:r>
            <a:r>
              <a:rPr lang="en-US" i="1" dirty="0" smtClean="0"/>
              <a:t>(m – 1)</a:t>
            </a:r>
          </a:p>
          <a:p>
            <a:pPr algn="l" rtl="0"/>
            <a:r>
              <a:rPr lang="en-US" dirty="0" smtClean="0"/>
              <a:t>So, the total number of items is</a:t>
            </a:r>
          </a:p>
          <a:p>
            <a:pPr algn="l" rtl="0">
              <a:buNone/>
            </a:pPr>
            <a:r>
              <a:rPr lang="sv-SE" dirty="0" smtClean="0"/>
              <a:t>   (1 + </a:t>
            </a:r>
            <a:r>
              <a:rPr lang="sv-SE" i="1" dirty="0" smtClean="0"/>
              <a:t>m + m2 + m3 + … + m )(m – 1) =</a:t>
            </a:r>
          </a:p>
          <a:p>
            <a:pPr algn="l" rtl="0">
              <a:buNone/>
            </a:pPr>
            <a:r>
              <a:rPr lang="sv-SE" dirty="0" smtClean="0"/>
              <a:t>   [(</a:t>
            </a:r>
            <a:r>
              <a:rPr lang="sv-SE" i="1" dirty="0" smtClean="0"/>
              <a:t>m   – 1)/ (m – 1)] (m – 1) = </a:t>
            </a:r>
            <a:r>
              <a:rPr lang="sv-SE" b="1" i="1" dirty="0" smtClean="0"/>
              <a:t>m    – 1</a:t>
            </a:r>
          </a:p>
          <a:p>
            <a:pPr algn="l" rtl="0"/>
            <a:r>
              <a:rPr lang="en-US" dirty="0" smtClean="0"/>
              <a:t>When </a:t>
            </a:r>
            <a:r>
              <a:rPr lang="en-US" i="1" dirty="0" smtClean="0"/>
              <a:t>m = 5 and h = 2 this gives 5^3 – 1 = 124</a:t>
            </a:r>
          </a:p>
          <a:p>
            <a:endParaRPr lang="ar-SA" dirty="0"/>
          </a:p>
        </p:txBody>
      </p:sp>
      <p:sp>
        <p:nvSpPr>
          <p:cNvPr id="4" name="مربع نص 3"/>
          <p:cNvSpPr txBox="1"/>
          <p:nvPr/>
        </p:nvSpPr>
        <p:spPr>
          <a:xfrm>
            <a:off x="2571736" y="2559602"/>
            <a:ext cx="285752" cy="369332"/>
          </a:xfrm>
          <a:prstGeom prst="rect">
            <a:avLst/>
          </a:prstGeom>
          <a:noFill/>
        </p:spPr>
        <p:txBody>
          <a:bodyPr wrap="square" rtlCol="1">
            <a:spAutoFit/>
          </a:bodyPr>
          <a:lstStyle/>
          <a:p>
            <a:r>
              <a:rPr lang="en-US" dirty="0"/>
              <a:t>h</a:t>
            </a:r>
            <a:endParaRPr lang="ar-SA" dirty="0"/>
          </a:p>
        </p:txBody>
      </p:sp>
      <p:sp>
        <p:nvSpPr>
          <p:cNvPr id="5" name="مربع نص 4"/>
          <p:cNvSpPr txBox="1"/>
          <p:nvPr/>
        </p:nvSpPr>
        <p:spPr>
          <a:xfrm>
            <a:off x="5429256" y="3345420"/>
            <a:ext cx="285752" cy="369332"/>
          </a:xfrm>
          <a:prstGeom prst="rect">
            <a:avLst/>
          </a:prstGeom>
          <a:noFill/>
        </p:spPr>
        <p:txBody>
          <a:bodyPr wrap="square" rtlCol="1">
            <a:spAutoFit/>
          </a:bodyPr>
          <a:lstStyle/>
          <a:p>
            <a:r>
              <a:rPr lang="en-US" dirty="0"/>
              <a:t>h</a:t>
            </a:r>
            <a:endParaRPr lang="ar-SA" dirty="0"/>
          </a:p>
        </p:txBody>
      </p:sp>
      <p:sp>
        <p:nvSpPr>
          <p:cNvPr id="6" name="مربع نص 5"/>
          <p:cNvSpPr txBox="1"/>
          <p:nvPr/>
        </p:nvSpPr>
        <p:spPr>
          <a:xfrm>
            <a:off x="928662" y="3702610"/>
            <a:ext cx="1143008" cy="369332"/>
          </a:xfrm>
          <a:prstGeom prst="rect">
            <a:avLst/>
          </a:prstGeom>
          <a:noFill/>
        </p:spPr>
        <p:txBody>
          <a:bodyPr wrap="square" rtlCol="1">
            <a:spAutoFit/>
          </a:bodyPr>
          <a:lstStyle/>
          <a:p>
            <a:r>
              <a:rPr lang="en-US" dirty="0"/>
              <a:t>h</a:t>
            </a:r>
            <a:r>
              <a:rPr lang="en-US" dirty="0" smtClean="0"/>
              <a:t>+1</a:t>
            </a:r>
            <a:endParaRPr lang="ar-SA" dirty="0"/>
          </a:p>
        </p:txBody>
      </p:sp>
      <p:sp>
        <p:nvSpPr>
          <p:cNvPr id="7" name="مربع نص 6"/>
          <p:cNvSpPr txBox="1"/>
          <p:nvPr/>
        </p:nvSpPr>
        <p:spPr>
          <a:xfrm>
            <a:off x="5500694" y="3643314"/>
            <a:ext cx="1143008" cy="369332"/>
          </a:xfrm>
          <a:prstGeom prst="rect">
            <a:avLst/>
          </a:prstGeom>
          <a:noFill/>
        </p:spPr>
        <p:txBody>
          <a:bodyPr wrap="square" rtlCol="1">
            <a:spAutoFit/>
          </a:bodyPr>
          <a:lstStyle/>
          <a:p>
            <a:r>
              <a:rPr lang="en-US" dirty="0"/>
              <a:t>h</a:t>
            </a:r>
            <a:r>
              <a:rPr lang="en-US" dirty="0" smtClean="0"/>
              <a:t>+1</a:t>
            </a:r>
            <a:endParaRPr lang="ar-SA"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en-US" dirty="0" smtClean="0"/>
              <a:t>An example B-Tree</a:t>
            </a:r>
            <a:endParaRPr lang="ar-SA" dirty="0"/>
          </a:p>
        </p:txBody>
      </p:sp>
      <p:pic>
        <p:nvPicPr>
          <p:cNvPr id="1026" name="Picture 2"/>
          <p:cNvPicPr>
            <a:picLocks noChangeAspect="1" noChangeArrowheads="1"/>
          </p:cNvPicPr>
          <p:nvPr/>
        </p:nvPicPr>
        <p:blipFill>
          <a:blip r:embed="rId2"/>
          <a:srcRect/>
          <a:stretch>
            <a:fillRect/>
          </a:stretch>
        </p:blipFill>
        <p:spPr bwMode="auto">
          <a:xfrm>
            <a:off x="585664" y="785794"/>
            <a:ext cx="7986864" cy="4319607"/>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en-US" dirty="0" smtClean="0"/>
              <a:t>Implementing an ADT</a:t>
            </a:r>
            <a:endParaRPr lang="ar-SA" dirty="0"/>
          </a:p>
        </p:txBody>
      </p:sp>
      <p:sp>
        <p:nvSpPr>
          <p:cNvPr id="3" name="عنصر نائب للمحتوى 2"/>
          <p:cNvSpPr>
            <a:spLocks noGrp="1"/>
          </p:cNvSpPr>
          <p:nvPr>
            <p:ph idx="1"/>
          </p:nvPr>
        </p:nvSpPr>
        <p:spPr>
          <a:xfrm>
            <a:off x="502920" y="1312750"/>
            <a:ext cx="8183880" cy="4187952"/>
          </a:xfrm>
        </p:spPr>
        <p:txBody>
          <a:bodyPr/>
          <a:lstStyle/>
          <a:p>
            <a:pPr algn="l" rtl="0"/>
            <a:r>
              <a:rPr lang="en-US" sz="3200" dirty="0" smtClean="0"/>
              <a:t>Using the example of implementing a </a:t>
            </a:r>
            <a:r>
              <a:rPr lang="en-US" sz="3200" dirty="0" err="1" smtClean="0"/>
              <a:t>BTree</a:t>
            </a:r>
            <a:r>
              <a:rPr lang="en-US" sz="3200" dirty="0" smtClean="0"/>
              <a:t>, are there any general principles that we can follow when implementing an abstract data type (ADT)?</a:t>
            </a:r>
          </a:p>
          <a:p>
            <a:endParaRPr lang="ar-SA"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pPr algn="ctr"/>
            <a:r>
              <a:rPr lang="en-US" dirty="0" smtClean="0"/>
              <a:t>Example: Implementing a B-Tree</a:t>
            </a:r>
            <a:endParaRPr lang="ar-SA" dirty="0"/>
          </a:p>
        </p:txBody>
      </p:sp>
      <p:sp>
        <p:nvSpPr>
          <p:cNvPr id="3" name="عنصر نائب للمحتوى 2"/>
          <p:cNvSpPr>
            <a:spLocks noGrp="1"/>
          </p:cNvSpPr>
          <p:nvPr>
            <p:ph idx="1"/>
          </p:nvPr>
        </p:nvSpPr>
        <p:spPr>
          <a:xfrm>
            <a:off x="428596" y="530352"/>
            <a:ext cx="8258204" cy="4187952"/>
          </a:xfrm>
        </p:spPr>
        <p:txBody>
          <a:bodyPr>
            <a:normAutofit/>
          </a:bodyPr>
          <a:lstStyle/>
          <a:p>
            <a:pPr algn="l" rtl="0"/>
            <a:r>
              <a:rPr lang="en-US" dirty="0" smtClean="0"/>
              <a:t>Consider a request to store all actors</a:t>
            </a:r>
          </a:p>
          <a:p>
            <a:pPr algn="l" rtl="0">
              <a:buNone/>
            </a:pPr>
            <a:r>
              <a:rPr lang="en-US" dirty="0" smtClean="0"/>
              <a:t>  (male and female) since 1900.</a:t>
            </a:r>
          </a:p>
          <a:p>
            <a:pPr algn="l" rtl="0"/>
            <a:r>
              <a:rPr lang="en-US" dirty="0" smtClean="0"/>
              <a:t>Say there are too many to store in a computer’s memory, then we need to use a B-Tree because it’s the most time efficient way of adding, updating, retrieving (and maybe deleting) records.</a:t>
            </a:r>
          </a:p>
          <a:p>
            <a:pPr algn="l" rtl="0"/>
            <a:r>
              <a:rPr lang="en-US" dirty="0" smtClean="0"/>
              <a:t>How do we begin to code this problem?</a:t>
            </a:r>
          </a:p>
          <a:p>
            <a:endParaRPr lang="ar-SA"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en-US" dirty="0" smtClean="0"/>
              <a:t>1 - What classes are required?</a:t>
            </a:r>
            <a:endParaRPr lang="ar-SA" dirty="0"/>
          </a:p>
        </p:txBody>
      </p:sp>
      <p:sp>
        <p:nvSpPr>
          <p:cNvPr id="3" name="عنصر نائب للمحتوى 2"/>
          <p:cNvSpPr>
            <a:spLocks noGrp="1"/>
          </p:cNvSpPr>
          <p:nvPr>
            <p:ph idx="1"/>
          </p:nvPr>
        </p:nvSpPr>
        <p:spPr/>
        <p:txBody>
          <a:bodyPr>
            <a:normAutofit fontScale="85000" lnSpcReduction="20000"/>
          </a:bodyPr>
          <a:lstStyle/>
          <a:p>
            <a:pPr algn="l" rtl="0"/>
            <a:r>
              <a:rPr lang="en-US" dirty="0" smtClean="0"/>
              <a:t>What are the ‘things’ in the problem specification?</a:t>
            </a:r>
          </a:p>
          <a:p>
            <a:pPr algn="l" rtl="0"/>
            <a:r>
              <a:rPr lang="en-US" dirty="0" smtClean="0"/>
              <a:t>Firstly there are records of individual actors -- lots of them.</a:t>
            </a:r>
          </a:p>
          <a:p>
            <a:pPr algn="l" rtl="0"/>
            <a:r>
              <a:rPr lang="en-US" dirty="0" smtClean="0"/>
              <a:t>Secondly we have decided to use a B-Tree to store them, which itself will contain classes:</a:t>
            </a:r>
          </a:p>
          <a:p>
            <a:pPr algn="l" rtl="0">
              <a:buNone/>
            </a:pPr>
            <a:r>
              <a:rPr lang="en-US" dirty="0" smtClean="0"/>
              <a:t>   – A </a:t>
            </a:r>
            <a:r>
              <a:rPr lang="en-US" b="1" i="1" dirty="0" err="1" smtClean="0"/>
              <a:t>BKey</a:t>
            </a:r>
            <a:r>
              <a:rPr lang="en-US" b="1" i="1" dirty="0" smtClean="0"/>
              <a:t> class to hold each Record</a:t>
            </a:r>
          </a:p>
          <a:p>
            <a:pPr algn="l" rtl="0">
              <a:buNone/>
            </a:pPr>
            <a:r>
              <a:rPr lang="en-US" b="1" i="1" dirty="0" smtClean="0"/>
              <a:t>   </a:t>
            </a:r>
            <a:r>
              <a:rPr lang="en-US" dirty="0" smtClean="0"/>
              <a:t>– A </a:t>
            </a:r>
            <a:r>
              <a:rPr lang="en-US" b="1" i="1" dirty="0" err="1" smtClean="0"/>
              <a:t>BNode</a:t>
            </a:r>
            <a:r>
              <a:rPr lang="en-US" b="1" i="1" dirty="0" smtClean="0"/>
              <a:t> class to hold a number of keys</a:t>
            </a:r>
          </a:p>
          <a:p>
            <a:pPr algn="l" rtl="0">
              <a:buNone/>
            </a:pPr>
            <a:r>
              <a:rPr lang="en-US" dirty="0" smtClean="0"/>
              <a:t>   – A </a:t>
            </a:r>
            <a:r>
              <a:rPr lang="en-US" b="1" i="1" dirty="0" smtClean="0"/>
              <a:t>B-Tree class as a wrapper around the linked </a:t>
            </a:r>
            <a:r>
              <a:rPr lang="en-US" dirty="0" err="1" smtClean="0"/>
              <a:t>BNode</a:t>
            </a:r>
            <a:r>
              <a:rPr lang="en-US" dirty="0" smtClean="0"/>
              <a:t> objects</a:t>
            </a:r>
          </a:p>
          <a:p>
            <a:pPr algn="l" rtl="0"/>
            <a:r>
              <a:rPr lang="en-US" dirty="0" smtClean="0"/>
              <a:t>Anything else?</a:t>
            </a:r>
          </a:p>
          <a:p>
            <a:pPr algn="l" rtl="0"/>
            <a:r>
              <a:rPr lang="en-US" dirty="0" smtClean="0"/>
              <a:t>Would you do it differently?</a:t>
            </a:r>
          </a:p>
          <a:p>
            <a:endParaRPr lang="ar-SA"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pPr algn="ctr"/>
            <a:r>
              <a:rPr lang="en-US" dirty="0" smtClean="0"/>
              <a:t>2 - What are the class</a:t>
            </a:r>
            <a:br>
              <a:rPr lang="en-US" dirty="0" smtClean="0"/>
            </a:br>
            <a:r>
              <a:rPr lang="en-US" dirty="0" smtClean="0"/>
              <a:t>interactions?</a:t>
            </a:r>
            <a:endParaRPr lang="ar-SA" dirty="0"/>
          </a:p>
        </p:txBody>
      </p:sp>
      <p:pic>
        <p:nvPicPr>
          <p:cNvPr id="15362" name="Picture 2"/>
          <p:cNvPicPr>
            <a:picLocks noChangeAspect="1" noChangeArrowheads="1"/>
          </p:cNvPicPr>
          <p:nvPr/>
        </p:nvPicPr>
        <p:blipFill>
          <a:blip r:embed="rId2"/>
          <a:srcRect/>
          <a:stretch>
            <a:fillRect/>
          </a:stretch>
        </p:blipFill>
        <p:spPr bwMode="auto">
          <a:xfrm>
            <a:off x="1000100" y="866780"/>
            <a:ext cx="7170450" cy="3848104"/>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en-US" dirty="0" smtClean="0"/>
              <a:t>3 - What are the algorithms?</a:t>
            </a:r>
            <a:endParaRPr lang="ar-SA" dirty="0"/>
          </a:p>
        </p:txBody>
      </p:sp>
      <p:sp>
        <p:nvSpPr>
          <p:cNvPr id="3" name="عنصر نائب للمحتوى 2"/>
          <p:cNvSpPr>
            <a:spLocks noGrp="1"/>
          </p:cNvSpPr>
          <p:nvPr>
            <p:ph idx="1"/>
          </p:nvPr>
        </p:nvSpPr>
        <p:spPr>
          <a:xfrm>
            <a:off x="502920" y="812684"/>
            <a:ext cx="8183880" cy="4187952"/>
          </a:xfrm>
        </p:spPr>
        <p:txBody>
          <a:bodyPr/>
          <a:lstStyle/>
          <a:p>
            <a:pPr algn="l" rtl="0"/>
            <a:r>
              <a:rPr lang="en-US" dirty="0" smtClean="0"/>
              <a:t>Insertion: when a node becomes too full, split it into two nodes and promote the middle key into a parent key. Repeat recursively on the parent key.</a:t>
            </a:r>
          </a:p>
          <a:p>
            <a:pPr algn="l" rtl="0"/>
            <a:r>
              <a:rPr lang="en-US" dirty="0" smtClean="0"/>
              <a:t>Deletion: delete (always, in principle, from a leaf) using rules on slides 11 and 12.</a:t>
            </a:r>
          </a:p>
          <a:p>
            <a:endParaRPr lang="ar-SA"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pPr algn="ctr"/>
            <a:r>
              <a:rPr lang="en-US" dirty="0" smtClean="0"/>
              <a:t>4 - What data </a:t>
            </a:r>
            <a:r>
              <a:rPr lang="en-US" dirty="0" err="1" smtClean="0"/>
              <a:t>struct’s</a:t>
            </a:r>
            <a:r>
              <a:rPr lang="en-US" dirty="0" smtClean="0"/>
              <a:t> are</a:t>
            </a:r>
            <a:br>
              <a:rPr lang="en-US" dirty="0" smtClean="0"/>
            </a:br>
            <a:r>
              <a:rPr lang="en-US" dirty="0" smtClean="0"/>
              <a:t>required?</a:t>
            </a:r>
            <a:endParaRPr lang="ar-SA" dirty="0"/>
          </a:p>
        </p:txBody>
      </p:sp>
      <p:sp>
        <p:nvSpPr>
          <p:cNvPr id="3" name="عنصر نائب للمحتوى 2"/>
          <p:cNvSpPr>
            <a:spLocks noGrp="1"/>
          </p:cNvSpPr>
          <p:nvPr>
            <p:ph idx="1"/>
          </p:nvPr>
        </p:nvSpPr>
        <p:spPr/>
        <p:txBody>
          <a:bodyPr>
            <a:normAutofit fontScale="92500" lnSpcReduction="10000"/>
          </a:bodyPr>
          <a:lstStyle/>
          <a:p>
            <a:pPr algn="l" rtl="0"/>
            <a:r>
              <a:rPr lang="en-US" b="1" dirty="0" smtClean="0"/>
              <a:t>B-Tree: Contains a pointer Node top; to the top Node </a:t>
            </a:r>
            <a:r>
              <a:rPr lang="en-US" dirty="0" smtClean="0"/>
              <a:t>object.</a:t>
            </a:r>
          </a:p>
          <a:p>
            <a:pPr algn="l" rtl="0"/>
            <a:r>
              <a:rPr lang="en-US" b="1" dirty="0" err="1" smtClean="0"/>
              <a:t>BNode</a:t>
            </a:r>
            <a:r>
              <a:rPr lang="en-US" b="1" dirty="0" smtClean="0"/>
              <a:t>: Contains an array </a:t>
            </a:r>
            <a:r>
              <a:rPr lang="en-US" b="1" dirty="0" err="1" smtClean="0"/>
              <a:t>BKey</a:t>
            </a:r>
            <a:r>
              <a:rPr lang="en-US" b="1" dirty="0" smtClean="0"/>
              <a:t>[] keys; of Key </a:t>
            </a:r>
            <a:r>
              <a:rPr lang="en-US" dirty="0" smtClean="0"/>
              <a:t>objects and a pointer Node parent;</a:t>
            </a:r>
          </a:p>
          <a:p>
            <a:pPr algn="l" rtl="0"/>
            <a:r>
              <a:rPr lang="en-US" b="1" dirty="0" err="1" smtClean="0"/>
              <a:t>BKey</a:t>
            </a:r>
            <a:r>
              <a:rPr lang="en-US" b="1" dirty="0" smtClean="0"/>
              <a:t>: Contains a Record and two pointers to child </a:t>
            </a:r>
            <a:r>
              <a:rPr lang="en-US" dirty="0" err="1" smtClean="0"/>
              <a:t>BNode</a:t>
            </a:r>
            <a:r>
              <a:rPr lang="en-US" dirty="0" smtClean="0"/>
              <a:t> objects.</a:t>
            </a:r>
          </a:p>
          <a:p>
            <a:pPr algn="l" rtl="0"/>
            <a:r>
              <a:rPr lang="en-US" b="1" dirty="0" smtClean="0"/>
              <a:t>Record: Depends on the application, but will always </a:t>
            </a:r>
            <a:r>
              <a:rPr lang="en-US" dirty="0" smtClean="0"/>
              <a:t>implement the Comparable interface. In this application it contains a String name; and an array String[] </a:t>
            </a:r>
            <a:r>
              <a:rPr lang="en-US" dirty="0" err="1" smtClean="0"/>
              <a:t>inFilms</a:t>
            </a:r>
            <a:r>
              <a:rPr lang="en-US" dirty="0" smtClean="0"/>
              <a:t>;</a:t>
            </a:r>
          </a:p>
          <a:p>
            <a:endParaRPr lang="ar-SA"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pPr algn="ctr"/>
            <a:r>
              <a:rPr lang="en-US" dirty="0" smtClean="0"/>
              <a:t>5 - What methods are required?</a:t>
            </a:r>
            <a:endParaRPr lang="ar-SA" dirty="0"/>
          </a:p>
        </p:txBody>
      </p:sp>
      <p:sp>
        <p:nvSpPr>
          <p:cNvPr id="3" name="عنصر نائب للمحتوى 2"/>
          <p:cNvSpPr>
            <a:spLocks noGrp="1"/>
          </p:cNvSpPr>
          <p:nvPr>
            <p:ph idx="1"/>
          </p:nvPr>
        </p:nvSpPr>
        <p:spPr>
          <a:xfrm>
            <a:off x="502920" y="741246"/>
            <a:ext cx="8183880" cy="4187952"/>
          </a:xfrm>
        </p:spPr>
        <p:txBody>
          <a:bodyPr>
            <a:normAutofit/>
          </a:bodyPr>
          <a:lstStyle/>
          <a:p>
            <a:pPr algn="l" rtl="0"/>
            <a:r>
              <a:rPr lang="en-US" dirty="0" smtClean="0"/>
              <a:t>Start with the methods for the most basic classes (those that only use existing classes, not the ones you’re coding)</a:t>
            </a:r>
          </a:p>
          <a:p>
            <a:pPr algn="l" rtl="0"/>
            <a:r>
              <a:rPr lang="en-US" dirty="0" smtClean="0"/>
              <a:t>These will act on the data structures to (</a:t>
            </a:r>
            <a:r>
              <a:rPr lang="en-US" dirty="0" err="1" smtClean="0"/>
              <a:t>i</a:t>
            </a:r>
            <a:r>
              <a:rPr lang="en-US" dirty="0" smtClean="0"/>
              <a:t>) create, (ii) update, (iii) retrieve, and/or (iv) delete. There may be a number of methods for each of these operations.</a:t>
            </a:r>
          </a:p>
          <a:p>
            <a:pPr algn="l" rtl="0"/>
            <a:r>
              <a:rPr lang="en-US" dirty="0" smtClean="0"/>
              <a:t>Start coding the most basic classes, and test with a main() method in each class.</a:t>
            </a:r>
          </a:p>
          <a:p>
            <a:endParaRPr lang="ar-S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dirty="0" smtClean="0"/>
              <a:t>B-tree Structures</a:t>
            </a:r>
            <a:endParaRPr lang="ar-SA" dirty="0"/>
          </a:p>
        </p:txBody>
      </p:sp>
      <p:pic>
        <p:nvPicPr>
          <p:cNvPr id="4" name="Picture 10" descr="fig14_10"/>
          <p:cNvPicPr>
            <a:picLocks noChangeAspect="1" noChangeArrowheads="1"/>
          </p:cNvPicPr>
          <p:nvPr/>
        </p:nvPicPr>
        <p:blipFill>
          <a:blip r:embed="rId2"/>
          <a:srcRect/>
          <a:stretch>
            <a:fillRect/>
          </a:stretch>
        </p:blipFill>
        <p:spPr bwMode="auto">
          <a:xfrm>
            <a:off x="714348" y="571480"/>
            <a:ext cx="7715304" cy="4791076"/>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en-US" dirty="0" smtClean="0"/>
              <a:t>Inserting into a B-Tree</a:t>
            </a:r>
            <a:endParaRPr lang="ar-SA" dirty="0"/>
          </a:p>
        </p:txBody>
      </p:sp>
      <p:sp>
        <p:nvSpPr>
          <p:cNvPr id="3" name="عنصر نائب للمحتوى 2"/>
          <p:cNvSpPr>
            <a:spLocks noGrp="1"/>
          </p:cNvSpPr>
          <p:nvPr>
            <p:ph idx="1"/>
          </p:nvPr>
        </p:nvSpPr>
        <p:spPr>
          <a:xfrm>
            <a:off x="502920" y="669808"/>
            <a:ext cx="8183880" cy="4187952"/>
          </a:xfrm>
        </p:spPr>
        <p:txBody>
          <a:bodyPr>
            <a:normAutofit fontScale="85000" lnSpcReduction="20000"/>
          </a:bodyPr>
          <a:lstStyle/>
          <a:p>
            <a:pPr algn="l" rtl="0"/>
            <a:r>
              <a:rPr lang="en-US" dirty="0" smtClean="0"/>
              <a:t> Attempt to insert the new key into a leaf</a:t>
            </a:r>
          </a:p>
          <a:p>
            <a:pPr algn="l" rtl="0"/>
            <a:r>
              <a:rPr lang="en-US" dirty="0" smtClean="0"/>
              <a:t> If this would result in that leaf becoming too big, split the leaf into two, promoting the middle key to the leaf’s parent</a:t>
            </a:r>
          </a:p>
          <a:p>
            <a:pPr algn="l" rtl="0"/>
            <a:r>
              <a:rPr lang="en-US" dirty="0" smtClean="0"/>
              <a:t>If this would result in the parent becoming too big, split the parent into two, promoting the middle key</a:t>
            </a:r>
          </a:p>
          <a:p>
            <a:pPr algn="l" rtl="0"/>
            <a:r>
              <a:rPr lang="en-US" dirty="0" smtClean="0"/>
              <a:t>This strategy might have to be repeated all the way to the top</a:t>
            </a:r>
          </a:p>
          <a:p>
            <a:pPr algn="l" rtl="0"/>
            <a:r>
              <a:rPr lang="en-US" dirty="0" smtClean="0"/>
              <a:t>If necessary, the root is split in two and the middle key is promoted to a new root, making the tree one level higher</a:t>
            </a:r>
          </a:p>
          <a:p>
            <a:endParaRPr lang="ar-SA"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en-US" dirty="0" smtClean="0"/>
              <a:t>Constructing a B-tree</a:t>
            </a:r>
            <a:endParaRPr lang="ar-SA" dirty="0"/>
          </a:p>
        </p:txBody>
      </p:sp>
      <p:pic>
        <p:nvPicPr>
          <p:cNvPr id="2050" name="Picture 2"/>
          <p:cNvPicPr>
            <a:picLocks noChangeAspect="1" noChangeArrowheads="1"/>
          </p:cNvPicPr>
          <p:nvPr/>
        </p:nvPicPr>
        <p:blipFill>
          <a:blip r:embed="rId2"/>
          <a:srcRect/>
          <a:stretch>
            <a:fillRect/>
          </a:stretch>
        </p:blipFill>
        <p:spPr bwMode="auto">
          <a:xfrm>
            <a:off x="714348" y="695317"/>
            <a:ext cx="7783459" cy="4305319"/>
          </a:xfrm>
          <a:prstGeom prst="rect">
            <a:avLst/>
          </a:prstGeom>
          <a:noFill/>
          <a:ln w="9525">
            <a:noFill/>
            <a:miter lim="800000"/>
            <a:headEnd/>
            <a:tailEnd/>
          </a:ln>
          <a:effectLst/>
        </p:spPr>
      </p:pic>
      <p:sp>
        <p:nvSpPr>
          <p:cNvPr id="4" name="وسيلة شرح على شكل سحابة 3"/>
          <p:cNvSpPr/>
          <p:nvPr/>
        </p:nvSpPr>
        <p:spPr>
          <a:xfrm>
            <a:off x="4857752" y="2643182"/>
            <a:ext cx="1857388" cy="642942"/>
          </a:xfrm>
          <a:prstGeom prst="cloudCallout">
            <a:avLst/>
          </a:prstGeom>
        </p:spPr>
        <p:style>
          <a:lnRef idx="1">
            <a:schemeClr val="accent5"/>
          </a:lnRef>
          <a:fillRef idx="2">
            <a:schemeClr val="accent5"/>
          </a:fillRef>
          <a:effectRef idx="1">
            <a:schemeClr val="accent5"/>
          </a:effectRef>
          <a:fontRef idx="minor">
            <a:schemeClr val="dk1"/>
          </a:fontRef>
        </p:style>
        <p:txBody>
          <a:bodyPr rtlCol="1" anchor="ctr"/>
          <a:lstStyle/>
          <a:p>
            <a:pPr algn="ctr"/>
            <a:r>
              <a:rPr lang="en-US" dirty="0" smtClean="0"/>
              <a:t>25</a:t>
            </a:r>
          </a:p>
          <a:p>
            <a:pPr algn="ctr"/>
            <a:r>
              <a:rPr lang="en-US" dirty="0" smtClean="0"/>
              <a:t>problem</a:t>
            </a:r>
            <a:endParaRPr lang="ar-SA"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en-US" dirty="0" smtClean="0"/>
              <a:t>Constructing a B-tree (contd.)</a:t>
            </a:r>
            <a:endParaRPr lang="ar-SA" dirty="0"/>
          </a:p>
        </p:txBody>
      </p:sp>
      <p:pic>
        <p:nvPicPr>
          <p:cNvPr id="3074" name="Picture 2"/>
          <p:cNvPicPr>
            <a:picLocks noChangeAspect="1" noChangeArrowheads="1"/>
          </p:cNvPicPr>
          <p:nvPr/>
        </p:nvPicPr>
        <p:blipFill>
          <a:blip r:embed="rId2"/>
          <a:srcRect/>
          <a:stretch>
            <a:fillRect/>
          </a:stretch>
        </p:blipFill>
        <p:spPr bwMode="auto">
          <a:xfrm>
            <a:off x="1357290" y="714356"/>
            <a:ext cx="6072230" cy="4376737"/>
          </a:xfrm>
          <a:prstGeom prst="rect">
            <a:avLst/>
          </a:prstGeom>
          <a:noFill/>
          <a:ln w="9525">
            <a:noFill/>
            <a:miter lim="800000"/>
            <a:headEnd/>
            <a:tailEnd/>
          </a:ln>
          <a:effectLst/>
        </p:spPr>
      </p:pic>
      <p:sp>
        <p:nvSpPr>
          <p:cNvPr id="4" name="وسيلة شرح على شكل سحابة 3"/>
          <p:cNvSpPr/>
          <p:nvPr/>
        </p:nvSpPr>
        <p:spPr>
          <a:xfrm>
            <a:off x="5643570" y="3571876"/>
            <a:ext cx="1857388" cy="642942"/>
          </a:xfrm>
          <a:prstGeom prst="cloudCallout">
            <a:avLst/>
          </a:prstGeom>
        </p:spPr>
        <p:style>
          <a:lnRef idx="1">
            <a:schemeClr val="accent5"/>
          </a:lnRef>
          <a:fillRef idx="2">
            <a:schemeClr val="accent5"/>
          </a:fillRef>
          <a:effectRef idx="1">
            <a:schemeClr val="accent5"/>
          </a:effectRef>
          <a:fontRef idx="minor">
            <a:schemeClr val="dk1"/>
          </a:fontRef>
        </p:style>
        <p:txBody>
          <a:bodyPr rtlCol="1" anchor="ctr"/>
          <a:lstStyle/>
          <a:p>
            <a:pPr algn="ctr"/>
            <a:r>
              <a:rPr lang="en-US" dirty="0" smtClean="0"/>
              <a:t>17</a:t>
            </a:r>
          </a:p>
          <a:p>
            <a:pPr algn="ctr"/>
            <a:r>
              <a:rPr lang="en-US" dirty="0" smtClean="0"/>
              <a:t>problem</a:t>
            </a:r>
            <a:endParaRPr lang="ar-SA"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r>
              <a:rPr lang="en-US" dirty="0" smtClean="0"/>
              <a:t>Constructing a B-tree (contd.)</a:t>
            </a:r>
            <a:endParaRPr lang="ar-SA" dirty="0"/>
          </a:p>
        </p:txBody>
      </p:sp>
      <p:pic>
        <p:nvPicPr>
          <p:cNvPr id="4098" name="Picture 2"/>
          <p:cNvPicPr>
            <a:picLocks noChangeAspect="1" noChangeArrowheads="1"/>
          </p:cNvPicPr>
          <p:nvPr/>
        </p:nvPicPr>
        <p:blipFill>
          <a:blip r:embed="rId2"/>
          <a:srcRect/>
          <a:stretch>
            <a:fillRect/>
          </a:stretch>
        </p:blipFill>
        <p:spPr bwMode="auto">
          <a:xfrm>
            <a:off x="886781" y="857232"/>
            <a:ext cx="7399995" cy="4224357"/>
          </a:xfrm>
          <a:prstGeom prst="rect">
            <a:avLst/>
          </a:prstGeom>
          <a:noFill/>
          <a:ln w="9525">
            <a:noFill/>
            <a:miter lim="800000"/>
            <a:headEnd/>
            <a:tailEnd/>
          </a:ln>
          <a:effectLst/>
        </p:spPr>
      </p:pic>
      <p:sp>
        <p:nvSpPr>
          <p:cNvPr id="4" name="وسيلة شرح على شكل سحابة 3"/>
          <p:cNvSpPr/>
          <p:nvPr/>
        </p:nvSpPr>
        <p:spPr>
          <a:xfrm>
            <a:off x="6643702" y="3786190"/>
            <a:ext cx="1857388" cy="642942"/>
          </a:xfrm>
          <a:prstGeom prst="cloudCallout">
            <a:avLst/>
          </a:prstGeom>
        </p:spPr>
        <p:style>
          <a:lnRef idx="1">
            <a:schemeClr val="accent5"/>
          </a:lnRef>
          <a:fillRef idx="2">
            <a:schemeClr val="accent5"/>
          </a:fillRef>
          <a:effectRef idx="1">
            <a:schemeClr val="accent5"/>
          </a:effectRef>
          <a:fontRef idx="minor">
            <a:schemeClr val="dk1"/>
          </a:fontRef>
        </p:style>
        <p:txBody>
          <a:bodyPr rtlCol="1" anchor="ctr"/>
          <a:lstStyle/>
          <a:p>
            <a:pPr algn="ctr"/>
            <a:r>
              <a:rPr lang="en-US" dirty="0" smtClean="0"/>
              <a:t>68</a:t>
            </a:r>
          </a:p>
          <a:p>
            <a:pPr algn="ctr"/>
            <a:r>
              <a:rPr lang="en-US" dirty="0" smtClean="0"/>
              <a:t>problem</a:t>
            </a:r>
            <a:endParaRPr lang="ar-SA"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واجهة">
  <a:themeElements>
    <a:clrScheme name="واجهة">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واجهة">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واجهة">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سمة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421</TotalTime>
  <Words>1649</Words>
  <Application>Microsoft Office PowerPoint</Application>
  <PresentationFormat>عرض على الشاشة (3:4)‏</PresentationFormat>
  <Paragraphs>223</Paragraphs>
  <Slides>46</Slides>
  <Notes>2</Notes>
  <HiddenSlides>0</HiddenSlides>
  <MMClips>0</MMClips>
  <ScaleCrop>false</ScaleCrop>
  <HeadingPairs>
    <vt:vector size="4" baseType="variant">
      <vt:variant>
        <vt:lpstr>سمة</vt:lpstr>
      </vt:variant>
      <vt:variant>
        <vt:i4>1</vt:i4>
      </vt:variant>
      <vt:variant>
        <vt:lpstr>عناوين الشرائح</vt:lpstr>
      </vt:variant>
      <vt:variant>
        <vt:i4>46</vt:i4>
      </vt:variant>
    </vt:vector>
  </HeadingPairs>
  <TitlesOfParts>
    <vt:vector size="47" baseType="lpstr">
      <vt:lpstr>واجهة</vt:lpstr>
      <vt:lpstr>Advanced Database Discussion</vt:lpstr>
      <vt:lpstr>Motivation for B-Trees</vt:lpstr>
      <vt:lpstr>Definition of a B-tree</vt:lpstr>
      <vt:lpstr>An example B-Tree</vt:lpstr>
      <vt:lpstr>B-tree Structures</vt:lpstr>
      <vt:lpstr>Inserting into a B-Tree</vt:lpstr>
      <vt:lpstr>Constructing a B-tree</vt:lpstr>
      <vt:lpstr>Constructing a B-tree (contd.)</vt:lpstr>
      <vt:lpstr>Constructing a B-tree (contd.)</vt:lpstr>
      <vt:lpstr>Constructing a B-tree (contd.)</vt:lpstr>
      <vt:lpstr>Constructing a B-tree (contd.)</vt:lpstr>
      <vt:lpstr>Example of Insertion in B-Tree(1)</vt:lpstr>
      <vt:lpstr>Example of Insertion in B-Tree(2)</vt:lpstr>
      <vt:lpstr>الشريحة 14</vt:lpstr>
      <vt:lpstr>الشريحة 15</vt:lpstr>
      <vt:lpstr>الشريحة 16</vt:lpstr>
      <vt:lpstr>B-Tree Insertion Algorithm</vt:lpstr>
      <vt:lpstr>B-Tree Insertion Algorithm – Cont.</vt:lpstr>
      <vt:lpstr>Removal from a B-tree</vt:lpstr>
      <vt:lpstr>Removal from a B-tree (2)</vt:lpstr>
      <vt:lpstr>Type #1: Simple leaf deletion</vt:lpstr>
      <vt:lpstr>Type #2: Simple non-leaf deletion</vt:lpstr>
      <vt:lpstr>Type #3: Enough siblings</vt:lpstr>
      <vt:lpstr>Type #3: Enough siblings</vt:lpstr>
      <vt:lpstr>Type #4: Too few keys in node and its siblings</vt:lpstr>
      <vt:lpstr>Type #4: Too few keys in node and its siblings</vt:lpstr>
      <vt:lpstr>Deletion in B-Tree</vt:lpstr>
      <vt:lpstr>Deletion in B-Tree</vt:lpstr>
      <vt:lpstr>Deletion in B-Tree</vt:lpstr>
      <vt:lpstr>Deletion in B-Tree</vt:lpstr>
      <vt:lpstr>الشريحة 31</vt:lpstr>
      <vt:lpstr>الشريحة 32</vt:lpstr>
      <vt:lpstr>الشريحة 33</vt:lpstr>
      <vt:lpstr>الشريحة 34</vt:lpstr>
      <vt:lpstr>الشريحة 35</vt:lpstr>
      <vt:lpstr>الشريحة 36</vt:lpstr>
      <vt:lpstr>B-Tree Deletion Algorithm</vt:lpstr>
      <vt:lpstr>الشريحة 38</vt:lpstr>
      <vt:lpstr>Analysis of B-Trees</vt:lpstr>
      <vt:lpstr>Implementing an ADT</vt:lpstr>
      <vt:lpstr>Example: Implementing a B-Tree</vt:lpstr>
      <vt:lpstr>1 - What classes are required?</vt:lpstr>
      <vt:lpstr>2 - What are the class interactions?</vt:lpstr>
      <vt:lpstr>3 - What are the algorithms?</vt:lpstr>
      <vt:lpstr>4 - What data struct’s are required?</vt:lpstr>
      <vt:lpstr>5 - What methods are required?</vt:lpstr>
    </vt:vector>
  </TitlesOfParts>
  <Company>revial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Database Discussion</dc:title>
  <dc:creator>revial</dc:creator>
  <cp:lastModifiedBy>revial</cp:lastModifiedBy>
  <cp:revision>53</cp:revision>
  <dcterms:created xsi:type="dcterms:W3CDTF">2010-10-25T03:36:53Z</dcterms:created>
  <dcterms:modified xsi:type="dcterms:W3CDTF">2010-10-30T04:41:22Z</dcterms:modified>
</cp:coreProperties>
</file>