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58" r:id="rId5"/>
    <p:sldId id="259" r:id="rId6"/>
    <p:sldId id="262" r:id="rId7"/>
    <p:sldId id="263" r:id="rId8"/>
    <p:sldId id="266" r:id="rId9"/>
    <p:sldId id="265"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2" r:id="rId25"/>
    <p:sldId id="281" r:id="rId26"/>
    <p:sldId id="284" r:id="rId27"/>
    <p:sldId id="293" r:id="rId28"/>
    <p:sldId id="310" r:id="rId29"/>
    <p:sldId id="314" r:id="rId30"/>
    <p:sldId id="290" r:id="rId31"/>
    <p:sldId id="294" r:id="rId32"/>
    <p:sldId id="289" r:id="rId33"/>
    <p:sldId id="286" r:id="rId34"/>
    <p:sldId id="287" r:id="rId35"/>
    <p:sldId id="291" r:id="rId36"/>
    <p:sldId id="311" r:id="rId37"/>
    <p:sldId id="297" r:id="rId38"/>
    <p:sldId id="309" r:id="rId39"/>
    <p:sldId id="298" r:id="rId40"/>
    <p:sldId id="301" r:id="rId41"/>
    <p:sldId id="296" r:id="rId42"/>
    <p:sldId id="312" r:id="rId43"/>
    <p:sldId id="305" r:id="rId44"/>
    <p:sldId id="308" r:id="rId45"/>
    <p:sldId id="303" r:id="rId46"/>
    <p:sldId id="28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3.jpg"/><Relationship Id="rId7" Type="http://schemas.openxmlformats.org/officeDocument/2006/relationships/image" Target="../media/image26.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9.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image" Target="../media/image4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a:t>Motorbike Accessories Inventory Management</a:t>
            </a:r>
            <a:endParaRPr lang="en-US" sz="5400" dirty="0"/>
          </a:p>
        </p:txBody>
      </p:sp>
      <p:sp>
        <p:nvSpPr>
          <p:cNvPr id="3" name="Subtitle 2"/>
          <p:cNvSpPr>
            <a:spLocks noGrp="1"/>
          </p:cNvSpPr>
          <p:nvPr>
            <p:ph type="subTitle" idx="1"/>
          </p:nvPr>
        </p:nvSpPr>
        <p:spPr>
          <a:xfrm>
            <a:off x="1069847" y="4389119"/>
            <a:ext cx="8583603" cy="2181497"/>
          </a:xfrm>
        </p:spPr>
        <p:txBody>
          <a:bodyPr>
            <a:normAutofit fontScale="92500" lnSpcReduction="10000"/>
          </a:bodyPr>
          <a:lstStyle/>
          <a:p>
            <a:r>
              <a:rPr lang="en-US" b="1" i="1" dirty="0" smtClean="0"/>
              <a:t>Supervisor</a:t>
            </a:r>
            <a:r>
              <a:rPr lang="en-US" dirty="0" smtClean="0"/>
              <a:t>: Lai </a:t>
            </a:r>
            <a:r>
              <a:rPr lang="en-US" dirty="0" err="1" smtClean="0"/>
              <a:t>Duc</a:t>
            </a:r>
            <a:r>
              <a:rPr lang="en-US" dirty="0" smtClean="0"/>
              <a:t> Hung</a:t>
            </a:r>
          </a:p>
          <a:p>
            <a:r>
              <a:rPr lang="en-US" b="1" i="1" dirty="0" smtClean="0"/>
              <a:t>Members</a:t>
            </a:r>
            <a:r>
              <a:rPr lang="en-US" dirty="0" smtClean="0"/>
              <a:t>: </a:t>
            </a:r>
          </a:p>
          <a:p>
            <a:pPr marL="800100" lvl="1" indent="-342900" algn="l">
              <a:buFont typeface="Arial" panose="020B0604020202020204" pitchFamily="34" charset="0"/>
              <a:buChar char="•"/>
            </a:pPr>
            <a:r>
              <a:rPr lang="en-US" dirty="0" smtClean="0"/>
              <a:t>Pham Minh Hoang (Leader)</a:t>
            </a:r>
          </a:p>
          <a:p>
            <a:pPr marL="800100" lvl="1" indent="-342900" algn="l">
              <a:buFont typeface="Arial" panose="020B0604020202020204" pitchFamily="34" charset="0"/>
              <a:buChar char="•"/>
            </a:pPr>
            <a:r>
              <a:rPr lang="en-US" dirty="0" smtClean="0"/>
              <a:t>Nguyen Truong Thinh (Member)</a:t>
            </a:r>
          </a:p>
          <a:p>
            <a:pPr marL="800100" lvl="1" indent="-342900" algn="l">
              <a:buFont typeface="Arial" panose="020B0604020202020204" pitchFamily="34" charset="0"/>
              <a:buChar char="•"/>
            </a:pPr>
            <a:r>
              <a:rPr lang="en-US" dirty="0"/>
              <a:t>Do Trung Hieu (Member</a:t>
            </a:r>
            <a:r>
              <a:rPr lang="en-US" dirty="0" smtClean="0"/>
              <a:t>)</a:t>
            </a:r>
          </a:p>
          <a:p>
            <a:pPr marL="800100" lvl="1" indent="-342900" algn="l">
              <a:buFont typeface="Arial" panose="020B0604020202020204" pitchFamily="34" charset="0"/>
              <a:buChar char="•"/>
            </a:pPr>
            <a:r>
              <a:rPr lang="en-US" dirty="0" smtClean="0"/>
              <a:t>Nguyen Huy Hoang (Member)</a:t>
            </a:r>
          </a:p>
          <a:p>
            <a:endParaRPr lang="en-US" dirty="0"/>
          </a:p>
        </p:txBody>
      </p:sp>
      <p:pic>
        <p:nvPicPr>
          <p:cNvPr id="4" name="image2.png"/>
          <p:cNvPicPr/>
          <p:nvPr/>
        </p:nvPicPr>
        <p:blipFill>
          <a:blip r:embed="rId2"/>
          <a:srcRect l="2618" r="2479"/>
          <a:stretch>
            <a:fillRect/>
          </a:stretch>
        </p:blipFill>
        <p:spPr>
          <a:xfrm>
            <a:off x="1402079" y="101652"/>
            <a:ext cx="4632961" cy="1139542"/>
          </a:xfrm>
          <a:prstGeom prst="rect">
            <a:avLst/>
          </a:prstGeom>
          <a:ln/>
        </p:spPr>
      </p:pic>
      <p:sp>
        <p:nvSpPr>
          <p:cNvPr id="5" name="TextBox 4"/>
          <p:cNvSpPr txBox="1"/>
          <p:nvPr/>
        </p:nvSpPr>
        <p:spPr>
          <a:xfrm>
            <a:off x="7014754" y="551879"/>
            <a:ext cx="4016827" cy="523220"/>
          </a:xfrm>
          <a:prstGeom prst="rect">
            <a:avLst/>
          </a:prstGeom>
          <a:noFill/>
        </p:spPr>
        <p:txBody>
          <a:bodyPr wrap="square" rtlCol="0">
            <a:spAutoFit/>
          </a:bodyPr>
          <a:lstStyle/>
          <a:p>
            <a:r>
              <a:rPr lang="en-US" sz="2800" b="1" dirty="0" smtClean="0"/>
              <a:t>CAPSTONE PROJECT</a:t>
            </a:r>
            <a:endParaRPr lang="en-US" sz="2800" b="1" dirty="0"/>
          </a:p>
        </p:txBody>
      </p:sp>
    </p:spTree>
    <p:extLst>
      <p:ext uri="{BB962C8B-B14F-4D97-AF65-F5344CB8AC3E}">
        <p14:creationId xmlns:p14="http://schemas.microsoft.com/office/powerpoint/2010/main" val="428708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rfid ?</a:t>
            </a:r>
            <a:endParaRPr lang="en-US" dirty="0"/>
          </a:p>
        </p:txBody>
      </p:sp>
      <p:sp>
        <p:nvSpPr>
          <p:cNvPr id="3" name="Content Placeholder 2"/>
          <p:cNvSpPr>
            <a:spLocks noGrp="1"/>
          </p:cNvSpPr>
          <p:nvPr>
            <p:ph idx="1"/>
          </p:nvPr>
        </p:nvSpPr>
        <p:spPr/>
        <p:txBody>
          <a:bodyPr/>
          <a:lstStyle/>
          <a:p>
            <a:r>
              <a:rPr lang="en-US" dirty="0"/>
              <a:t>RFID is an acronym for “radio-frequency identification” and </a:t>
            </a:r>
            <a:r>
              <a:rPr lang="en-US" dirty="0" smtClean="0"/>
              <a:t>digital </a:t>
            </a:r>
            <a:r>
              <a:rPr lang="en-US" dirty="0"/>
              <a:t>data encoded in RFID tags or smart labels (defined below) are captured by a reader via radio </a:t>
            </a:r>
            <a:r>
              <a:rPr lang="en-US" dirty="0" smtClean="0"/>
              <a:t>waves.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527" y="3199595"/>
            <a:ext cx="2848913" cy="28489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052" y="3670747"/>
            <a:ext cx="3176856" cy="2150772"/>
          </a:xfrm>
          <a:prstGeom prst="rect">
            <a:avLst/>
          </a:prstGeom>
        </p:spPr>
      </p:pic>
      <p:sp>
        <p:nvSpPr>
          <p:cNvPr id="6" name="TextBox 5"/>
          <p:cNvSpPr txBox="1"/>
          <p:nvPr/>
        </p:nvSpPr>
        <p:spPr>
          <a:xfrm>
            <a:off x="3524833" y="6041801"/>
            <a:ext cx="3461589" cy="369332"/>
          </a:xfrm>
          <a:prstGeom prst="rect">
            <a:avLst/>
          </a:prstGeom>
          <a:noFill/>
        </p:spPr>
        <p:txBody>
          <a:bodyPr wrap="none" rtlCol="0">
            <a:spAutoFit/>
          </a:bodyPr>
          <a:lstStyle/>
          <a:p>
            <a:r>
              <a:rPr lang="en-US" dirty="0" smtClean="0"/>
              <a:t>RFID tags and Arduino scanner</a:t>
            </a:r>
            <a:endParaRPr lang="en-US" dirty="0"/>
          </a:p>
        </p:txBody>
      </p:sp>
    </p:spTree>
    <p:extLst>
      <p:ext uri="{BB962C8B-B14F-4D97-AF65-F5344CB8AC3E}">
        <p14:creationId xmlns:p14="http://schemas.microsoft.com/office/powerpoint/2010/main" val="139566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344168"/>
          </a:xfrm>
        </p:spPr>
        <p:txBody>
          <a:bodyPr/>
          <a:lstStyle/>
          <a:p>
            <a:r>
              <a:rPr lang="en-US" dirty="0" smtClean="0"/>
              <a:t>What is rfid?</a:t>
            </a:r>
            <a:endParaRPr lang="en-US" dirty="0"/>
          </a:p>
        </p:txBody>
      </p:sp>
      <p:sp>
        <p:nvSpPr>
          <p:cNvPr id="3" name="Content Placeholder 2"/>
          <p:cNvSpPr>
            <a:spLocks noGrp="1"/>
          </p:cNvSpPr>
          <p:nvPr>
            <p:ph idx="1"/>
          </p:nvPr>
        </p:nvSpPr>
        <p:spPr>
          <a:xfrm>
            <a:off x="1069848" y="1609859"/>
            <a:ext cx="10058400" cy="4562341"/>
          </a:xfrm>
        </p:spPr>
        <p:txBody>
          <a:bodyPr/>
          <a:lstStyle/>
          <a:p>
            <a:r>
              <a:rPr lang="en-US" dirty="0" smtClean="0"/>
              <a:t>There are 3 types of RFID: </a:t>
            </a:r>
          </a:p>
          <a:p>
            <a:pPr lvl="1"/>
            <a:r>
              <a:rPr lang="en-US" dirty="0" smtClean="0"/>
              <a:t>LF RFID (frequencies from 30KHz to 300KHz) – read scope (10cm).</a:t>
            </a:r>
          </a:p>
          <a:p>
            <a:pPr lvl="1"/>
            <a:r>
              <a:rPr lang="en-US" dirty="0" smtClean="0"/>
              <a:t>HF RFID (frequencies from 3 to 30MHz) – read scope( 10cm – 1m).</a:t>
            </a:r>
          </a:p>
          <a:p>
            <a:pPr lvl="1"/>
            <a:r>
              <a:rPr lang="en-US" dirty="0" smtClean="0"/>
              <a:t>UHF RFID (frequencies from 300MHz to 3GHz) – read scope( &gt; 12m).</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892" y="2949263"/>
            <a:ext cx="6534150" cy="3464414"/>
          </a:xfrm>
          <a:prstGeom prst="rect">
            <a:avLst/>
          </a:prstGeom>
        </p:spPr>
      </p:pic>
      <p:sp>
        <p:nvSpPr>
          <p:cNvPr id="5" name="TextBox 4"/>
          <p:cNvSpPr txBox="1"/>
          <p:nvPr/>
        </p:nvSpPr>
        <p:spPr>
          <a:xfrm>
            <a:off x="5100033" y="6450031"/>
            <a:ext cx="2056973" cy="369332"/>
          </a:xfrm>
          <a:prstGeom prst="rect">
            <a:avLst/>
          </a:prstGeom>
          <a:noFill/>
        </p:spPr>
        <p:txBody>
          <a:bodyPr wrap="none" rtlCol="0">
            <a:spAutoFit/>
          </a:bodyPr>
          <a:lstStyle/>
          <a:p>
            <a:r>
              <a:rPr lang="en-US" dirty="0" smtClean="0"/>
              <a:t>RFID Frequencies</a:t>
            </a:r>
            <a:endParaRPr lang="en-US" dirty="0"/>
          </a:p>
        </p:txBody>
      </p:sp>
    </p:spTree>
    <p:extLst>
      <p:ext uri="{BB962C8B-B14F-4D97-AF65-F5344CB8AC3E}">
        <p14:creationId xmlns:p14="http://schemas.microsoft.com/office/powerpoint/2010/main" val="211663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&amp; solution - </a:t>
            </a:r>
            <a:r>
              <a:rPr lang="en-US" sz="2800" dirty="0" smtClean="0"/>
              <a:t>feature functions</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5" y="1985357"/>
            <a:ext cx="2675006" cy="2084367"/>
          </a:xfrm>
        </p:spPr>
      </p:pic>
      <p:sp>
        <p:nvSpPr>
          <p:cNvPr id="6" name="TextBox 5"/>
          <p:cNvSpPr txBox="1"/>
          <p:nvPr/>
        </p:nvSpPr>
        <p:spPr>
          <a:xfrm>
            <a:off x="695459" y="4400212"/>
            <a:ext cx="2257990" cy="646331"/>
          </a:xfrm>
          <a:prstGeom prst="rect">
            <a:avLst/>
          </a:prstGeom>
          <a:noFill/>
        </p:spPr>
        <p:txBody>
          <a:bodyPr wrap="none" rtlCol="0">
            <a:spAutoFit/>
          </a:bodyPr>
          <a:lstStyle/>
          <a:p>
            <a:r>
              <a:rPr lang="en-US" dirty="0" smtClean="0"/>
              <a:t>Manage motorbike’s</a:t>
            </a:r>
          </a:p>
          <a:p>
            <a:r>
              <a:rPr lang="en-US" dirty="0" smtClean="0"/>
              <a:t> parts information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069" y="2042997"/>
            <a:ext cx="3058519" cy="2039606"/>
          </a:xfrm>
          <a:prstGeom prst="rect">
            <a:avLst/>
          </a:prstGeom>
        </p:spPr>
      </p:pic>
      <p:sp>
        <p:nvSpPr>
          <p:cNvPr id="8" name="TextBox 7"/>
          <p:cNvSpPr txBox="1"/>
          <p:nvPr/>
        </p:nvSpPr>
        <p:spPr>
          <a:xfrm>
            <a:off x="3427313" y="4538711"/>
            <a:ext cx="3192284" cy="369332"/>
          </a:xfrm>
          <a:prstGeom prst="rect">
            <a:avLst/>
          </a:prstGeom>
          <a:noFill/>
        </p:spPr>
        <p:txBody>
          <a:bodyPr wrap="none" rtlCol="0">
            <a:spAutoFit/>
          </a:bodyPr>
          <a:lstStyle/>
          <a:p>
            <a:r>
              <a:rPr lang="en-US" dirty="0" smtClean="0"/>
              <a:t>Stock-in &amp; Stock-out process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786" y="2057062"/>
            <a:ext cx="2681968" cy="2011476"/>
          </a:xfrm>
          <a:prstGeom prst="rect">
            <a:avLst/>
          </a:prstGeom>
        </p:spPr>
      </p:pic>
      <p:sp>
        <p:nvSpPr>
          <p:cNvPr id="10" name="TextBox 9"/>
          <p:cNvSpPr txBox="1"/>
          <p:nvPr/>
        </p:nvSpPr>
        <p:spPr>
          <a:xfrm>
            <a:off x="6812923" y="4538711"/>
            <a:ext cx="2510046" cy="646331"/>
          </a:xfrm>
          <a:prstGeom prst="rect">
            <a:avLst/>
          </a:prstGeom>
          <a:noFill/>
        </p:spPr>
        <p:txBody>
          <a:bodyPr wrap="none" rtlCol="0">
            <a:spAutoFit/>
          </a:bodyPr>
          <a:lstStyle/>
          <a:p>
            <a:r>
              <a:rPr lang="en-US" dirty="0" smtClean="0"/>
              <a:t>Transfer products from</a:t>
            </a:r>
          </a:p>
          <a:p>
            <a:r>
              <a:rPr lang="en-US" dirty="0" smtClean="0"/>
              <a:t>shelf to other shelf</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2569" y="2139503"/>
            <a:ext cx="2352675" cy="1943100"/>
          </a:xfrm>
          <a:prstGeom prst="rect">
            <a:avLst/>
          </a:prstGeom>
        </p:spPr>
      </p:pic>
      <p:sp>
        <p:nvSpPr>
          <p:cNvPr id="12" name="TextBox 11"/>
          <p:cNvSpPr txBox="1"/>
          <p:nvPr/>
        </p:nvSpPr>
        <p:spPr>
          <a:xfrm>
            <a:off x="9504609" y="4538711"/>
            <a:ext cx="2454518" cy="923330"/>
          </a:xfrm>
          <a:prstGeom prst="rect">
            <a:avLst/>
          </a:prstGeom>
          <a:noFill/>
        </p:spPr>
        <p:txBody>
          <a:bodyPr wrap="none" rtlCol="0">
            <a:spAutoFit/>
          </a:bodyPr>
          <a:lstStyle/>
          <a:p>
            <a:r>
              <a:rPr lang="en-US" dirty="0" smtClean="0"/>
              <a:t>Stocktake inventory to</a:t>
            </a:r>
          </a:p>
          <a:p>
            <a:r>
              <a:rPr lang="en-US" dirty="0"/>
              <a:t>c</a:t>
            </a:r>
            <a:r>
              <a:rPr lang="en-US" dirty="0" smtClean="0"/>
              <a:t>heck quantity of </a:t>
            </a:r>
          </a:p>
          <a:p>
            <a:r>
              <a:rPr lang="en-US" dirty="0" smtClean="0"/>
              <a:t>products</a:t>
            </a:r>
            <a:endParaRPr lang="en-US" dirty="0"/>
          </a:p>
        </p:txBody>
      </p:sp>
    </p:spTree>
    <p:extLst>
      <p:ext uri="{BB962C8B-B14F-4D97-AF65-F5344CB8AC3E}">
        <p14:creationId xmlns:p14="http://schemas.microsoft.com/office/powerpoint/2010/main" val="34020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0" y="484632"/>
            <a:ext cx="8886422" cy="1609344"/>
          </a:xfrm>
        </p:spPr>
        <p:txBody>
          <a:bodyPr>
            <a:normAutofit/>
          </a:bodyPr>
          <a:lstStyle/>
          <a:p>
            <a:r>
              <a:rPr lang="en-US" dirty="0" smtClean="0"/>
              <a:t>Idea &amp; solution - </a:t>
            </a:r>
            <a:r>
              <a:rPr lang="en-US" sz="3200" dirty="0" smtClean="0"/>
              <a:t>advantages</a:t>
            </a:r>
            <a:endParaRPr lang="en-US" sz="3200" dirty="0"/>
          </a:p>
        </p:txBody>
      </p:sp>
      <p:sp>
        <p:nvSpPr>
          <p:cNvPr id="3" name="Content Placeholder 2"/>
          <p:cNvSpPr>
            <a:spLocks noGrp="1"/>
          </p:cNvSpPr>
          <p:nvPr>
            <p:ph idx="1"/>
          </p:nvPr>
        </p:nvSpPr>
        <p:spPr/>
        <p:txBody>
          <a:bodyPr/>
          <a:lstStyle/>
          <a:p>
            <a:pPr lvl="1"/>
            <a:r>
              <a:rPr lang="en-US" dirty="0" smtClean="0"/>
              <a:t>Time-saving</a:t>
            </a:r>
            <a:r>
              <a:rPr lang="en-US" dirty="0"/>
              <a:t>: The duration when the staff checks the quantity of importing or exporting products can be reduced because RFID tags can be read more than once at the same time.</a:t>
            </a:r>
            <a:endParaRPr lang="en-US" sz="1600" dirty="0"/>
          </a:p>
          <a:p>
            <a:pPr lvl="1"/>
            <a:r>
              <a:rPr lang="en-US" dirty="0"/>
              <a:t>Wide range scanning: The RFID reader can be scanned with the range up to 100m.</a:t>
            </a:r>
            <a:endParaRPr lang="en-US" sz="1600" dirty="0"/>
          </a:p>
          <a:p>
            <a:pPr lvl="1"/>
            <a:r>
              <a:rPr lang="en-US" dirty="0"/>
              <a:t>Durability: Because the RFID tags are made from durable material so that they are really difficult to be damaged.</a:t>
            </a:r>
            <a:endParaRPr lang="en-US" sz="1600" dirty="0"/>
          </a:p>
          <a:p>
            <a:pPr lvl="1"/>
            <a:r>
              <a:rPr lang="en-US" dirty="0"/>
              <a:t>Security: RFID can be saved by using encryption.</a:t>
            </a:r>
            <a:endParaRPr lang="en-US" sz="1600" dirty="0"/>
          </a:p>
          <a:p>
            <a:pPr marL="274320" lvl="1" indent="0">
              <a:buNone/>
            </a:pPr>
            <a:endParaRPr lang="en-US" dirty="0"/>
          </a:p>
        </p:txBody>
      </p:sp>
    </p:spTree>
    <p:extLst>
      <p:ext uri="{BB962C8B-B14F-4D97-AF65-F5344CB8AC3E}">
        <p14:creationId xmlns:p14="http://schemas.microsoft.com/office/powerpoint/2010/main" val="23426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915" y="484632"/>
            <a:ext cx="9182637" cy="1609344"/>
          </a:xfrm>
        </p:spPr>
        <p:txBody>
          <a:bodyPr>
            <a:normAutofit/>
          </a:bodyPr>
          <a:lstStyle/>
          <a:p>
            <a:r>
              <a:rPr lang="en-US" dirty="0" smtClean="0"/>
              <a:t>Idea &amp; solution - </a:t>
            </a:r>
            <a:r>
              <a:rPr lang="en-US" sz="3200" dirty="0" smtClean="0"/>
              <a:t>Disadvantages</a:t>
            </a:r>
            <a:endParaRPr lang="en-US" sz="3200" dirty="0"/>
          </a:p>
        </p:txBody>
      </p:sp>
      <p:sp>
        <p:nvSpPr>
          <p:cNvPr id="3" name="Content Placeholder 2"/>
          <p:cNvSpPr>
            <a:spLocks noGrp="1"/>
          </p:cNvSpPr>
          <p:nvPr>
            <p:ph idx="1"/>
          </p:nvPr>
        </p:nvSpPr>
        <p:spPr/>
        <p:txBody>
          <a:bodyPr/>
          <a:lstStyle/>
          <a:p>
            <a:pPr lvl="1"/>
            <a:r>
              <a:rPr lang="en-US" dirty="0" smtClean="0"/>
              <a:t>The </a:t>
            </a:r>
            <a:r>
              <a:rPr lang="en-US" dirty="0"/>
              <a:t>most disadvantageous of RFID is the investing cost. The RFID implementation’s cost is more expensive than the barcode itself because the price of RFID scanner devices and tags is too high.</a:t>
            </a:r>
            <a:endParaRPr lang="en-US" sz="1600" dirty="0"/>
          </a:p>
          <a:p>
            <a:pPr lvl="1"/>
            <a:r>
              <a:rPr lang="en-US" dirty="0"/>
              <a:t>RFID scanners are affected by metal and liquid.</a:t>
            </a:r>
            <a:endParaRPr lang="en-US" sz="1600" dirty="0"/>
          </a:p>
          <a:p>
            <a:pPr lvl="1"/>
            <a:r>
              <a:rPr lang="en-US" dirty="0"/>
              <a:t>If multiple tags in the same area respond at the same time, the collision can occur</a:t>
            </a:r>
          </a:p>
        </p:txBody>
      </p:sp>
    </p:spTree>
    <p:extLst>
      <p:ext uri="{BB962C8B-B14F-4D97-AF65-F5344CB8AC3E}">
        <p14:creationId xmlns:p14="http://schemas.microsoft.com/office/powerpoint/2010/main" val="4027371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274" y="1536911"/>
            <a:ext cx="9966960" cy="3035808"/>
          </a:xfrm>
        </p:spPr>
        <p:txBody>
          <a:bodyPr/>
          <a:lstStyle/>
          <a:p>
            <a:r>
              <a:rPr lang="en-US" sz="8000" b="1" dirty="0"/>
              <a:t>3</a:t>
            </a:r>
            <a:r>
              <a:rPr lang="en-US" sz="8000" b="1" dirty="0" smtClean="0"/>
              <a:t>. demonstration</a:t>
            </a:r>
            <a:endParaRPr lang="en-US" sz="8000" dirty="0"/>
          </a:p>
        </p:txBody>
      </p:sp>
    </p:spTree>
    <p:extLst>
      <p:ext uri="{BB962C8B-B14F-4D97-AF65-F5344CB8AC3E}">
        <p14:creationId xmlns:p14="http://schemas.microsoft.com/office/powerpoint/2010/main" val="1663560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Scenario 1: Create a goods receipt</a:t>
            </a:r>
          </a:p>
          <a:p>
            <a:r>
              <a:rPr lang="en-US" dirty="0" smtClean="0"/>
              <a:t>Scenario 2: Register package</a:t>
            </a:r>
          </a:p>
          <a:p>
            <a:r>
              <a:rPr lang="en-US" dirty="0" smtClean="0"/>
              <a:t>Scenario 3: Stock-in process</a:t>
            </a:r>
          </a:p>
          <a:p>
            <a:r>
              <a:rPr lang="en-US" dirty="0" smtClean="0"/>
              <a:t>Scenario 4: Transfer product</a:t>
            </a:r>
          </a:p>
          <a:p>
            <a:r>
              <a:rPr lang="en-US" dirty="0" smtClean="0"/>
              <a:t>Scenario 5: Stocktake inventory</a:t>
            </a:r>
          </a:p>
          <a:p>
            <a:r>
              <a:rPr lang="en-US" dirty="0" smtClean="0"/>
              <a:t>Scenario 6: Create a goods issue</a:t>
            </a:r>
          </a:p>
          <a:p>
            <a:r>
              <a:rPr lang="en-US" dirty="0" smtClean="0"/>
              <a:t>Scenario 7: Stock-out process</a:t>
            </a:r>
            <a:endParaRPr lang="en-US" dirty="0"/>
          </a:p>
        </p:txBody>
      </p:sp>
    </p:spTree>
    <p:extLst>
      <p:ext uri="{BB962C8B-B14F-4D97-AF65-F5344CB8AC3E}">
        <p14:creationId xmlns:p14="http://schemas.microsoft.com/office/powerpoint/2010/main" val="264194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266" y="0"/>
            <a:ext cx="10058400" cy="1305531"/>
          </a:xfrm>
        </p:spPr>
        <p:txBody>
          <a:bodyPr/>
          <a:lstStyle/>
          <a:p>
            <a:r>
              <a:rPr lang="en-US" dirty="0" smtClean="0"/>
              <a:t>Scenario 1: </a:t>
            </a:r>
            <a:r>
              <a:rPr lang="en-US" sz="3200" dirty="0" smtClean="0"/>
              <a:t>create goods receipt</a:t>
            </a:r>
            <a:endParaRPr lang="en-US" sz="3200" dirty="0"/>
          </a:p>
        </p:txBody>
      </p:sp>
      <p:sp>
        <p:nvSpPr>
          <p:cNvPr id="5" name="TextBox 4"/>
          <p:cNvSpPr txBox="1"/>
          <p:nvPr/>
        </p:nvSpPr>
        <p:spPr>
          <a:xfrm>
            <a:off x="695458" y="5288854"/>
            <a:ext cx="2617896" cy="369332"/>
          </a:xfrm>
          <a:prstGeom prst="rect">
            <a:avLst/>
          </a:prstGeom>
          <a:noFill/>
        </p:spPr>
        <p:txBody>
          <a:bodyPr wrap="none" rtlCol="0">
            <a:spAutoFit/>
          </a:bodyPr>
          <a:lstStyle/>
          <a:p>
            <a:r>
              <a:rPr lang="en-US" dirty="0" smtClean="0"/>
              <a:t>Warehouse Accountant</a:t>
            </a:r>
            <a:endParaRPr lang="en-US" dirty="0"/>
          </a:p>
        </p:txBody>
      </p:sp>
      <p:sp>
        <p:nvSpPr>
          <p:cNvPr id="6" name="Right Arrow 5"/>
          <p:cNvSpPr/>
          <p:nvPr/>
        </p:nvSpPr>
        <p:spPr>
          <a:xfrm rot="20114431">
            <a:off x="3655904" y="2841635"/>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43" y="2083336"/>
            <a:ext cx="1670725" cy="1221691"/>
          </a:xfrm>
          <a:prstGeom prst="rect">
            <a:avLst/>
          </a:prstGeom>
        </p:spPr>
      </p:pic>
      <p:sp>
        <p:nvSpPr>
          <p:cNvPr id="8" name="TextBox 7"/>
          <p:cNvSpPr txBox="1"/>
          <p:nvPr/>
        </p:nvSpPr>
        <p:spPr>
          <a:xfrm rot="20056844">
            <a:off x="3542497" y="2439113"/>
            <a:ext cx="1100429" cy="461665"/>
          </a:xfrm>
          <a:prstGeom prst="rect">
            <a:avLst/>
          </a:prstGeom>
          <a:noFill/>
        </p:spPr>
        <p:txBody>
          <a:bodyPr wrap="none" rtlCol="0">
            <a:spAutoFit/>
          </a:bodyPr>
          <a:lstStyle/>
          <a:p>
            <a:r>
              <a:rPr lang="en-US" sz="1200" dirty="0" smtClean="0"/>
              <a:t>create goods</a:t>
            </a:r>
          </a:p>
          <a:p>
            <a:r>
              <a:rPr lang="en-US" sz="1200" dirty="0" smtClean="0"/>
              <a:t> receipt</a:t>
            </a:r>
            <a:endParaRPr lang="en-US" sz="12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159" y="3373369"/>
            <a:ext cx="1652252" cy="122169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579" y="4823842"/>
            <a:ext cx="1537411" cy="1221691"/>
          </a:xfrm>
          <a:prstGeom prst="rect">
            <a:avLst/>
          </a:prstGeom>
        </p:spPr>
      </p:pic>
      <p:sp>
        <p:nvSpPr>
          <p:cNvPr id="12" name="Right Arrow 11"/>
          <p:cNvSpPr/>
          <p:nvPr/>
        </p:nvSpPr>
        <p:spPr>
          <a:xfrm>
            <a:off x="3717423" y="378228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rot="1432991">
            <a:off x="3717424" y="4967137"/>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86646" y="3522550"/>
            <a:ext cx="1100429" cy="461665"/>
          </a:xfrm>
          <a:prstGeom prst="rect">
            <a:avLst/>
          </a:prstGeom>
          <a:noFill/>
        </p:spPr>
        <p:txBody>
          <a:bodyPr wrap="none" rtlCol="0">
            <a:spAutoFit/>
          </a:bodyPr>
          <a:lstStyle/>
          <a:p>
            <a:r>
              <a:rPr lang="en-US" sz="1200" dirty="0" smtClean="0"/>
              <a:t>create goods</a:t>
            </a:r>
          </a:p>
          <a:p>
            <a:r>
              <a:rPr lang="en-US" sz="1200" dirty="0" smtClean="0"/>
              <a:t> receipt</a:t>
            </a:r>
            <a:endParaRPr lang="en-US" sz="1200" dirty="0"/>
          </a:p>
        </p:txBody>
      </p:sp>
      <p:sp>
        <p:nvSpPr>
          <p:cNvPr id="16" name="TextBox 15"/>
          <p:cNvSpPr txBox="1"/>
          <p:nvPr/>
        </p:nvSpPr>
        <p:spPr>
          <a:xfrm rot="1328327">
            <a:off x="3763552" y="4529889"/>
            <a:ext cx="1029897" cy="461665"/>
          </a:xfrm>
          <a:prstGeom prst="rect">
            <a:avLst/>
          </a:prstGeom>
          <a:noFill/>
        </p:spPr>
        <p:txBody>
          <a:bodyPr wrap="none" rtlCol="0">
            <a:spAutoFit/>
          </a:bodyPr>
          <a:lstStyle/>
          <a:p>
            <a:r>
              <a:rPr lang="en-US" sz="1200" dirty="0" smtClean="0"/>
              <a:t>create good</a:t>
            </a:r>
          </a:p>
          <a:p>
            <a:r>
              <a:rPr lang="en-US" sz="1200" dirty="0" smtClean="0"/>
              <a:t> receipt</a:t>
            </a:r>
            <a:endParaRPr lang="en-US" sz="1200" dirty="0"/>
          </a:p>
        </p:txBody>
      </p:sp>
      <p:sp>
        <p:nvSpPr>
          <p:cNvPr id="17" name="Right Arrow 16"/>
          <p:cNvSpPr/>
          <p:nvPr/>
        </p:nvSpPr>
        <p:spPr>
          <a:xfrm rot="1632453">
            <a:off x="6628419" y="2736490"/>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529412" y="378228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114431">
            <a:off x="6579318" y="500770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49694">
            <a:off x="6997485" y="2368268"/>
            <a:ext cx="651140" cy="276999"/>
          </a:xfrm>
          <a:prstGeom prst="rect">
            <a:avLst/>
          </a:prstGeom>
          <a:noFill/>
        </p:spPr>
        <p:txBody>
          <a:bodyPr wrap="none" rtlCol="0">
            <a:spAutoFit/>
          </a:bodyPr>
          <a:lstStyle/>
          <a:p>
            <a:r>
              <a:rPr lang="en-US" sz="1200" dirty="0" smtClean="0"/>
              <a:t>sent to</a:t>
            </a:r>
            <a:endParaRPr lang="en-US" sz="1200" dirty="0"/>
          </a:p>
        </p:txBody>
      </p:sp>
      <p:sp>
        <p:nvSpPr>
          <p:cNvPr id="21" name="TextBox 20"/>
          <p:cNvSpPr txBox="1"/>
          <p:nvPr/>
        </p:nvSpPr>
        <p:spPr>
          <a:xfrm>
            <a:off x="6579708" y="3570365"/>
            <a:ext cx="651140" cy="276999"/>
          </a:xfrm>
          <a:prstGeom prst="rect">
            <a:avLst/>
          </a:prstGeom>
          <a:noFill/>
        </p:spPr>
        <p:txBody>
          <a:bodyPr wrap="none" rtlCol="0">
            <a:spAutoFit/>
          </a:bodyPr>
          <a:lstStyle/>
          <a:p>
            <a:r>
              <a:rPr lang="en-US" sz="1200" dirty="0" smtClean="0"/>
              <a:t>sent to</a:t>
            </a:r>
            <a:endParaRPr lang="en-US" sz="1200" dirty="0"/>
          </a:p>
        </p:txBody>
      </p:sp>
      <p:sp>
        <p:nvSpPr>
          <p:cNvPr id="22" name="TextBox 21"/>
          <p:cNvSpPr txBox="1"/>
          <p:nvPr/>
        </p:nvSpPr>
        <p:spPr>
          <a:xfrm rot="20171461">
            <a:off x="6683901" y="4731125"/>
            <a:ext cx="651140" cy="276999"/>
          </a:xfrm>
          <a:prstGeom prst="rect">
            <a:avLst/>
          </a:prstGeom>
          <a:noFill/>
        </p:spPr>
        <p:txBody>
          <a:bodyPr wrap="none" rtlCol="0">
            <a:spAutoFit/>
          </a:bodyPr>
          <a:lstStyle/>
          <a:p>
            <a:r>
              <a:rPr lang="en-US" sz="1200" dirty="0" smtClean="0"/>
              <a:t>sent to</a:t>
            </a:r>
            <a:endParaRPr lang="en-US" sz="1200" dirty="0"/>
          </a:p>
        </p:txBody>
      </p:sp>
      <p:sp>
        <p:nvSpPr>
          <p:cNvPr id="25" name="TextBox 24"/>
          <p:cNvSpPr txBox="1"/>
          <p:nvPr/>
        </p:nvSpPr>
        <p:spPr>
          <a:xfrm>
            <a:off x="8363242" y="5065356"/>
            <a:ext cx="1609287" cy="369332"/>
          </a:xfrm>
          <a:prstGeom prst="rect">
            <a:avLst/>
          </a:prstGeom>
          <a:noFill/>
        </p:spPr>
        <p:txBody>
          <a:bodyPr wrap="none" rtlCol="0">
            <a:spAutoFit/>
          </a:bodyPr>
          <a:lstStyle/>
          <a:p>
            <a:r>
              <a:rPr lang="en-US" dirty="0" smtClean="0"/>
              <a:t>Stock-keeper</a:t>
            </a:r>
            <a:endParaRPr lang="en-US"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95" y="2381214"/>
            <a:ext cx="2987011" cy="2488410"/>
          </a:xfrm>
          <a:prstGeom prst="rect">
            <a:avLst/>
          </a:prstGeom>
        </p:spPr>
      </p:pic>
      <p:pic>
        <p:nvPicPr>
          <p:cNvPr id="34" name="Content Placeholder 3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0275" y="2703510"/>
            <a:ext cx="3466371" cy="2010708"/>
          </a:xfrm>
        </p:spPr>
      </p:pic>
      <p:sp>
        <p:nvSpPr>
          <p:cNvPr id="35" name="Right Arrow 34"/>
          <p:cNvSpPr/>
          <p:nvPr/>
        </p:nvSpPr>
        <p:spPr>
          <a:xfrm>
            <a:off x="10655879" y="371875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655879" y="3319175"/>
            <a:ext cx="921086" cy="461665"/>
          </a:xfrm>
          <a:prstGeom prst="rect">
            <a:avLst/>
          </a:prstGeom>
          <a:noFill/>
        </p:spPr>
        <p:txBody>
          <a:bodyPr wrap="none" rtlCol="0">
            <a:spAutoFit/>
          </a:bodyPr>
          <a:lstStyle/>
          <a:p>
            <a:r>
              <a:rPr lang="en-US" sz="1200" dirty="0" smtClean="0"/>
              <a:t>prepare to</a:t>
            </a:r>
          </a:p>
          <a:p>
            <a:r>
              <a:rPr lang="en-US" sz="1200" dirty="0" smtClean="0"/>
              <a:t> stock in</a:t>
            </a:r>
            <a:endParaRPr lang="en-US" sz="1200" dirty="0"/>
          </a:p>
        </p:txBody>
      </p:sp>
    </p:spTree>
    <p:extLst>
      <p:ext uri="{BB962C8B-B14F-4D97-AF65-F5344CB8AC3E}">
        <p14:creationId xmlns:p14="http://schemas.microsoft.com/office/powerpoint/2010/main" val="2180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animBg="1"/>
      <p:bldP spid="13" grpId="0" animBg="1"/>
      <p:bldP spid="15" grpId="0"/>
      <p:bldP spid="16" grpId="0"/>
      <p:bldP spid="17" grpId="0" animBg="1"/>
      <p:bldP spid="18" grpId="0" animBg="1"/>
      <p:bldP spid="19" grpId="0" animBg="1"/>
      <p:bldP spid="20" grpId="0"/>
      <p:bldP spid="21" grpId="0"/>
      <p:bldP spid="22" grpId="0"/>
      <p:bldP spid="25" grpId="0"/>
      <p:bldP spid="35" grpId="0" animBg="1"/>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408562"/>
          </a:xfrm>
        </p:spPr>
        <p:txBody>
          <a:bodyPr/>
          <a:lstStyle/>
          <a:p>
            <a:r>
              <a:rPr lang="en-US" dirty="0" smtClean="0"/>
              <a:t>Scenerio 2: </a:t>
            </a:r>
            <a:r>
              <a:rPr lang="en-US" sz="3200" dirty="0" smtClean="0"/>
              <a:t>Register package</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7" y="2454003"/>
            <a:ext cx="2127212" cy="2269125"/>
          </a:xfrm>
        </p:spPr>
      </p:pic>
      <p:sp>
        <p:nvSpPr>
          <p:cNvPr id="7" name="Right Arrow 6"/>
          <p:cNvSpPr/>
          <p:nvPr/>
        </p:nvSpPr>
        <p:spPr>
          <a:xfrm>
            <a:off x="2610405" y="34257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439" y="2710851"/>
            <a:ext cx="1994547" cy="1994547"/>
          </a:xfrm>
          <a:prstGeom prst="rect">
            <a:avLst/>
          </a:prstGeom>
        </p:spPr>
      </p:pic>
      <p:sp>
        <p:nvSpPr>
          <p:cNvPr id="9" name="TextBox 8"/>
          <p:cNvSpPr txBox="1"/>
          <p:nvPr/>
        </p:nvSpPr>
        <p:spPr>
          <a:xfrm>
            <a:off x="2513797" y="2953210"/>
            <a:ext cx="1377300" cy="461665"/>
          </a:xfrm>
          <a:prstGeom prst="rect">
            <a:avLst/>
          </a:prstGeom>
          <a:noFill/>
        </p:spPr>
        <p:txBody>
          <a:bodyPr wrap="square" rtlCol="0">
            <a:spAutoFit/>
          </a:bodyPr>
          <a:lstStyle/>
          <a:p>
            <a:r>
              <a:rPr lang="en-US" sz="1200" dirty="0" smtClean="0"/>
              <a:t>register package</a:t>
            </a:r>
          </a:p>
          <a:p>
            <a:r>
              <a:rPr lang="en-US" sz="1200" dirty="0"/>
              <a:t>w</a:t>
            </a:r>
            <a:r>
              <a:rPr lang="en-US" sz="1200" dirty="0" smtClean="0"/>
              <a:t>ith RFID</a:t>
            </a:r>
            <a:endParaRPr lang="en-US" sz="12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8475" y="3924192"/>
            <a:ext cx="642267" cy="642267"/>
          </a:xfrm>
          <a:prstGeom prst="rect">
            <a:avLst/>
          </a:prstGeom>
        </p:spPr>
      </p:pic>
      <p:sp>
        <p:nvSpPr>
          <p:cNvPr id="11" name="Right Arrow 10"/>
          <p:cNvSpPr/>
          <p:nvPr/>
        </p:nvSpPr>
        <p:spPr>
          <a:xfrm>
            <a:off x="6170087" y="34257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170087" y="2964115"/>
            <a:ext cx="1250663" cy="461665"/>
          </a:xfrm>
          <a:prstGeom prst="rect">
            <a:avLst/>
          </a:prstGeom>
          <a:noFill/>
        </p:spPr>
        <p:txBody>
          <a:bodyPr wrap="none" rtlCol="0">
            <a:spAutoFit/>
          </a:bodyPr>
          <a:lstStyle/>
          <a:p>
            <a:r>
              <a:rPr lang="en-US" sz="1200" dirty="0" smtClean="0"/>
              <a:t>Register boxes </a:t>
            </a:r>
          </a:p>
          <a:p>
            <a:r>
              <a:rPr lang="en-US" sz="1200" dirty="0" smtClean="0"/>
              <a:t>into package</a:t>
            </a:r>
            <a:endParaRPr lang="en-US" sz="12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157" y="3910412"/>
            <a:ext cx="642267" cy="64226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132" y="2215851"/>
            <a:ext cx="968191" cy="96819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2065" y="4204075"/>
            <a:ext cx="1010209" cy="101020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9155" y="2552182"/>
            <a:ext cx="2418977" cy="2072769"/>
          </a:xfrm>
          <a:prstGeom prst="rect">
            <a:avLst/>
          </a:prstGeom>
        </p:spPr>
      </p:pic>
      <p:sp>
        <p:nvSpPr>
          <p:cNvPr id="18" name="Right Arrow 17"/>
          <p:cNvSpPr/>
          <p:nvPr/>
        </p:nvSpPr>
        <p:spPr>
          <a:xfrm>
            <a:off x="8539769" y="34257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164" y="3231069"/>
            <a:ext cx="954110" cy="954110"/>
          </a:xfrm>
          <a:prstGeom prst="rect">
            <a:avLst/>
          </a:prstGeom>
        </p:spPr>
      </p:pic>
      <p:sp>
        <p:nvSpPr>
          <p:cNvPr id="20" name="TextBox 19"/>
          <p:cNvSpPr txBox="1"/>
          <p:nvPr/>
        </p:nvSpPr>
        <p:spPr>
          <a:xfrm>
            <a:off x="220007" y="4860533"/>
            <a:ext cx="2558468" cy="646331"/>
          </a:xfrm>
          <a:prstGeom prst="rect">
            <a:avLst/>
          </a:prstGeom>
          <a:noFill/>
        </p:spPr>
        <p:txBody>
          <a:bodyPr wrap="square" rtlCol="0">
            <a:spAutoFit/>
          </a:bodyPr>
          <a:lstStyle/>
          <a:p>
            <a:r>
              <a:rPr lang="en-US" dirty="0" smtClean="0"/>
              <a:t>Stock-keeper receives</a:t>
            </a:r>
          </a:p>
          <a:p>
            <a:r>
              <a:rPr lang="en-US" dirty="0" smtClean="0"/>
              <a:t>goods receipt</a:t>
            </a:r>
            <a:endParaRPr lang="en-US" dirty="0"/>
          </a:p>
        </p:txBody>
      </p:sp>
      <p:sp>
        <p:nvSpPr>
          <p:cNvPr id="22" name="TextBox 21"/>
          <p:cNvSpPr txBox="1"/>
          <p:nvPr/>
        </p:nvSpPr>
        <p:spPr>
          <a:xfrm>
            <a:off x="4298178" y="5016273"/>
            <a:ext cx="2407775" cy="646331"/>
          </a:xfrm>
          <a:prstGeom prst="rect">
            <a:avLst/>
          </a:prstGeom>
          <a:noFill/>
        </p:spPr>
        <p:txBody>
          <a:bodyPr wrap="none" rtlCol="0">
            <a:spAutoFit/>
          </a:bodyPr>
          <a:lstStyle/>
          <a:p>
            <a:r>
              <a:rPr lang="en-US" dirty="0" smtClean="0"/>
              <a:t>Package is</a:t>
            </a:r>
          </a:p>
          <a:p>
            <a:r>
              <a:rPr lang="en-US" dirty="0" smtClean="0"/>
              <a:t>Registered with RFID</a:t>
            </a:r>
            <a:endParaRPr lang="en-US" dirty="0"/>
          </a:p>
        </p:txBody>
      </p:sp>
      <p:sp>
        <p:nvSpPr>
          <p:cNvPr id="23" name="TextBox 22"/>
          <p:cNvSpPr txBox="1"/>
          <p:nvPr/>
        </p:nvSpPr>
        <p:spPr>
          <a:xfrm>
            <a:off x="7148495" y="5506864"/>
            <a:ext cx="1880478" cy="923330"/>
          </a:xfrm>
          <a:prstGeom prst="rect">
            <a:avLst/>
          </a:prstGeom>
          <a:noFill/>
        </p:spPr>
        <p:txBody>
          <a:bodyPr wrap="square" rtlCol="0">
            <a:spAutoFit/>
          </a:bodyPr>
          <a:lstStyle/>
          <a:p>
            <a:r>
              <a:rPr lang="en-US" dirty="0" smtClean="0"/>
              <a:t>Boxes are </a:t>
            </a:r>
            <a:r>
              <a:rPr lang="en-US" dirty="0"/>
              <a:t>registered with RFID</a:t>
            </a:r>
          </a:p>
        </p:txBody>
      </p:sp>
      <p:sp>
        <p:nvSpPr>
          <p:cNvPr id="24" name="TextBox 23"/>
          <p:cNvSpPr txBox="1"/>
          <p:nvPr/>
        </p:nvSpPr>
        <p:spPr>
          <a:xfrm>
            <a:off x="9903975" y="5322198"/>
            <a:ext cx="1917911" cy="923330"/>
          </a:xfrm>
          <a:prstGeom prst="rect">
            <a:avLst/>
          </a:prstGeom>
          <a:noFill/>
        </p:spPr>
        <p:txBody>
          <a:bodyPr wrap="square" rtlCol="0">
            <a:spAutoFit/>
          </a:bodyPr>
          <a:lstStyle/>
          <a:p>
            <a:r>
              <a:rPr lang="en-US" dirty="0" smtClean="0"/>
              <a:t>Stock-keeper moves boxes into package</a:t>
            </a:r>
            <a:endParaRPr lang="en-US" dirty="0"/>
          </a:p>
        </p:txBody>
      </p:sp>
    </p:spTree>
    <p:extLst>
      <p:ext uri="{BB962C8B-B14F-4D97-AF65-F5344CB8AC3E}">
        <p14:creationId xmlns:p14="http://schemas.microsoft.com/office/powerpoint/2010/main" val="170317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1000"/>
                                        <p:tgtEl>
                                          <p:spTgt spid="16"/>
                                        </p:tgtEl>
                                      </p:cBhvr>
                                    </p:animEffect>
                                    <p:anim calcmode="lin" valueType="num">
                                      <p:cBhvr>
                                        <p:cTn id="76" dur="1000" fill="hold"/>
                                        <p:tgtEl>
                                          <p:spTgt spid="16"/>
                                        </p:tgtEl>
                                        <p:attrNameLst>
                                          <p:attrName>ppt_x</p:attrName>
                                        </p:attrNameLst>
                                      </p:cBhvr>
                                      <p:tavLst>
                                        <p:tav tm="0">
                                          <p:val>
                                            <p:strVal val="#ppt_x"/>
                                          </p:val>
                                        </p:tav>
                                        <p:tav tm="100000">
                                          <p:val>
                                            <p:strVal val="#ppt_x"/>
                                          </p:val>
                                        </p:tav>
                                      </p:tavLst>
                                    </p:anim>
                                    <p:anim calcmode="lin" valueType="num">
                                      <p:cBhvr>
                                        <p:cTn id="77" dur="1000" fill="hold"/>
                                        <p:tgtEl>
                                          <p:spTgt spid="1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1000"/>
                                        <p:tgtEl>
                                          <p:spTgt spid="17"/>
                                        </p:tgtEl>
                                      </p:cBhvr>
                                    </p:animEffect>
                                    <p:anim calcmode="lin" valueType="num">
                                      <p:cBhvr>
                                        <p:cTn id="95" dur="1000" fill="hold"/>
                                        <p:tgtEl>
                                          <p:spTgt spid="17"/>
                                        </p:tgtEl>
                                        <p:attrNameLst>
                                          <p:attrName>ppt_x</p:attrName>
                                        </p:attrNameLst>
                                      </p:cBhvr>
                                      <p:tavLst>
                                        <p:tav tm="0">
                                          <p:val>
                                            <p:strVal val="#ppt_x"/>
                                          </p:val>
                                        </p:tav>
                                        <p:tav tm="100000">
                                          <p:val>
                                            <p:strVal val="#ppt_x"/>
                                          </p:val>
                                        </p:tav>
                                      </p:tavLst>
                                    </p:anim>
                                    <p:anim calcmode="lin" valueType="num">
                                      <p:cBhvr>
                                        <p:cTn id="96" dur="1000" fill="hold"/>
                                        <p:tgtEl>
                                          <p:spTgt spid="1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1000"/>
                                        <p:tgtEl>
                                          <p:spTgt spid="24"/>
                                        </p:tgtEl>
                                      </p:cBhvr>
                                    </p:animEffect>
                                    <p:anim calcmode="lin" valueType="num">
                                      <p:cBhvr>
                                        <p:cTn id="100" dur="1000" fill="hold"/>
                                        <p:tgtEl>
                                          <p:spTgt spid="24"/>
                                        </p:tgtEl>
                                        <p:attrNameLst>
                                          <p:attrName>ppt_x</p:attrName>
                                        </p:attrNameLst>
                                      </p:cBhvr>
                                      <p:tavLst>
                                        <p:tav tm="0">
                                          <p:val>
                                            <p:strVal val="#ppt_x"/>
                                          </p:val>
                                        </p:tav>
                                        <p:tav tm="100000">
                                          <p:val>
                                            <p:strVal val="#ppt_x"/>
                                          </p:val>
                                        </p:tav>
                                      </p:tavLst>
                                    </p:anim>
                                    <p:anim calcmode="lin" valueType="num">
                                      <p:cBhvr>
                                        <p:cTn id="10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animBg="1"/>
      <p:bldP spid="12" grpId="0"/>
      <p:bldP spid="18" grpId="0" animBg="1"/>
      <p:bldP spid="20"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a:t>
            </a:r>
            <a:r>
              <a:rPr lang="en-US" sz="3200" dirty="0" smtClean="0"/>
              <a:t>stock-in products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90545"/>
            <a:ext cx="2476439" cy="2063064"/>
          </a:xfrm>
        </p:spPr>
      </p:pic>
      <p:sp>
        <p:nvSpPr>
          <p:cNvPr id="5" name="Right Arrow 4"/>
          <p:cNvSpPr/>
          <p:nvPr/>
        </p:nvSpPr>
        <p:spPr>
          <a:xfrm>
            <a:off x="2393214" y="35006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17278" y="2838238"/>
            <a:ext cx="1250863" cy="830997"/>
          </a:xfrm>
          <a:prstGeom prst="rect">
            <a:avLst/>
          </a:prstGeom>
          <a:noFill/>
        </p:spPr>
        <p:txBody>
          <a:bodyPr wrap="square" rtlCol="0">
            <a:spAutoFit/>
          </a:bodyPr>
          <a:lstStyle/>
          <a:p>
            <a:r>
              <a:rPr lang="en-US" sz="1200" dirty="0" smtClean="0"/>
              <a:t>select cell</a:t>
            </a:r>
          </a:p>
          <a:p>
            <a:r>
              <a:rPr lang="en-US" sz="1200" dirty="0" smtClean="0"/>
              <a:t>that is registered with </a:t>
            </a:r>
          </a:p>
          <a:p>
            <a:r>
              <a:rPr lang="en-US" sz="1200" dirty="0" smtClean="0"/>
              <a:t>RFID </a:t>
            </a: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6195" y="2666734"/>
            <a:ext cx="2357219" cy="1914896"/>
          </a:xfrm>
          <a:prstGeom prst="rect">
            <a:avLst/>
          </a:prstGeom>
        </p:spPr>
      </p:pic>
      <p:sp>
        <p:nvSpPr>
          <p:cNvPr id="8" name="Right Arrow 7"/>
          <p:cNvSpPr/>
          <p:nvPr/>
        </p:nvSpPr>
        <p:spPr>
          <a:xfrm>
            <a:off x="6190257" y="33999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665" y="2431724"/>
            <a:ext cx="2142954" cy="2221885"/>
          </a:xfrm>
          <a:prstGeom prst="rect">
            <a:avLst/>
          </a:prstGeom>
        </p:spPr>
      </p:pic>
      <p:sp>
        <p:nvSpPr>
          <p:cNvPr id="10" name="TextBox 9"/>
          <p:cNvSpPr txBox="1"/>
          <p:nvPr/>
        </p:nvSpPr>
        <p:spPr>
          <a:xfrm>
            <a:off x="6019277" y="2666734"/>
            <a:ext cx="1595007" cy="1015663"/>
          </a:xfrm>
          <a:prstGeom prst="rect">
            <a:avLst/>
          </a:prstGeom>
          <a:noFill/>
        </p:spPr>
        <p:txBody>
          <a:bodyPr wrap="square" rtlCol="0">
            <a:spAutoFit/>
          </a:bodyPr>
          <a:lstStyle/>
          <a:p>
            <a:r>
              <a:rPr lang="en-US" sz="1200" dirty="0" smtClean="0"/>
              <a:t>select packages that</a:t>
            </a:r>
          </a:p>
          <a:p>
            <a:r>
              <a:rPr lang="en-US" sz="1200" dirty="0"/>
              <a:t>are registered with </a:t>
            </a:r>
          </a:p>
          <a:p>
            <a:r>
              <a:rPr lang="en-US" sz="1200" dirty="0"/>
              <a:t>RFID </a:t>
            </a:r>
          </a:p>
          <a:p>
            <a:endParaRPr lang="en-US" sz="12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026" y="2803137"/>
            <a:ext cx="2284185" cy="1479057"/>
          </a:xfrm>
          <a:prstGeom prst="rect">
            <a:avLst/>
          </a:prstGeom>
        </p:spPr>
      </p:pic>
      <p:sp>
        <p:nvSpPr>
          <p:cNvPr id="12" name="Right Arrow 11"/>
          <p:cNvSpPr/>
          <p:nvPr/>
        </p:nvSpPr>
        <p:spPr>
          <a:xfrm>
            <a:off x="8934060" y="3300350"/>
            <a:ext cx="78126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2429" y="4876730"/>
            <a:ext cx="1609287" cy="369332"/>
          </a:xfrm>
          <a:prstGeom prst="rect">
            <a:avLst/>
          </a:prstGeom>
          <a:noFill/>
        </p:spPr>
        <p:txBody>
          <a:bodyPr wrap="none" rtlCol="0">
            <a:spAutoFit/>
          </a:bodyPr>
          <a:lstStyle/>
          <a:p>
            <a:r>
              <a:rPr lang="en-US" dirty="0" smtClean="0"/>
              <a:t>Stock-keeper</a:t>
            </a:r>
            <a:endParaRPr lang="en-US" dirty="0"/>
          </a:p>
        </p:txBody>
      </p:sp>
      <p:sp>
        <p:nvSpPr>
          <p:cNvPr id="14" name="TextBox 13"/>
          <p:cNvSpPr txBox="1"/>
          <p:nvPr/>
        </p:nvSpPr>
        <p:spPr>
          <a:xfrm>
            <a:off x="3636195" y="4984122"/>
            <a:ext cx="2364750" cy="369332"/>
          </a:xfrm>
          <a:prstGeom prst="rect">
            <a:avLst/>
          </a:prstGeom>
          <a:noFill/>
        </p:spPr>
        <p:txBody>
          <a:bodyPr wrap="none" rtlCol="0">
            <a:spAutoFit/>
          </a:bodyPr>
          <a:lstStyle/>
          <a:p>
            <a:r>
              <a:rPr lang="en-US" dirty="0" smtClean="0"/>
              <a:t>Cells have RFID tags</a:t>
            </a:r>
            <a:endParaRPr lang="en-US" dirty="0"/>
          </a:p>
        </p:txBody>
      </p:sp>
      <p:sp>
        <p:nvSpPr>
          <p:cNvPr id="15" name="TextBox 14"/>
          <p:cNvSpPr txBox="1"/>
          <p:nvPr/>
        </p:nvSpPr>
        <p:spPr>
          <a:xfrm>
            <a:off x="6987235" y="4881091"/>
            <a:ext cx="2505814" cy="369332"/>
          </a:xfrm>
          <a:prstGeom prst="rect">
            <a:avLst/>
          </a:prstGeom>
          <a:noFill/>
        </p:spPr>
        <p:txBody>
          <a:bodyPr wrap="none" rtlCol="0">
            <a:spAutoFit/>
          </a:bodyPr>
          <a:lstStyle/>
          <a:p>
            <a:r>
              <a:rPr lang="en-US" dirty="0" smtClean="0"/>
              <a:t>Package has RFID tag</a:t>
            </a:r>
            <a:endParaRPr lang="en-US" dirty="0"/>
          </a:p>
        </p:txBody>
      </p:sp>
      <p:sp>
        <p:nvSpPr>
          <p:cNvPr id="16" name="TextBox 15"/>
          <p:cNvSpPr txBox="1"/>
          <p:nvPr/>
        </p:nvSpPr>
        <p:spPr>
          <a:xfrm>
            <a:off x="9531749" y="4806689"/>
            <a:ext cx="2531462" cy="369332"/>
          </a:xfrm>
          <a:prstGeom prst="rect">
            <a:avLst/>
          </a:prstGeom>
          <a:noFill/>
        </p:spPr>
        <p:txBody>
          <a:bodyPr wrap="none" rtlCol="0">
            <a:spAutoFit/>
          </a:bodyPr>
          <a:lstStyle/>
          <a:p>
            <a:r>
              <a:rPr lang="en-US" dirty="0" smtClean="0"/>
              <a:t>Move package into cell</a:t>
            </a:r>
            <a:endParaRPr lang="en-US" dirty="0"/>
          </a:p>
        </p:txBody>
      </p:sp>
    </p:spTree>
    <p:extLst>
      <p:ext uri="{BB962C8B-B14F-4D97-AF65-F5344CB8AC3E}">
        <p14:creationId xmlns:p14="http://schemas.microsoft.com/office/powerpoint/2010/main" val="15413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1000"/>
                                        <p:tgtEl>
                                          <p:spTgt spid="11"/>
                                        </p:tgtEl>
                                      </p:cBhvr>
                                    </p:animEffect>
                                    <p:anim calcmode="lin" valueType="num">
                                      <p:cBhvr>
                                        <p:cTn id="75" dur="1000" fill="hold"/>
                                        <p:tgtEl>
                                          <p:spTgt spid="11"/>
                                        </p:tgtEl>
                                        <p:attrNameLst>
                                          <p:attrName>ppt_x</p:attrName>
                                        </p:attrNameLst>
                                      </p:cBhvr>
                                      <p:tavLst>
                                        <p:tav tm="0">
                                          <p:val>
                                            <p:strVal val="#ppt_x"/>
                                          </p:val>
                                        </p:tav>
                                        <p:tav tm="100000">
                                          <p:val>
                                            <p:strVal val="#ppt_x"/>
                                          </p:val>
                                        </p:tav>
                                      </p:tavLst>
                                    </p:anim>
                                    <p:anim calcmode="lin" valueType="num">
                                      <p:cBhvr>
                                        <p:cTn id="76" dur="1000" fill="hold"/>
                                        <p:tgtEl>
                                          <p:spTgt spid="1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p:bldP spid="12" grpId="0" animBg="1"/>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600" dirty="0" smtClean="0"/>
              <a:t> Introduction</a:t>
            </a:r>
          </a:p>
          <a:p>
            <a:r>
              <a:rPr lang="en-US" sz="3600" dirty="0" smtClean="0"/>
              <a:t> Idea &amp; Solution</a:t>
            </a:r>
          </a:p>
          <a:p>
            <a:r>
              <a:rPr lang="en-US" sz="3600" dirty="0" smtClean="0"/>
              <a:t> Demonstration</a:t>
            </a:r>
          </a:p>
          <a:p>
            <a:r>
              <a:rPr lang="en-US" sz="3600" dirty="0" smtClean="0"/>
              <a:t> Conclusion &amp; Future Plans</a:t>
            </a:r>
          </a:p>
          <a:p>
            <a:r>
              <a:rPr lang="en-US" sz="3600" dirty="0" smtClean="0"/>
              <a:t> Q&amp;A</a:t>
            </a:r>
            <a:endParaRPr lang="en-US" sz="3600" dirty="0"/>
          </a:p>
        </p:txBody>
      </p:sp>
    </p:spTree>
    <p:extLst>
      <p:ext uri="{BB962C8B-B14F-4D97-AF65-F5344CB8AC3E}">
        <p14:creationId xmlns:p14="http://schemas.microsoft.com/office/powerpoint/2010/main" val="1416034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4: </a:t>
            </a:r>
            <a:r>
              <a:rPr lang="en-US" sz="3200" dirty="0" smtClean="0"/>
              <a:t>transfer product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10" y="2573331"/>
            <a:ext cx="2630555" cy="2500945"/>
          </a:xfrm>
        </p:spPr>
      </p:pic>
      <p:sp>
        <p:nvSpPr>
          <p:cNvPr id="5" name="Right Arrow 4"/>
          <p:cNvSpPr/>
          <p:nvPr/>
        </p:nvSpPr>
        <p:spPr>
          <a:xfrm rot="20078597">
            <a:off x="2533551" y="3032173"/>
            <a:ext cx="844282"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927585">
            <a:off x="2527058" y="4734718"/>
            <a:ext cx="844282"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20191202">
            <a:off x="2076520" y="2507964"/>
            <a:ext cx="1423788" cy="646331"/>
          </a:xfrm>
          <a:prstGeom prst="rect">
            <a:avLst/>
          </a:prstGeom>
          <a:noFill/>
        </p:spPr>
        <p:txBody>
          <a:bodyPr wrap="none" rtlCol="0">
            <a:spAutoFit/>
          </a:bodyPr>
          <a:lstStyle/>
          <a:p>
            <a:r>
              <a:rPr lang="en-US" sz="1200" dirty="0" smtClean="0"/>
              <a:t>Transfer boxes</a:t>
            </a:r>
          </a:p>
          <a:p>
            <a:r>
              <a:rPr lang="en-US" sz="1200" dirty="0"/>
              <a:t>f</a:t>
            </a:r>
            <a:r>
              <a:rPr lang="en-US" sz="1200" dirty="0" smtClean="0"/>
              <a:t>rom shelf to other</a:t>
            </a:r>
          </a:p>
          <a:p>
            <a:r>
              <a:rPr lang="en-US" sz="1200" dirty="0" smtClean="0"/>
              <a:t>shelf</a:t>
            </a:r>
            <a:endParaRPr lang="en-US" sz="1200" dirty="0"/>
          </a:p>
        </p:txBody>
      </p:sp>
      <p:sp>
        <p:nvSpPr>
          <p:cNvPr id="10" name="TextBox 9"/>
          <p:cNvSpPr txBox="1"/>
          <p:nvPr/>
        </p:nvSpPr>
        <p:spPr>
          <a:xfrm rot="1974800">
            <a:off x="2615613" y="4120574"/>
            <a:ext cx="1157689" cy="830997"/>
          </a:xfrm>
          <a:prstGeom prst="rect">
            <a:avLst/>
          </a:prstGeom>
          <a:noFill/>
        </p:spPr>
        <p:txBody>
          <a:bodyPr wrap="none" rtlCol="0">
            <a:spAutoFit/>
          </a:bodyPr>
          <a:lstStyle/>
          <a:p>
            <a:r>
              <a:rPr lang="en-US" sz="1200" dirty="0" smtClean="0"/>
              <a:t>Transfer</a:t>
            </a:r>
          </a:p>
          <a:p>
            <a:r>
              <a:rPr lang="en-US" sz="1200" dirty="0" smtClean="0"/>
              <a:t> package from</a:t>
            </a:r>
          </a:p>
          <a:p>
            <a:r>
              <a:rPr lang="en-US" sz="1200" dirty="0" smtClean="0"/>
              <a:t>shelf to other</a:t>
            </a:r>
          </a:p>
          <a:p>
            <a:r>
              <a:rPr lang="en-US" sz="1200" dirty="0" smtClean="0"/>
              <a:t>shelf  </a:t>
            </a:r>
            <a:endParaRPr lang="en-US" sz="1200" dirty="0"/>
          </a:p>
        </p:txBody>
      </p:sp>
      <p:sp>
        <p:nvSpPr>
          <p:cNvPr id="12" name="TextBox 11"/>
          <p:cNvSpPr txBox="1"/>
          <p:nvPr/>
        </p:nvSpPr>
        <p:spPr>
          <a:xfrm>
            <a:off x="3880562" y="3286911"/>
            <a:ext cx="2862322" cy="369332"/>
          </a:xfrm>
          <a:prstGeom prst="rect">
            <a:avLst/>
          </a:prstGeom>
          <a:noFill/>
        </p:spPr>
        <p:txBody>
          <a:bodyPr wrap="none" rtlCol="0">
            <a:spAutoFit/>
          </a:bodyPr>
          <a:lstStyle/>
          <a:p>
            <a:r>
              <a:rPr lang="en-US" dirty="0" smtClean="0"/>
              <a:t>Scan new package’s RFID</a:t>
            </a:r>
            <a:endParaRPr lang="en-US" dirty="0"/>
          </a:p>
        </p:txBody>
      </p:sp>
      <p:sp>
        <p:nvSpPr>
          <p:cNvPr id="13" name="Right Arrow 12"/>
          <p:cNvSpPr/>
          <p:nvPr/>
        </p:nvSpPr>
        <p:spPr>
          <a:xfrm>
            <a:off x="6253762" y="2257295"/>
            <a:ext cx="844282"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463" y="1653792"/>
            <a:ext cx="1742233" cy="1547167"/>
          </a:xfrm>
          <a:prstGeom prst="rect">
            <a:avLst/>
          </a:prstGeom>
        </p:spPr>
      </p:pic>
      <p:sp>
        <p:nvSpPr>
          <p:cNvPr id="16" name="TextBox 15"/>
          <p:cNvSpPr txBox="1"/>
          <p:nvPr/>
        </p:nvSpPr>
        <p:spPr>
          <a:xfrm>
            <a:off x="7098044" y="3306604"/>
            <a:ext cx="1981568" cy="646331"/>
          </a:xfrm>
          <a:prstGeom prst="rect">
            <a:avLst/>
          </a:prstGeom>
          <a:noFill/>
        </p:spPr>
        <p:txBody>
          <a:bodyPr wrap="none" rtlCol="0">
            <a:spAutoFit/>
          </a:bodyPr>
          <a:lstStyle/>
          <a:p>
            <a:r>
              <a:rPr lang="en-US" dirty="0" smtClean="0"/>
              <a:t>Scan boxes’ </a:t>
            </a:r>
            <a:r>
              <a:rPr lang="en-US" dirty="0"/>
              <a:t>RFID</a:t>
            </a:r>
            <a:endParaRPr lang="en-US" dirty="0" smtClean="0"/>
          </a:p>
          <a:p>
            <a:r>
              <a:rPr lang="en-US" dirty="0" smtClean="0"/>
              <a:t> of old package</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581" y="2704092"/>
            <a:ext cx="668025" cy="66802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762" y="2658880"/>
            <a:ext cx="668025" cy="668025"/>
          </a:xfrm>
          <a:prstGeom prst="rect">
            <a:avLst/>
          </a:prstGeom>
        </p:spPr>
      </p:pic>
      <p:sp>
        <p:nvSpPr>
          <p:cNvPr id="19" name="Right Arrow 18"/>
          <p:cNvSpPr/>
          <p:nvPr/>
        </p:nvSpPr>
        <p:spPr>
          <a:xfrm>
            <a:off x="9072089" y="2198213"/>
            <a:ext cx="774026"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6115" y="1611000"/>
            <a:ext cx="2041086" cy="1761118"/>
          </a:xfrm>
          <a:prstGeom prst="rect">
            <a:avLst/>
          </a:prstGeom>
        </p:spPr>
      </p:pic>
      <p:sp>
        <p:nvSpPr>
          <p:cNvPr id="23" name="TextBox 22"/>
          <p:cNvSpPr txBox="1"/>
          <p:nvPr/>
        </p:nvSpPr>
        <p:spPr>
          <a:xfrm>
            <a:off x="9689612" y="3289054"/>
            <a:ext cx="2442207" cy="646331"/>
          </a:xfrm>
          <a:prstGeom prst="rect">
            <a:avLst/>
          </a:prstGeom>
          <a:noFill/>
        </p:spPr>
        <p:txBody>
          <a:bodyPr wrap="none" rtlCol="0">
            <a:spAutoFit/>
          </a:bodyPr>
          <a:lstStyle/>
          <a:p>
            <a:r>
              <a:rPr lang="en-US" dirty="0" smtClean="0"/>
              <a:t>Boxes are </a:t>
            </a:r>
            <a:r>
              <a:rPr lang="en-US" dirty="0"/>
              <a:t>transferred</a:t>
            </a:r>
            <a:endParaRPr lang="en-US" dirty="0" smtClean="0"/>
          </a:p>
          <a:p>
            <a:r>
              <a:rPr lang="en-US" dirty="0"/>
              <a:t>t</a:t>
            </a:r>
            <a:r>
              <a:rPr lang="en-US" dirty="0" smtClean="0"/>
              <a:t>o new cell</a:t>
            </a:r>
            <a:endParaRPr lang="en-US" dirty="0"/>
          </a:p>
        </p:txBody>
      </p:sp>
      <p:sp>
        <p:nvSpPr>
          <p:cNvPr id="24" name="TextBox 23"/>
          <p:cNvSpPr txBox="1"/>
          <p:nvPr/>
        </p:nvSpPr>
        <p:spPr>
          <a:xfrm>
            <a:off x="9115097" y="1933621"/>
            <a:ext cx="688009" cy="276999"/>
          </a:xfrm>
          <a:prstGeom prst="rect">
            <a:avLst/>
          </a:prstGeom>
          <a:noFill/>
        </p:spPr>
        <p:txBody>
          <a:bodyPr wrap="none" rtlCol="0">
            <a:spAutoFit/>
          </a:bodyPr>
          <a:lstStyle/>
          <a:p>
            <a:r>
              <a:rPr lang="en-US" sz="1200" dirty="0" smtClean="0"/>
              <a:t>confirm</a:t>
            </a:r>
            <a:endParaRPr lang="en-US" sz="1200" dirty="0"/>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2606" y="4090684"/>
            <a:ext cx="2315984" cy="1836700"/>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319" y="5009034"/>
            <a:ext cx="668025" cy="668025"/>
          </a:xfrm>
          <a:prstGeom prst="rect">
            <a:avLst/>
          </a:prstGeom>
        </p:spPr>
      </p:pic>
      <p:sp>
        <p:nvSpPr>
          <p:cNvPr id="28" name="TextBox 27"/>
          <p:cNvSpPr txBox="1"/>
          <p:nvPr/>
        </p:nvSpPr>
        <p:spPr>
          <a:xfrm>
            <a:off x="4066750" y="6100224"/>
            <a:ext cx="2336345" cy="369332"/>
          </a:xfrm>
          <a:prstGeom prst="rect">
            <a:avLst/>
          </a:prstGeom>
          <a:noFill/>
        </p:spPr>
        <p:txBody>
          <a:bodyPr wrap="none" rtlCol="0">
            <a:spAutoFit/>
          </a:bodyPr>
          <a:lstStyle/>
          <a:p>
            <a:r>
              <a:rPr lang="en-US" dirty="0" smtClean="0"/>
              <a:t>Scan new cell’s RFID</a:t>
            </a:r>
            <a:endParaRPr lang="en-US" dirty="0"/>
          </a:p>
        </p:txBody>
      </p:sp>
      <p:sp>
        <p:nvSpPr>
          <p:cNvPr id="29" name="Right Arrow 28"/>
          <p:cNvSpPr/>
          <p:nvPr/>
        </p:nvSpPr>
        <p:spPr>
          <a:xfrm>
            <a:off x="6318032" y="4671461"/>
            <a:ext cx="844282"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679" y="5199408"/>
            <a:ext cx="668025" cy="668025"/>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2314" y="3935389"/>
            <a:ext cx="1909775" cy="1991995"/>
          </a:xfrm>
          <a:prstGeom prst="rect">
            <a:avLst/>
          </a:prstGeom>
        </p:spPr>
      </p:pic>
      <p:sp>
        <p:nvSpPr>
          <p:cNvPr id="32" name="TextBox 31"/>
          <p:cNvSpPr txBox="1"/>
          <p:nvPr/>
        </p:nvSpPr>
        <p:spPr>
          <a:xfrm>
            <a:off x="6975382" y="6031468"/>
            <a:ext cx="2422907" cy="369332"/>
          </a:xfrm>
          <a:prstGeom prst="rect">
            <a:avLst/>
          </a:prstGeom>
          <a:noFill/>
        </p:spPr>
        <p:txBody>
          <a:bodyPr wrap="none" rtlCol="0">
            <a:spAutoFit/>
          </a:bodyPr>
          <a:lstStyle/>
          <a:p>
            <a:r>
              <a:rPr lang="en-US" dirty="0"/>
              <a:t>S</a:t>
            </a:r>
            <a:r>
              <a:rPr lang="en-US" dirty="0" smtClean="0"/>
              <a:t>can package’s </a:t>
            </a:r>
            <a:r>
              <a:rPr lang="en-US" dirty="0"/>
              <a:t>RFID </a:t>
            </a:r>
          </a:p>
        </p:txBody>
      </p:sp>
      <p:sp>
        <p:nvSpPr>
          <p:cNvPr id="33" name="Right Arrow 32"/>
          <p:cNvSpPr/>
          <p:nvPr/>
        </p:nvSpPr>
        <p:spPr>
          <a:xfrm>
            <a:off x="9040962" y="4762598"/>
            <a:ext cx="774026" cy="33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017428" y="4532961"/>
            <a:ext cx="688009" cy="276999"/>
          </a:xfrm>
          <a:prstGeom prst="rect">
            <a:avLst/>
          </a:prstGeom>
          <a:noFill/>
        </p:spPr>
        <p:txBody>
          <a:bodyPr wrap="none" rtlCol="0">
            <a:spAutoFit/>
          </a:bodyPr>
          <a:lstStyle/>
          <a:p>
            <a:r>
              <a:rPr lang="en-US" sz="1200" dirty="0" smtClean="0"/>
              <a:t>confirm</a:t>
            </a:r>
            <a:endParaRPr lang="en-US" sz="1200" dirty="0"/>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6115" y="4157551"/>
            <a:ext cx="2129203" cy="1719104"/>
          </a:xfrm>
          <a:prstGeom prst="rect">
            <a:avLst/>
          </a:prstGeom>
        </p:spPr>
      </p:pic>
      <p:sp>
        <p:nvSpPr>
          <p:cNvPr id="36" name="TextBox 35"/>
          <p:cNvSpPr txBox="1"/>
          <p:nvPr/>
        </p:nvSpPr>
        <p:spPr>
          <a:xfrm>
            <a:off x="9632901" y="5967096"/>
            <a:ext cx="2559099" cy="646331"/>
          </a:xfrm>
          <a:prstGeom prst="rect">
            <a:avLst/>
          </a:prstGeom>
          <a:noFill/>
        </p:spPr>
        <p:txBody>
          <a:bodyPr wrap="none" rtlCol="0">
            <a:spAutoFit/>
          </a:bodyPr>
          <a:lstStyle/>
          <a:p>
            <a:r>
              <a:rPr lang="en-US" dirty="0" smtClean="0"/>
              <a:t>Package is transferred</a:t>
            </a:r>
          </a:p>
          <a:p>
            <a:r>
              <a:rPr lang="en-US" dirty="0"/>
              <a:t>t</a:t>
            </a:r>
            <a:r>
              <a:rPr lang="en-US" dirty="0" smtClean="0"/>
              <a:t>o new cell</a:t>
            </a:r>
            <a:endParaRPr lang="en-US" dirty="0"/>
          </a:p>
        </p:txBody>
      </p:sp>
      <p:sp>
        <p:nvSpPr>
          <p:cNvPr id="37" name="TextBox 36"/>
          <p:cNvSpPr txBox="1"/>
          <p:nvPr/>
        </p:nvSpPr>
        <p:spPr>
          <a:xfrm>
            <a:off x="734095" y="5100171"/>
            <a:ext cx="1609287" cy="369332"/>
          </a:xfrm>
          <a:prstGeom prst="rect">
            <a:avLst/>
          </a:prstGeom>
          <a:noFill/>
        </p:spPr>
        <p:txBody>
          <a:bodyPr wrap="none" rtlCol="0">
            <a:spAutoFit/>
          </a:bodyPr>
          <a:lstStyle/>
          <a:p>
            <a:r>
              <a:rPr lang="en-US" dirty="0" smtClean="0"/>
              <a:t>Stock-keeper</a:t>
            </a:r>
            <a:endParaRPr lang="en-US"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132" y="1653792"/>
            <a:ext cx="2022665" cy="1635318"/>
          </a:xfrm>
          <a:prstGeom prst="rect">
            <a:avLst/>
          </a:prstGeom>
        </p:spPr>
      </p:pic>
    </p:spTree>
    <p:extLst>
      <p:ext uri="{BB962C8B-B14F-4D97-AF65-F5344CB8AC3E}">
        <p14:creationId xmlns:p14="http://schemas.microsoft.com/office/powerpoint/2010/main" val="261771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1000"/>
                                        <p:tgtEl>
                                          <p:spTgt spid="6"/>
                                        </p:tgtEl>
                                      </p:cBhvr>
                                    </p:animEffect>
                                    <p:anim calcmode="lin" valueType="num">
                                      <p:cBhvr>
                                        <p:cTn id="85" dur="1000" fill="hold"/>
                                        <p:tgtEl>
                                          <p:spTgt spid="6"/>
                                        </p:tgtEl>
                                        <p:attrNameLst>
                                          <p:attrName>ppt_x</p:attrName>
                                        </p:attrNameLst>
                                      </p:cBhvr>
                                      <p:tavLst>
                                        <p:tav tm="0">
                                          <p:val>
                                            <p:strVal val="#ppt_x"/>
                                          </p:val>
                                        </p:tav>
                                        <p:tav tm="100000">
                                          <p:val>
                                            <p:strVal val="#ppt_x"/>
                                          </p:val>
                                        </p:tav>
                                      </p:tavLst>
                                    </p:anim>
                                    <p:anim calcmode="lin" valueType="num">
                                      <p:cBhvr>
                                        <p:cTn id="86" dur="1000" fill="hold"/>
                                        <p:tgtEl>
                                          <p:spTgt spid="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fade">
                                      <p:cBhvr>
                                        <p:cTn id="89" dur="1000"/>
                                        <p:tgtEl>
                                          <p:spTgt spid="10"/>
                                        </p:tgtEl>
                                      </p:cBhvr>
                                    </p:animEffect>
                                    <p:anim calcmode="lin" valueType="num">
                                      <p:cBhvr>
                                        <p:cTn id="90" dur="1000" fill="hold"/>
                                        <p:tgtEl>
                                          <p:spTgt spid="10"/>
                                        </p:tgtEl>
                                        <p:attrNameLst>
                                          <p:attrName>ppt_x</p:attrName>
                                        </p:attrNameLst>
                                      </p:cBhvr>
                                      <p:tavLst>
                                        <p:tav tm="0">
                                          <p:val>
                                            <p:strVal val="#ppt_x"/>
                                          </p:val>
                                        </p:tav>
                                        <p:tav tm="100000">
                                          <p:val>
                                            <p:strVal val="#ppt_x"/>
                                          </p:val>
                                        </p:tav>
                                      </p:tavLst>
                                    </p:anim>
                                    <p:anim calcmode="lin" valueType="num">
                                      <p:cBhvr>
                                        <p:cTn id="91" dur="1000" fill="hold"/>
                                        <p:tgtEl>
                                          <p:spTgt spid="10"/>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anim calcmode="lin" valueType="num">
                                      <p:cBhvr>
                                        <p:cTn id="95" dur="1000" fill="hold"/>
                                        <p:tgtEl>
                                          <p:spTgt spid="27"/>
                                        </p:tgtEl>
                                        <p:attrNameLst>
                                          <p:attrName>ppt_x</p:attrName>
                                        </p:attrNameLst>
                                      </p:cBhvr>
                                      <p:tavLst>
                                        <p:tav tm="0">
                                          <p:val>
                                            <p:strVal val="#ppt_x"/>
                                          </p:val>
                                        </p:tav>
                                        <p:tav tm="100000">
                                          <p:val>
                                            <p:strVal val="#ppt_x"/>
                                          </p:val>
                                        </p:tav>
                                      </p:tavLst>
                                    </p:anim>
                                    <p:anim calcmode="lin" valueType="num">
                                      <p:cBhvr>
                                        <p:cTn id="9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1000"/>
                                        <p:tgtEl>
                                          <p:spTgt spid="25"/>
                                        </p:tgtEl>
                                      </p:cBhvr>
                                    </p:animEffect>
                                    <p:anim calcmode="lin" valueType="num">
                                      <p:cBhvr>
                                        <p:cTn id="102" dur="1000" fill="hold"/>
                                        <p:tgtEl>
                                          <p:spTgt spid="25"/>
                                        </p:tgtEl>
                                        <p:attrNameLst>
                                          <p:attrName>ppt_x</p:attrName>
                                        </p:attrNameLst>
                                      </p:cBhvr>
                                      <p:tavLst>
                                        <p:tav tm="0">
                                          <p:val>
                                            <p:strVal val="#ppt_x"/>
                                          </p:val>
                                        </p:tav>
                                        <p:tav tm="100000">
                                          <p:val>
                                            <p:strVal val="#ppt_x"/>
                                          </p:val>
                                        </p:tav>
                                      </p:tavLst>
                                    </p:anim>
                                    <p:anim calcmode="lin" valueType="num">
                                      <p:cBhvr>
                                        <p:cTn id="103" dur="1000" fill="hold"/>
                                        <p:tgtEl>
                                          <p:spTgt spid="2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1000"/>
                                        <p:tgtEl>
                                          <p:spTgt spid="28"/>
                                        </p:tgtEl>
                                      </p:cBhvr>
                                    </p:animEffect>
                                    <p:anim calcmode="lin" valueType="num">
                                      <p:cBhvr>
                                        <p:cTn id="107" dur="1000" fill="hold"/>
                                        <p:tgtEl>
                                          <p:spTgt spid="28"/>
                                        </p:tgtEl>
                                        <p:attrNameLst>
                                          <p:attrName>ppt_x</p:attrName>
                                        </p:attrNameLst>
                                      </p:cBhvr>
                                      <p:tavLst>
                                        <p:tav tm="0">
                                          <p:val>
                                            <p:strVal val="#ppt_x"/>
                                          </p:val>
                                        </p:tav>
                                        <p:tav tm="100000">
                                          <p:val>
                                            <p:strVal val="#ppt_x"/>
                                          </p:val>
                                        </p:tav>
                                      </p:tavLst>
                                    </p:anim>
                                    <p:anim calcmode="lin" valueType="num">
                                      <p:cBhvr>
                                        <p:cTn id="10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0"/>
                                        <p:tgtEl>
                                          <p:spTgt spid="29"/>
                                        </p:tgtEl>
                                      </p:cBhvr>
                                    </p:animEffect>
                                    <p:anim calcmode="lin" valueType="num">
                                      <p:cBhvr>
                                        <p:cTn id="114" dur="1000" fill="hold"/>
                                        <p:tgtEl>
                                          <p:spTgt spid="29"/>
                                        </p:tgtEl>
                                        <p:attrNameLst>
                                          <p:attrName>ppt_x</p:attrName>
                                        </p:attrNameLst>
                                      </p:cBhvr>
                                      <p:tavLst>
                                        <p:tav tm="0">
                                          <p:val>
                                            <p:strVal val="#ppt_x"/>
                                          </p:val>
                                        </p:tav>
                                        <p:tav tm="100000">
                                          <p:val>
                                            <p:strVal val="#ppt_x"/>
                                          </p:val>
                                        </p:tav>
                                      </p:tavLst>
                                    </p:anim>
                                    <p:anim calcmode="lin" valueType="num">
                                      <p:cBhvr>
                                        <p:cTn id="115" dur="1000" fill="hold"/>
                                        <p:tgtEl>
                                          <p:spTgt spid="2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1000"/>
                                        <p:tgtEl>
                                          <p:spTgt spid="30"/>
                                        </p:tgtEl>
                                      </p:cBhvr>
                                    </p:animEffect>
                                    <p:anim calcmode="lin" valueType="num">
                                      <p:cBhvr>
                                        <p:cTn id="119" dur="1000" fill="hold"/>
                                        <p:tgtEl>
                                          <p:spTgt spid="30"/>
                                        </p:tgtEl>
                                        <p:attrNameLst>
                                          <p:attrName>ppt_x</p:attrName>
                                        </p:attrNameLst>
                                      </p:cBhvr>
                                      <p:tavLst>
                                        <p:tav tm="0">
                                          <p:val>
                                            <p:strVal val="#ppt_x"/>
                                          </p:val>
                                        </p:tav>
                                        <p:tav tm="100000">
                                          <p:val>
                                            <p:strVal val="#ppt_x"/>
                                          </p:val>
                                        </p:tav>
                                      </p:tavLst>
                                    </p:anim>
                                    <p:anim calcmode="lin" valueType="num">
                                      <p:cBhvr>
                                        <p:cTn id="12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fade">
                                      <p:cBhvr>
                                        <p:cTn id="125" dur="1000"/>
                                        <p:tgtEl>
                                          <p:spTgt spid="31"/>
                                        </p:tgtEl>
                                      </p:cBhvr>
                                    </p:animEffect>
                                    <p:anim calcmode="lin" valueType="num">
                                      <p:cBhvr>
                                        <p:cTn id="126" dur="1000" fill="hold"/>
                                        <p:tgtEl>
                                          <p:spTgt spid="31"/>
                                        </p:tgtEl>
                                        <p:attrNameLst>
                                          <p:attrName>ppt_x</p:attrName>
                                        </p:attrNameLst>
                                      </p:cBhvr>
                                      <p:tavLst>
                                        <p:tav tm="0">
                                          <p:val>
                                            <p:strVal val="#ppt_x"/>
                                          </p:val>
                                        </p:tav>
                                        <p:tav tm="100000">
                                          <p:val>
                                            <p:strVal val="#ppt_x"/>
                                          </p:val>
                                        </p:tav>
                                      </p:tavLst>
                                    </p:anim>
                                    <p:anim calcmode="lin" valueType="num">
                                      <p:cBhvr>
                                        <p:cTn id="127" dur="1000" fill="hold"/>
                                        <p:tgtEl>
                                          <p:spTgt spid="31"/>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1000"/>
                                        <p:tgtEl>
                                          <p:spTgt spid="32"/>
                                        </p:tgtEl>
                                      </p:cBhvr>
                                    </p:animEffect>
                                    <p:anim calcmode="lin" valueType="num">
                                      <p:cBhvr>
                                        <p:cTn id="131" dur="1000" fill="hold"/>
                                        <p:tgtEl>
                                          <p:spTgt spid="32"/>
                                        </p:tgtEl>
                                        <p:attrNameLst>
                                          <p:attrName>ppt_x</p:attrName>
                                        </p:attrNameLst>
                                      </p:cBhvr>
                                      <p:tavLst>
                                        <p:tav tm="0">
                                          <p:val>
                                            <p:strVal val="#ppt_x"/>
                                          </p:val>
                                        </p:tav>
                                        <p:tav tm="100000">
                                          <p:val>
                                            <p:strVal val="#ppt_x"/>
                                          </p:val>
                                        </p:tav>
                                      </p:tavLst>
                                    </p:anim>
                                    <p:anim calcmode="lin" valueType="num">
                                      <p:cBhvr>
                                        <p:cTn id="13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anim calcmode="lin" valueType="num">
                                      <p:cBhvr>
                                        <p:cTn id="138" dur="1000" fill="hold"/>
                                        <p:tgtEl>
                                          <p:spTgt spid="34"/>
                                        </p:tgtEl>
                                        <p:attrNameLst>
                                          <p:attrName>ppt_x</p:attrName>
                                        </p:attrNameLst>
                                      </p:cBhvr>
                                      <p:tavLst>
                                        <p:tav tm="0">
                                          <p:val>
                                            <p:strVal val="#ppt_x"/>
                                          </p:val>
                                        </p:tav>
                                        <p:tav tm="100000">
                                          <p:val>
                                            <p:strVal val="#ppt_x"/>
                                          </p:val>
                                        </p:tav>
                                      </p:tavLst>
                                    </p:anim>
                                    <p:anim calcmode="lin" valueType="num">
                                      <p:cBhvr>
                                        <p:cTn id="139" dur="1000" fill="hold"/>
                                        <p:tgtEl>
                                          <p:spTgt spid="3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1000"/>
                                        <p:tgtEl>
                                          <p:spTgt spid="33"/>
                                        </p:tgtEl>
                                      </p:cBhvr>
                                    </p:animEffect>
                                    <p:anim calcmode="lin" valueType="num">
                                      <p:cBhvr>
                                        <p:cTn id="143" dur="1000" fill="hold"/>
                                        <p:tgtEl>
                                          <p:spTgt spid="33"/>
                                        </p:tgtEl>
                                        <p:attrNameLst>
                                          <p:attrName>ppt_x</p:attrName>
                                        </p:attrNameLst>
                                      </p:cBhvr>
                                      <p:tavLst>
                                        <p:tav tm="0">
                                          <p:val>
                                            <p:strVal val="#ppt_x"/>
                                          </p:val>
                                        </p:tav>
                                        <p:tav tm="100000">
                                          <p:val>
                                            <p:strVal val="#ppt_x"/>
                                          </p:val>
                                        </p:tav>
                                      </p:tavLst>
                                    </p:anim>
                                    <p:anim calcmode="lin" valueType="num">
                                      <p:cBhvr>
                                        <p:cTn id="14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nodeType="click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fade">
                                      <p:cBhvr>
                                        <p:cTn id="149" dur="1000"/>
                                        <p:tgtEl>
                                          <p:spTgt spid="35"/>
                                        </p:tgtEl>
                                      </p:cBhvr>
                                    </p:animEffect>
                                    <p:anim calcmode="lin" valueType="num">
                                      <p:cBhvr>
                                        <p:cTn id="150" dur="1000" fill="hold"/>
                                        <p:tgtEl>
                                          <p:spTgt spid="35"/>
                                        </p:tgtEl>
                                        <p:attrNameLst>
                                          <p:attrName>ppt_x</p:attrName>
                                        </p:attrNameLst>
                                      </p:cBhvr>
                                      <p:tavLst>
                                        <p:tav tm="0">
                                          <p:val>
                                            <p:strVal val="#ppt_x"/>
                                          </p:val>
                                        </p:tav>
                                        <p:tav tm="100000">
                                          <p:val>
                                            <p:strVal val="#ppt_x"/>
                                          </p:val>
                                        </p:tav>
                                      </p:tavLst>
                                    </p:anim>
                                    <p:anim calcmode="lin" valueType="num">
                                      <p:cBhvr>
                                        <p:cTn id="151" dur="1000" fill="hold"/>
                                        <p:tgtEl>
                                          <p:spTgt spid="35"/>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36"/>
                                        </p:tgtEl>
                                        <p:attrNameLst>
                                          <p:attrName>style.visibility</p:attrName>
                                        </p:attrNameLst>
                                      </p:cBhvr>
                                      <p:to>
                                        <p:strVal val="visible"/>
                                      </p:to>
                                    </p:set>
                                    <p:animEffect transition="in" filter="fade">
                                      <p:cBhvr>
                                        <p:cTn id="154" dur="1000"/>
                                        <p:tgtEl>
                                          <p:spTgt spid="36"/>
                                        </p:tgtEl>
                                      </p:cBhvr>
                                    </p:animEffect>
                                    <p:anim calcmode="lin" valueType="num">
                                      <p:cBhvr>
                                        <p:cTn id="155" dur="1000" fill="hold"/>
                                        <p:tgtEl>
                                          <p:spTgt spid="36"/>
                                        </p:tgtEl>
                                        <p:attrNameLst>
                                          <p:attrName>ppt_x</p:attrName>
                                        </p:attrNameLst>
                                      </p:cBhvr>
                                      <p:tavLst>
                                        <p:tav tm="0">
                                          <p:val>
                                            <p:strVal val="#ppt_x"/>
                                          </p:val>
                                        </p:tav>
                                        <p:tav tm="100000">
                                          <p:val>
                                            <p:strVal val="#ppt_x"/>
                                          </p:val>
                                        </p:tav>
                                      </p:tavLst>
                                    </p:anim>
                                    <p:anim calcmode="lin" valueType="num">
                                      <p:cBhvr>
                                        <p:cTn id="15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0" grpId="0"/>
      <p:bldP spid="12" grpId="0"/>
      <p:bldP spid="13" grpId="0" animBg="1"/>
      <p:bldP spid="16" grpId="0"/>
      <p:bldP spid="19" grpId="0" animBg="1"/>
      <p:bldP spid="23" grpId="0"/>
      <p:bldP spid="24" grpId="0"/>
      <p:bldP spid="28" grpId="0"/>
      <p:bldP spid="29" grpId="0" animBg="1"/>
      <p:bldP spid="32" grpId="0"/>
      <p:bldP spid="33" grpId="0" animBg="1"/>
      <p:bldP spid="34"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5:</a:t>
            </a:r>
            <a:r>
              <a:rPr lang="en-US" sz="3200" dirty="0" smtClean="0"/>
              <a:t> stocktake inventory</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580" y="2755206"/>
            <a:ext cx="2362200" cy="1933575"/>
          </a:xfrm>
        </p:spPr>
      </p:pic>
      <p:sp>
        <p:nvSpPr>
          <p:cNvPr id="6" name="Right Arrow 5"/>
          <p:cNvSpPr/>
          <p:nvPr/>
        </p:nvSpPr>
        <p:spPr>
          <a:xfrm>
            <a:off x="2768959" y="3541690"/>
            <a:ext cx="978408" cy="36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83" y="2543578"/>
            <a:ext cx="2331076" cy="23568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2098" y="3979570"/>
            <a:ext cx="772129" cy="772129"/>
          </a:xfrm>
          <a:prstGeom prst="rect">
            <a:avLst/>
          </a:prstGeom>
        </p:spPr>
      </p:pic>
      <p:sp>
        <p:nvSpPr>
          <p:cNvPr id="9" name="TextBox 8"/>
          <p:cNvSpPr txBox="1"/>
          <p:nvPr/>
        </p:nvSpPr>
        <p:spPr>
          <a:xfrm>
            <a:off x="2717553" y="3117674"/>
            <a:ext cx="1266693" cy="461665"/>
          </a:xfrm>
          <a:prstGeom prst="rect">
            <a:avLst/>
          </a:prstGeom>
          <a:noFill/>
        </p:spPr>
        <p:txBody>
          <a:bodyPr wrap="none" rtlCol="0">
            <a:spAutoFit/>
          </a:bodyPr>
          <a:lstStyle/>
          <a:p>
            <a:r>
              <a:rPr lang="en-US" sz="1200" dirty="0" smtClean="0"/>
              <a:t>Choose product</a:t>
            </a:r>
          </a:p>
          <a:p>
            <a:r>
              <a:rPr lang="en-US" sz="1200" dirty="0"/>
              <a:t>t</a:t>
            </a:r>
            <a:r>
              <a:rPr lang="en-US" sz="1200" dirty="0" smtClean="0"/>
              <a:t>o stocktake</a:t>
            </a:r>
            <a:endParaRPr lang="en-US" sz="1200" dirty="0"/>
          </a:p>
        </p:txBody>
      </p:sp>
      <p:sp>
        <p:nvSpPr>
          <p:cNvPr id="10" name="Right Arrow 9"/>
          <p:cNvSpPr/>
          <p:nvPr/>
        </p:nvSpPr>
        <p:spPr>
          <a:xfrm>
            <a:off x="6527444" y="3515932"/>
            <a:ext cx="978408" cy="36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1496" y="2750444"/>
            <a:ext cx="2352675" cy="1943100"/>
          </a:xfrm>
          <a:prstGeom prst="rect">
            <a:avLst/>
          </a:prstGeom>
        </p:spPr>
      </p:pic>
      <p:sp>
        <p:nvSpPr>
          <p:cNvPr id="12" name="TextBox 11"/>
          <p:cNvSpPr txBox="1"/>
          <p:nvPr/>
        </p:nvSpPr>
        <p:spPr>
          <a:xfrm>
            <a:off x="6492511" y="3015630"/>
            <a:ext cx="1208985" cy="461665"/>
          </a:xfrm>
          <a:prstGeom prst="rect">
            <a:avLst/>
          </a:prstGeom>
          <a:noFill/>
        </p:spPr>
        <p:txBody>
          <a:bodyPr wrap="none" rtlCol="0">
            <a:spAutoFit/>
          </a:bodyPr>
          <a:lstStyle/>
          <a:p>
            <a:r>
              <a:rPr lang="en-US" sz="1200" dirty="0" smtClean="0"/>
              <a:t>Report in-stock</a:t>
            </a:r>
          </a:p>
          <a:p>
            <a:r>
              <a:rPr lang="en-US" sz="1200" dirty="0" smtClean="0"/>
              <a:t>quantity</a:t>
            </a:r>
            <a:endParaRPr lang="en-US" sz="1200" dirty="0"/>
          </a:p>
        </p:txBody>
      </p:sp>
      <p:sp>
        <p:nvSpPr>
          <p:cNvPr id="13" name="TextBox 12"/>
          <p:cNvSpPr txBox="1"/>
          <p:nvPr/>
        </p:nvSpPr>
        <p:spPr>
          <a:xfrm>
            <a:off x="869887" y="4982045"/>
            <a:ext cx="1609287" cy="369332"/>
          </a:xfrm>
          <a:prstGeom prst="rect">
            <a:avLst/>
          </a:prstGeom>
          <a:noFill/>
        </p:spPr>
        <p:txBody>
          <a:bodyPr wrap="none" rtlCol="0">
            <a:spAutoFit/>
          </a:bodyPr>
          <a:lstStyle/>
          <a:p>
            <a:r>
              <a:rPr lang="en-US" dirty="0" smtClean="0"/>
              <a:t>Stock-keeper</a:t>
            </a:r>
            <a:endParaRPr lang="en-US" dirty="0"/>
          </a:p>
        </p:txBody>
      </p:sp>
    </p:spTree>
    <p:extLst>
      <p:ext uri="{BB962C8B-B14F-4D97-AF65-F5344CB8AC3E}">
        <p14:creationId xmlns:p14="http://schemas.microsoft.com/office/powerpoint/2010/main" val="396409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266" y="0"/>
            <a:ext cx="10058400" cy="1305531"/>
          </a:xfrm>
        </p:spPr>
        <p:txBody>
          <a:bodyPr/>
          <a:lstStyle/>
          <a:p>
            <a:r>
              <a:rPr lang="en-US" dirty="0" smtClean="0"/>
              <a:t>Scenario 6: </a:t>
            </a:r>
            <a:r>
              <a:rPr lang="en-US" sz="3200" dirty="0" smtClean="0"/>
              <a:t>create goods issue</a:t>
            </a:r>
            <a:endParaRPr lang="en-US" sz="3200" dirty="0"/>
          </a:p>
        </p:txBody>
      </p:sp>
      <p:sp>
        <p:nvSpPr>
          <p:cNvPr id="5" name="TextBox 4"/>
          <p:cNvSpPr txBox="1"/>
          <p:nvPr/>
        </p:nvSpPr>
        <p:spPr>
          <a:xfrm>
            <a:off x="695458" y="5288854"/>
            <a:ext cx="2617896" cy="369332"/>
          </a:xfrm>
          <a:prstGeom prst="rect">
            <a:avLst/>
          </a:prstGeom>
          <a:noFill/>
        </p:spPr>
        <p:txBody>
          <a:bodyPr wrap="none" rtlCol="0">
            <a:spAutoFit/>
          </a:bodyPr>
          <a:lstStyle/>
          <a:p>
            <a:r>
              <a:rPr lang="en-US" dirty="0" smtClean="0"/>
              <a:t>Warehouse Accountant</a:t>
            </a:r>
            <a:endParaRPr lang="en-US" dirty="0"/>
          </a:p>
        </p:txBody>
      </p:sp>
      <p:sp>
        <p:nvSpPr>
          <p:cNvPr id="6" name="Right Arrow 5"/>
          <p:cNvSpPr/>
          <p:nvPr/>
        </p:nvSpPr>
        <p:spPr>
          <a:xfrm rot="20114431">
            <a:off x="3655904" y="2841635"/>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43" y="2083336"/>
            <a:ext cx="1670725" cy="1221691"/>
          </a:xfrm>
          <a:prstGeom prst="rect">
            <a:avLst/>
          </a:prstGeom>
        </p:spPr>
      </p:pic>
      <p:sp>
        <p:nvSpPr>
          <p:cNvPr id="8" name="TextBox 7"/>
          <p:cNvSpPr txBox="1"/>
          <p:nvPr/>
        </p:nvSpPr>
        <p:spPr>
          <a:xfrm rot="20056844">
            <a:off x="3435518" y="2437101"/>
            <a:ext cx="1137299" cy="461665"/>
          </a:xfrm>
          <a:prstGeom prst="rect">
            <a:avLst/>
          </a:prstGeom>
          <a:noFill/>
        </p:spPr>
        <p:txBody>
          <a:bodyPr wrap="none" rtlCol="0">
            <a:spAutoFit/>
          </a:bodyPr>
          <a:lstStyle/>
          <a:p>
            <a:r>
              <a:rPr lang="en-US" sz="1200" dirty="0" smtClean="0"/>
              <a:t>Create goods</a:t>
            </a:r>
          </a:p>
          <a:p>
            <a:r>
              <a:rPr lang="en-US" sz="1200" dirty="0" smtClean="0"/>
              <a:t>issue</a:t>
            </a:r>
            <a:endParaRPr lang="en-US" sz="12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159" y="3373369"/>
            <a:ext cx="1652252" cy="122169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579" y="4823842"/>
            <a:ext cx="1537411" cy="1221691"/>
          </a:xfrm>
          <a:prstGeom prst="rect">
            <a:avLst/>
          </a:prstGeom>
        </p:spPr>
      </p:pic>
      <p:sp>
        <p:nvSpPr>
          <p:cNvPr id="12" name="Right Arrow 11"/>
          <p:cNvSpPr/>
          <p:nvPr/>
        </p:nvSpPr>
        <p:spPr>
          <a:xfrm>
            <a:off x="3717423" y="378228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rot="1432991">
            <a:off x="3717424" y="4967137"/>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57696" y="3493040"/>
            <a:ext cx="1137299" cy="461665"/>
          </a:xfrm>
          <a:prstGeom prst="rect">
            <a:avLst/>
          </a:prstGeom>
          <a:noFill/>
        </p:spPr>
        <p:txBody>
          <a:bodyPr wrap="none" rtlCol="0">
            <a:spAutoFit/>
          </a:bodyPr>
          <a:lstStyle/>
          <a:p>
            <a:r>
              <a:rPr lang="en-US" sz="1200" dirty="0"/>
              <a:t>Create goods</a:t>
            </a:r>
          </a:p>
          <a:p>
            <a:r>
              <a:rPr lang="en-US" sz="1200" dirty="0" smtClean="0"/>
              <a:t> issue</a:t>
            </a:r>
            <a:endParaRPr lang="en-US" sz="1200" dirty="0"/>
          </a:p>
        </p:txBody>
      </p:sp>
      <p:sp>
        <p:nvSpPr>
          <p:cNvPr id="16" name="TextBox 15"/>
          <p:cNvSpPr txBox="1"/>
          <p:nvPr/>
        </p:nvSpPr>
        <p:spPr>
          <a:xfrm rot="1328327">
            <a:off x="3709851" y="4529889"/>
            <a:ext cx="1137299" cy="461665"/>
          </a:xfrm>
          <a:prstGeom prst="rect">
            <a:avLst/>
          </a:prstGeom>
          <a:noFill/>
        </p:spPr>
        <p:txBody>
          <a:bodyPr wrap="none" rtlCol="0">
            <a:spAutoFit/>
          </a:bodyPr>
          <a:lstStyle/>
          <a:p>
            <a:r>
              <a:rPr lang="en-US" sz="1200" dirty="0"/>
              <a:t>Create goods</a:t>
            </a:r>
          </a:p>
          <a:p>
            <a:r>
              <a:rPr lang="en-US" sz="1200" dirty="0" smtClean="0"/>
              <a:t> issue</a:t>
            </a:r>
            <a:endParaRPr lang="en-US" sz="1200" dirty="0"/>
          </a:p>
        </p:txBody>
      </p:sp>
      <p:sp>
        <p:nvSpPr>
          <p:cNvPr id="17" name="Right Arrow 16"/>
          <p:cNvSpPr/>
          <p:nvPr/>
        </p:nvSpPr>
        <p:spPr>
          <a:xfrm rot="1632453">
            <a:off x="6628419" y="2736490"/>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529412" y="378228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114431">
            <a:off x="6579318" y="500770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49694">
            <a:off x="6997485" y="2368268"/>
            <a:ext cx="651140" cy="276999"/>
          </a:xfrm>
          <a:prstGeom prst="rect">
            <a:avLst/>
          </a:prstGeom>
          <a:noFill/>
        </p:spPr>
        <p:txBody>
          <a:bodyPr wrap="none" rtlCol="0">
            <a:spAutoFit/>
          </a:bodyPr>
          <a:lstStyle/>
          <a:p>
            <a:r>
              <a:rPr lang="en-US" sz="1200" dirty="0" smtClean="0"/>
              <a:t>sent to</a:t>
            </a:r>
            <a:endParaRPr lang="en-US" sz="1200" dirty="0"/>
          </a:p>
        </p:txBody>
      </p:sp>
      <p:sp>
        <p:nvSpPr>
          <p:cNvPr id="21" name="TextBox 20"/>
          <p:cNvSpPr txBox="1"/>
          <p:nvPr/>
        </p:nvSpPr>
        <p:spPr>
          <a:xfrm>
            <a:off x="6579708" y="3570365"/>
            <a:ext cx="651140" cy="276999"/>
          </a:xfrm>
          <a:prstGeom prst="rect">
            <a:avLst/>
          </a:prstGeom>
          <a:noFill/>
        </p:spPr>
        <p:txBody>
          <a:bodyPr wrap="none" rtlCol="0">
            <a:spAutoFit/>
          </a:bodyPr>
          <a:lstStyle/>
          <a:p>
            <a:r>
              <a:rPr lang="en-US" sz="1200" dirty="0" smtClean="0"/>
              <a:t>sent to</a:t>
            </a:r>
            <a:endParaRPr lang="en-US" sz="1200" dirty="0"/>
          </a:p>
        </p:txBody>
      </p:sp>
      <p:sp>
        <p:nvSpPr>
          <p:cNvPr id="22" name="TextBox 21"/>
          <p:cNvSpPr txBox="1"/>
          <p:nvPr/>
        </p:nvSpPr>
        <p:spPr>
          <a:xfrm rot="20171461">
            <a:off x="6683901" y="4731125"/>
            <a:ext cx="651140" cy="276999"/>
          </a:xfrm>
          <a:prstGeom prst="rect">
            <a:avLst/>
          </a:prstGeom>
          <a:noFill/>
        </p:spPr>
        <p:txBody>
          <a:bodyPr wrap="none" rtlCol="0">
            <a:spAutoFit/>
          </a:bodyPr>
          <a:lstStyle/>
          <a:p>
            <a:r>
              <a:rPr lang="en-US" sz="1200" dirty="0" smtClean="0"/>
              <a:t>sent to</a:t>
            </a:r>
            <a:endParaRPr lang="en-US" sz="1200" dirty="0"/>
          </a:p>
        </p:txBody>
      </p:sp>
      <p:sp>
        <p:nvSpPr>
          <p:cNvPr id="25" name="TextBox 24"/>
          <p:cNvSpPr txBox="1"/>
          <p:nvPr/>
        </p:nvSpPr>
        <p:spPr>
          <a:xfrm>
            <a:off x="8363242" y="5065356"/>
            <a:ext cx="1609287" cy="369332"/>
          </a:xfrm>
          <a:prstGeom prst="rect">
            <a:avLst/>
          </a:prstGeom>
          <a:noFill/>
        </p:spPr>
        <p:txBody>
          <a:bodyPr wrap="none" rtlCol="0">
            <a:spAutoFit/>
          </a:bodyPr>
          <a:lstStyle/>
          <a:p>
            <a:r>
              <a:rPr lang="en-US" dirty="0" smtClean="0"/>
              <a:t>Stock-keeper</a:t>
            </a:r>
            <a:endParaRPr lang="en-US"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95" y="2381214"/>
            <a:ext cx="2987011" cy="2488410"/>
          </a:xfrm>
          <a:prstGeom prst="rect">
            <a:avLst/>
          </a:prstGeom>
        </p:spPr>
      </p:pic>
      <p:pic>
        <p:nvPicPr>
          <p:cNvPr id="34" name="Content Placeholder 3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0275" y="2703510"/>
            <a:ext cx="3466371" cy="2010708"/>
          </a:xfrm>
        </p:spPr>
      </p:pic>
      <p:sp>
        <p:nvSpPr>
          <p:cNvPr id="35" name="Right Arrow 34"/>
          <p:cNvSpPr/>
          <p:nvPr/>
        </p:nvSpPr>
        <p:spPr>
          <a:xfrm>
            <a:off x="10655879" y="3718756"/>
            <a:ext cx="11221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655879" y="3319175"/>
            <a:ext cx="883575" cy="461665"/>
          </a:xfrm>
          <a:prstGeom prst="rect">
            <a:avLst/>
          </a:prstGeom>
          <a:noFill/>
        </p:spPr>
        <p:txBody>
          <a:bodyPr wrap="none" rtlCol="0">
            <a:spAutoFit/>
          </a:bodyPr>
          <a:lstStyle/>
          <a:p>
            <a:r>
              <a:rPr lang="en-US" sz="1200" dirty="0"/>
              <a:t>p</a:t>
            </a:r>
            <a:r>
              <a:rPr lang="en-US" sz="1200" dirty="0" smtClean="0"/>
              <a:t>repare to</a:t>
            </a:r>
          </a:p>
          <a:p>
            <a:r>
              <a:rPr lang="en-US" sz="1200" dirty="0" smtClean="0"/>
              <a:t> stock out</a:t>
            </a:r>
            <a:endParaRPr lang="en-US" sz="1200" dirty="0"/>
          </a:p>
        </p:txBody>
      </p:sp>
    </p:spTree>
    <p:extLst>
      <p:ext uri="{BB962C8B-B14F-4D97-AF65-F5344CB8AC3E}">
        <p14:creationId xmlns:p14="http://schemas.microsoft.com/office/powerpoint/2010/main" val="41690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animBg="1"/>
      <p:bldP spid="13" grpId="0" animBg="1"/>
      <p:bldP spid="15" grpId="0"/>
      <p:bldP spid="16" grpId="0"/>
      <p:bldP spid="17" grpId="0" animBg="1"/>
      <p:bldP spid="18" grpId="0" animBg="1"/>
      <p:bldP spid="19" grpId="0" animBg="1"/>
      <p:bldP spid="20" grpId="0"/>
      <p:bldP spid="21" grpId="0"/>
      <p:bldP spid="22" grpId="0"/>
      <p:bldP spid="25" grpId="0"/>
      <p:bldP spid="35"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7: </a:t>
            </a:r>
            <a:r>
              <a:rPr lang="en-US" sz="3200" dirty="0" smtClean="0"/>
              <a:t>stock-out products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829" y="2560452"/>
            <a:ext cx="2295704" cy="2166094"/>
          </a:xfrm>
        </p:spPr>
      </p:pic>
      <p:sp>
        <p:nvSpPr>
          <p:cNvPr id="5" name="TextBox 4"/>
          <p:cNvSpPr txBox="1"/>
          <p:nvPr/>
        </p:nvSpPr>
        <p:spPr>
          <a:xfrm>
            <a:off x="326392" y="4703453"/>
            <a:ext cx="2558842" cy="646331"/>
          </a:xfrm>
          <a:prstGeom prst="rect">
            <a:avLst/>
          </a:prstGeom>
          <a:noFill/>
        </p:spPr>
        <p:txBody>
          <a:bodyPr wrap="none" rtlCol="0">
            <a:spAutoFit/>
          </a:bodyPr>
          <a:lstStyle/>
          <a:p>
            <a:r>
              <a:rPr lang="en-US" dirty="0" smtClean="0"/>
              <a:t>Stock-keeper receives</a:t>
            </a:r>
          </a:p>
          <a:p>
            <a:r>
              <a:rPr lang="en-US" dirty="0" smtClean="0"/>
              <a:t>goods issue</a:t>
            </a:r>
            <a:endParaRPr lang="en-US" dirty="0"/>
          </a:p>
        </p:txBody>
      </p:sp>
      <p:sp>
        <p:nvSpPr>
          <p:cNvPr id="6" name="Right Arrow 5"/>
          <p:cNvSpPr/>
          <p:nvPr/>
        </p:nvSpPr>
        <p:spPr>
          <a:xfrm>
            <a:off x="2609339" y="3765879"/>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26993" y="3252698"/>
            <a:ext cx="1335622" cy="461665"/>
          </a:xfrm>
          <a:prstGeom prst="rect">
            <a:avLst/>
          </a:prstGeom>
          <a:noFill/>
        </p:spPr>
        <p:txBody>
          <a:bodyPr wrap="none" rtlCol="0">
            <a:spAutoFit/>
          </a:bodyPr>
          <a:lstStyle/>
          <a:p>
            <a:r>
              <a:rPr lang="en-US" sz="1200" dirty="0" smtClean="0"/>
              <a:t>Choose boxes of</a:t>
            </a:r>
          </a:p>
          <a:p>
            <a:r>
              <a:rPr lang="en-US" sz="1200" dirty="0"/>
              <a:t>p</a:t>
            </a:r>
            <a:r>
              <a:rPr lang="en-US" sz="1200" dirty="0" smtClean="0"/>
              <a:t>roducts in issue</a:t>
            </a:r>
            <a:endParaRPr lang="en-US" sz="1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426" y="4008195"/>
            <a:ext cx="771199" cy="7711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181" y="1822074"/>
            <a:ext cx="1261526" cy="12615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181" y="3252698"/>
            <a:ext cx="1261526" cy="126152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181" y="4779394"/>
            <a:ext cx="1261526" cy="1261526"/>
          </a:xfrm>
          <a:prstGeom prst="rect">
            <a:avLst/>
          </a:prstGeom>
        </p:spPr>
      </p:pic>
      <p:sp>
        <p:nvSpPr>
          <p:cNvPr id="12" name="Right Arrow 11"/>
          <p:cNvSpPr/>
          <p:nvPr/>
        </p:nvSpPr>
        <p:spPr>
          <a:xfrm>
            <a:off x="5685243" y="3593205"/>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832284">
            <a:off x="5683879" y="5035149"/>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438598">
            <a:off x="5660659" y="245283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505559">
            <a:off x="5934503" y="2200901"/>
            <a:ext cx="688009" cy="276999"/>
          </a:xfrm>
          <a:prstGeom prst="rect">
            <a:avLst/>
          </a:prstGeom>
          <a:noFill/>
        </p:spPr>
        <p:txBody>
          <a:bodyPr wrap="none" rtlCol="0">
            <a:spAutoFit/>
          </a:bodyPr>
          <a:lstStyle/>
          <a:p>
            <a:r>
              <a:rPr lang="en-US" sz="1200" dirty="0" smtClean="0"/>
              <a:t>confirm</a:t>
            </a:r>
            <a:endParaRPr lang="en-US" sz="1200" dirty="0"/>
          </a:p>
        </p:txBody>
      </p:sp>
      <p:sp>
        <p:nvSpPr>
          <p:cNvPr id="16" name="TextBox 15"/>
          <p:cNvSpPr txBox="1"/>
          <p:nvPr/>
        </p:nvSpPr>
        <p:spPr>
          <a:xfrm>
            <a:off x="5805858" y="3316206"/>
            <a:ext cx="688009" cy="276999"/>
          </a:xfrm>
          <a:prstGeom prst="rect">
            <a:avLst/>
          </a:prstGeom>
          <a:noFill/>
        </p:spPr>
        <p:txBody>
          <a:bodyPr wrap="none" rtlCol="0">
            <a:spAutoFit/>
          </a:bodyPr>
          <a:lstStyle/>
          <a:p>
            <a:r>
              <a:rPr lang="en-US" sz="1200" dirty="0" smtClean="0"/>
              <a:t>confirm</a:t>
            </a:r>
            <a:endParaRPr lang="en-US" sz="1200" dirty="0"/>
          </a:p>
        </p:txBody>
      </p:sp>
      <p:sp>
        <p:nvSpPr>
          <p:cNvPr id="17" name="TextBox 16"/>
          <p:cNvSpPr txBox="1"/>
          <p:nvPr/>
        </p:nvSpPr>
        <p:spPr>
          <a:xfrm rot="19799833">
            <a:off x="5693802" y="4718819"/>
            <a:ext cx="688009" cy="276999"/>
          </a:xfrm>
          <a:prstGeom prst="rect">
            <a:avLst/>
          </a:prstGeom>
          <a:noFill/>
        </p:spPr>
        <p:txBody>
          <a:bodyPr wrap="none" rtlCol="0">
            <a:spAutoFit/>
          </a:bodyPr>
          <a:lstStyle/>
          <a:p>
            <a:r>
              <a:rPr lang="en-US" sz="1200" dirty="0" smtClean="0"/>
              <a:t>confirm</a:t>
            </a:r>
            <a:endParaRPr lang="en-US" sz="1200"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445" y="2393580"/>
            <a:ext cx="4098716" cy="2891811"/>
          </a:xfrm>
          <a:prstGeom prst="rect">
            <a:avLst/>
          </a:prstGeom>
        </p:spPr>
      </p:pic>
      <p:sp>
        <p:nvSpPr>
          <p:cNvPr id="19" name="TextBox 18"/>
          <p:cNvSpPr txBox="1"/>
          <p:nvPr/>
        </p:nvSpPr>
        <p:spPr>
          <a:xfrm>
            <a:off x="8113690" y="5100725"/>
            <a:ext cx="2031325" cy="369332"/>
          </a:xfrm>
          <a:prstGeom prst="rect">
            <a:avLst/>
          </a:prstGeom>
          <a:noFill/>
        </p:spPr>
        <p:txBody>
          <a:bodyPr wrap="none" rtlCol="0">
            <a:spAutoFit/>
          </a:bodyPr>
          <a:lstStyle/>
          <a:p>
            <a:r>
              <a:rPr lang="en-US" dirty="0" smtClean="0"/>
              <a:t>Stockout products</a:t>
            </a:r>
            <a:endParaRPr lang="en-US" dirty="0"/>
          </a:p>
        </p:txBody>
      </p:sp>
    </p:spTree>
    <p:extLst>
      <p:ext uri="{BB962C8B-B14F-4D97-AF65-F5344CB8AC3E}">
        <p14:creationId xmlns:p14="http://schemas.microsoft.com/office/powerpoint/2010/main" val="231440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animBg="1"/>
      <p:bldP spid="13" grpId="0" animBg="1"/>
      <p:bldP spid="14" grpId="0" animBg="1"/>
      <p:bldP spid="15" grpId="0"/>
      <p:bldP spid="16" grpId="0"/>
      <p:bldP spid="17"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274" y="1536911"/>
            <a:ext cx="9966960" cy="3035808"/>
          </a:xfrm>
        </p:spPr>
        <p:txBody>
          <a:bodyPr/>
          <a:lstStyle/>
          <a:p>
            <a:r>
              <a:rPr lang="en-US" sz="8000" b="1" dirty="0" smtClean="0"/>
              <a:t>4. Conclusion &amp;</a:t>
            </a:r>
            <a:br>
              <a:rPr lang="en-US" sz="8000" b="1" dirty="0" smtClean="0"/>
            </a:br>
            <a:r>
              <a:rPr lang="en-US" sz="8000" b="1" dirty="0" smtClean="0"/>
              <a:t>future plan</a:t>
            </a:r>
            <a:endParaRPr lang="en-US" sz="8000" dirty="0"/>
          </a:p>
        </p:txBody>
      </p:sp>
    </p:spTree>
    <p:extLst>
      <p:ext uri="{BB962C8B-B14F-4D97-AF65-F5344CB8AC3E}">
        <p14:creationId xmlns:p14="http://schemas.microsoft.com/office/powerpoint/2010/main" val="940109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plan</a:t>
            </a:r>
            <a:endParaRPr lang="en-US" dirty="0"/>
          </a:p>
        </p:txBody>
      </p:sp>
      <p:sp>
        <p:nvSpPr>
          <p:cNvPr id="3" name="Content Placeholder 2"/>
          <p:cNvSpPr>
            <a:spLocks noGrp="1"/>
          </p:cNvSpPr>
          <p:nvPr>
            <p:ph idx="1"/>
          </p:nvPr>
        </p:nvSpPr>
        <p:spPr/>
        <p:txBody>
          <a:bodyPr/>
          <a:lstStyle/>
          <a:p>
            <a:r>
              <a:rPr lang="en-US" dirty="0" smtClean="0"/>
              <a:t>Future plan:</a:t>
            </a:r>
          </a:p>
          <a:p>
            <a:pPr lvl="1"/>
            <a:r>
              <a:rPr lang="en-US" dirty="0"/>
              <a:t>The existing systems can only scan one RFID tag at one time. We design our system to scan multiple RFID tags with a wide range.</a:t>
            </a:r>
            <a:endParaRPr lang="en-US" sz="1600" dirty="0"/>
          </a:p>
          <a:p>
            <a:pPr lvl="1"/>
            <a:r>
              <a:rPr lang="en-US" dirty="0"/>
              <a:t>We build this system for medium motorbike companies or stores so it doesn’t support automated system and stock-keepers have to scan the tags manually. We will integrate automated system for managing warehouse.</a:t>
            </a:r>
            <a:endParaRPr lang="en-US" sz="1600" dirty="0"/>
          </a:p>
          <a:p>
            <a:pPr lvl="2"/>
            <a:endParaRPr lang="en-US" dirty="0"/>
          </a:p>
        </p:txBody>
      </p:sp>
    </p:spTree>
    <p:extLst>
      <p:ext uri="{BB962C8B-B14F-4D97-AF65-F5344CB8AC3E}">
        <p14:creationId xmlns:p14="http://schemas.microsoft.com/office/powerpoint/2010/main" val="1755307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274" y="1536911"/>
            <a:ext cx="9966960" cy="3035808"/>
          </a:xfrm>
        </p:spPr>
        <p:txBody>
          <a:bodyPr/>
          <a:lstStyle/>
          <a:p>
            <a:r>
              <a:rPr lang="en-US" sz="8000" b="1" dirty="0" smtClean="0"/>
              <a:t>5. Q&amp;A</a:t>
            </a:r>
            <a:endParaRPr lang="en-US" sz="8000" dirty="0"/>
          </a:p>
        </p:txBody>
      </p:sp>
    </p:spTree>
    <p:extLst>
      <p:ext uri="{BB962C8B-B14F-4D97-AF65-F5344CB8AC3E}">
        <p14:creationId xmlns:p14="http://schemas.microsoft.com/office/powerpoint/2010/main" val="2452930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478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Suggest Boxes Algorithm</a:t>
            </a:r>
            <a:endParaRPr lang="en-US" dirty="0"/>
          </a:p>
        </p:txBody>
      </p:sp>
      <p:pic>
        <p:nvPicPr>
          <p:cNvPr id="1026" name="Picture 2" descr="Káº¿t quáº£ hÃ¬nh áº£nh cho warehous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3852721"/>
            <a:ext cx="5152063" cy="270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18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 Boxes Algorithm</a:t>
            </a:r>
          </a:p>
        </p:txBody>
      </p:sp>
      <p:sp>
        <p:nvSpPr>
          <p:cNvPr id="3" name="Content Placeholder 2"/>
          <p:cNvSpPr>
            <a:spLocks noGrp="1"/>
          </p:cNvSpPr>
          <p:nvPr>
            <p:ph idx="1"/>
          </p:nvPr>
        </p:nvSpPr>
        <p:spPr/>
        <p:txBody>
          <a:bodyPr/>
          <a:lstStyle/>
          <a:p>
            <a:r>
              <a:rPr lang="en-US" dirty="0" smtClean="0"/>
              <a:t>Suggest </a:t>
            </a:r>
            <a:r>
              <a:rPr lang="en-US" dirty="0" err="1" smtClean="0"/>
              <a:t>stockkeeper</a:t>
            </a:r>
            <a:r>
              <a:rPr lang="en-US" dirty="0" smtClean="0"/>
              <a:t> how to take boxes which have long stock-in date and short distance.</a:t>
            </a:r>
          </a:p>
          <a:p>
            <a:r>
              <a:rPr lang="en-US" dirty="0" smtClean="0"/>
              <a:t>This solution uses </a:t>
            </a:r>
            <a:r>
              <a:rPr lang="en-US" dirty="0" err="1" smtClean="0"/>
              <a:t>Dijkstra</a:t>
            </a:r>
            <a:r>
              <a:rPr lang="en-US" dirty="0" smtClean="0"/>
              <a:t> algorithm to </a:t>
            </a:r>
            <a:r>
              <a:rPr lang="en-US" dirty="0" err="1" smtClean="0"/>
              <a:t>caculatate</a:t>
            </a:r>
            <a:r>
              <a:rPr lang="en-US" dirty="0" smtClean="0"/>
              <a:t> short distance from source shelf to destination shelf and base to criteria for choose right boxes.</a:t>
            </a:r>
          </a:p>
          <a:p>
            <a:endParaRPr lang="en-US" dirty="0"/>
          </a:p>
        </p:txBody>
      </p:sp>
      <p:pic>
        <p:nvPicPr>
          <p:cNvPr id="4" name="Picture 2" descr="Káº¿t quáº£ hÃ¬nh áº£nh cho warehous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82" y="3579223"/>
            <a:ext cx="5473338" cy="27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84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40" y="1549789"/>
            <a:ext cx="9966960" cy="3035808"/>
          </a:xfrm>
        </p:spPr>
        <p:txBody>
          <a:bodyPr/>
          <a:lstStyle/>
          <a:p>
            <a:r>
              <a:rPr lang="en-US" sz="8000" b="1" dirty="0" smtClean="0"/>
              <a:t>1. introduction</a:t>
            </a:r>
            <a:endParaRPr lang="en-US" sz="8000" dirty="0"/>
          </a:p>
        </p:txBody>
      </p:sp>
    </p:spTree>
    <p:extLst>
      <p:ext uri="{BB962C8B-B14F-4D97-AF65-F5344CB8AC3E}">
        <p14:creationId xmlns:p14="http://schemas.microsoft.com/office/powerpoint/2010/main" val="2201098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654" y="733245"/>
            <a:ext cx="1467068"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Formula</a:t>
            </a:r>
          </a:p>
        </p:txBody>
      </p:sp>
      <mc:AlternateContent xmlns:mc="http://schemas.openxmlformats.org/markup-compatibility/2006" xmlns:a14="http://schemas.microsoft.com/office/drawing/2010/main">
        <mc:Choice Requires="a14">
          <p:sp>
            <p:nvSpPr>
              <p:cNvPr id="3" name="Rectangle 2"/>
              <p:cNvSpPr/>
              <p:nvPr/>
            </p:nvSpPr>
            <p:spPr>
              <a:xfrm>
                <a:off x="3588902" y="1500400"/>
                <a:ext cx="4513863" cy="6999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0">
                          <a:latin typeface="Cambria Math" panose="02040503050406030204" pitchFamily="18" charset="0"/>
                        </a:rPr>
                        <m:t>= </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den>
                      </m:f>
                      <m:r>
                        <a:rPr lang="en-US" i="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num>
                        <m:den>
                          <m:sSub>
                            <m:sSubPr>
                              <m:ctrlPr>
                                <a:rPr lang="en-US" i="1">
                                  <a:latin typeface="Cambria Math" panose="02040503050406030204" pitchFamily="18" charset="0"/>
                                </a:rPr>
                              </m:ctrlPr>
                            </m:sSubPr>
                            <m:e>
                              <m:r>
                                <a:rPr lang="en-US" i="1" smtClean="0">
                                  <a:latin typeface="Cambria Math" panose="02040503050406030204" pitchFamily="18" charset="0"/>
                                </a:rPr>
                                <m:t>𝑤</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588902" y="1500400"/>
                <a:ext cx="4513863" cy="6999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511615" y="2967487"/>
                <a:ext cx="2956835" cy="1754326"/>
              </a:xfrm>
              <a:prstGeom prst="rect">
                <a:avLst/>
              </a:prstGeom>
              <a:noFill/>
            </p:spPr>
            <p:txBody>
              <a:bodyPr wrap="none" rtlCol="0">
                <a:spAutoFit/>
              </a:bodyPr>
              <a:lstStyle/>
              <a:p>
                <a:r>
                  <a:rPr lang="en-US" b="1" dirty="0"/>
                  <a:t>With:</a:t>
                </a:r>
                <a:endParaRPr lang="en-US" dirty="0"/>
              </a:p>
              <a:p>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b="1" dirty="0"/>
                  <a:t>: the weighted average</a:t>
                </a:r>
                <a:endParaRPr lang="en-US" dirty="0"/>
              </a:p>
              <a:p>
                <a:r>
                  <a:rPr lang="en-US" b="1" dirty="0"/>
                  <a:t>x</a:t>
                </a:r>
                <a:r>
                  <a:rPr lang="en-US" b="1" dirty="0" smtClean="0"/>
                  <a:t>: </a:t>
                </a:r>
                <a:r>
                  <a:rPr lang="en-US" b="1" dirty="0"/>
                  <a:t>the </a:t>
                </a:r>
                <a:r>
                  <a:rPr lang="en-US" b="1" dirty="0" smtClean="0"/>
                  <a:t>criteria</a:t>
                </a:r>
                <a:endParaRPr lang="en-US" dirty="0" smtClean="0"/>
              </a:p>
              <a:p>
                <a:r>
                  <a:rPr lang="en-US" b="1" dirty="0"/>
                  <a:t>w</a:t>
                </a:r>
                <a:r>
                  <a:rPr lang="en-US" b="1" dirty="0" smtClean="0"/>
                  <a:t>: the weighted number</a:t>
                </a:r>
                <a:endParaRPr lang="en-US" dirty="0" smtClean="0"/>
              </a:p>
              <a:p>
                <a:r>
                  <a:rPr lang="en-US" b="1" dirty="0" smtClean="0"/>
                  <a:t>n</a:t>
                </a:r>
                <a:r>
                  <a:rPr lang="en-US" b="1" dirty="0"/>
                  <a:t>: the number of criteria</a:t>
                </a:r>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511615" y="2967487"/>
                <a:ext cx="2956835" cy="1754326"/>
              </a:xfrm>
              <a:prstGeom prst="rect">
                <a:avLst/>
              </a:prstGeom>
              <a:blipFill>
                <a:blip r:embed="rId4"/>
                <a:stretch>
                  <a:fillRect l="-1649" t="-2083" r="-825"/>
                </a:stretch>
              </a:blipFill>
            </p:spPr>
            <p:txBody>
              <a:bodyPr/>
              <a:lstStyle/>
              <a:p>
                <a:r>
                  <a:rPr lang="en-US">
                    <a:noFill/>
                  </a:rPr>
                  <a:t> </a:t>
                </a:r>
              </a:p>
            </p:txBody>
          </p:sp>
        </mc:Fallback>
      </mc:AlternateContent>
    </p:spTree>
    <p:extLst>
      <p:ext uri="{BB962C8B-B14F-4D97-AF65-F5344CB8AC3E}">
        <p14:creationId xmlns:p14="http://schemas.microsoft.com/office/powerpoint/2010/main" val="3720538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344" y="336430"/>
            <a:ext cx="1452642"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Example</a:t>
            </a:r>
          </a:p>
        </p:txBody>
      </p:sp>
      <p:graphicFrame>
        <p:nvGraphicFramePr>
          <p:cNvPr id="3" name="Table 2"/>
          <p:cNvGraphicFramePr>
            <a:graphicFrameLocks noGrp="1"/>
          </p:cNvGraphicFramePr>
          <p:nvPr>
            <p:extLst>
              <p:ext uri="{D42A27DB-BD31-4B8C-83A1-F6EECF244321}">
                <p14:modId xmlns:p14="http://schemas.microsoft.com/office/powerpoint/2010/main" val="749002527"/>
              </p:ext>
            </p:extLst>
          </p:nvPr>
        </p:nvGraphicFramePr>
        <p:xfrm>
          <a:off x="1794296" y="1844449"/>
          <a:ext cx="8850700" cy="2969090"/>
        </p:xfrm>
        <a:graphic>
          <a:graphicData uri="http://schemas.openxmlformats.org/drawingml/2006/table">
            <a:tbl>
              <a:tblPr firstRow="1" firstCol="1" bandRow="1">
                <a:tableStyleId>{5C22544A-7EE6-4342-B048-85BDC9FD1C3A}</a:tableStyleId>
              </a:tblPr>
              <a:tblGrid>
                <a:gridCol w="2949602">
                  <a:extLst>
                    <a:ext uri="{9D8B030D-6E8A-4147-A177-3AD203B41FA5}">
                      <a16:colId xmlns:a16="http://schemas.microsoft.com/office/drawing/2014/main" val="2556678028"/>
                    </a:ext>
                  </a:extLst>
                </a:gridCol>
                <a:gridCol w="2950549">
                  <a:extLst>
                    <a:ext uri="{9D8B030D-6E8A-4147-A177-3AD203B41FA5}">
                      <a16:colId xmlns:a16="http://schemas.microsoft.com/office/drawing/2014/main" val="1851595709"/>
                    </a:ext>
                  </a:extLst>
                </a:gridCol>
                <a:gridCol w="2950549">
                  <a:extLst>
                    <a:ext uri="{9D8B030D-6E8A-4147-A177-3AD203B41FA5}">
                      <a16:colId xmlns:a16="http://schemas.microsoft.com/office/drawing/2014/main" val="2621736334"/>
                    </a:ext>
                  </a:extLst>
                </a:gridCol>
              </a:tblGrid>
              <a:tr h="749312">
                <a:tc>
                  <a:txBody>
                    <a:bodyPr/>
                    <a:lstStyle/>
                    <a:p>
                      <a:pPr marL="0" marR="0" algn="r">
                        <a:spcBef>
                          <a:spcPts val="0"/>
                        </a:spcBef>
                        <a:spcAft>
                          <a:spcPts val="0"/>
                        </a:spcAft>
                        <a:tabLst>
                          <a:tab pos="1841500" algn="r"/>
                        </a:tabLst>
                      </a:pPr>
                      <a:r>
                        <a:rPr lang="en-US" sz="1900" dirty="0">
                          <a:effectLst/>
                        </a:rPr>
                        <a:t>Criteria</a:t>
                      </a:r>
                      <a:endParaRPr lang="en-US" sz="1600" dirty="0">
                        <a:effectLst/>
                      </a:endParaRPr>
                    </a:p>
                    <a:p>
                      <a:pPr marL="0" marR="279400">
                        <a:spcBef>
                          <a:spcPts val="0"/>
                        </a:spcBef>
                        <a:spcAft>
                          <a:spcPts val="0"/>
                        </a:spcAft>
                        <a:tabLst>
                          <a:tab pos="1841500" algn="r"/>
                        </a:tabLst>
                      </a:pPr>
                      <a:r>
                        <a:rPr lang="en-US" sz="1900" dirty="0">
                          <a:effectLst/>
                        </a:rPr>
                        <a:t>Shelf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Days (70%)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Distance (30%)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extLst>
                  <a:ext uri="{0D108BD9-81ED-4DB2-BD59-A6C34878D82A}">
                    <a16:rowId xmlns:a16="http://schemas.microsoft.com/office/drawing/2014/main" val="1779230863"/>
                  </a:ext>
                </a:extLst>
              </a:tr>
              <a:tr h="739926">
                <a:tc>
                  <a:txBody>
                    <a:bodyPr/>
                    <a:lstStyle/>
                    <a:p>
                      <a:pPr marL="0" marR="0" algn="ctr">
                        <a:spcBef>
                          <a:spcPts val="0"/>
                        </a:spcBef>
                        <a:spcAft>
                          <a:spcPts val="0"/>
                        </a:spcAft>
                      </a:pPr>
                      <a:r>
                        <a:rPr lang="en-US" sz="1900" dirty="0">
                          <a:effectLst/>
                        </a:rPr>
                        <a:t>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20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10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extLst>
                  <a:ext uri="{0D108BD9-81ED-4DB2-BD59-A6C34878D82A}">
                    <a16:rowId xmlns:a16="http://schemas.microsoft.com/office/drawing/2014/main" val="1489816081"/>
                  </a:ext>
                </a:extLst>
              </a:tr>
              <a:tr h="739926">
                <a:tc>
                  <a:txBody>
                    <a:bodyPr/>
                    <a:lstStyle/>
                    <a:p>
                      <a:pPr marL="0" marR="0" algn="ctr">
                        <a:spcBef>
                          <a:spcPts val="0"/>
                        </a:spcBef>
                        <a:spcAft>
                          <a:spcPts val="0"/>
                        </a:spcAft>
                      </a:pPr>
                      <a:r>
                        <a:rPr lang="en-US" sz="1900" dirty="0">
                          <a:effectLst/>
                        </a:rPr>
                        <a:t>B</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25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extLst>
                  <a:ext uri="{0D108BD9-81ED-4DB2-BD59-A6C34878D82A}">
                    <a16:rowId xmlns:a16="http://schemas.microsoft.com/office/drawing/2014/main" val="1478114730"/>
                  </a:ext>
                </a:extLst>
              </a:tr>
              <a:tr h="739926">
                <a:tc>
                  <a:txBody>
                    <a:bodyPr/>
                    <a:lstStyle/>
                    <a:p>
                      <a:pPr marL="0" marR="0" algn="ctr">
                        <a:spcBef>
                          <a:spcPts val="0"/>
                        </a:spcBef>
                        <a:spcAft>
                          <a:spcPts val="0"/>
                        </a:spcAft>
                      </a:pPr>
                      <a:r>
                        <a:rPr lang="en-US" sz="1900" dirty="0">
                          <a:effectLst/>
                        </a:rPr>
                        <a:t>C</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20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tc>
                  <a:txBody>
                    <a:bodyPr/>
                    <a:lstStyle/>
                    <a:p>
                      <a:pPr marL="0" marR="0" algn="ctr">
                        <a:spcBef>
                          <a:spcPts val="0"/>
                        </a:spcBef>
                        <a:spcAft>
                          <a:spcPts val="0"/>
                        </a:spcAft>
                      </a:pPr>
                      <a:r>
                        <a:rPr lang="en-US" sz="1900" dirty="0">
                          <a:effectLst/>
                        </a:rPr>
                        <a:t>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111091" marR="111091" marT="0" marB="0"/>
                </a:tc>
                <a:extLst>
                  <a:ext uri="{0D108BD9-81ED-4DB2-BD59-A6C34878D82A}">
                    <a16:rowId xmlns:a16="http://schemas.microsoft.com/office/drawing/2014/main" val="1118118080"/>
                  </a:ext>
                </a:extLst>
              </a:tr>
            </a:tbl>
          </a:graphicData>
        </a:graphic>
      </p:graphicFrame>
    </p:spTree>
    <p:extLst>
      <p:ext uri="{BB962C8B-B14F-4D97-AF65-F5344CB8AC3E}">
        <p14:creationId xmlns:p14="http://schemas.microsoft.com/office/powerpoint/2010/main" val="309254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67035" y="1467292"/>
                <a:ext cx="6805453" cy="58477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ea typeface="Calibri" panose="020F0502020204030204" pitchFamily="34" charset="0"/>
                              <a:cs typeface="Arial" panose="020B0604020202020204" pitchFamily="34" charset="0"/>
                            </a:rPr>
                          </m:ctrlPr>
                        </m:accPr>
                        <m:e>
                          <m:sSub>
                            <m:sSubPr>
                              <m:ctrlPr>
                                <a:rPr lang="en-US" sz="3200" i="1">
                                  <a:latin typeface="Cambria Math" panose="02040503050406030204" pitchFamily="18" charset="0"/>
                                  <a:ea typeface="Calibri" panose="020F0502020204030204" pitchFamily="34" charset="0"/>
                                  <a:cs typeface="Arial" panose="020B0604020202020204" pitchFamily="34" charset="0"/>
                                </a:rPr>
                              </m:ctrlPr>
                            </m:sSubPr>
                            <m:e>
                              <m:r>
                                <a:rPr lang="en-US" sz="3200" i="1">
                                  <a:latin typeface="Cambria Math" panose="02040503050406030204" pitchFamily="18" charset="0"/>
                                  <a:ea typeface="Calibri" panose="020F0502020204030204" pitchFamily="34" charset="0"/>
                                  <a:cs typeface="Arial" panose="020B0604020202020204" pitchFamily="34" charset="0"/>
                                </a:rPr>
                                <m:t>𝑥</m:t>
                              </m:r>
                            </m:e>
                            <m:sub>
                              <m:r>
                                <a:rPr lang="en-US" sz="3200" i="1">
                                  <a:latin typeface="Cambria Math" panose="02040503050406030204" pitchFamily="18" charset="0"/>
                                  <a:ea typeface="Calibri" panose="020F0502020204030204" pitchFamily="34" charset="0"/>
                                  <a:cs typeface="Arial" panose="020B0604020202020204" pitchFamily="34" charset="0"/>
                                </a:rPr>
                                <m:t>𝐴</m:t>
                              </m:r>
                            </m:sub>
                          </m:sSub>
                        </m:e>
                      </m:acc>
                      <m:r>
                        <a:rPr lang="en-US" sz="3200" i="1">
                          <a:latin typeface="Cambria Math" panose="02040503050406030204" pitchFamily="18" charset="0"/>
                          <a:ea typeface="Calibri" panose="020F0502020204030204" pitchFamily="34" charset="0"/>
                          <a:cs typeface="Arial" panose="020B0604020202020204" pitchFamily="34" charset="0"/>
                        </a:rPr>
                        <m:t>=20×0.7+10∗0.3∗</m:t>
                      </m:r>
                      <m:d>
                        <m:dPr>
                          <m:ctrlPr>
                            <a:rPr lang="en-US" sz="3200" i="1">
                              <a:latin typeface="Cambria Math" panose="02040503050406030204" pitchFamily="18" charset="0"/>
                              <a:ea typeface="Calibri" panose="020F0502020204030204" pitchFamily="34" charset="0"/>
                              <a:cs typeface="Arial" panose="020B0604020202020204" pitchFamily="34" charset="0"/>
                            </a:rPr>
                          </m:ctrlPr>
                        </m:dPr>
                        <m:e>
                          <m:r>
                            <a:rPr lang="en-US" sz="3200" i="1">
                              <a:latin typeface="Cambria Math" panose="02040503050406030204" pitchFamily="18" charset="0"/>
                              <a:ea typeface="Calibri" panose="020F0502020204030204" pitchFamily="34" charset="0"/>
                              <a:cs typeface="Arial" panose="020B0604020202020204" pitchFamily="34" charset="0"/>
                            </a:rPr>
                            <m:t>−1</m:t>
                          </m:r>
                        </m:e>
                      </m:d>
                      <m:r>
                        <a:rPr lang="en-US" sz="3200" i="1">
                          <a:latin typeface="Cambria Math" panose="02040503050406030204" pitchFamily="18" charset="0"/>
                          <a:ea typeface="Calibri" panose="020F0502020204030204" pitchFamily="34" charset="0"/>
                          <a:cs typeface="Arial" panose="020B0604020202020204" pitchFamily="34" charset="0"/>
                        </a:rPr>
                        <m:t>=11</m:t>
                      </m:r>
                    </m:oMath>
                  </m:oMathPara>
                </a14:m>
                <a:endParaRPr lang="en-US" sz="32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67035" y="1467292"/>
                <a:ext cx="6805453"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067035" y="3020047"/>
                <a:ext cx="69207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ea typeface="Calibri" panose="020F0502020204030204" pitchFamily="34" charset="0"/>
                              <a:cs typeface="Arial" panose="020B0604020202020204" pitchFamily="34" charset="0"/>
                            </a:rPr>
                          </m:ctrlPr>
                        </m:accPr>
                        <m:e>
                          <m:sSub>
                            <m:sSubPr>
                              <m:ctrlPr>
                                <a:rPr lang="en-US" sz="3200" i="1">
                                  <a:latin typeface="Cambria Math" panose="02040503050406030204" pitchFamily="18" charset="0"/>
                                  <a:ea typeface="Calibri" panose="020F0502020204030204" pitchFamily="34" charset="0"/>
                                  <a:cs typeface="Arial" panose="020B0604020202020204" pitchFamily="34" charset="0"/>
                                </a:rPr>
                              </m:ctrlPr>
                            </m:sSubPr>
                            <m:e>
                              <m:r>
                                <a:rPr lang="en-US" sz="3200" i="1">
                                  <a:latin typeface="Cambria Math" panose="02040503050406030204" pitchFamily="18" charset="0"/>
                                  <a:ea typeface="Calibri" panose="020F0502020204030204" pitchFamily="34" charset="0"/>
                                  <a:cs typeface="Arial" panose="020B0604020202020204" pitchFamily="34" charset="0"/>
                                </a:rPr>
                                <m:t>𝑥</m:t>
                              </m:r>
                            </m:e>
                            <m:sub>
                              <m:r>
                                <a:rPr lang="en-US" sz="3200" i="1">
                                  <a:latin typeface="Cambria Math" panose="02040503050406030204" pitchFamily="18" charset="0"/>
                                  <a:ea typeface="Calibri" panose="020F0502020204030204" pitchFamily="34" charset="0"/>
                                  <a:cs typeface="Arial" panose="020B0604020202020204" pitchFamily="34" charset="0"/>
                                </a:rPr>
                                <m:t>𝐵</m:t>
                              </m:r>
                            </m:sub>
                          </m:sSub>
                        </m:e>
                      </m:acc>
                      <m:r>
                        <a:rPr lang="en-US" sz="3200" i="1">
                          <a:latin typeface="Cambria Math" panose="02040503050406030204" pitchFamily="18" charset="0"/>
                          <a:ea typeface="Calibri" panose="020F0502020204030204" pitchFamily="34" charset="0"/>
                          <a:cs typeface="Arial" panose="020B0604020202020204" pitchFamily="34" charset="0"/>
                        </a:rPr>
                        <m:t>=25×0.7+8∗0.3∗</m:t>
                      </m:r>
                      <m:d>
                        <m:dPr>
                          <m:ctrlPr>
                            <a:rPr lang="en-US" sz="3200" i="1">
                              <a:latin typeface="Cambria Math" panose="02040503050406030204" pitchFamily="18" charset="0"/>
                              <a:ea typeface="Calibri" panose="020F0502020204030204" pitchFamily="34" charset="0"/>
                              <a:cs typeface="Arial" panose="020B0604020202020204" pitchFamily="34" charset="0"/>
                            </a:rPr>
                          </m:ctrlPr>
                        </m:dPr>
                        <m:e>
                          <m:r>
                            <a:rPr lang="en-US" sz="3200" i="1">
                              <a:latin typeface="Cambria Math" panose="02040503050406030204" pitchFamily="18" charset="0"/>
                              <a:ea typeface="Calibri" panose="020F0502020204030204" pitchFamily="34" charset="0"/>
                              <a:cs typeface="Arial" panose="020B0604020202020204" pitchFamily="34" charset="0"/>
                            </a:rPr>
                            <m:t>−1</m:t>
                          </m:r>
                        </m:e>
                      </m:d>
                      <m:r>
                        <a:rPr lang="en-US" sz="3200" i="1">
                          <a:latin typeface="Cambria Math" panose="02040503050406030204" pitchFamily="18" charset="0"/>
                          <a:ea typeface="Calibri" panose="020F0502020204030204" pitchFamily="34" charset="0"/>
                          <a:cs typeface="Arial" panose="020B0604020202020204" pitchFamily="34" charset="0"/>
                        </a:rPr>
                        <m:t>=15.1</m:t>
                      </m:r>
                    </m:oMath>
                  </m:oMathPara>
                </a14:m>
                <a:endParaRPr lang="en-US" sz="32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067035" y="3020047"/>
                <a:ext cx="6920741"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67035" y="4572802"/>
                <a:ext cx="690342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ea typeface="Calibri" panose="020F0502020204030204" pitchFamily="34" charset="0"/>
                              <a:cs typeface="Arial" panose="020B0604020202020204" pitchFamily="34" charset="0"/>
                            </a:rPr>
                          </m:ctrlPr>
                        </m:accPr>
                        <m:e>
                          <m:sSub>
                            <m:sSubPr>
                              <m:ctrlPr>
                                <a:rPr lang="en-US" sz="3200" i="1">
                                  <a:latin typeface="Cambria Math" panose="02040503050406030204" pitchFamily="18" charset="0"/>
                                  <a:ea typeface="Calibri" panose="020F0502020204030204" pitchFamily="34" charset="0"/>
                                  <a:cs typeface="Arial" panose="020B0604020202020204" pitchFamily="34" charset="0"/>
                                </a:rPr>
                              </m:ctrlPr>
                            </m:sSubPr>
                            <m:e>
                              <m:r>
                                <a:rPr lang="en-US" sz="3200" i="1">
                                  <a:latin typeface="Cambria Math" panose="02040503050406030204" pitchFamily="18" charset="0"/>
                                  <a:ea typeface="Calibri" panose="020F0502020204030204" pitchFamily="34" charset="0"/>
                                  <a:cs typeface="Arial" panose="020B0604020202020204" pitchFamily="34" charset="0"/>
                                </a:rPr>
                                <m:t>𝑥</m:t>
                              </m:r>
                            </m:e>
                            <m:sub>
                              <m:r>
                                <a:rPr lang="en-US" sz="3200" i="1">
                                  <a:latin typeface="Cambria Math" panose="02040503050406030204" pitchFamily="18" charset="0"/>
                                  <a:ea typeface="Calibri" panose="020F0502020204030204" pitchFamily="34" charset="0"/>
                                  <a:cs typeface="Arial" panose="020B0604020202020204" pitchFamily="34" charset="0"/>
                                </a:rPr>
                                <m:t>𝐶</m:t>
                              </m:r>
                            </m:sub>
                          </m:sSub>
                        </m:e>
                      </m:acc>
                      <m:r>
                        <a:rPr lang="en-US" sz="3200" i="1">
                          <a:latin typeface="Cambria Math" panose="02040503050406030204" pitchFamily="18" charset="0"/>
                          <a:ea typeface="Calibri" panose="020F0502020204030204" pitchFamily="34" charset="0"/>
                          <a:cs typeface="Arial" panose="020B0604020202020204" pitchFamily="34" charset="0"/>
                        </a:rPr>
                        <m:t>=20×0.7+8∗0.3∗</m:t>
                      </m:r>
                      <m:d>
                        <m:dPr>
                          <m:ctrlPr>
                            <a:rPr lang="en-US" sz="3200" i="1">
                              <a:latin typeface="Cambria Math" panose="02040503050406030204" pitchFamily="18" charset="0"/>
                              <a:ea typeface="Calibri" panose="020F0502020204030204" pitchFamily="34" charset="0"/>
                              <a:cs typeface="Arial" panose="020B0604020202020204" pitchFamily="34" charset="0"/>
                            </a:rPr>
                          </m:ctrlPr>
                        </m:dPr>
                        <m:e>
                          <m:r>
                            <a:rPr lang="en-US" sz="3200" i="1">
                              <a:latin typeface="Cambria Math" panose="02040503050406030204" pitchFamily="18" charset="0"/>
                              <a:ea typeface="Calibri" panose="020F0502020204030204" pitchFamily="34" charset="0"/>
                              <a:cs typeface="Arial" panose="020B0604020202020204" pitchFamily="34" charset="0"/>
                            </a:rPr>
                            <m:t>−1</m:t>
                          </m:r>
                        </m:e>
                      </m:d>
                      <m:r>
                        <a:rPr lang="en-US" sz="3200" i="1">
                          <a:latin typeface="Cambria Math" panose="02040503050406030204" pitchFamily="18" charset="0"/>
                          <a:ea typeface="Calibri" panose="020F0502020204030204" pitchFamily="34" charset="0"/>
                          <a:cs typeface="Arial" panose="020B0604020202020204" pitchFamily="34" charset="0"/>
                        </a:rPr>
                        <m:t>=11.6</m:t>
                      </m:r>
                    </m:oMath>
                  </m:oMathPara>
                </a14:m>
                <a:endParaRPr lang="en-US" sz="32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67035" y="4572802"/>
                <a:ext cx="6903428"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6933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4378834"/>
              </p:ext>
            </p:extLst>
          </p:nvPr>
        </p:nvGraphicFramePr>
        <p:xfrm>
          <a:off x="2293135" y="2217636"/>
          <a:ext cx="8351862" cy="2940960"/>
        </p:xfrm>
        <a:graphic>
          <a:graphicData uri="http://schemas.openxmlformats.org/drawingml/2006/table">
            <a:tbl>
              <a:tblPr firstRow="1" firstCol="1" bandRow="1">
                <a:tableStyleId>{5C22544A-7EE6-4342-B048-85BDC9FD1C3A}</a:tableStyleId>
              </a:tblPr>
              <a:tblGrid>
                <a:gridCol w="4175931">
                  <a:extLst>
                    <a:ext uri="{9D8B030D-6E8A-4147-A177-3AD203B41FA5}">
                      <a16:colId xmlns:a16="http://schemas.microsoft.com/office/drawing/2014/main" val="3492974636"/>
                    </a:ext>
                  </a:extLst>
                </a:gridCol>
                <a:gridCol w="4175931">
                  <a:extLst>
                    <a:ext uri="{9D8B030D-6E8A-4147-A177-3AD203B41FA5}">
                      <a16:colId xmlns:a16="http://schemas.microsoft.com/office/drawing/2014/main" val="2924362229"/>
                    </a:ext>
                  </a:extLst>
                </a:gridCol>
              </a:tblGrid>
              <a:tr h="735240">
                <a:tc>
                  <a:txBody>
                    <a:bodyPr/>
                    <a:lstStyle/>
                    <a:p>
                      <a:pPr marL="0" marR="0" algn="ctr">
                        <a:spcBef>
                          <a:spcPts val="0"/>
                        </a:spcBef>
                        <a:spcAft>
                          <a:spcPts val="0"/>
                        </a:spcAft>
                      </a:pPr>
                      <a:r>
                        <a:rPr lang="en-US" sz="2000" dirty="0">
                          <a:effectLst/>
                        </a:rPr>
                        <a:t>Shelf</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tc>
                  <a:txBody>
                    <a:bodyPr/>
                    <a:lstStyle/>
                    <a:p>
                      <a:pPr marL="0" marR="0" algn="ctr">
                        <a:spcBef>
                          <a:spcPts val="0"/>
                        </a:spcBef>
                        <a:spcAft>
                          <a:spcPts val="0"/>
                        </a:spcAft>
                      </a:pPr>
                      <a:r>
                        <a:rPr lang="en-US" sz="2000">
                          <a:effectLst/>
                        </a:rPr>
                        <a:t>Weighted Average Number</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extLst>
                  <a:ext uri="{0D108BD9-81ED-4DB2-BD59-A6C34878D82A}">
                    <a16:rowId xmlns:a16="http://schemas.microsoft.com/office/drawing/2014/main" val="1403931210"/>
                  </a:ext>
                </a:extLst>
              </a:tr>
              <a:tr h="735240">
                <a:tc>
                  <a:txBody>
                    <a:bodyPr/>
                    <a:lstStyle/>
                    <a:p>
                      <a:pPr marL="0" marR="0" algn="ctr">
                        <a:spcBef>
                          <a:spcPts val="0"/>
                        </a:spcBef>
                        <a:spcAft>
                          <a:spcPts val="0"/>
                        </a:spcAft>
                      </a:pPr>
                      <a:r>
                        <a:rPr lang="en-US" sz="2000">
                          <a:effectLst/>
                        </a:rPr>
                        <a:t>B</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tc>
                  <a:txBody>
                    <a:bodyPr/>
                    <a:lstStyle/>
                    <a:p>
                      <a:pPr marL="0" marR="0" algn="ctr">
                        <a:spcBef>
                          <a:spcPts val="0"/>
                        </a:spcBef>
                        <a:spcAft>
                          <a:spcPts val="0"/>
                        </a:spcAft>
                      </a:pPr>
                      <a:r>
                        <a:rPr lang="en-US" sz="2000">
                          <a:effectLst/>
                        </a:rPr>
                        <a:t>15.1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extLst>
                  <a:ext uri="{0D108BD9-81ED-4DB2-BD59-A6C34878D82A}">
                    <a16:rowId xmlns:a16="http://schemas.microsoft.com/office/drawing/2014/main" val="1794312770"/>
                  </a:ext>
                </a:extLst>
              </a:tr>
              <a:tr h="735240">
                <a:tc>
                  <a:txBody>
                    <a:bodyPr/>
                    <a:lstStyle/>
                    <a:p>
                      <a:pPr marL="0" marR="0" algn="ctr">
                        <a:spcBef>
                          <a:spcPts val="0"/>
                        </a:spcBef>
                        <a:spcAft>
                          <a:spcPts val="0"/>
                        </a:spcAft>
                      </a:pPr>
                      <a:r>
                        <a:rPr lang="en-US" sz="2000">
                          <a:effectLst/>
                        </a:rPr>
                        <a:t>C</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tc>
                  <a:txBody>
                    <a:bodyPr/>
                    <a:lstStyle/>
                    <a:p>
                      <a:pPr marL="0" marR="0" algn="ctr">
                        <a:spcBef>
                          <a:spcPts val="0"/>
                        </a:spcBef>
                        <a:spcAft>
                          <a:spcPts val="0"/>
                        </a:spcAft>
                      </a:pPr>
                      <a:r>
                        <a:rPr lang="en-US" sz="2000">
                          <a:effectLst/>
                        </a:rPr>
                        <a:t>11.6</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extLst>
                  <a:ext uri="{0D108BD9-81ED-4DB2-BD59-A6C34878D82A}">
                    <a16:rowId xmlns:a16="http://schemas.microsoft.com/office/drawing/2014/main" val="2024331216"/>
                  </a:ext>
                </a:extLst>
              </a:tr>
              <a:tr h="735240">
                <a:tc>
                  <a:txBody>
                    <a:bodyPr/>
                    <a:lstStyle/>
                    <a:p>
                      <a:pPr marL="0" marR="0" algn="ctr">
                        <a:spcBef>
                          <a:spcPts val="0"/>
                        </a:spcBef>
                        <a:spcAft>
                          <a:spcPts val="0"/>
                        </a:spcAft>
                      </a:pPr>
                      <a:r>
                        <a:rPr lang="en-US" sz="2000">
                          <a:effectLst/>
                        </a:rPr>
                        <a:t>A</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tc>
                  <a:txBody>
                    <a:bodyPr/>
                    <a:lstStyle/>
                    <a:p>
                      <a:pPr marL="0" marR="0" algn="ctr">
                        <a:spcBef>
                          <a:spcPts val="0"/>
                        </a:spcBef>
                        <a:spcAft>
                          <a:spcPts val="0"/>
                        </a:spcAft>
                      </a:pPr>
                      <a:r>
                        <a:rPr lang="en-US" sz="2000" dirty="0">
                          <a:effectLst/>
                        </a:rPr>
                        <a:t>11</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13909" marR="113909" marT="0" marB="0"/>
                </a:tc>
                <a:extLst>
                  <a:ext uri="{0D108BD9-81ED-4DB2-BD59-A6C34878D82A}">
                    <a16:rowId xmlns:a16="http://schemas.microsoft.com/office/drawing/2014/main" val="3635813051"/>
                  </a:ext>
                </a:extLst>
              </a:tr>
            </a:tbl>
          </a:graphicData>
        </a:graphic>
      </p:graphicFrame>
    </p:spTree>
    <p:extLst>
      <p:ext uri="{BB962C8B-B14F-4D97-AF65-F5344CB8AC3E}">
        <p14:creationId xmlns:p14="http://schemas.microsoft.com/office/powerpoint/2010/main" val="40455673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675" y="629728"/>
            <a:ext cx="1903085"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Complexity</a:t>
            </a:r>
          </a:p>
        </p:txBody>
      </p:sp>
      <p:sp>
        <p:nvSpPr>
          <p:cNvPr id="4" name="TextBox 3"/>
          <p:cNvSpPr txBox="1"/>
          <p:nvPr/>
        </p:nvSpPr>
        <p:spPr>
          <a:xfrm>
            <a:off x="1783652" y="2480758"/>
            <a:ext cx="7536194" cy="646331"/>
          </a:xfrm>
          <a:prstGeom prst="rect">
            <a:avLst/>
          </a:prstGeom>
          <a:noFill/>
        </p:spPr>
        <p:txBody>
          <a:bodyPr wrap="square" rtlCol="0">
            <a:spAutoFit/>
          </a:bodyPr>
          <a:lstStyle/>
          <a:p>
            <a:r>
              <a:rPr lang="en-US" dirty="0" smtClean="0"/>
              <a:t>Because we have to apply the formula for all shelves in warehouse so that the complexity of the algorithms is O(n)</a:t>
            </a:r>
            <a:endParaRPr lang="en-US" dirty="0"/>
          </a:p>
        </p:txBody>
      </p:sp>
    </p:spTree>
    <p:extLst>
      <p:ext uri="{BB962C8B-B14F-4D97-AF65-F5344CB8AC3E}">
        <p14:creationId xmlns:p14="http://schemas.microsoft.com/office/powerpoint/2010/main" val="1225486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717" y="577969"/>
            <a:ext cx="1805494"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Flowchart</a:t>
            </a:r>
          </a:p>
        </p:txBody>
      </p:sp>
      <p:pic>
        <p:nvPicPr>
          <p:cNvPr id="3" name="Picture 2" descr="C:\Users\Ryan\Desktop\Chart\total.jpg"/>
          <p:cNvPicPr/>
          <p:nvPr/>
        </p:nvPicPr>
        <p:blipFill>
          <a:blip r:embed="rId3">
            <a:extLst>
              <a:ext uri="{28A0092B-C50C-407E-A947-70E740481C1C}">
                <a14:useLocalDpi xmlns:a14="http://schemas.microsoft.com/office/drawing/2010/main" val="0"/>
              </a:ext>
            </a:extLst>
          </a:blip>
          <a:srcRect/>
          <a:stretch>
            <a:fillRect/>
          </a:stretch>
        </p:blipFill>
        <p:spPr bwMode="auto">
          <a:xfrm>
            <a:off x="4257563" y="1233578"/>
            <a:ext cx="3825387" cy="5383818"/>
          </a:xfrm>
          <a:prstGeom prst="rect">
            <a:avLst/>
          </a:prstGeom>
          <a:noFill/>
          <a:ln>
            <a:noFill/>
          </a:ln>
        </p:spPr>
      </p:pic>
    </p:spTree>
    <p:extLst>
      <p:ext uri="{BB962C8B-B14F-4D97-AF65-F5344CB8AC3E}">
        <p14:creationId xmlns:p14="http://schemas.microsoft.com/office/powerpoint/2010/main" val="3771524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 </a:t>
            </a:r>
            <a:r>
              <a:rPr lang="en-US" dirty="0" err="1" smtClean="0"/>
              <a:t>Shelve’s</a:t>
            </a:r>
            <a:r>
              <a:rPr lang="en-US" dirty="0" smtClean="0"/>
              <a:t> coordinate to matrix algorithm</a:t>
            </a:r>
            <a:endParaRPr lang="en-US" dirty="0"/>
          </a:p>
        </p:txBody>
      </p:sp>
    </p:spTree>
    <p:extLst>
      <p:ext uri="{BB962C8B-B14F-4D97-AF65-F5344CB8AC3E}">
        <p14:creationId xmlns:p14="http://schemas.microsoft.com/office/powerpoint/2010/main" val="1998390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86596"/>
            <a:ext cx="1467068"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Formula</a:t>
            </a:r>
          </a:p>
        </p:txBody>
      </p:sp>
      <p:sp>
        <p:nvSpPr>
          <p:cNvPr id="5" name="Rectangle 4"/>
          <p:cNvSpPr/>
          <p:nvPr/>
        </p:nvSpPr>
        <p:spPr>
          <a:xfrm>
            <a:off x="1690777" y="1870955"/>
            <a:ext cx="9109495" cy="3339119"/>
          </a:xfrm>
          <a:prstGeom prst="rect">
            <a:avLst/>
          </a:prstGeom>
        </p:spPr>
        <p:txBody>
          <a:bodyPr wrap="square">
            <a:spAutoFit/>
          </a:bodyPr>
          <a:lstStyle/>
          <a:p>
            <a:pPr marR="0" lvl="0">
              <a:lnSpc>
                <a:spcPct val="115000"/>
              </a:lnSpc>
              <a:spcBef>
                <a:spcPts val="0"/>
              </a:spcBef>
              <a:spcAft>
                <a:spcPts val="0"/>
              </a:spcAft>
            </a:pPr>
            <a:r>
              <a:rPr lang="en-US" dirty="0" smtClean="0">
                <a:latin typeface="Cambria" panose="02040503050406030204" pitchFamily="18" charset="0"/>
                <a:ea typeface="Cambria" panose="02040503050406030204" pitchFamily="18" charset="0"/>
                <a:cs typeface="Cambria" panose="02040503050406030204" pitchFamily="18" charset="0"/>
              </a:rPr>
              <a:t>Assume that we have 2 shelves, distance between 2 column of shelves is x and distance between 2 row of shelves is y.</a:t>
            </a:r>
          </a:p>
          <a:p>
            <a:pPr marR="0" lvl="0">
              <a:lnSpc>
                <a:spcPct val="115000"/>
              </a:lnSpc>
              <a:spcBef>
                <a:spcPts val="0"/>
              </a:spcBef>
              <a:spcAft>
                <a:spcPts val="0"/>
              </a:spcAft>
            </a:pPr>
            <a:r>
              <a:rPr lang="en-US" dirty="0" smtClean="0">
                <a:latin typeface="Cambria" panose="02040503050406030204" pitchFamily="18" charset="0"/>
                <a:ea typeface="Cambria" panose="02040503050406030204" pitchFamily="18" charset="0"/>
                <a:cs typeface="Cambria" panose="02040503050406030204" pitchFamily="18" charset="0"/>
              </a:rPr>
              <a:t>Compare </a:t>
            </a:r>
            <a:r>
              <a:rPr lang="en-US" dirty="0">
                <a:latin typeface="Cambria" panose="02040503050406030204" pitchFamily="18" charset="0"/>
                <a:ea typeface="Cambria" panose="02040503050406030204" pitchFamily="18" charset="0"/>
                <a:cs typeface="Cambria" panose="02040503050406030204" pitchFamily="18" charset="0"/>
              </a:rPr>
              <a:t>the </a:t>
            </a:r>
            <a:r>
              <a:rPr lang="en-US" dirty="0" smtClean="0">
                <a:latin typeface="Cambria" panose="02040503050406030204" pitchFamily="18" charset="0"/>
                <a:ea typeface="Cambria" panose="02040503050406030204" pitchFamily="18" charset="0"/>
                <a:cs typeface="Cambria" panose="02040503050406030204" pitchFamily="18" charset="0"/>
              </a:rPr>
              <a:t>coordinates of two shelf</a:t>
            </a:r>
            <a:endParaRPr lang="en-US" sz="1600" dirty="0">
              <a:latin typeface="Calibri" panose="020F0502020204030204" pitchFamily="34" charset="0"/>
              <a:ea typeface="Cambria" panose="02040503050406030204" pitchFamily="18" charset="0"/>
              <a:cs typeface="Cambria" panose="020405030504060302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 1: two shelves are </a:t>
            </a:r>
            <a:r>
              <a:rPr lang="en-US" dirty="0" smtClean="0">
                <a:latin typeface="Cambria" panose="02040503050406030204" pitchFamily="18" charset="0"/>
                <a:ea typeface="MS Mincho" panose="02020609040205080304" pitchFamily="49" charset="-128"/>
                <a:cs typeface="Times New Roman" panose="02020603050405020304" pitchFamily="18" charset="0"/>
              </a:rPr>
              <a:t>adjacent with distance between 2 shelves is x</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t>
            </a:r>
            <a:r>
              <a:rPr lang="en-US" dirty="0">
                <a:latin typeface="Cambria" panose="02040503050406030204" pitchFamily="18" charset="0"/>
                <a:ea typeface="MS Mincho" panose="02020609040205080304" pitchFamily="49" charset="-128"/>
                <a:cs typeface="Calibri" panose="020F0502020204030204" pitchFamily="34" charset="0"/>
              </a:rPr>
              <a:t>&gt;</a:t>
            </a:r>
            <a:r>
              <a:rPr lang="en-US" dirty="0">
                <a:latin typeface="Cambria" panose="02040503050406030204" pitchFamily="18" charset="0"/>
                <a:ea typeface="MS Mincho" panose="02020609040205080304" pitchFamily="49" charset="-128"/>
                <a:cs typeface="Times New Roman" panose="02020603050405020304" pitchFamily="18" charset="0"/>
              </a:rPr>
              <a:t> 1: two shelves are not adjacent</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 0: two shelves are one</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 1: two shelves are </a:t>
            </a:r>
            <a:r>
              <a:rPr lang="en-US" dirty="0" smtClean="0">
                <a:latin typeface="Cambria" panose="02040503050406030204" pitchFamily="18" charset="0"/>
                <a:ea typeface="MS Mincho" panose="02020609040205080304" pitchFamily="49" charset="-128"/>
                <a:cs typeface="Times New Roman" panose="02020603050405020304" pitchFamily="18" charset="0"/>
              </a:rPr>
              <a:t>adjacent with distance between 2 shelves is y</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t>
            </a:r>
            <a:r>
              <a:rPr lang="en-US" dirty="0">
                <a:latin typeface="Cambria" panose="02040503050406030204" pitchFamily="18" charset="0"/>
                <a:ea typeface="MS Mincho" panose="02020609040205080304" pitchFamily="49" charset="-128"/>
                <a:cs typeface="Calibri" panose="020F0502020204030204" pitchFamily="34" charset="0"/>
              </a:rPr>
              <a:t>&gt;</a:t>
            </a:r>
            <a:r>
              <a:rPr lang="en-US" dirty="0">
                <a:latin typeface="Cambria" panose="02040503050406030204" pitchFamily="18" charset="0"/>
                <a:ea typeface="MS Mincho" panose="02020609040205080304" pitchFamily="49" charset="-128"/>
                <a:cs typeface="Times New Roman" panose="02020603050405020304" pitchFamily="18" charset="0"/>
              </a:rPr>
              <a:t> 1: two shelves are not adjacent</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mbria" panose="02040503050406030204" pitchFamily="18" charset="0"/>
                <a:ea typeface="MS Mincho" panose="02020609040205080304" pitchFamily="49" charset="-128"/>
                <a:cs typeface="Times New Roman" panose="02020603050405020304" pitchFamily="18" charset="0"/>
              </a:rPr>
              <a:t>If Y</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Y</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and |X</a:t>
            </a:r>
            <a:r>
              <a:rPr lang="en-US" baseline="-25000" dirty="0">
                <a:latin typeface="Cambria" panose="02040503050406030204" pitchFamily="18" charset="0"/>
                <a:ea typeface="MS Mincho" panose="02020609040205080304" pitchFamily="49" charset="-128"/>
                <a:cs typeface="Times New Roman" panose="02020603050405020304" pitchFamily="18" charset="0"/>
              </a:rPr>
              <a:t>A</a:t>
            </a:r>
            <a:r>
              <a:rPr lang="en-US" dirty="0">
                <a:latin typeface="Cambria" panose="02040503050406030204" pitchFamily="18" charset="0"/>
                <a:ea typeface="MS Mincho" panose="02020609040205080304" pitchFamily="49" charset="-128"/>
                <a:cs typeface="Times New Roman" panose="02020603050405020304" pitchFamily="18" charset="0"/>
              </a:rPr>
              <a:t> – X</a:t>
            </a:r>
            <a:r>
              <a:rPr lang="en-US" baseline="-25000" dirty="0">
                <a:latin typeface="Cambria" panose="02040503050406030204" pitchFamily="18" charset="0"/>
                <a:ea typeface="MS Mincho" panose="02020609040205080304" pitchFamily="49" charset="-128"/>
                <a:cs typeface="Times New Roman" panose="02020603050405020304" pitchFamily="18" charset="0"/>
              </a:rPr>
              <a:t>B</a:t>
            </a:r>
            <a:r>
              <a:rPr lang="en-US" dirty="0">
                <a:latin typeface="Cambria" panose="02040503050406030204" pitchFamily="18" charset="0"/>
                <a:ea typeface="MS Mincho" panose="02020609040205080304" pitchFamily="49" charset="-128"/>
                <a:cs typeface="Times New Roman" panose="02020603050405020304" pitchFamily="18" charset="0"/>
              </a:rPr>
              <a:t>| = 0: two shelves are one</a:t>
            </a:r>
            <a:endParaRPr lang="en-US" sz="16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964106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7937" y="1557337"/>
            <a:ext cx="7096125" cy="3743325"/>
          </a:xfrm>
          <a:prstGeom prst="rect">
            <a:avLst/>
          </a:prstGeom>
        </p:spPr>
      </p:pic>
    </p:spTree>
    <p:extLst>
      <p:ext uri="{BB962C8B-B14F-4D97-AF65-F5344CB8AC3E}">
        <p14:creationId xmlns:p14="http://schemas.microsoft.com/office/powerpoint/2010/main" val="2478248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344" y="336430"/>
            <a:ext cx="1452642"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Example</a:t>
            </a:r>
          </a:p>
        </p:txBody>
      </p:sp>
      <p:graphicFrame>
        <p:nvGraphicFramePr>
          <p:cNvPr id="6" name="Table 5"/>
          <p:cNvGraphicFramePr>
            <a:graphicFrameLocks noGrp="1"/>
          </p:cNvGraphicFramePr>
          <p:nvPr>
            <p:extLst>
              <p:ext uri="{D42A27DB-BD31-4B8C-83A1-F6EECF244321}">
                <p14:modId xmlns:p14="http://schemas.microsoft.com/office/powerpoint/2010/main" val="1605804436"/>
              </p:ext>
            </p:extLst>
          </p:nvPr>
        </p:nvGraphicFramePr>
        <p:xfrm>
          <a:off x="8140195" y="2779682"/>
          <a:ext cx="3429890" cy="1828800"/>
        </p:xfrm>
        <a:graphic>
          <a:graphicData uri="http://schemas.openxmlformats.org/drawingml/2006/table">
            <a:tbl>
              <a:tblPr firstRow="1" firstCol="1" bandRow="1">
                <a:tableStyleId>{5C22544A-7EE6-4342-B048-85BDC9FD1C3A}</a:tableStyleId>
              </a:tblPr>
              <a:tblGrid>
                <a:gridCol w="342989">
                  <a:extLst>
                    <a:ext uri="{9D8B030D-6E8A-4147-A177-3AD203B41FA5}">
                      <a16:colId xmlns:a16="http://schemas.microsoft.com/office/drawing/2014/main" val="476958432"/>
                    </a:ext>
                  </a:extLst>
                </a:gridCol>
                <a:gridCol w="342989">
                  <a:extLst>
                    <a:ext uri="{9D8B030D-6E8A-4147-A177-3AD203B41FA5}">
                      <a16:colId xmlns:a16="http://schemas.microsoft.com/office/drawing/2014/main" val="1824923784"/>
                    </a:ext>
                  </a:extLst>
                </a:gridCol>
                <a:gridCol w="342989">
                  <a:extLst>
                    <a:ext uri="{9D8B030D-6E8A-4147-A177-3AD203B41FA5}">
                      <a16:colId xmlns:a16="http://schemas.microsoft.com/office/drawing/2014/main" val="1676846021"/>
                    </a:ext>
                  </a:extLst>
                </a:gridCol>
                <a:gridCol w="342989">
                  <a:extLst>
                    <a:ext uri="{9D8B030D-6E8A-4147-A177-3AD203B41FA5}">
                      <a16:colId xmlns:a16="http://schemas.microsoft.com/office/drawing/2014/main" val="706203557"/>
                    </a:ext>
                  </a:extLst>
                </a:gridCol>
                <a:gridCol w="342989">
                  <a:extLst>
                    <a:ext uri="{9D8B030D-6E8A-4147-A177-3AD203B41FA5}">
                      <a16:colId xmlns:a16="http://schemas.microsoft.com/office/drawing/2014/main" val="3696943843"/>
                    </a:ext>
                  </a:extLst>
                </a:gridCol>
                <a:gridCol w="342989">
                  <a:extLst>
                    <a:ext uri="{9D8B030D-6E8A-4147-A177-3AD203B41FA5}">
                      <a16:colId xmlns:a16="http://schemas.microsoft.com/office/drawing/2014/main" val="4215774222"/>
                    </a:ext>
                  </a:extLst>
                </a:gridCol>
                <a:gridCol w="342989">
                  <a:extLst>
                    <a:ext uri="{9D8B030D-6E8A-4147-A177-3AD203B41FA5}">
                      <a16:colId xmlns:a16="http://schemas.microsoft.com/office/drawing/2014/main" val="1933637051"/>
                    </a:ext>
                  </a:extLst>
                </a:gridCol>
                <a:gridCol w="342989">
                  <a:extLst>
                    <a:ext uri="{9D8B030D-6E8A-4147-A177-3AD203B41FA5}">
                      <a16:colId xmlns:a16="http://schemas.microsoft.com/office/drawing/2014/main" val="1512941086"/>
                    </a:ext>
                  </a:extLst>
                </a:gridCol>
                <a:gridCol w="342989">
                  <a:extLst>
                    <a:ext uri="{9D8B030D-6E8A-4147-A177-3AD203B41FA5}">
                      <a16:colId xmlns:a16="http://schemas.microsoft.com/office/drawing/2014/main" val="446844234"/>
                    </a:ext>
                  </a:extLst>
                </a:gridCol>
                <a:gridCol w="342989">
                  <a:extLst>
                    <a:ext uri="{9D8B030D-6E8A-4147-A177-3AD203B41FA5}">
                      <a16:colId xmlns:a16="http://schemas.microsoft.com/office/drawing/2014/main" val="4201472358"/>
                    </a:ext>
                  </a:extLst>
                </a:gridCol>
              </a:tblGrid>
              <a:tr h="168910">
                <a:tc>
                  <a:txBody>
                    <a:bodyPr/>
                    <a:lstStyle/>
                    <a:p>
                      <a:pPr marL="0" marR="0" algn="ctr">
                        <a:spcBef>
                          <a:spcPts val="0"/>
                        </a:spcBef>
                        <a:spcAft>
                          <a:spcPts val="0"/>
                        </a:spcAft>
                      </a:pPr>
                      <a:r>
                        <a:rPr lang="en-US" sz="12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dirty="0">
                          <a:effectLst/>
                        </a:rPr>
                        <a:t>A1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dirty="0">
                          <a:effectLst/>
                        </a:rPr>
                        <a:t>A2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dirty="0" smtClean="0">
                          <a:effectLst/>
                        </a:rPr>
                        <a:t>A3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dirty="0" smtClean="0">
                          <a:effectLst/>
                        </a:rPr>
                        <a:t>B1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B2</a:t>
                      </a:r>
                      <a:endParaRPr lang="en-US" sz="1200" b="1" kern="1200" dirty="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B3</a:t>
                      </a:r>
                      <a:endParaRPr lang="en-US" sz="1200" b="1" kern="1200" dirty="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C1</a:t>
                      </a:r>
                      <a:endParaRPr lang="en-US" sz="1200" b="1" kern="1200" dirty="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C2</a:t>
                      </a:r>
                      <a:endParaRPr lang="en-US" sz="1200" b="1" kern="1200" dirty="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C3</a:t>
                      </a:r>
                      <a:endParaRPr lang="en-US" sz="12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313872686"/>
                  </a:ext>
                </a:extLst>
              </a:tr>
              <a:tr h="168910">
                <a:tc>
                  <a:txBody>
                    <a:bodyPr/>
                    <a:lstStyle/>
                    <a:p>
                      <a:pPr marL="0" marR="0" algn="ctr">
                        <a:spcBef>
                          <a:spcPts val="0"/>
                        </a:spcBef>
                        <a:spcAft>
                          <a:spcPts val="0"/>
                        </a:spcAft>
                      </a:pPr>
                      <a:r>
                        <a:rPr lang="en-US" sz="1200">
                          <a:effectLst/>
                        </a:rPr>
                        <a:t>A1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792433593"/>
                  </a:ext>
                </a:extLst>
              </a:tr>
              <a:tr h="176530">
                <a:tc>
                  <a:txBody>
                    <a:bodyPr/>
                    <a:lstStyle/>
                    <a:p>
                      <a:pPr marL="0" marR="0" algn="ctr">
                        <a:spcBef>
                          <a:spcPts val="0"/>
                        </a:spcBef>
                        <a:spcAft>
                          <a:spcPts val="0"/>
                        </a:spcAft>
                      </a:pPr>
                      <a:r>
                        <a:rPr lang="en-US" sz="1200">
                          <a:effectLst/>
                        </a:rPr>
                        <a:t>A2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240718569"/>
                  </a:ext>
                </a:extLst>
              </a:tr>
              <a:tr h="168910">
                <a:tc>
                  <a:txBody>
                    <a:bodyPr/>
                    <a:lstStyle/>
                    <a:p>
                      <a:pPr marL="0" marR="0" algn="ctr">
                        <a:spcBef>
                          <a:spcPts val="0"/>
                        </a:spcBef>
                        <a:spcAft>
                          <a:spcPts val="0"/>
                        </a:spcAft>
                      </a:pPr>
                      <a:r>
                        <a:rPr lang="en-US" sz="1200" dirty="0" smtClean="0">
                          <a:effectLst/>
                          <a:latin typeface="+mn-lt"/>
                          <a:ea typeface="+mn-ea"/>
                          <a:cs typeface="+mn-cs"/>
                        </a:rPr>
                        <a:t>A3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316430880"/>
                  </a:ext>
                </a:extLst>
              </a:tr>
              <a:tr h="168910">
                <a:tc>
                  <a:txBody>
                    <a:bodyPr/>
                    <a:lstStyle/>
                    <a:p>
                      <a:pPr marL="0" marR="0" algn="ctr">
                        <a:spcBef>
                          <a:spcPts val="0"/>
                        </a:spcBef>
                        <a:spcAft>
                          <a:spcPts val="0"/>
                        </a:spcAft>
                      </a:pPr>
                      <a:r>
                        <a:rPr lang="en-US" sz="1200" dirty="0" smtClean="0">
                          <a:effectLst/>
                        </a:rPr>
                        <a:t>B1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118176420"/>
                  </a:ext>
                </a:extLst>
              </a:tr>
              <a:tr h="168910">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B2</a:t>
                      </a:r>
                      <a:endParaRPr lang="en-US" sz="1200" b="1" kern="1200" dirty="0">
                        <a:solidFill>
                          <a:schemeClr val="lt1"/>
                        </a:solidFill>
                        <a:effectLst/>
                        <a:latin typeface="+mn-lt"/>
                        <a:ea typeface="+mn-ea"/>
                        <a:cs typeface="+mn-cs"/>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168041010"/>
                  </a:ext>
                </a:extLst>
              </a:tr>
              <a:tr h="168910">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B3</a:t>
                      </a:r>
                      <a:endParaRPr lang="en-US" sz="1200" b="1" kern="1200" dirty="0">
                        <a:solidFill>
                          <a:schemeClr val="lt1"/>
                        </a:solidFill>
                        <a:effectLst/>
                        <a:latin typeface="+mn-lt"/>
                        <a:ea typeface="+mn-ea"/>
                        <a:cs typeface="+mn-cs"/>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191839988"/>
                  </a:ext>
                </a:extLst>
              </a:tr>
              <a:tr h="168910">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C1</a:t>
                      </a:r>
                      <a:endParaRPr lang="en-US" sz="1200" b="1" kern="1200" dirty="0">
                        <a:solidFill>
                          <a:schemeClr val="lt1"/>
                        </a:solidFill>
                        <a:effectLst/>
                        <a:latin typeface="+mn-lt"/>
                        <a:ea typeface="+mn-ea"/>
                        <a:cs typeface="+mn-cs"/>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06355174"/>
                  </a:ext>
                </a:extLst>
              </a:tr>
              <a:tr h="168910">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C2</a:t>
                      </a:r>
                      <a:endParaRPr lang="en-US" sz="1200" b="1" kern="1200" dirty="0">
                        <a:solidFill>
                          <a:schemeClr val="lt1"/>
                        </a:solidFill>
                        <a:effectLst/>
                        <a:latin typeface="+mn-lt"/>
                        <a:ea typeface="+mn-ea"/>
                        <a:cs typeface="+mn-cs"/>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390690639"/>
                  </a:ext>
                </a:extLst>
              </a:tr>
              <a:tr h="168910">
                <a:tc>
                  <a:txBody>
                    <a:bodyPr/>
                    <a:lstStyle/>
                    <a:p>
                      <a:pPr marL="0" marR="0" algn="ctr" defTabSz="914400" rtl="0" eaLnBrk="1" latinLnBrk="0" hangingPunct="1">
                        <a:spcBef>
                          <a:spcPts val="0"/>
                        </a:spcBef>
                        <a:spcAft>
                          <a:spcPts val="0"/>
                        </a:spcAft>
                      </a:pPr>
                      <a:r>
                        <a:rPr lang="en-US" sz="1200" b="1" kern="1200" dirty="0" smtClean="0">
                          <a:solidFill>
                            <a:schemeClr val="lt1"/>
                          </a:solidFill>
                          <a:effectLst/>
                          <a:latin typeface="+mn-lt"/>
                          <a:ea typeface="+mn-ea"/>
                          <a:cs typeface="+mn-cs"/>
                        </a:rPr>
                        <a:t>C3</a:t>
                      </a:r>
                      <a:endParaRPr lang="en-US" sz="1200" b="1" kern="1200" dirty="0">
                        <a:solidFill>
                          <a:schemeClr val="lt1"/>
                        </a:solidFill>
                        <a:effectLst/>
                        <a:latin typeface="+mn-lt"/>
                        <a:ea typeface="+mn-ea"/>
                        <a:cs typeface="+mn-cs"/>
                      </a:endParaRPr>
                    </a:p>
                  </a:txBody>
                  <a:tcPr marL="68580" marR="68580" marT="0" marB="0"/>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1"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450020322"/>
                  </a:ext>
                </a:extLst>
              </a:tr>
            </a:tbl>
          </a:graphicData>
        </a:graphic>
      </p:graphicFrame>
      <p:sp>
        <p:nvSpPr>
          <p:cNvPr id="10" name="Right Arrow 9"/>
          <p:cNvSpPr/>
          <p:nvPr/>
        </p:nvSpPr>
        <p:spPr>
          <a:xfrm>
            <a:off x="6951321" y="3515263"/>
            <a:ext cx="690113"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786982" y="2302627"/>
            <a:ext cx="5665578" cy="2856594"/>
          </a:xfrm>
          <a:prstGeom prst="rect">
            <a:avLst/>
          </a:prstGeom>
        </p:spPr>
      </p:pic>
    </p:spTree>
    <p:extLst>
      <p:ext uri="{BB962C8B-B14F-4D97-AF65-F5344CB8AC3E}">
        <p14:creationId xmlns:p14="http://schemas.microsoft.com/office/powerpoint/2010/main" val="3999842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sz="3200" dirty="0" smtClean="0"/>
              <a:t>RFIM system</a:t>
            </a:r>
            <a:endParaRPr lang="en-US" sz="3200" dirty="0"/>
          </a:p>
        </p:txBody>
      </p:sp>
      <p:sp>
        <p:nvSpPr>
          <p:cNvPr id="3" name="Content Placeholder 2"/>
          <p:cNvSpPr>
            <a:spLocks noGrp="1"/>
          </p:cNvSpPr>
          <p:nvPr>
            <p:ph idx="1"/>
          </p:nvPr>
        </p:nvSpPr>
        <p:spPr/>
        <p:txBody>
          <a:bodyPr/>
          <a:lstStyle/>
          <a:p>
            <a:r>
              <a:rPr lang="en-US" dirty="0" smtClean="0"/>
              <a:t>Motorbike company’s warehouse can use our system to manage products effectively.</a:t>
            </a:r>
          </a:p>
          <a:p>
            <a:r>
              <a:rPr lang="en-US" dirty="0" smtClean="0"/>
              <a:t>Our team provides a system that </a:t>
            </a:r>
            <a:r>
              <a:rPr lang="en-US" dirty="0"/>
              <a:t>integrates RFID </a:t>
            </a:r>
            <a:r>
              <a:rPr lang="en-US" dirty="0" smtClean="0"/>
              <a:t>technology – called RFIM.</a:t>
            </a:r>
          </a:p>
          <a:p>
            <a:r>
              <a:rPr lang="en-US" dirty="0" smtClean="0"/>
              <a:t>Users can use our system to manage </a:t>
            </a:r>
            <a:r>
              <a:rPr lang="en-US" dirty="0"/>
              <a:t>information of motorbike accessories, </a:t>
            </a:r>
            <a:r>
              <a:rPr lang="en-US" dirty="0" smtClean="0"/>
              <a:t>stock-in, stock-out, stock-take,  transfer products products’s process easily</a:t>
            </a:r>
            <a:r>
              <a:rPr lang="en-US" dirty="0"/>
              <a:t>.</a:t>
            </a:r>
          </a:p>
        </p:txBody>
      </p:sp>
    </p:spTree>
    <p:extLst>
      <p:ext uri="{BB962C8B-B14F-4D97-AF65-F5344CB8AC3E}">
        <p14:creationId xmlns:p14="http://schemas.microsoft.com/office/powerpoint/2010/main" val="41655125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675" y="629728"/>
            <a:ext cx="1903085"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Complexity</a:t>
            </a:r>
          </a:p>
        </p:txBody>
      </p:sp>
      <p:sp>
        <p:nvSpPr>
          <p:cNvPr id="4" name="TextBox 3"/>
          <p:cNvSpPr txBox="1"/>
          <p:nvPr/>
        </p:nvSpPr>
        <p:spPr>
          <a:xfrm>
            <a:off x="2611788" y="1505973"/>
            <a:ext cx="7536194" cy="369332"/>
          </a:xfrm>
          <a:prstGeom prst="rect">
            <a:avLst/>
          </a:prstGeom>
          <a:noFill/>
        </p:spPr>
        <p:txBody>
          <a:bodyPr wrap="square" rtlCol="0">
            <a:spAutoFit/>
          </a:bodyPr>
          <a:lstStyle/>
          <a:p>
            <a:r>
              <a:rPr lang="en-US" dirty="0"/>
              <a:t>In total, the complexity of this algorithm is O(n</a:t>
            </a:r>
            <a:r>
              <a:rPr lang="en-US" baseline="30000" dirty="0"/>
              <a:t>2</a:t>
            </a:r>
            <a:r>
              <a:rPr lang="en-US" dirty="0"/>
              <a:t>).</a:t>
            </a:r>
          </a:p>
        </p:txBody>
      </p:sp>
    </p:spTree>
    <p:extLst>
      <p:ext uri="{BB962C8B-B14F-4D97-AF65-F5344CB8AC3E}">
        <p14:creationId xmlns:p14="http://schemas.microsoft.com/office/powerpoint/2010/main" val="2403753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717" y="577969"/>
            <a:ext cx="1222899" cy="369332"/>
          </a:xfrm>
          <a:prstGeom prst="rect">
            <a:avLst/>
          </a:prstGeom>
          <a:noFill/>
        </p:spPr>
        <p:txBody>
          <a:bodyPr wrap="none" rtlCol="0">
            <a:spAutoFit/>
          </a:bodyPr>
          <a:lstStyle/>
          <a:p>
            <a:r>
              <a:rPr lang="en-US" dirty="0" smtClean="0"/>
              <a:t>Flowchart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698" y="250939"/>
            <a:ext cx="5018889" cy="6538049"/>
          </a:xfrm>
          <a:prstGeom prst="rect">
            <a:avLst/>
          </a:prstGeom>
        </p:spPr>
      </p:pic>
    </p:spTree>
    <p:extLst>
      <p:ext uri="{BB962C8B-B14F-4D97-AF65-F5344CB8AC3E}">
        <p14:creationId xmlns:p14="http://schemas.microsoft.com/office/powerpoint/2010/main" val="3926115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Dijkstra</a:t>
            </a:r>
            <a:r>
              <a:rPr lang="en-US" dirty="0" smtClean="0"/>
              <a:t> algorithm</a:t>
            </a:r>
            <a:endParaRPr lang="en-US" dirty="0"/>
          </a:p>
        </p:txBody>
      </p:sp>
      <p:pic>
        <p:nvPicPr>
          <p:cNvPr id="2050" name="Picture 2" descr="Edsger Wybe Dijkst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656" y="1915939"/>
            <a:ext cx="3356784" cy="447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28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344" y="336430"/>
            <a:ext cx="1452642"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Example</a:t>
            </a:r>
          </a:p>
        </p:txBody>
      </p:sp>
      <p:pic>
        <p:nvPicPr>
          <p:cNvPr id="8" name="Picture 7" descr="C:\Users\Ryan\Desktop\Chart\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460" y="1119421"/>
            <a:ext cx="2784475" cy="1402080"/>
          </a:xfrm>
          <a:prstGeom prst="rect">
            <a:avLst/>
          </a:prstGeom>
          <a:noFill/>
          <a:ln>
            <a:noFill/>
          </a:ln>
        </p:spPr>
      </p:pic>
      <p:pic>
        <p:nvPicPr>
          <p:cNvPr id="9" name="Picture 8" descr="C:\Users\Ryan\Desktop\Chart\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9556" y="955273"/>
            <a:ext cx="1682750" cy="1669415"/>
          </a:xfrm>
          <a:prstGeom prst="rect">
            <a:avLst/>
          </a:prstGeom>
          <a:noFill/>
          <a:ln>
            <a:noFill/>
          </a:ln>
        </p:spPr>
      </p:pic>
      <p:pic>
        <p:nvPicPr>
          <p:cNvPr id="10" name="Picture 9" descr="C:\Users\Ryan\Desktop\Chart\3.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12252" y="1058461"/>
            <a:ext cx="2382520" cy="1463040"/>
          </a:xfrm>
          <a:prstGeom prst="rect">
            <a:avLst/>
          </a:prstGeom>
          <a:noFill/>
          <a:ln>
            <a:noFill/>
          </a:ln>
        </p:spPr>
      </p:pic>
      <p:pic>
        <p:nvPicPr>
          <p:cNvPr id="11" name="Picture 10" descr="C:\Users\Ryan\Desktop\Chart\4.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952" y="3448205"/>
            <a:ext cx="2575560" cy="1738630"/>
          </a:xfrm>
          <a:prstGeom prst="rect">
            <a:avLst/>
          </a:prstGeom>
          <a:noFill/>
          <a:ln>
            <a:noFill/>
          </a:ln>
        </p:spPr>
      </p:pic>
      <p:pic>
        <p:nvPicPr>
          <p:cNvPr id="12" name="Picture 11" descr="C:\Users\Ryan\Desktop\Chart\7.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3262" y="3600605"/>
            <a:ext cx="2752090" cy="1586230"/>
          </a:xfrm>
          <a:prstGeom prst="rect">
            <a:avLst/>
          </a:prstGeom>
          <a:noFill/>
          <a:ln>
            <a:noFill/>
          </a:ln>
        </p:spPr>
      </p:pic>
      <p:sp>
        <p:nvSpPr>
          <p:cNvPr id="3" name="Right Arrow 2"/>
          <p:cNvSpPr/>
          <p:nvPr/>
        </p:nvSpPr>
        <p:spPr>
          <a:xfrm>
            <a:off x="4037985" y="1591861"/>
            <a:ext cx="88852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885616" y="1591861"/>
            <a:ext cx="88852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flipH="1">
            <a:off x="5356572" y="4088920"/>
            <a:ext cx="93208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1608977">
            <a:off x="8755718" y="2673921"/>
            <a:ext cx="405442" cy="785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55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675" y="629728"/>
            <a:ext cx="1903085"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Complexity</a:t>
            </a:r>
          </a:p>
        </p:txBody>
      </p:sp>
      <p:sp>
        <p:nvSpPr>
          <p:cNvPr id="4" name="TextBox 3"/>
          <p:cNvSpPr txBox="1"/>
          <p:nvPr/>
        </p:nvSpPr>
        <p:spPr>
          <a:xfrm>
            <a:off x="2611788" y="1505973"/>
            <a:ext cx="7536194" cy="369332"/>
          </a:xfrm>
          <a:prstGeom prst="rect">
            <a:avLst/>
          </a:prstGeom>
          <a:noFill/>
        </p:spPr>
        <p:txBody>
          <a:bodyPr wrap="square" rtlCol="0">
            <a:spAutoFit/>
          </a:bodyPr>
          <a:lstStyle/>
          <a:p>
            <a:r>
              <a:rPr lang="en-US" dirty="0"/>
              <a:t>In total, the complexity of this algorithm is O(n</a:t>
            </a:r>
            <a:r>
              <a:rPr lang="en-US" baseline="30000" dirty="0"/>
              <a:t>2</a:t>
            </a:r>
            <a:r>
              <a:rPr lang="en-US" dirty="0"/>
              <a:t>).</a:t>
            </a:r>
          </a:p>
        </p:txBody>
      </p:sp>
    </p:spTree>
    <p:extLst>
      <p:ext uri="{BB962C8B-B14F-4D97-AF65-F5344CB8AC3E}">
        <p14:creationId xmlns:p14="http://schemas.microsoft.com/office/powerpoint/2010/main" val="3443823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717" y="577969"/>
            <a:ext cx="1805494" cy="584775"/>
          </a:xfrm>
          <a:prstGeom prst="rect">
            <a:avLst/>
          </a:prstGeom>
          <a:noFill/>
        </p:spPr>
        <p:txBody>
          <a:bodyPr wrap="none" rtlCol="0">
            <a:spAutoFit/>
          </a:bodyPr>
          <a:lstStyle/>
          <a:p>
            <a:r>
              <a:rPr lang="en-US"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Flowchart</a:t>
            </a:r>
          </a:p>
        </p:txBody>
      </p:sp>
      <p:pic>
        <p:nvPicPr>
          <p:cNvPr id="3" name="Picture 2" descr="C:\Users\Ryan\Desktop\Chart\total.jpg"/>
          <p:cNvPicPr/>
          <p:nvPr/>
        </p:nvPicPr>
        <p:blipFill>
          <a:blip r:embed="rId3">
            <a:extLst>
              <a:ext uri="{28A0092B-C50C-407E-A947-70E740481C1C}">
                <a14:useLocalDpi xmlns:a14="http://schemas.microsoft.com/office/drawing/2010/main" val="0"/>
              </a:ext>
            </a:extLst>
          </a:blip>
          <a:srcRect/>
          <a:stretch>
            <a:fillRect/>
          </a:stretch>
        </p:blipFill>
        <p:spPr bwMode="auto">
          <a:xfrm>
            <a:off x="4197178" y="681498"/>
            <a:ext cx="3825387" cy="5884139"/>
          </a:xfrm>
          <a:prstGeom prst="rect">
            <a:avLst/>
          </a:prstGeom>
          <a:noFill/>
          <a:ln>
            <a:noFill/>
          </a:ln>
        </p:spPr>
      </p:pic>
      <p:pic>
        <p:nvPicPr>
          <p:cNvPr id="4" name="Picture 3" descr="C:\Users\Ryan\Desktop\Chart\ConvertMatrix.jpg"/>
          <p:cNvPicPr/>
          <p:nvPr/>
        </p:nvPicPr>
        <p:blipFill rotWithShape="1">
          <a:blip r:embed="rId4">
            <a:extLst>
              <a:ext uri="{28A0092B-C50C-407E-A947-70E740481C1C}">
                <a14:useLocalDpi xmlns:a14="http://schemas.microsoft.com/office/drawing/2010/main" val="0"/>
              </a:ext>
            </a:extLst>
          </a:blip>
          <a:srcRect b="3596"/>
          <a:stretch/>
        </p:blipFill>
        <p:spPr bwMode="auto">
          <a:xfrm>
            <a:off x="4317047" y="671513"/>
            <a:ext cx="3557905" cy="5514975"/>
          </a:xfrm>
          <a:prstGeom prst="rect">
            <a:avLst/>
          </a:prstGeom>
          <a:noFill/>
          <a:ln>
            <a:noFill/>
          </a:ln>
          <a:extLst>
            <a:ext uri="{53640926-AAD7-44D8-BBD7-CCE9431645EC}">
              <a14:shadowObscured xmlns:a14="http://schemas.microsoft.com/office/drawing/2010/main"/>
            </a:ext>
          </a:extLst>
        </p:spPr>
      </p:pic>
      <p:pic>
        <p:nvPicPr>
          <p:cNvPr id="5" name="Picture 4" descr="C:\Users\Ryan\Desktop\Chart\Dijkstra.jpg"/>
          <p:cNvPicPr/>
          <p:nvPr/>
        </p:nvPicPr>
        <p:blipFill>
          <a:blip r:embed="rId5">
            <a:extLst>
              <a:ext uri="{28A0092B-C50C-407E-A947-70E740481C1C}">
                <a14:useLocalDpi xmlns:a14="http://schemas.microsoft.com/office/drawing/2010/main" val="0"/>
              </a:ext>
            </a:extLst>
          </a:blip>
          <a:srcRect/>
          <a:stretch>
            <a:fillRect/>
          </a:stretch>
        </p:blipFill>
        <p:spPr bwMode="auto">
          <a:xfrm>
            <a:off x="3845560" y="422275"/>
            <a:ext cx="4500880" cy="6013450"/>
          </a:xfrm>
          <a:prstGeom prst="rect">
            <a:avLst/>
          </a:prstGeom>
          <a:noFill/>
          <a:ln>
            <a:noFill/>
          </a:ln>
        </p:spPr>
      </p:pic>
    </p:spTree>
    <p:extLst>
      <p:ext uri="{BB962C8B-B14F-4D97-AF65-F5344CB8AC3E}">
        <p14:creationId xmlns:p14="http://schemas.microsoft.com/office/powerpoint/2010/main" val="1536230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4000" dirty="0" smtClean="0"/>
              <a:t>THANK YOU FOR LISTENING</a:t>
            </a:r>
            <a:endParaRPr lang="en-US" sz="4000" dirty="0"/>
          </a:p>
        </p:txBody>
      </p:sp>
    </p:spTree>
    <p:extLst>
      <p:ext uri="{BB962C8B-B14F-4D97-AF65-F5344CB8AC3E}">
        <p14:creationId xmlns:p14="http://schemas.microsoft.com/office/powerpoint/2010/main" val="2819265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sz="3200" dirty="0" smtClean="0"/>
              <a:t>terminology</a:t>
            </a:r>
            <a:endParaRPr lang="en-US" sz="3200" dirty="0"/>
          </a:p>
        </p:txBody>
      </p:sp>
      <p:sp>
        <p:nvSpPr>
          <p:cNvPr id="3" name="Content Placeholder 2"/>
          <p:cNvSpPr>
            <a:spLocks noGrp="1"/>
          </p:cNvSpPr>
          <p:nvPr>
            <p:ph idx="1"/>
          </p:nvPr>
        </p:nvSpPr>
        <p:spPr>
          <a:xfrm>
            <a:off x="1069848" y="1716460"/>
            <a:ext cx="10058400" cy="4050792"/>
          </a:xfrm>
        </p:spPr>
        <p:txBody>
          <a:bodyPr/>
          <a:lstStyle/>
          <a:p>
            <a:r>
              <a:rPr lang="en-US" dirty="0" smtClean="0"/>
              <a:t>Warehouse Accountant: a user that manages the information of products and facilities that exist in the accessories inventory and does the paperwork.</a:t>
            </a:r>
          </a:p>
          <a:p>
            <a:r>
              <a:rPr lang="en-US" dirty="0" smtClean="0"/>
              <a:t>Stock-keeper: a user that does the processes related to the warehouse management.</a:t>
            </a:r>
          </a:p>
          <a:p>
            <a:r>
              <a:rPr lang="en-US" dirty="0" smtClean="0"/>
              <a:t>Admin: a user that has the responsibility of managing users.</a:t>
            </a:r>
          </a:p>
          <a:p>
            <a:r>
              <a:rPr lang="en-US" dirty="0" smtClean="0"/>
              <a:t>RFID tag: a tag that has unique ID.</a:t>
            </a:r>
          </a:p>
          <a:p>
            <a:r>
              <a:rPr lang="en-US" dirty="0" smtClean="0"/>
              <a:t>RFID scanner : a scanner that scan RFID to identify 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10" y="4546242"/>
            <a:ext cx="2429766" cy="1390917"/>
          </a:xfrm>
          <a:prstGeom prst="rect">
            <a:avLst/>
          </a:prstGeom>
        </p:spPr>
      </p:pic>
      <p:sp>
        <p:nvSpPr>
          <p:cNvPr id="6" name="TextBox 5"/>
          <p:cNvSpPr txBox="1"/>
          <p:nvPr/>
        </p:nvSpPr>
        <p:spPr>
          <a:xfrm>
            <a:off x="815710" y="6203256"/>
            <a:ext cx="2617896" cy="369332"/>
          </a:xfrm>
          <a:prstGeom prst="rect">
            <a:avLst/>
          </a:prstGeom>
          <a:noFill/>
        </p:spPr>
        <p:txBody>
          <a:bodyPr wrap="none" rtlCol="0">
            <a:spAutoFit/>
          </a:bodyPr>
          <a:lstStyle/>
          <a:p>
            <a:r>
              <a:rPr lang="en-US" dirty="0" smtClean="0"/>
              <a:t>Warehouse Accountant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523" y="4480850"/>
            <a:ext cx="1981200" cy="1650492"/>
          </a:xfrm>
          <a:prstGeom prst="rect">
            <a:avLst/>
          </a:prstGeom>
        </p:spPr>
      </p:pic>
      <p:sp>
        <p:nvSpPr>
          <p:cNvPr id="8" name="TextBox 7"/>
          <p:cNvSpPr txBox="1"/>
          <p:nvPr/>
        </p:nvSpPr>
        <p:spPr>
          <a:xfrm>
            <a:off x="3869589" y="6203256"/>
            <a:ext cx="1609287" cy="369332"/>
          </a:xfrm>
          <a:prstGeom prst="rect">
            <a:avLst/>
          </a:prstGeom>
          <a:noFill/>
        </p:spPr>
        <p:txBody>
          <a:bodyPr wrap="none" rtlCol="0">
            <a:spAutoFit/>
          </a:bodyPr>
          <a:lstStyle/>
          <a:p>
            <a:r>
              <a:rPr lang="en-US" dirty="0" smtClean="0"/>
              <a:t>Stock-keeper</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703" y="4546242"/>
            <a:ext cx="2120987" cy="1584100"/>
          </a:xfrm>
          <a:prstGeom prst="rect">
            <a:avLst/>
          </a:prstGeom>
        </p:spPr>
      </p:pic>
      <p:sp>
        <p:nvSpPr>
          <p:cNvPr id="10" name="TextBox 9"/>
          <p:cNvSpPr txBox="1"/>
          <p:nvPr/>
        </p:nvSpPr>
        <p:spPr>
          <a:xfrm>
            <a:off x="6633850" y="6203256"/>
            <a:ext cx="838691" cy="369332"/>
          </a:xfrm>
          <a:prstGeom prst="rect">
            <a:avLst/>
          </a:prstGeom>
          <a:noFill/>
        </p:spPr>
        <p:txBody>
          <a:bodyPr wrap="none" rtlCol="0">
            <a:spAutoFit/>
          </a:bodyPr>
          <a:lstStyle/>
          <a:p>
            <a:r>
              <a:rPr lang="en-US" dirty="0" smtClean="0"/>
              <a:t>Admin</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8677" y="4579041"/>
            <a:ext cx="2544283" cy="1325318"/>
          </a:xfrm>
          <a:prstGeom prst="rect">
            <a:avLst/>
          </a:prstGeom>
        </p:spPr>
      </p:pic>
      <p:sp>
        <p:nvSpPr>
          <p:cNvPr id="12" name="TextBox 11"/>
          <p:cNvSpPr txBox="1"/>
          <p:nvPr/>
        </p:nvSpPr>
        <p:spPr>
          <a:xfrm>
            <a:off x="9040968" y="6203256"/>
            <a:ext cx="1950277" cy="369332"/>
          </a:xfrm>
          <a:prstGeom prst="rect">
            <a:avLst/>
          </a:prstGeom>
          <a:noFill/>
        </p:spPr>
        <p:txBody>
          <a:bodyPr wrap="none" rtlCol="0">
            <a:spAutoFit/>
          </a:bodyPr>
          <a:lstStyle/>
          <a:p>
            <a:r>
              <a:rPr lang="en-US" dirty="0" smtClean="0"/>
              <a:t>RFID Technology</a:t>
            </a:r>
            <a:endParaRPr lang="en-US" dirty="0"/>
          </a:p>
        </p:txBody>
      </p:sp>
    </p:spTree>
    <p:extLst>
      <p:ext uri="{BB962C8B-B14F-4D97-AF65-F5344CB8AC3E}">
        <p14:creationId xmlns:p14="http://schemas.microsoft.com/office/powerpoint/2010/main" val="132706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 – </a:t>
            </a:r>
            <a:r>
              <a:rPr lang="en-US" sz="3200" cap="none" dirty="0" smtClean="0"/>
              <a:t>CURRENT SITUATION</a:t>
            </a:r>
            <a:endParaRPr lang="en-US" sz="3200" cap="none" dirty="0"/>
          </a:p>
        </p:txBody>
      </p:sp>
      <p:sp>
        <p:nvSpPr>
          <p:cNvPr id="3" name="Content Placeholder 2"/>
          <p:cNvSpPr>
            <a:spLocks noGrp="1"/>
          </p:cNvSpPr>
          <p:nvPr>
            <p:ph idx="1"/>
          </p:nvPr>
        </p:nvSpPr>
        <p:spPr/>
        <p:txBody>
          <a:bodyPr/>
          <a:lstStyle/>
          <a:p>
            <a:r>
              <a:rPr lang="en-US" dirty="0"/>
              <a:t>T</a:t>
            </a:r>
            <a:r>
              <a:rPr lang="en-US" dirty="0" smtClean="0"/>
              <a:t>he </a:t>
            </a:r>
            <a:r>
              <a:rPr lang="en-US" dirty="0"/>
              <a:t>motorcycle industry has become one of the fastest growing </a:t>
            </a:r>
            <a:r>
              <a:rPr lang="en-US" dirty="0" smtClean="0"/>
              <a:t>industries</a:t>
            </a:r>
          </a:p>
          <a:p>
            <a:r>
              <a:rPr lang="en-US" dirty="0" smtClean="0"/>
              <a:t>The most motorcycle manufactures and suppliers manage warehouse with barcode</a:t>
            </a:r>
            <a:r>
              <a:rPr lang="en-US" dirty="0"/>
              <a:t> “archetype” </a:t>
            </a:r>
            <a:r>
              <a:rPr lang="en-US" dirty="0" smtClean="0"/>
              <a:t>or traditional papers method.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569" y="3661117"/>
            <a:ext cx="3606800" cy="2032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02" y="3401994"/>
            <a:ext cx="2541349" cy="2291123"/>
          </a:xfrm>
          <a:prstGeom prst="rect">
            <a:avLst/>
          </a:prstGeom>
        </p:spPr>
      </p:pic>
      <p:sp>
        <p:nvSpPr>
          <p:cNvPr id="7" name="TextBox 6"/>
          <p:cNvSpPr txBox="1"/>
          <p:nvPr/>
        </p:nvSpPr>
        <p:spPr>
          <a:xfrm>
            <a:off x="2116480" y="6057431"/>
            <a:ext cx="2223686" cy="369332"/>
          </a:xfrm>
          <a:prstGeom prst="rect">
            <a:avLst/>
          </a:prstGeom>
          <a:noFill/>
        </p:spPr>
        <p:txBody>
          <a:bodyPr wrap="none" rtlCol="0">
            <a:spAutoFit/>
          </a:bodyPr>
          <a:lstStyle/>
          <a:p>
            <a:r>
              <a:rPr lang="en-US" dirty="0" smtClean="0"/>
              <a:t>Barcode technology</a:t>
            </a:r>
            <a:endParaRPr lang="en-US" dirty="0"/>
          </a:p>
        </p:txBody>
      </p:sp>
      <p:sp>
        <p:nvSpPr>
          <p:cNvPr id="8" name="TextBox 7"/>
          <p:cNvSpPr txBox="1"/>
          <p:nvPr/>
        </p:nvSpPr>
        <p:spPr>
          <a:xfrm>
            <a:off x="6735651" y="6053070"/>
            <a:ext cx="1287532" cy="369332"/>
          </a:xfrm>
          <a:prstGeom prst="rect">
            <a:avLst/>
          </a:prstGeom>
          <a:noFill/>
        </p:spPr>
        <p:txBody>
          <a:bodyPr wrap="none" rtlCol="0">
            <a:spAutoFit/>
          </a:bodyPr>
          <a:lstStyle/>
          <a:p>
            <a:r>
              <a:rPr lang="en-US" dirty="0" smtClean="0"/>
              <a:t>Paperwork</a:t>
            </a:r>
            <a:endParaRPr lang="en-US" dirty="0"/>
          </a:p>
        </p:txBody>
      </p:sp>
    </p:spTree>
    <p:extLst>
      <p:ext uri="{BB962C8B-B14F-4D97-AF65-F5344CB8AC3E}">
        <p14:creationId xmlns:p14="http://schemas.microsoft.com/office/powerpoint/2010/main" val="176605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r>
              <a:rPr lang="en-US" sz="3200" cap="none" dirty="0" smtClean="0"/>
              <a:t>CURRENT </a:t>
            </a:r>
            <a:r>
              <a:rPr lang="en-US" sz="3200" cap="none" dirty="0"/>
              <a:t>SITUATION</a:t>
            </a:r>
            <a:endParaRPr lang="en-US" sz="3200" dirty="0"/>
          </a:p>
        </p:txBody>
      </p:sp>
      <p:sp>
        <p:nvSpPr>
          <p:cNvPr id="3" name="Content Placeholder 2"/>
          <p:cNvSpPr>
            <a:spLocks noGrp="1"/>
          </p:cNvSpPr>
          <p:nvPr>
            <p:ph idx="1"/>
          </p:nvPr>
        </p:nvSpPr>
        <p:spPr>
          <a:xfrm>
            <a:off x="2180191" y="2403566"/>
            <a:ext cx="8191718" cy="3886200"/>
          </a:xfrm>
        </p:spPr>
        <p:txBody>
          <a:bodyPr/>
          <a:lstStyle/>
          <a:p>
            <a:r>
              <a:rPr lang="en-US" dirty="0" smtClean="0"/>
              <a:t>Time-consuming</a:t>
            </a:r>
          </a:p>
          <a:p>
            <a:r>
              <a:rPr lang="en-US" dirty="0" smtClean="0"/>
              <a:t>Unclear line of sight</a:t>
            </a:r>
          </a:p>
          <a:p>
            <a:r>
              <a:rPr lang="en-US" dirty="0" smtClean="0"/>
              <a:t>Physical damage</a:t>
            </a:r>
          </a:p>
          <a:p>
            <a:r>
              <a:rPr lang="en-US" dirty="0" smtClean="0"/>
              <a:t>Security problem</a:t>
            </a:r>
          </a:p>
          <a:p>
            <a:endParaRPr lang="en-US" dirty="0" smtClean="0"/>
          </a:p>
        </p:txBody>
      </p:sp>
      <p:sp>
        <p:nvSpPr>
          <p:cNvPr id="4" name="TextBox 3"/>
          <p:cNvSpPr txBox="1"/>
          <p:nvPr/>
        </p:nvSpPr>
        <p:spPr>
          <a:xfrm>
            <a:off x="1632857" y="1824335"/>
            <a:ext cx="3082835" cy="461665"/>
          </a:xfrm>
          <a:prstGeom prst="rect">
            <a:avLst/>
          </a:prstGeom>
          <a:noFill/>
        </p:spPr>
        <p:txBody>
          <a:bodyPr wrap="square" rtlCol="0">
            <a:spAutoFit/>
          </a:bodyPr>
          <a:lstStyle/>
          <a:p>
            <a:r>
              <a:rPr lang="en-US" sz="2400" b="1" i="1" u="sng" dirty="0" smtClean="0"/>
              <a:t>Disadvantages</a:t>
            </a:r>
            <a:endParaRPr lang="en-US" sz="2400" b="1" i="1" u="sng" dirty="0"/>
          </a:p>
        </p:txBody>
      </p:sp>
    </p:spTree>
    <p:extLst>
      <p:ext uri="{BB962C8B-B14F-4D97-AF65-F5344CB8AC3E}">
        <p14:creationId xmlns:p14="http://schemas.microsoft.com/office/powerpoint/2010/main" val="2564753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40" y="1549789"/>
            <a:ext cx="9966960" cy="3035808"/>
          </a:xfrm>
        </p:spPr>
        <p:txBody>
          <a:bodyPr/>
          <a:lstStyle/>
          <a:p>
            <a:r>
              <a:rPr lang="en-US" sz="8000" b="1" dirty="0"/>
              <a:t>2</a:t>
            </a:r>
            <a:r>
              <a:rPr lang="en-US" sz="8000" b="1" dirty="0" smtClean="0"/>
              <a:t>. Idea &amp; solution</a:t>
            </a:r>
            <a:endParaRPr lang="en-US" sz="8000" dirty="0"/>
          </a:p>
        </p:txBody>
      </p:sp>
    </p:spTree>
    <p:extLst>
      <p:ext uri="{BB962C8B-B14F-4D97-AF65-F5344CB8AC3E}">
        <p14:creationId xmlns:p14="http://schemas.microsoft.com/office/powerpoint/2010/main" val="359967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Idea&amp;solution-</a:t>
            </a:r>
            <a:r>
              <a:rPr lang="en-US" sz="3200" dirty="0" smtClean="0"/>
              <a:t>RFID Technology</a:t>
            </a:r>
            <a:endParaRPr lang="en-US" sz="3200" dirty="0"/>
          </a:p>
        </p:txBody>
      </p:sp>
      <p:sp>
        <p:nvSpPr>
          <p:cNvPr id="3" name="Content Placeholder 2"/>
          <p:cNvSpPr>
            <a:spLocks noGrp="1"/>
          </p:cNvSpPr>
          <p:nvPr>
            <p:ph idx="1"/>
          </p:nvPr>
        </p:nvSpPr>
        <p:spPr/>
        <p:txBody>
          <a:bodyPr/>
          <a:lstStyle/>
          <a:p>
            <a:r>
              <a:rPr lang="en-US" dirty="0"/>
              <a:t>O</a:t>
            </a:r>
            <a:r>
              <a:rPr lang="en-US" dirty="0" smtClean="0"/>
              <a:t>ur </a:t>
            </a:r>
            <a:r>
              <a:rPr lang="en-US" dirty="0"/>
              <a:t>proposed solution is to build a system called “RFIM</a:t>
            </a:r>
            <a:r>
              <a:rPr lang="en-US" dirty="0" smtClean="0"/>
              <a:t>”.</a:t>
            </a:r>
          </a:p>
          <a:p>
            <a:r>
              <a:rPr lang="en-US" dirty="0"/>
              <a:t>The system supports enterprise organizes and manages the inventory by using RFID technology that helps reduce a lot of time when importing, exporting or inventorying products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242" y="3451538"/>
            <a:ext cx="2578121" cy="25781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9" y="3451538"/>
            <a:ext cx="2964287" cy="2667858"/>
          </a:xfrm>
          <a:prstGeom prst="rect">
            <a:avLst/>
          </a:prstGeom>
        </p:spPr>
      </p:pic>
    </p:spTree>
    <p:extLst>
      <p:ext uri="{BB962C8B-B14F-4D97-AF65-F5344CB8AC3E}">
        <p14:creationId xmlns:p14="http://schemas.microsoft.com/office/powerpoint/2010/main" val="161710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1459</TotalTime>
  <Words>1289</Words>
  <Application>Microsoft Office PowerPoint</Application>
  <PresentationFormat>Widescreen</PresentationFormat>
  <Paragraphs>330</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MS Mincho</vt:lpstr>
      <vt:lpstr>Arial</vt:lpstr>
      <vt:lpstr>Calibri</vt:lpstr>
      <vt:lpstr>Cambria</vt:lpstr>
      <vt:lpstr>Cambria Math</vt:lpstr>
      <vt:lpstr>Rockwell</vt:lpstr>
      <vt:lpstr>Rockwell Condensed</vt:lpstr>
      <vt:lpstr>Symbol</vt:lpstr>
      <vt:lpstr>Times New Roman</vt:lpstr>
      <vt:lpstr>Wingdings</vt:lpstr>
      <vt:lpstr>Wood Type</vt:lpstr>
      <vt:lpstr>Motorbike Accessories Inventory Management</vt:lpstr>
      <vt:lpstr>agenda</vt:lpstr>
      <vt:lpstr>1. introduction</vt:lpstr>
      <vt:lpstr>Introduction – RFIM system</vt:lpstr>
      <vt:lpstr>Introduction – terminology</vt:lpstr>
      <vt:lpstr>Introduction – CURRENT SITUATION</vt:lpstr>
      <vt:lpstr>Introduction–CURRENT SITUATION</vt:lpstr>
      <vt:lpstr>2. Idea &amp; solution</vt:lpstr>
      <vt:lpstr>Idea&amp;solution-RFID Technology</vt:lpstr>
      <vt:lpstr>What is rfid ?</vt:lpstr>
      <vt:lpstr>What is rfid?</vt:lpstr>
      <vt:lpstr>Idea &amp; solution - feature functions</vt:lpstr>
      <vt:lpstr>Idea &amp; solution - advantages</vt:lpstr>
      <vt:lpstr>Idea &amp; solution - Disadvantages</vt:lpstr>
      <vt:lpstr>3. demonstration</vt:lpstr>
      <vt:lpstr>DEMonstration</vt:lpstr>
      <vt:lpstr>Scenario 1: create goods receipt</vt:lpstr>
      <vt:lpstr>Scenerio 2: Register package</vt:lpstr>
      <vt:lpstr>Scenario 3: stock-in products</vt:lpstr>
      <vt:lpstr>Scenario 4: transfer product</vt:lpstr>
      <vt:lpstr>Scenario 5: stocktake inventory</vt:lpstr>
      <vt:lpstr>Scenario 6: create goods issue</vt:lpstr>
      <vt:lpstr>Scenario 7: stock-out products</vt:lpstr>
      <vt:lpstr>4. Conclusion &amp; future plan</vt:lpstr>
      <vt:lpstr>CONCLUSION &amp; future plan</vt:lpstr>
      <vt:lpstr>5. Q&amp;A</vt:lpstr>
      <vt:lpstr>PowerPoint Presentation</vt:lpstr>
      <vt:lpstr>Suggest Boxes Algorithm</vt:lpstr>
      <vt:lpstr>Suggest Boxes Algorithm</vt:lpstr>
      <vt:lpstr>PowerPoint Presentation</vt:lpstr>
      <vt:lpstr>PowerPoint Presentation</vt:lpstr>
      <vt:lpstr>PowerPoint Presentation</vt:lpstr>
      <vt:lpstr>PowerPoint Presentation</vt:lpstr>
      <vt:lpstr>PowerPoint Presentation</vt:lpstr>
      <vt:lpstr>PowerPoint Presentation</vt:lpstr>
      <vt:lpstr>Convert Shelve’s coordinate to matrix algorithm</vt:lpstr>
      <vt:lpstr>PowerPoint Presentation</vt:lpstr>
      <vt:lpstr>PowerPoint Presentation</vt:lpstr>
      <vt:lpstr>PowerPoint Presentation</vt:lpstr>
      <vt:lpstr>PowerPoint Presentation</vt:lpstr>
      <vt:lpstr>PowerPoint Presentation</vt:lpstr>
      <vt:lpstr>Dijkstra algorithm</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Motorbike Accessories Inventory Management</dc:title>
  <dc:creator>Huy Hoàng Nguyễn</dc:creator>
  <cp:lastModifiedBy>Hieu Do</cp:lastModifiedBy>
  <cp:revision>68</cp:revision>
  <dcterms:created xsi:type="dcterms:W3CDTF">2019-07-20T05:03:08Z</dcterms:created>
  <dcterms:modified xsi:type="dcterms:W3CDTF">2019-08-09T23:40:02Z</dcterms:modified>
</cp:coreProperties>
</file>