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93" r:id="rId13"/>
    <p:sldId id="27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B5E29-A6C8-4042-9125-DEACD5258E9F}">
  <a:tblStyle styleId="{4C9B5E29-A6C8-4042-9125-DEACD5258E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8" d="100"/>
          <a:sy n="88" d="100"/>
        </p:scale>
        <p:origin x="663" y="42"/>
      </p:cViewPr>
      <p:guideLst>
        <p:guide orient="horz" pos="32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8C960-9543-47DA-AE45-D9E712B37DE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1CED4CF-74A6-4555-A3C7-53E6C7C4C242}">
      <dgm:prSet custT="1"/>
      <dgm:spPr/>
      <dgm:t>
        <a:bodyPr/>
        <a:lstStyle/>
        <a:p>
          <a:pPr rtl="0"/>
          <a:r>
            <a:rPr lang="vi-VN" sz="1200" b="1" i="0" dirty="0" smtClean="0">
              <a:latin typeface="+mj-lt"/>
            </a:rPr>
            <a:t>5.1. Môi trường.</a:t>
          </a:r>
          <a:endParaRPr lang="en-US" sz="1200" b="1" i="0" dirty="0" smtClean="0">
            <a:latin typeface="+mj-lt"/>
          </a:endParaRPr>
        </a:p>
        <a:p>
          <a:pPr rtl="0"/>
          <a:r>
            <a:rPr lang="en-US" sz="1200" b="0" i="0" dirty="0" smtClean="0">
              <a:latin typeface="+mj-lt"/>
            </a:rPr>
            <a:t>- </a:t>
          </a:r>
          <a:r>
            <a:rPr lang="vi-VN" sz="1200" b="0" i="0" dirty="0" smtClean="0">
              <a:latin typeface="+mj-lt"/>
            </a:rPr>
            <a:t>Chúng tôi chạy các mô hình BERTAC, BA-BC và Siamese LSTM trên bốn nút lớn với 512 GB RAM DDR4 2400MHz. Mỗi máy trong số đó có hai ổ cắm với bộ xử lý Intel Xeon E5-2667 v4 3.2GHz và mỗi nút chứa hai GPU NVIDIA Tesla P100 PCIe 12GB và SSD làm ổ cứng cục bộ. Vì các thử nghiệm doc2vec ít tốn kém hơn về mặt tính toán, chúng tôi chạy chúng trên bộ xử lý 64 bit, CPU Intel Core i7-6700 @ 2,60 GHz với bốn lõi và RAM 16,0 GB.</a:t>
          </a:r>
          <a:endParaRPr lang="en-US" sz="1200" dirty="0">
            <a:latin typeface="+mj-lt"/>
          </a:endParaRPr>
        </a:p>
      </dgm:t>
    </dgm:pt>
    <dgm:pt modelId="{935B1F89-99C1-4C2C-808B-717576E6A8CF}" type="parTrans" cxnId="{6B931B16-0C30-4557-8548-8BB29F9CE644}">
      <dgm:prSet/>
      <dgm:spPr/>
      <dgm:t>
        <a:bodyPr/>
        <a:lstStyle/>
        <a:p>
          <a:endParaRPr lang="en-US"/>
        </a:p>
      </dgm:t>
    </dgm:pt>
    <dgm:pt modelId="{382DCFE7-D308-4353-BFAA-01DE9C3CEF8B}" type="sibTrans" cxnId="{6B931B16-0C30-4557-8548-8BB29F9CE644}">
      <dgm:prSet/>
      <dgm:spPr/>
      <dgm:t>
        <a:bodyPr/>
        <a:lstStyle/>
        <a:p>
          <a:endParaRPr lang="en-US"/>
        </a:p>
      </dgm:t>
    </dgm:pt>
    <dgm:pt modelId="{6A9EFAC7-085B-43A0-AA21-0AA4BC386081}">
      <dgm:prSet custT="1"/>
      <dgm:spPr/>
      <dgm:t>
        <a:bodyPr/>
        <a:lstStyle/>
        <a:p>
          <a:pPr rtl="0"/>
          <a:endParaRPr lang="en-US" sz="1200" b="1" i="0" u="none" dirty="0" smtClean="0">
            <a:latin typeface="+mj-lt"/>
          </a:endParaRPr>
        </a:p>
        <a:p>
          <a:pPr rtl="0"/>
          <a:r>
            <a:rPr lang="vi-VN" sz="1200" b="1" i="0" u="none" dirty="0" smtClean="0">
              <a:latin typeface="+mj-lt"/>
            </a:rPr>
            <a:t>5.2. Đánh giá môi trường.</a:t>
          </a:r>
          <a:endParaRPr lang="vi-VN" sz="1200" b="1" dirty="0" smtClean="0">
            <a:latin typeface="+mj-lt"/>
          </a:endParaRPr>
        </a:p>
        <a:p>
          <a:pPr rtl="0"/>
          <a:r>
            <a:rPr lang="vi-VN" sz="1200" b="0" i="0" u="none" dirty="0" smtClean="0">
              <a:latin typeface="+mj-lt"/>
            </a:rPr>
            <a:t>- Với chỉ số độ chính xác đơn giản, được tính bằng phần trăm dự đoán đúng, dự đoán 0 hoặc 2 cho nhãn 3 được tính là sai lầm như nhau. Thay vào đó, chúng tôi sử dụng độ chính xác có trọng số để tính toán sai số bằng cách tính tổng chênh lệch tuyệt đối giữa lớp dự đoán và chân lý cơ bản .</a:t>
          </a:r>
          <a:endParaRPr lang="vi-VN" sz="1200" b="0" dirty="0" smtClean="0">
            <a:latin typeface="+mj-lt"/>
          </a:endParaRPr>
        </a:p>
        <a:p>
          <a:pPr rtl="0"/>
          <a:r>
            <a:rPr lang="vi-VN" sz="1200" b="0" i="0" u="none" dirty="0" smtClean="0">
              <a:latin typeface="+mj-lt"/>
            </a:rPr>
            <a:t>- Đối với tất cả các mô hình được giám sát, các thử nghiệm được lặp lại năm lần trên các phần dữ liệu được gắn nhãn được phân chia ngẫu nhiên khác nhau. Tập dữ liệu được chia thành tỷ lệ 70:20:10 để đào tạo, kiểm tra và xác nhận chéo, tương ứng. Chúng tôi báo cáo giá trị trung bình và độ lệch chuẩn. </a:t>
          </a:r>
          <a:endParaRPr lang="vi-VN" sz="1200" b="0" dirty="0" smtClean="0">
            <a:latin typeface="+mj-lt"/>
          </a:endParaRPr>
        </a:p>
        <a:p>
          <a:pPr rtl="0"/>
          <a:endParaRPr lang="en-US" sz="1200" dirty="0">
            <a:latin typeface="+mj-lt"/>
          </a:endParaRPr>
        </a:p>
      </dgm:t>
    </dgm:pt>
    <dgm:pt modelId="{D31364AC-67AF-418E-B5BC-3669126CEEF9}" type="parTrans" cxnId="{8BE4E88C-28A7-4155-A9E7-DAD8CD84BD6E}">
      <dgm:prSet/>
      <dgm:spPr/>
      <dgm:t>
        <a:bodyPr/>
        <a:lstStyle/>
        <a:p>
          <a:endParaRPr lang="en-US"/>
        </a:p>
      </dgm:t>
    </dgm:pt>
    <dgm:pt modelId="{C821CDEF-C7B9-4C36-B678-AD777129CE02}" type="sibTrans" cxnId="{8BE4E88C-28A7-4155-A9E7-DAD8CD84BD6E}">
      <dgm:prSet/>
      <dgm:spPr/>
      <dgm:t>
        <a:bodyPr/>
        <a:lstStyle/>
        <a:p>
          <a:endParaRPr lang="en-US"/>
        </a:p>
      </dgm:t>
    </dgm:pt>
    <dgm:pt modelId="{A2BA96AF-A89B-4A9B-9D22-4CD6940B6067}">
      <dgm:prSet custT="1"/>
      <dgm:spPr/>
      <dgm:t>
        <a:bodyPr/>
        <a:lstStyle/>
        <a:p>
          <a:pPr rtl="0"/>
          <a:r>
            <a:rPr lang="en-US" sz="1200" b="1" i="0" u="none" dirty="0" smtClean="0">
              <a:latin typeface="Times New Roman" panose="02020603050405020304" pitchFamily="18" charset="0"/>
              <a:cs typeface="Times New Roman" panose="02020603050405020304" pitchFamily="18" charset="0"/>
            </a:rPr>
            <a:t>5.3 </a:t>
          </a:r>
          <a:r>
            <a:rPr lang="en-US" sz="1200" b="1" i="0" u="none" dirty="0" err="1" smtClean="0">
              <a:latin typeface="Times New Roman" panose="02020603050405020304" pitchFamily="18" charset="0"/>
              <a:cs typeface="Times New Roman" panose="02020603050405020304" pitchFamily="18" charset="0"/>
            </a:rPr>
            <a:t>Các</a:t>
          </a:r>
          <a:r>
            <a:rPr lang="en-US" sz="1200" b="1" i="0" u="none" dirty="0" smtClean="0">
              <a:latin typeface="Times New Roman" panose="02020603050405020304" pitchFamily="18" charset="0"/>
              <a:cs typeface="Times New Roman" panose="02020603050405020304" pitchFamily="18" charset="0"/>
            </a:rPr>
            <a:t> </a:t>
          </a:r>
          <a:r>
            <a:rPr lang="en-US" sz="1200" b="1" i="0" u="none" dirty="0" err="1" smtClean="0">
              <a:latin typeface="Times New Roman" panose="02020603050405020304" pitchFamily="18" charset="0"/>
              <a:cs typeface="Times New Roman" panose="02020603050405020304" pitchFamily="18" charset="0"/>
            </a:rPr>
            <a:t>mô</a:t>
          </a:r>
          <a:r>
            <a:rPr lang="en-US" sz="1200" b="1" i="0" u="none" dirty="0" smtClean="0">
              <a:latin typeface="Times New Roman" panose="02020603050405020304" pitchFamily="18" charset="0"/>
              <a:cs typeface="Times New Roman" panose="02020603050405020304" pitchFamily="18" charset="0"/>
            </a:rPr>
            <a:t> </a:t>
          </a:r>
          <a:r>
            <a:rPr lang="en-US" sz="1200" b="1" i="0" u="none" dirty="0" err="1" smtClean="0">
              <a:latin typeface="Times New Roman" panose="02020603050405020304" pitchFamily="18" charset="0"/>
              <a:cs typeface="Times New Roman" panose="02020603050405020304" pitchFamily="18" charset="0"/>
            </a:rPr>
            <a:t>hình</a:t>
          </a:r>
          <a:r>
            <a:rPr lang="en-US" sz="1200" b="1" i="0" u="none" dirty="0" smtClean="0">
              <a:latin typeface="Times New Roman" panose="02020603050405020304" pitchFamily="18" charset="0"/>
              <a:cs typeface="Times New Roman" panose="02020603050405020304" pitchFamily="18" charset="0"/>
            </a:rPr>
            <a:t> so </a:t>
          </a:r>
          <a:r>
            <a:rPr lang="en-US" sz="1200" b="1" i="0" u="none" dirty="0" err="1" smtClean="0">
              <a:latin typeface="Times New Roman" panose="02020603050405020304" pitchFamily="18" charset="0"/>
              <a:cs typeface="Times New Roman" panose="02020603050405020304" pitchFamily="18" charset="0"/>
            </a:rPr>
            <a:t>sánh</a:t>
          </a:r>
          <a:r>
            <a:rPr lang="en-US" sz="1200" b="1" i="0" u="none" dirty="0" smtClean="0">
              <a:latin typeface="Times New Roman" panose="02020603050405020304" pitchFamily="18" charset="0"/>
              <a:cs typeface="Times New Roman" panose="02020603050405020304" pitchFamily="18" charset="0"/>
            </a:rPr>
            <a:t>.</a:t>
          </a:r>
          <a:endParaRPr lang="en-US" sz="1200" b="1" dirty="0" smtClean="0">
            <a:latin typeface="Times New Roman" panose="02020603050405020304" pitchFamily="18" charset="0"/>
            <a:cs typeface="Times New Roman" panose="02020603050405020304" pitchFamily="18" charset="0"/>
          </a:endParaRPr>
        </a:p>
        <a:p>
          <a:pPr rtl="0"/>
          <a:r>
            <a:rPr lang="vi-VN" sz="1200" b="0" i="0" u="none" dirty="0" smtClean="0">
              <a:latin typeface="Times New Roman" panose="02020603050405020304" pitchFamily="18" charset="0"/>
              <a:cs typeface="Times New Roman" panose="02020603050405020304" pitchFamily="18" charset="0"/>
            </a:rPr>
            <a:t>Một thách thức quan trọng trong việc giải quyết ACAP là thiết lập sự tương đồng của cặp bài báo - bình luận cho thấy mức độ liên quan của bình luận với thông điệp của bài báo. Doc2vec là đường cơ sở đầu tiên.Đường cơ sở thứ hai là Siamese LSTM</a:t>
          </a:r>
          <a:endParaRPr lang="vi-VN" sz="1200" b="0" dirty="0" smtClean="0">
            <a:latin typeface="Times New Roman" panose="02020603050405020304" pitchFamily="18" charset="0"/>
            <a:cs typeface="Times New Roman" panose="02020603050405020304" pitchFamily="18" charset="0"/>
          </a:endParaRPr>
        </a:p>
        <a:p>
          <a:pPr rtl="0"/>
          <a:endParaRPr lang="en-US" sz="1200" dirty="0">
            <a:latin typeface="Times New Roman" panose="02020603050405020304" pitchFamily="18" charset="0"/>
            <a:cs typeface="Times New Roman" panose="02020603050405020304" pitchFamily="18" charset="0"/>
          </a:endParaRPr>
        </a:p>
      </dgm:t>
    </dgm:pt>
    <dgm:pt modelId="{129D9515-AF16-4270-A3DF-9C96659F3128}" type="parTrans" cxnId="{3B57EE6E-2636-4266-98B4-458CAC7C14E1}">
      <dgm:prSet/>
      <dgm:spPr/>
      <dgm:t>
        <a:bodyPr/>
        <a:lstStyle/>
        <a:p>
          <a:endParaRPr lang="en-US"/>
        </a:p>
      </dgm:t>
    </dgm:pt>
    <dgm:pt modelId="{C14856B7-1F3C-4342-89E6-7CDCFB7E728A}" type="sibTrans" cxnId="{3B57EE6E-2636-4266-98B4-458CAC7C14E1}">
      <dgm:prSet/>
      <dgm:spPr/>
      <dgm:t>
        <a:bodyPr/>
        <a:lstStyle/>
        <a:p>
          <a:endParaRPr lang="en-US"/>
        </a:p>
      </dgm:t>
    </dgm:pt>
    <dgm:pt modelId="{235E390A-99BB-4ACD-878B-DC0E91F0E00F}" type="pres">
      <dgm:prSet presAssocID="{7148C960-9543-47DA-AE45-D9E712B37DE9}" presName="linear" presStyleCnt="0">
        <dgm:presLayoutVars>
          <dgm:animLvl val="lvl"/>
          <dgm:resizeHandles val="exact"/>
        </dgm:presLayoutVars>
      </dgm:prSet>
      <dgm:spPr/>
    </dgm:pt>
    <dgm:pt modelId="{6F48DFDA-9CF1-4A66-8C18-E083FBE6DA41}" type="pres">
      <dgm:prSet presAssocID="{31CED4CF-74A6-4555-A3C7-53E6C7C4C242}" presName="parentText" presStyleLbl="node1" presStyleIdx="0" presStyleCnt="3" custLinFactY="-29504" custLinFactNeighborX="-121" custLinFactNeighborY="-100000">
        <dgm:presLayoutVars>
          <dgm:chMax val="0"/>
          <dgm:bulletEnabled val="1"/>
        </dgm:presLayoutVars>
      </dgm:prSet>
      <dgm:spPr/>
      <dgm:t>
        <a:bodyPr/>
        <a:lstStyle/>
        <a:p>
          <a:endParaRPr lang="en-US"/>
        </a:p>
      </dgm:t>
    </dgm:pt>
    <dgm:pt modelId="{4C1182D5-B4AB-4F81-842D-176152A50BDA}" type="pres">
      <dgm:prSet presAssocID="{382DCFE7-D308-4353-BFAA-01DE9C3CEF8B}" presName="spacer" presStyleCnt="0"/>
      <dgm:spPr/>
    </dgm:pt>
    <dgm:pt modelId="{3199031F-48F4-40D6-B257-67B191B32F7B}" type="pres">
      <dgm:prSet presAssocID="{6A9EFAC7-085B-43A0-AA21-0AA4BC386081}" presName="parentText" presStyleLbl="node1" presStyleIdx="1" presStyleCnt="3" custScaleY="150693">
        <dgm:presLayoutVars>
          <dgm:chMax val="0"/>
          <dgm:bulletEnabled val="1"/>
        </dgm:presLayoutVars>
      </dgm:prSet>
      <dgm:spPr/>
      <dgm:t>
        <a:bodyPr/>
        <a:lstStyle/>
        <a:p>
          <a:endParaRPr lang="en-US"/>
        </a:p>
      </dgm:t>
    </dgm:pt>
    <dgm:pt modelId="{CB678576-62F6-448E-AB61-A168AD7FBA68}" type="pres">
      <dgm:prSet presAssocID="{C821CDEF-C7B9-4C36-B678-AD777129CE02}" presName="spacer" presStyleCnt="0"/>
      <dgm:spPr/>
    </dgm:pt>
    <dgm:pt modelId="{90B6C3BF-EF6C-495C-A002-8E300760DDE9}" type="pres">
      <dgm:prSet presAssocID="{A2BA96AF-A89B-4A9B-9D22-4CD6940B6067}" presName="parentText" presStyleLbl="node1" presStyleIdx="2" presStyleCnt="3" custScaleY="79046" custLinFactY="14954" custLinFactNeighborX="-121" custLinFactNeighborY="100000">
        <dgm:presLayoutVars>
          <dgm:chMax val="0"/>
          <dgm:bulletEnabled val="1"/>
        </dgm:presLayoutVars>
      </dgm:prSet>
      <dgm:spPr/>
      <dgm:t>
        <a:bodyPr/>
        <a:lstStyle/>
        <a:p>
          <a:endParaRPr lang="en-US"/>
        </a:p>
      </dgm:t>
    </dgm:pt>
  </dgm:ptLst>
  <dgm:cxnLst>
    <dgm:cxn modelId="{3B57EE6E-2636-4266-98B4-458CAC7C14E1}" srcId="{7148C960-9543-47DA-AE45-D9E712B37DE9}" destId="{A2BA96AF-A89B-4A9B-9D22-4CD6940B6067}" srcOrd="2" destOrd="0" parTransId="{129D9515-AF16-4270-A3DF-9C96659F3128}" sibTransId="{C14856B7-1F3C-4342-89E6-7CDCFB7E728A}"/>
    <dgm:cxn modelId="{CC8AE85B-C91D-4B23-8FC0-39C21B6ECEB1}" type="presOf" srcId="{A2BA96AF-A89B-4A9B-9D22-4CD6940B6067}" destId="{90B6C3BF-EF6C-495C-A002-8E300760DDE9}" srcOrd="0" destOrd="0" presId="urn:microsoft.com/office/officeart/2005/8/layout/vList2"/>
    <dgm:cxn modelId="{830CE12C-11A4-48B4-90A9-C68A06F1E781}" type="presOf" srcId="{6A9EFAC7-085B-43A0-AA21-0AA4BC386081}" destId="{3199031F-48F4-40D6-B257-67B191B32F7B}" srcOrd="0" destOrd="0" presId="urn:microsoft.com/office/officeart/2005/8/layout/vList2"/>
    <dgm:cxn modelId="{5E042D0F-2254-4E26-9931-81817D645F04}" type="presOf" srcId="{7148C960-9543-47DA-AE45-D9E712B37DE9}" destId="{235E390A-99BB-4ACD-878B-DC0E91F0E00F}" srcOrd="0" destOrd="0" presId="urn:microsoft.com/office/officeart/2005/8/layout/vList2"/>
    <dgm:cxn modelId="{8BE4E88C-28A7-4155-A9E7-DAD8CD84BD6E}" srcId="{7148C960-9543-47DA-AE45-D9E712B37DE9}" destId="{6A9EFAC7-085B-43A0-AA21-0AA4BC386081}" srcOrd="1" destOrd="0" parTransId="{D31364AC-67AF-418E-B5BC-3669126CEEF9}" sibTransId="{C821CDEF-C7B9-4C36-B678-AD777129CE02}"/>
    <dgm:cxn modelId="{49381DF6-90F4-42C3-95A7-48D97195E160}" type="presOf" srcId="{31CED4CF-74A6-4555-A3C7-53E6C7C4C242}" destId="{6F48DFDA-9CF1-4A66-8C18-E083FBE6DA41}" srcOrd="0" destOrd="0" presId="urn:microsoft.com/office/officeart/2005/8/layout/vList2"/>
    <dgm:cxn modelId="{6B931B16-0C30-4557-8548-8BB29F9CE644}" srcId="{7148C960-9543-47DA-AE45-D9E712B37DE9}" destId="{31CED4CF-74A6-4555-A3C7-53E6C7C4C242}" srcOrd="0" destOrd="0" parTransId="{935B1F89-99C1-4C2C-808B-717576E6A8CF}" sibTransId="{382DCFE7-D308-4353-BFAA-01DE9C3CEF8B}"/>
    <dgm:cxn modelId="{F9B0F4C5-8DF6-451E-8837-52C2E21D5789}" type="presParOf" srcId="{235E390A-99BB-4ACD-878B-DC0E91F0E00F}" destId="{6F48DFDA-9CF1-4A66-8C18-E083FBE6DA41}" srcOrd="0" destOrd="0" presId="urn:microsoft.com/office/officeart/2005/8/layout/vList2"/>
    <dgm:cxn modelId="{C316E47C-8BED-4BC3-BA5A-E4D08BAAE0EA}" type="presParOf" srcId="{235E390A-99BB-4ACD-878B-DC0E91F0E00F}" destId="{4C1182D5-B4AB-4F81-842D-176152A50BDA}" srcOrd="1" destOrd="0" presId="urn:microsoft.com/office/officeart/2005/8/layout/vList2"/>
    <dgm:cxn modelId="{F8019180-2FFF-4180-86DC-F2FEE534EFDC}" type="presParOf" srcId="{235E390A-99BB-4ACD-878B-DC0E91F0E00F}" destId="{3199031F-48F4-40D6-B257-67B191B32F7B}" srcOrd="2" destOrd="0" presId="urn:microsoft.com/office/officeart/2005/8/layout/vList2"/>
    <dgm:cxn modelId="{96E21185-1FC2-49C6-BC88-F0B567E02BEE}" type="presParOf" srcId="{235E390A-99BB-4ACD-878B-DC0E91F0E00F}" destId="{CB678576-62F6-448E-AB61-A168AD7FBA68}" srcOrd="3" destOrd="0" presId="urn:microsoft.com/office/officeart/2005/8/layout/vList2"/>
    <dgm:cxn modelId="{C2EF06E7-0AF2-4188-A86B-DE9F18D07153}" type="presParOf" srcId="{235E390A-99BB-4ACD-878B-DC0E91F0E00F}" destId="{90B6C3BF-EF6C-495C-A002-8E300760DDE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8DFDA-9CF1-4A66-8C18-E083FBE6DA41}">
      <dsp:nvSpPr>
        <dsp:cNvPr id="0" name=""/>
        <dsp:cNvSpPr/>
      </dsp:nvSpPr>
      <dsp:spPr>
        <a:xfrm>
          <a:off x="0" y="0"/>
          <a:ext cx="8991599" cy="10530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vi-VN" sz="1200" b="1" i="0" kern="1200" dirty="0" smtClean="0">
              <a:latin typeface="+mj-lt"/>
            </a:rPr>
            <a:t>5.1. Môi trường.</a:t>
          </a:r>
          <a:endParaRPr lang="en-US" sz="1200" b="1" i="0" kern="1200" dirty="0" smtClean="0">
            <a:latin typeface="+mj-lt"/>
          </a:endParaRPr>
        </a:p>
        <a:p>
          <a:pPr lvl="0" algn="l" defTabSz="533400" rtl="0">
            <a:lnSpc>
              <a:spcPct val="90000"/>
            </a:lnSpc>
            <a:spcBef>
              <a:spcPct val="0"/>
            </a:spcBef>
            <a:spcAft>
              <a:spcPct val="35000"/>
            </a:spcAft>
          </a:pPr>
          <a:r>
            <a:rPr lang="en-US" sz="1200" b="0" i="0" kern="1200" dirty="0" smtClean="0">
              <a:latin typeface="+mj-lt"/>
            </a:rPr>
            <a:t>- </a:t>
          </a:r>
          <a:r>
            <a:rPr lang="vi-VN" sz="1200" b="0" i="0" kern="1200" dirty="0" smtClean="0">
              <a:latin typeface="+mj-lt"/>
            </a:rPr>
            <a:t>Chúng tôi chạy các mô hình BERTAC, BA-BC và Siamese LSTM trên bốn nút lớn với 512 GB RAM DDR4 2400MHz. Mỗi máy trong số đó có hai ổ cắm với bộ xử lý Intel Xeon E5-2667 v4 3.2GHz và mỗi nút chứa hai GPU NVIDIA Tesla P100 PCIe 12GB và SSD làm ổ cứng cục bộ. Vì các thử nghiệm doc2vec ít tốn kém hơn về mặt tính toán, chúng tôi chạy chúng trên bộ xử lý 64 bit, CPU Intel Core i7-6700 @ 2,60 GHz với bốn lõi và RAM 16,0 GB.</a:t>
          </a:r>
          <a:endParaRPr lang="en-US" sz="1200" kern="1200" dirty="0">
            <a:latin typeface="+mj-lt"/>
          </a:endParaRPr>
        </a:p>
      </dsp:txBody>
      <dsp:txXfrm>
        <a:off x="51403" y="51403"/>
        <a:ext cx="8888793" cy="950194"/>
      </dsp:txXfrm>
    </dsp:sp>
    <dsp:sp modelId="{3199031F-48F4-40D6-B257-67B191B32F7B}">
      <dsp:nvSpPr>
        <dsp:cNvPr id="0" name=""/>
        <dsp:cNvSpPr/>
      </dsp:nvSpPr>
      <dsp:spPr>
        <a:xfrm>
          <a:off x="0" y="1202874"/>
          <a:ext cx="8991599" cy="1586797"/>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endParaRPr lang="en-US" sz="1200" b="1" i="0" u="none" kern="1200" dirty="0" smtClean="0">
            <a:latin typeface="+mj-lt"/>
          </a:endParaRPr>
        </a:p>
        <a:p>
          <a:pPr lvl="0" algn="l" defTabSz="533400" rtl="0">
            <a:lnSpc>
              <a:spcPct val="90000"/>
            </a:lnSpc>
            <a:spcBef>
              <a:spcPct val="0"/>
            </a:spcBef>
            <a:spcAft>
              <a:spcPct val="35000"/>
            </a:spcAft>
          </a:pPr>
          <a:r>
            <a:rPr lang="vi-VN" sz="1200" b="1" i="0" u="none" kern="1200" dirty="0" smtClean="0">
              <a:latin typeface="+mj-lt"/>
            </a:rPr>
            <a:t>5.2. Đánh giá môi trường.</a:t>
          </a:r>
          <a:endParaRPr lang="vi-VN" sz="1200" b="1" kern="1200" dirty="0" smtClean="0">
            <a:latin typeface="+mj-lt"/>
          </a:endParaRPr>
        </a:p>
        <a:p>
          <a:pPr lvl="0" algn="l" defTabSz="533400" rtl="0">
            <a:lnSpc>
              <a:spcPct val="90000"/>
            </a:lnSpc>
            <a:spcBef>
              <a:spcPct val="0"/>
            </a:spcBef>
            <a:spcAft>
              <a:spcPct val="35000"/>
            </a:spcAft>
          </a:pPr>
          <a:r>
            <a:rPr lang="vi-VN" sz="1200" b="0" i="0" u="none" kern="1200" dirty="0" smtClean="0">
              <a:latin typeface="+mj-lt"/>
            </a:rPr>
            <a:t>- Với chỉ số độ chính xác đơn giản, được tính bằng phần trăm dự đoán đúng, dự đoán 0 hoặc 2 cho nhãn 3 được tính là sai lầm như nhau. Thay vào đó, chúng tôi sử dụng độ chính xác có trọng số để tính toán sai số bằng cách tính tổng chênh lệch tuyệt đối giữa lớp dự đoán và chân lý cơ bản .</a:t>
          </a:r>
          <a:endParaRPr lang="vi-VN" sz="1200" b="0" kern="1200" dirty="0" smtClean="0">
            <a:latin typeface="+mj-lt"/>
          </a:endParaRPr>
        </a:p>
        <a:p>
          <a:pPr lvl="0" algn="l" defTabSz="533400" rtl="0">
            <a:lnSpc>
              <a:spcPct val="90000"/>
            </a:lnSpc>
            <a:spcBef>
              <a:spcPct val="0"/>
            </a:spcBef>
            <a:spcAft>
              <a:spcPct val="35000"/>
            </a:spcAft>
          </a:pPr>
          <a:r>
            <a:rPr lang="vi-VN" sz="1200" b="0" i="0" u="none" kern="1200" dirty="0" smtClean="0">
              <a:latin typeface="+mj-lt"/>
            </a:rPr>
            <a:t>- Đối với tất cả các mô hình được giám sát, các thử nghiệm được lặp lại năm lần trên các phần dữ liệu được gắn nhãn được phân chia ngẫu nhiên khác nhau. Tập dữ liệu được chia thành tỷ lệ 70:20:10 để đào tạo, kiểm tra và xác nhận chéo, tương ứng. Chúng tôi báo cáo giá trị trung bình và độ lệch chuẩn. </a:t>
          </a:r>
          <a:endParaRPr lang="vi-VN" sz="1200" b="0" kern="1200" dirty="0" smtClean="0">
            <a:latin typeface="+mj-lt"/>
          </a:endParaRPr>
        </a:p>
        <a:p>
          <a:pPr lvl="0" algn="l" defTabSz="533400" rtl="0">
            <a:lnSpc>
              <a:spcPct val="90000"/>
            </a:lnSpc>
            <a:spcBef>
              <a:spcPct val="0"/>
            </a:spcBef>
            <a:spcAft>
              <a:spcPct val="35000"/>
            </a:spcAft>
          </a:pPr>
          <a:endParaRPr lang="en-US" sz="1200" kern="1200" dirty="0">
            <a:latin typeface="+mj-lt"/>
          </a:endParaRPr>
        </a:p>
      </dsp:txBody>
      <dsp:txXfrm>
        <a:off x="77461" y="1280335"/>
        <a:ext cx="8836677" cy="1431875"/>
      </dsp:txXfrm>
    </dsp:sp>
    <dsp:sp modelId="{90B6C3BF-EF6C-495C-A002-8E300760DDE9}">
      <dsp:nvSpPr>
        <dsp:cNvPr id="0" name=""/>
        <dsp:cNvSpPr/>
      </dsp:nvSpPr>
      <dsp:spPr>
        <a:xfrm>
          <a:off x="0" y="2939545"/>
          <a:ext cx="8991599" cy="832354"/>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i="0" u="none" kern="1200" dirty="0" smtClean="0">
              <a:latin typeface="Times New Roman" panose="02020603050405020304" pitchFamily="18" charset="0"/>
              <a:cs typeface="Times New Roman" panose="02020603050405020304" pitchFamily="18" charset="0"/>
            </a:rPr>
            <a:t>5.3 </a:t>
          </a:r>
          <a:r>
            <a:rPr lang="en-US" sz="1200" b="1" i="0" u="none" kern="1200" dirty="0" err="1" smtClean="0">
              <a:latin typeface="Times New Roman" panose="02020603050405020304" pitchFamily="18" charset="0"/>
              <a:cs typeface="Times New Roman" panose="02020603050405020304" pitchFamily="18" charset="0"/>
            </a:rPr>
            <a:t>Các</a:t>
          </a:r>
          <a:r>
            <a:rPr lang="en-US" sz="1200" b="1" i="0" u="none" kern="1200" dirty="0" smtClean="0">
              <a:latin typeface="Times New Roman" panose="02020603050405020304" pitchFamily="18" charset="0"/>
              <a:cs typeface="Times New Roman" panose="02020603050405020304" pitchFamily="18" charset="0"/>
            </a:rPr>
            <a:t> </a:t>
          </a:r>
          <a:r>
            <a:rPr lang="en-US" sz="1200" b="1" i="0" u="none" kern="1200" dirty="0" err="1" smtClean="0">
              <a:latin typeface="Times New Roman" panose="02020603050405020304" pitchFamily="18" charset="0"/>
              <a:cs typeface="Times New Roman" panose="02020603050405020304" pitchFamily="18" charset="0"/>
            </a:rPr>
            <a:t>mô</a:t>
          </a:r>
          <a:r>
            <a:rPr lang="en-US" sz="1200" b="1" i="0" u="none" kern="1200" dirty="0" smtClean="0">
              <a:latin typeface="Times New Roman" panose="02020603050405020304" pitchFamily="18" charset="0"/>
              <a:cs typeface="Times New Roman" panose="02020603050405020304" pitchFamily="18" charset="0"/>
            </a:rPr>
            <a:t> </a:t>
          </a:r>
          <a:r>
            <a:rPr lang="en-US" sz="1200" b="1" i="0" u="none" kern="1200" dirty="0" err="1" smtClean="0">
              <a:latin typeface="Times New Roman" panose="02020603050405020304" pitchFamily="18" charset="0"/>
              <a:cs typeface="Times New Roman" panose="02020603050405020304" pitchFamily="18" charset="0"/>
            </a:rPr>
            <a:t>hình</a:t>
          </a:r>
          <a:r>
            <a:rPr lang="en-US" sz="1200" b="1" i="0" u="none" kern="1200" dirty="0" smtClean="0">
              <a:latin typeface="Times New Roman" panose="02020603050405020304" pitchFamily="18" charset="0"/>
              <a:cs typeface="Times New Roman" panose="02020603050405020304" pitchFamily="18" charset="0"/>
            </a:rPr>
            <a:t> so </a:t>
          </a:r>
          <a:r>
            <a:rPr lang="en-US" sz="1200" b="1" i="0" u="none" kern="1200" dirty="0" err="1" smtClean="0">
              <a:latin typeface="Times New Roman" panose="02020603050405020304" pitchFamily="18" charset="0"/>
              <a:cs typeface="Times New Roman" panose="02020603050405020304" pitchFamily="18" charset="0"/>
            </a:rPr>
            <a:t>sánh</a:t>
          </a:r>
          <a:r>
            <a:rPr lang="en-US" sz="1200" b="1" i="0" u="none" kern="1200" dirty="0" smtClean="0">
              <a:latin typeface="Times New Roman" panose="02020603050405020304" pitchFamily="18" charset="0"/>
              <a:cs typeface="Times New Roman" panose="02020603050405020304" pitchFamily="18" charset="0"/>
            </a:rPr>
            <a:t>.</a:t>
          </a:r>
          <a:endParaRPr lang="en-US" sz="1200" b="1" kern="1200" dirty="0" smtClean="0">
            <a:latin typeface="Times New Roman" panose="02020603050405020304" pitchFamily="18" charset="0"/>
            <a:cs typeface="Times New Roman" panose="02020603050405020304" pitchFamily="18" charset="0"/>
          </a:endParaRPr>
        </a:p>
        <a:p>
          <a:pPr lvl="0" algn="l" defTabSz="533400" rtl="0">
            <a:lnSpc>
              <a:spcPct val="90000"/>
            </a:lnSpc>
            <a:spcBef>
              <a:spcPct val="0"/>
            </a:spcBef>
            <a:spcAft>
              <a:spcPct val="35000"/>
            </a:spcAft>
          </a:pPr>
          <a:r>
            <a:rPr lang="vi-VN" sz="1200" b="0" i="0" u="none" kern="1200" dirty="0" smtClean="0">
              <a:latin typeface="Times New Roman" panose="02020603050405020304" pitchFamily="18" charset="0"/>
              <a:cs typeface="Times New Roman" panose="02020603050405020304" pitchFamily="18" charset="0"/>
            </a:rPr>
            <a:t>Một thách thức quan trọng trong việc giải quyết ACAP là thiết lập sự tương đồng của cặp bài báo - bình luận cho thấy mức độ liên quan của bình luận với thông điệp của bài báo. Doc2vec là đường cơ sở đầu tiên.Đường cơ sở thứ hai là Siamese LSTM</a:t>
          </a:r>
          <a:endParaRPr lang="vi-VN" sz="1200" b="0" kern="1200" dirty="0" smtClean="0">
            <a:latin typeface="Times New Roman" panose="02020603050405020304" pitchFamily="18" charset="0"/>
            <a:cs typeface="Times New Roman" panose="02020603050405020304" pitchFamily="18" charset="0"/>
          </a:endParaRPr>
        </a:p>
        <a:p>
          <a:pPr lvl="0" algn="l" defTabSz="533400" rtl="0">
            <a:lnSpc>
              <a:spcPct val="90000"/>
            </a:lnSpc>
            <a:spcBef>
              <a:spcPct val="0"/>
            </a:spcBef>
            <a:spcAft>
              <a:spcPct val="35000"/>
            </a:spcAft>
          </a:pPr>
          <a:endParaRPr lang="en-US" sz="1200" kern="1200" dirty="0">
            <a:latin typeface="Times New Roman" panose="02020603050405020304" pitchFamily="18" charset="0"/>
            <a:cs typeface="Times New Roman" panose="02020603050405020304" pitchFamily="18" charset="0"/>
          </a:endParaRPr>
        </a:p>
      </dsp:txBody>
      <dsp:txXfrm>
        <a:off x="40632" y="2980177"/>
        <a:ext cx="8910335" cy="7510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82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0"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738749" y="71064"/>
            <a:ext cx="4212200" cy="3107864"/>
          </a:xfrm>
          <a:prstGeom prst="rect">
            <a:avLst/>
          </a:prstGeom>
        </p:spPr>
        <p:txBody>
          <a:bodyPr spcFirstLastPara="1" wrap="square" lIns="91425" tIns="91425" rIns="91425" bIns="91425" anchor="b" anchorCtr="0">
            <a:noAutofit/>
          </a:bodyPr>
          <a:lstStyle/>
          <a:p>
            <a:pPr algn="ctr"/>
            <a:r>
              <a:rPr lang="en-US" sz="2000" b="1" dirty="0" err="1" smtClean="0">
                <a:solidFill>
                  <a:schemeClr val="accent1"/>
                </a:solidFill>
                <a:latin typeface="Times New Roman" panose="02020603050405020304" pitchFamily="18" charset="0"/>
                <a:cs typeface="Times New Roman" panose="02020603050405020304" pitchFamily="18" charset="0"/>
              </a:rPr>
              <a:t>Truy</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hồi</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và</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tìm</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kiếm</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thông</a:t>
            </a:r>
            <a:r>
              <a:rPr lang="en-US" sz="2000" b="1" dirty="0" smtClean="0">
                <a:solidFill>
                  <a:schemeClr val="accent1"/>
                </a:solidFill>
                <a:latin typeface="Times New Roman" panose="02020603050405020304" pitchFamily="18" charset="0"/>
                <a:cs typeface="Times New Roman" panose="02020603050405020304" pitchFamily="18" charset="0"/>
              </a:rPr>
              <a:t> tin web</a:t>
            </a:r>
            <a:br>
              <a:rPr lang="en-US" sz="2000" b="1" dirty="0" smtClean="0">
                <a:solidFill>
                  <a:schemeClr val="accent1"/>
                </a:solidFill>
                <a:latin typeface="Times New Roman" panose="02020603050405020304" pitchFamily="18" charset="0"/>
                <a:cs typeface="Times New Roman" panose="02020603050405020304" pitchFamily="18" charset="0"/>
              </a:rPr>
            </a:br>
            <a:r>
              <a:rPr lang="en-US" sz="3200" b="1" dirty="0" err="1" smtClean="0">
                <a:solidFill>
                  <a:schemeClr val="accent1"/>
                </a:solidFill>
                <a:latin typeface="Times New Roman" panose="02020603050405020304" pitchFamily="18" charset="0"/>
                <a:cs typeface="Times New Roman" panose="02020603050405020304" pitchFamily="18" charset="0"/>
              </a:rPr>
              <a:t>Nhóm</a:t>
            </a:r>
            <a:r>
              <a:rPr lang="en-US" sz="3200" b="1" dirty="0" smtClean="0">
                <a:solidFill>
                  <a:schemeClr val="accent1"/>
                </a:solidFill>
                <a:latin typeface="Times New Roman" panose="02020603050405020304" pitchFamily="18" charset="0"/>
                <a:cs typeface="Times New Roman" panose="02020603050405020304" pitchFamily="18" charset="0"/>
              </a:rPr>
              <a:t> 3</a:t>
            </a:r>
            <a:br>
              <a:rPr lang="en-US" sz="3200" b="1" dirty="0" smtClean="0">
                <a:solidFill>
                  <a:schemeClr val="accent1"/>
                </a:solidFill>
                <a:latin typeface="Times New Roman" panose="02020603050405020304" pitchFamily="18" charset="0"/>
                <a:cs typeface="Times New Roman" panose="02020603050405020304" pitchFamily="18" charset="0"/>
              </a:rPr>
            </a:br>
            <a:r>
              <a:rPr lang="en-US" sz="3200" b="1" dirty="0" smtClean="0">
                <a:solidFill>
                  <a:schemeClr val="accent1"/>
                </a:solidFill>
                <a:latin typeface="Times New Roman" panose="02020603050405020304" pitchFamily="18" charset="0"/>
                <a:cs typeface="Times New Roman" panose="02020603050405020304" pitchFamily="18" charset="0"/>
              </a:rPr>
              <a:t/>
            </a:r>
            <a:br>
              <a:rPr lang="en-US" sz="3200" b="1" dirty="0" smtClean="0">
                <a:solidFill>
                  <a:schemeClr val="accent1"/>
                </a:solidFill>
                <a:latin typeface="Times New Roman" panose="02020603050405020304" pitchFamily="18" charset="0"/>
                <a:cs typeface="Times New Roman" panose="02020603050405020304" pitchFamily="18" charset="0"/>
              </a:rPr>
            </a:br>
            <a:r>
              <a:rPr lang="en-US" sz="2000" b="1" dirty="0" err="1" smtClean="0">
                <a:solidFill>
                  <a:schemeClr val="accent1"/>
                </a:solidFill>
                <a:latin typeface="Times New Roman" panose="02020603050405020304" pitchFamily="18" charset="0"/>
                <a:cs typeface="Times New Roman" panose="02020603050405020304" pitchFamily="18" charset="0"/>
              </a:rPr>
              <a:t>Đề</a:t>
            </a:r>
            <a:r>
              <a:rPr lang="en-US" sz="2000" b="1" dirty="0" smtClean="0">
                <a:solidFill>
                  <a:schemeClr val="accent1"/>
                </a:solidFill>
                <a:latin typeface="Times New Roman" panose="02020603050405020304" pitchFamily="18" charset="0"/>
                <a:cs typeface="Times New Roman" panose="02020603050405020304" pitchFamily="18" charset="0"/>
              </a:rPr>
              <a:t> </a:t>
            </a:r>
            <a:r>
              <a:rPr lang="en-US" sz="2000" b="1" dirty="0" err="1" smtClean="0">
                <a:solidFill>
                  <a:schemeClr val="accent1"/>
                </a:solidFill>
                <a:latin typeface="Times New Roman" panose="02020603050405020304" pitchFamily="18" charset="0"/>
                <a:cs typeface="Times New Roman" panose="02020603050405020304" pitchFamily="18" charset="0"/>
              </a:rPr>
              <a:t>tài</a:t>
            </a:r>
            <a:r>
              <a:rPr lang="en-US" sz="2000" b="1" dirty="0" smtClean="0">
                <a:solidFill>
                  <a:schemeClr val="accent1"/>
                </a:solidFill>
                <a:latin typeface="Times New Roman" panose="02020603050405020304" pitchFamily="18" charset="0"/>
                <a:cs typeface="Times New Roman" panose="02020603050405020304" pitchFamily="18" charset="0"/>
              </a:rPr>
              <a:t> : Aligning User Comments to the Content of a News Article</a:t>
            </a:r>
            <a:r>
              <a:rPr lang="en-US" sz="3200" dirty="0" smtClean="0">
                <a:solidFill>
                  <a:schemeClr val="accent1"/>
                </a:solidFill>
                <a:latin typeface="Times New Roman" panose="02020603050405020304" pitchFamily="18" charset="0"/>
                <a:cs typeface="Times New Roman" panose="02020603050405020304" pitchFamily="18" charset="0"/>
              </a:rPr>
              <a:t/>
            </a:r>
            <a:br>
              <a:rPr lang="en-US" sz="3200" dirty="0" smtClean="0">
                <a:solidFill>
                  <a:schemeClr val="accent1"/>
                </a:solidFill>
                <a:latin typeface="Times New Roman" panose="02020603050405020304" pitchFamily="18" charset="0"/>
                <a:cs typeface="Times New Roman" panose="02020603050405020304" pitchFamily="18" charset="0"/>
              </a:rPr>
            </a:br>
            <a:r>
              <a:rPr lang="en-US" sz="3200" dirty="0" smtClean="0"/>
              <a:t/>
            </a:r>
            <a:br>
              <a:rPr lang="en-US" sz="3200" dirty="0" smtClean="0"/>
            </a:br>
            <a:endParaRPr sz="3200" dirty="0">
              <a:solidFill>
                <a:schemeClr val="accent1"/>
              </a:solidFill>
              <a:latin typeface="Times New Roman" panose="02020603050405020304" pitchFamily="18" charset="0"/>
              <a:cs typeface="Times New Roman" panose="02020603050405020304" pitchFamily="18" charset="0"/>
            </a:endParaRPr>
          </a:p>
        </p:txBody>
      </p:sp>
      <p:sp>
        <p:nvSpPr>
          <p:cNvPr id="110" name="Google Shape;110;p22"/>
          <p:cNvSpPr txBox="1">
            <a:spLocks noGrp="1"/>
          </p:cNvSpPr>
          <p:nvPr>
            <p:ph type="subTitle" idx="1"/>
          </p:nvPr>
        </p:nvSpPr>
        <p:spPr>
          <a:xfrm>
            <a:off x="4816661" y="2725228"/>
            <a:ext cx="4134288" cy="2241733"/>
          </a:xfrm>
          <a:prstGeom prst="rect">
            <a:avLst/>
          </a:prstGeom>
        </p:spPr>
        <p:txBody>
          <a:bodyPr spcFirstLastPara="1" wrap="square" lIns="91425" tIns="91425" rIns="91425" bIns="91425" anchor="t" anchorCtr="0">
            <a:noAutofit/>
          </a:bodyPr>
          <a:lstStyle/>
          <a:p>
            <a:pPr algn="ctr"/>
            <a:endParaRPr lang="en-US" sz="1600" dirty="0">
              <a:latin typeface="Times New Roman" panose="02020603050405020304" pitchFamily="18" charset="0"/>
              <a:cs typeface="Times New Roman" panose="02020603050405020304" pitchFamily="18" charset="0"/>
            </a:endParaRPr>
          </a:p>
          <a:p>
            <a:pPr algn="just"/>
            <a:r>
              <a:rPr lang="vi-VN" sz="1600" dirty="0" smtClean="0">
                <a:latin typeface="Times New Roman" panose="02020603050405020304" pitchFamily="18" charset="0"/>
                <a:cs typeface="Times New Roman" panose="02020603050405020304" pitchFamily="18" charset="0"/>
              </a:rPr>
              <a:t>Giáo viên hướng dẫn: Nguyễn Mạnh Hiển</a:t>
            </a:r>
          </a:p>
          <a:p>
            <a:pPr algn="just"/>
            <a:r>
              <a:rPr lang="vi-VN" sz="1600" dirty="0" smtClean="0">
                <a:latin typeface="Times New Roman" panose="02020603050405020304" pitchFamily="18" charset="0"/>
                <a:cs typeface="Times New Roman" panose="02020603050405020304" pitchFamily="18" charset="0"/>
              </a:rPr>
              <a:t>Sinh viên/nhóm sinh viên thực hiện:</a:t>
            </a:r>
          </a:p>
          <a:p>
            <a:pPr algn="just"/>
            <a:r>
              <a:rPr lang="vi-VN" sz="1600" dirty="0" smtClean="0">
                <a:latin typeface="Times New Roman" panose="02020603050405020304" pitchFamily="18" charset="0"/>
                <a:cs typeface="Times New Roman" panose="02020603050405020304" pitchFamily="18" charset="0"/>
              </a:rPr>
              <a:t>1.Nguyễn Văn Hoàng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60TH3 </a:t>
            </a:r>
            <a:r>
              <a:rPr lang="vi-VN" sz="1600" dirty="0" smtClean="0">
                <a:latin typeface="Times New Roman" panose="02020603050405020304" pitchFamily="18" charset="0"/>
                <a:cs typeface="Times New Roman" panose="02020603050405020304" pitchFamily="18" charset="0"/>
              </a:rPr>
              <a:t>- 1851061726</a:t>
            </a:r>
          </a:p>
          <a:p>
            <a:pPr algn="just"/>
            <a:r>
              <a:rPr lang="vi-VN" sz="1600" dirty="0" smtClean="0">
                <a:latin typeface="Times New Roman" panose="02020603050405020304" pitchFamily="18" charset="0"/>
                <a:cs typeface="Times New Roman" panose="02020603050405020304" pitchFamily="18" charset="0"/>
              </a:rPr>
              <a:t>2. Nguyễn Trọng Hiếu </a:t>
            </a:r>
            <a:r>
              <a:rPr lang="en-US" sz="1600" dirty="0" smtClean="0">
                <a:latin typeface="Times New Roman" panose="02020603050405020304" pitchFamily="18" charset="0"/>
                <a:cs typeface="Times New Roman" panose="02020603050405020304" pitchFamily="18" charset="0"/>
              </a:rPr>
              <a:t>- 60TH3</a:t>
            </a:r>
            <a:r>
              <a:rPr lang="vi-VN" sz="1600" dirty="0" smtClean="0">
                <a:latin typeface="Times New Roman" panose="02020603050405020304" pitchFamily="18" charset="0"/>
                <a:cs typeface="Times New Roman" panose="02020603050405020304" pitchFamily="18" charset="0"/>
              </a:rPr>
              <a:t>- 1851061734</a:t>
            </a:r>
          </a:p>
          <a:p>
            <a:pPr algn="just"/>
            <a:r>
              <a:rPr lang="vi-VN" sz="1600" dirty="0" smtClean="0">
                <a:latin typeface="Times New Roman" panose="02020603050405020304" pitchFamily="18" charset="0"/>
                <a:cs typeface="Times New Roman" panose="02020603050405020304" pitchFamily="18" charset="0"/>
              </a:rPr>
              <a:t>3. Nguyễn Thái Dương </a:t>
            </a:r>
            <a:r>
              <a:rPr lang="en-US" sz="1600" dirty="0" smtClean="0">
                <a:latin typeface="Times New Roman" panose="02020603050405020304" pitchFamily="18" charset="0"/>
                <a:cs typeface="Times New Roman" panose="02020603050405020304" pitchFamily="18" charset="0"/>
              </a:rPr>
              <a:t>– 60TH3</a:t>
            </a:r>
            <a:r>
              <a:rPr lang="vi-VN" sz="1600" dirty="0" smtClean="0">
                <a:latin typeface="Times New Roman" panose="02020603050405020304" pitchFamily="18" charset="0"/>
                <a:cs typeface="Times New Roman" panose="02020603050405020304" pitchFamily="18" charset="0"/>
              </a:rPr>
              <a:t>- 1851061370</a:t>
            </a:r>
          </a:p>
          <a:p>
            <a:pPr algn="just"/>
            <a:r>
              <a:rPr lang="vi-VN" sz="1600" dirty="0" smtClean="0">
                <a:latin typeface="Times New Roman" panose="02020603050405020304" pitchFamily="18" charset="0"/>
                <a:cs typeface="Times New Roman" panose="02020603050405020304" pitchFamily="18" charset="0"/>
              </a:rPr>
              <a:t>4. Nguyễn Văn Hoàng –</a:t>
            </a:r>
            <a:r>
              <a:rPr lang="en-US" sz="1600" dirty="0" smtClean="0">
                <a:latin typeface="Times New Roman" panose="02020603050405020304" pitchFamily="18" charset="0"/>
                <a:cs typeface="Times New Roman" panose="02020603050405020304" pitchFamily="18" charset="0"/>
              </a:rPr>
              <a:t> 60TH3 -</a:t>
            </a:r>
            <a:r>
              <a:rPr lang="vi-VN" sz="1600" dirty="0" smtClean="0">
                <a:latin typeface="Times New Roman" panose="02020603050405020304" pitchFamily="18" charset="0"/>
                <a:cs typeface="Times New Roman" panose="02020603050405020304" pitchFamily="18" charset="0"/>
              </a:rPr>
              <a:t> 1851060051</a:t>
            </a:r>
          </a:p>
          <a:p>
            <a:r>
              <a:rPr lang="vi-VN" dirty="0"/>
              <a:t/>
            </a:r>
            <a:br>
              <a:rPr lang="vi-VN" dirty="0"/>
            </a:b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1" y="611893"/>
            <a:ext cx="8520600" cy="606600"/>
          </a:xfrm>
          <a:prstGeom prst="rect">
            <a:avLst/>
          </a:prstGeom>
        </p:spPr>
        <p:txBody>
          <a:bodyPr spcFirstLastPara="1" wrap="square" lIns="91425" tIns="91425" rIns="91425" bIns="91425" anchor="b" anchorCtr="0">
            <a:noAutofit/>
          </a:bodyPr>
          <a:lstStyle/>
          <a:p>
            <a:pPr lvl="0"/>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VI: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endParaRPr dirty="0">
              <a:latin typeface="Times New Roman" panose="02020603050405020304" pitchFamily="18" charset="0"/>
              <a:cs typeface="Times New Roman" panose="02020603050405020304" pitchFamily="18" charset="0"/>
            </a:endParaRPr>
          </a:p>
        </p:txBody>
      </p:sp>
      <p:sp>
        <p:nvSpPr>
          <p:cNvPr id="609" name="Google Shape;609;p31"/>
          <p:cNvSpPr txBox="1">
            <a:spLocks noGrp="1"/>
          </p:cNvSpPr>
          <p:nvPr>
            <p:ph type="title" idx="4294967295"/>
          </p:nvPr>
        </p:nvSpPr>
        <p:spPr>
          <a:xfrm>
            <a:off x="114301" y="1319123"/>
            <a:ext cx="8909957" cy="3666534"/>
          </a:xfrm>
          <a:prstGeom prst="rect">
            <a:avLst/>
          </a:prstGeom>
        </p:spPr>
        <p:txBody>
          <a:bodyPr spcFirstLastPara="1" wrap="square" lIns="91425" tIns="91425" rIns="91425" bIns="91425" anchor="t" anchorCtr="0">
            <a:noAutofit/>
          </a:bodyPr>
          <a:lstStyle/>
          <a:p>
            <a:r>
              <a:rPr lang="vi-VN" sz="1200" dirty="0">
                <a:latin typeface="+mj-lt"/>
              </a:rPr>
              <a:t/>
            </a:r>
            <a:br>
              <a:rPr lang="vi-VN" sz="1200" dirty="0">
                <a:latin typeface="+mj-lt"/>
              </a:rPr>
            </a:br>
            <a:r>
              <a:rPr lang="en-US" sz="1200" dirty="0" smtClean="0">
                <a:latin typeface="+mj-lt"/>
              </a:rPr>
              <a:t/>
            </a:r>
            <a:br>
              <a:rPr lang="en-US" sz="1200" dirty="0" smtClean="0">
                <a:latin typeface="+mj-lt"/>
              </a:rPr>
            </a:br>
            <a:r>
              <a:rPr lang="en-US" sz="1200" dirty="0" smtClean="0">
                <a:latin typeface="+mj-lt"/>
              </a:rPr>
              <a:t/>
            </a:r>
            <a:br>
              <a:rPr lang="en-US" sz="1200" dirty="0" smtClean="0">
                <a:latin typeface="+mj-lt"/>
              </a:rPr>
            </a:br>
            <a:r>
              <a:rPr lang="en-US" sz="1200" dirty="0">
                <a:latin typeface="+mj-lt"/>
              </a:rPr>
              <a:t/>
            </a:r>
            <a:br>
              <a:rPr lang="en-US" sz="1200" dirty="0">
                <a:latin typeface="+mj-lt"/>
              </a:rPr>
            </a:br>
            <a:r>
              <a:rPr lang="en-US" sz="1200" dirty="0" smtClean="0">
                <a:latin typeface="+mj-lt"/>
              </a:rPr>
              <a:t/>
            </a:r>
            <a:br>
              <a:rPr lang="en-US" sz="1200" dirty="0" smtClean="0">
                <a:latin typeface="+mj-lt"/>
              </a:rPr>
            </a:br>
            <a:r>
              <a:rPr lang="en-US" sz="1200" dirty="0" smtClean="0">
                <a:latin typeface="+mj-lt"/>
              </a:rPr>
              <a:t>- </a:t>
            </a:r>
            <a:r>
              <a:rPr lang="en-US" sz="1200" dirty="0" err="1" smtClean="0">
                <a:latin typeface="+mj-lt"/>
              </a:rPr>
              <a:t>Để</a:t>
            </a:r>
            <a:r>
              <a:rPr lang="en-US" sz="1200" dirty="0" smtClean="0">
                <a:latin typeface="+mj-lt"/>
              </a:rPr>
              <a:t> </a:t>
            </a:r>
            <a:r>
              <a:rPr lang="en-US" sz="1200" dirty="0" err="1">
                <a:latin typeface="+mj-lt"/>
              </a:rPr>
              <a:t>mô</a:t>
            </a:r>
            <a:r>
              <a:rPr lang="en-US" sz="1200" dirty="0">
                <a:latin typeface="+mj-lt"/>
              </a:rPr>
              <a:t> </a:t>
            </a:r>
            <a:r>
              <a:rPr lang="en-US" sz="1200" dirty="0" err="1">
                <a:latin typeface="+mj-lt"/>
              </a:rPr>
              <a:t>tả</a:t>
            </a:r>
            <a:r>
              <a:rPr lang="en-US" sz="1200" dirty="0">
                <a:latin typeface="+mj-lt"/>
              </a:rPr>
              <a:t> </a:t>
            </a:r>
            <a:r>
              <a:rPr lang="en-US" sz="1200" dirty="0" err="1">
                <a:latin typeface="+mj-lt"/>
              </a:rPr>
              <a:t>sự</a:t>
            </a:r>
            <a:r>
              <a:rPr lang="en-US" sz="1200" dirty="0">
                <a:latin typeface="+mj-lt"/>
              </a:rPr>
              <a:t> </a:t>
            </a:r>
            <a:r>
              <a:rPr lang="en-US" sz="1200" dirty="0" err="1">
                <a:latin typeface="+mj-lt"/>
              </a:rPr>
              <a:t>phức</a:t>
            </a:r>
            <a:r>
              <a:rPr lang="en-US" sz="1200" dirty="0">
                <a:latin typeface="+mj-lt"/>
              </a:rPr>
              <a:t> </a:t>
            </a:r>
            <a:r>
              <a:rPr lang="en-US" sz="1200" dirty="0" err="1">
                <a:latin typeface="+mj-lt"/>
              </a:rPr>
              <a:t>tạp</a:t>
            </a:r>
            <a:r>
              <a:rPr lang="en-US" sz="1200" dirty="0">
                <a:latin typeface="+mj-lt"/>
              </a:rPr>
              <a:t> </a:t>
            </a:r>
            <a:r>
              <a:rPr lang="en-US" sz="1200" dirty="0" err="1">
                <a:latin typeface="+mj-lt"/>
              </a:rPr>
              <a:t>của</a:t>
            </a:r>
            <a:r>
              <a:rPr lang="en-US" sz="1200" dirty="0">
                <a:latin typeface="+mj-lt"/>
              </a:rPr>
              <a:t> </a:t>
            </a:r>
            <a:r>
              <a:rPr lang="en-US" sz="1200" dirty="0" err="1">
                <a:latin typeface="+mj-lt"/>
              </a:rPr>
              <a:t>vấn</a:t>
            </a:r>
            <a:r>
              <a:rPr lang="en-US" sz="1200" dirty="0">
                <a:latin typeface="+mj-lt"/>
              </a:rPr>
              <a:t> </a:t>
            </a:r>
            <a:r>
              <a:rPr lang="en-US" sz="1200" dirty="0" err="1">
                <a:latin typeface="+mj-lt"/>
              </a:rPr>
              <a:t>đề</a:t>
            </a:r>
            <a:r>
              <a:rPr lang="en-US" sz="1200" dirty="0">
                <a:latin typeface="+mj-lt"/>
              </a:rPr>
              <a:t> </a:t>
            </a:r>
            <a:r>
              <a:rPr lang="en-US" sz="1200" dirty="0" err="1">
                <a:latin typeface="+mj-lt"/>
              </a:rPr>
              <a:t>chúng</a:t>
            </a:r>
            <a:r>
              <a:rPr lang="en-US" sz="1200" dirty="0">
                <a:latin typeface="+mj-lt"/>
              </a:rPr>
              <a:t> ta so </a:t>
            </a:r>
            <a:r>
              <a:rPr lang="en-US" sz="1200" dirty="0" err="1">
                <a:latin typeface="+mj-lt"/>
              </a:rPr>
              <a:t>sánh</a:t>
            </a:r>
            <a:r>
              <a:rPr lang="en-US" sz="1200" dirty="0">
                <a:latin typeface="+mj-lt"/>
              </a:rPr>
              <a:t> </a:t>
            </a:r>
            <a:r>
              <a:rPr lang="en-US" sz="1200" dirty="0" err="1">
                <a:latin typeface="+mj-lt"/>
              </a:rPr>
              <a:t>một</a:t>
            </a:r>
            <a:r>
              <a:rPr lang="en-US" sz="1200" dirty="0">
                <a:latin typeface="+mj-lt"/>
              </a:rPr>
              <a:t> </a:t>
            </a:r>
            <a:r>
              <a:rPr lang="en-US" sz="1200" dirty="0" err="1">
                <a:latin typeface="+mj-lt"/>
              </a:rPr>
              <a:t>tập</a:t>
            </a:r>
            <a:r>
              <a:rPr lang="en-US" sz="1200" dirty="0">
                <a:latin typeface="+mj-lt"/>
              </a:rPr>
              <a:t> </a:t>
            </a:r>
            <a:r>
              <a:rPr lang="en-US" sz="1200" dirty="0" err="1">
                <a:latin typeface="+mj-lt"/>
              </a:rPr>
              <a:t>dữ</a:t>
            </a:r>
            <a:r>
              <a:rPr lang="en-US" sz="1200" dirty="0">
                <a:latin typeface="+mj-lt"/>
              </a:rPr>
              <a:t> </a:t>
            </a:r>
            <a:r>
              <a:rPr lang="en-US" sz="1200" dirty="0" err="1">
                <a:latin typeface="+mj-lt"/>
              </a:rPr>
              <a:t>liệu</a:t>
            </a:r>
            <a:r>
              <a:rPr lang="en-US" sz="1200" dirty="0">
                <a:latin typeface="+mj-lt"/>
              </a:rPr>
              <a:t> </a:t>
            </a:r>
            <a:r>
              <a:rPr lang="en-US" sz="1200" dirty="0" err="1">
                <a:latin typeface="+mj-lt"/>
              </a:rPr>
              <a:t>nhị</a:t>
            </a:r>
            <a:r>
              <a:rPr lang="en-US" sz="1200" dirty="0">
                <a:latin typeface="+mj-lt"/>
              </a:rPr>
              <a:t> </a:t>
            </a:r>
            <a:r>
              <a:rPr lang="en-US" sz="1200" dirty="0" err="1">
                <a:latin typeface="+mj-lt"/>
              </a:rPr>
              <a:t>phân</a:t>
            </a:r>
            <a:r>
              <a:rPr lang="en-US" sz="1200" dirty="0">
                <a:latin typeface="+mj-lt"/>
              </a:rPr>
              <a:t> </a:t>
            </a:r>
            <a:r>
              <a:rPr lang="en-US" sz="1200" dirty="0" err="1">
                <a:latin typeface="+mj-lt"/>
              </a:rPr>
              <a:t>và</a:t>
            </a:r>
            <a:r>
              <a:rPr lang="en-US" sz="1200" dirty="0">
                <a:latin typeface="+mj-lt"/>
              </a:rPr>
              <a:t> </a:t>
            </a:r>
            <a:r>
              <a:rPr lang="en-US" sz="1200" dirty="0" err="1">
                <a:latin typeface="+mj-lt"/>
              </a:rPr>
              <a:t>tập</a:t>
            </a:r>
            <a:r>
              <a:rPr lang="en-US" sz="1200" dirty="0">
                <a:latin typeface="+mj-lt"/>
              </a:rPr>
              <a:t> </a:t>
            </a:r>
            <a:r>
              <a:rPr lang="en-US" sz="1200" dirty="0" err="1">
                <a:latin typeface="+mj-lt"/>
              </a:rPr>
              <a:t>dữ</a:t>
            </a:r>
            <a:r>
              <a:rPr lang="en-US" sz="1200" dirty="0">
                <a:latin typeface="+mj-lt"/>
              </a:rPr>
              <a:t> </a:t>
            </a:r>
            <a:r>
              <a:rPr lang="en-US" sz="1200" dirty="0" err="1">
                <a:latin typeface="+mj-lt"/>
              </a:rPr>
              <a:t>liệu</a:t>
            </a:r>
            <a:r>
              <a:rPr lang="en-US" sz="1200" dirty="0">
                <a:latin typeface="+mj-lt"/>
              </a:rPr>
              <a:t> </a:t>
            </a:r>
            <a:r>
              <a:rPr lang="en-US" sz="1200" dirty="0" err="1">
                <a:latin typeface="+mj-lt"/>
              </a:rPr>
              <a:t>đa</a:t>
            </a:r>
            <a:r>
              <a:rPr lang="en-US" sz="1200" dirty="0">
                <a:latin typeface="+mj-lt"/>
              </a:rPr>
              <a:t> </a:t>
            </a:r>
            <a:r>
              <a:rPr lang="en-US" sz="1200" dirty="0" err="1">
                <a:latin typeface="+mj-lt"/>
              </a:rPr>
              <a:t>lớp</a:t>
            </a:r>
            <a:r>
              <a:rPr lang="en-US" sz="1200" dirty="0">
                <a:latin typeface="+mj-lt"/>
              </a:rPr>
              <a:t> </a:t>
            </a:r>
            <a:r>
              <a:rPr lang="en-US" sz="1200" dirty="0" err="1">
                <a:latin typeface="+mj-lt"/>
              </a:rPr>
              <a:t>sử</a:t>
            </a:r>
            <a:r>
              <a:rPr lang="en-US" sz="1200" dirty="0">
                <a:latin typeface="+mj-lt"/>
              </a:rPr>
              <a:t> </a:t>
            </a:r>
            <a:r>
              <a:rPr lang="en-US" sz="1200" dirty="0" err="1">
                <a:latin typeface="+mj-lt"/>
              </a:rPr>
              <a:t>dụng</a:t>
            </a:r>
            <a:r>
              <a:rPr lang="en-US" sz="1200" dirty="0">
                <a:latin typeface="+mj-lt"/>
              </a:rPr>
              <a:t> </a:t>
            </a:r>
            <a:r>
              <a:rPr lang="en-US" sz="1200" dirty="0" err="1">
                <a:latin typeface="+mj-lt"/>
              </a:rPr>
              <a:t>bertac</a:t>
            </a:r>
            <a:r>
              <a:rPr lang="en-US" sz="1200" dirty="0">
                <a:latin typeface="+mj-lt"/>
              </a:rPr>
              <a:t>. </a:t>
            </a:r>
            <a:r>
              <a:rPr lang="en-US" sz="1200" dirty="0" err="1">
                <a:latin typeface="+mj-lt"/>
              </a:rPr>
              <a:t>Hàng</a:t>
            </a:r>
            <a:r>
              <a:rPr lang="en-US" sz="1200" dirty="0">
                <a:latin typeface="+mj-lt"/>
              </a:rPr>
              <a:t> b </a:t>
            </a:r>
            <a:r>
              <a:rPr lang="en-US" sz="1200" dirty="0" err="1">
                <a:latin typeface="+mj-lt"/>
              </a:rPr>
              <a:t>đại</a:t>
            </a:r>
            <a:r>
              <a:rPr lang="en-US" sz="1200" dirty="0">
                <a:latin typeface="+mj-lt"/>
              </a:rPr>
              <a:t> </a:t>
            </a:r>
            <a:r>
              <a:rPr lang="en-US" sz="1200" dirty="0" err="1">
                <a:latin typeface="+mj-lt"/>
              </a:rPr>
              <a:t>diện</a:t>
            </a:r>
            <a:r>
              <a:rPr lang="en-US" sz="1200" dirty="0">
                <a:latin typeface="+mj-lt"/>
              </a:rPr>
              <a:t> </a:t>
            </a:r>
            <a:r>
              <a:rPr lang="en-US" sz="1200" dirty="0" err="1">
                <a:latin typeface="+mj-lt"/>
              </a:rPr>
              <a:t>cho</a:t>
            </a:r>
            <a:r>
              <a:rPr lang="en-US" sz="1200" dirty="0">
                <a:latin typeface="+mj-lt"/>
              </a:rPr>
              <a:t> </a:t>
            </a:r>
            <a:r>
              <a:rPr lang="en-US" sz="1200" dirty="0" err="1">
                <a:latin typeface="+mj-lt"/>
              </a:rPr>
              <a:t>tập</a:t>
            </a:r>
            <a:r>
              <a:rPr lang="en-US" sz="1200" dirty="0">
                <a:latin typeface="+mj-lt"/>
              </a:rPr>
              <a:t> </a:t>
            </a:r>
            <a:r>
              <a:rPr lang="en-US" sz="1200" dirty="0" err="1">
                <a:latin typeface="+mj-lt"/>
              </a:rPr>
              <a:t>dữ</a:t>
            </a:r>
            <a:r>
              <a:rPr lang="en-US" sz="1200" dirty="0">
                <a:latin typeface="+mj-lt"/>
              </a:rPr>
              <a:t> </a:t>
            </a:r>
            <a:r>
              <a:rPr lang="en-US" sz="1200" dirty="0" err="1">
                <a:latin typeface="+mj-lt"/>
              </a:rPr>
              <a:t>liệu</a:t>
            </a:r>
            <a:r>
              <a:rPr lang="en-US" sz="1200" dirty="0">
                <a:latin typeface="+mj-lt"/>
              </a:rPr>
              <a:t> </a:t>
            </a:r>
            <a:r>
              <a:rPr lang="en-US" sz="1200" dirty="0" err="1">
                <a:latin typeface="+mj-lt"/>
              </a:rPr>
              <a:t>nhị</a:t>
            </a:r>
            <a:r>
              <a:rPr lang="en-US" sz="1200" dirty="0">
                <a:latin typeface="+mj-lt"/>
              </a:rPr>
              <a:t> </a:t>
            </a:r>
            <a:r>
              <a:rPr lang="en-US" sz="1200" dirty="0" err="1">
                <a:latin typeface="+mj-lt"/>
              </a:rPr>
              <a:t>phân</a:t>
            </a:r>
            <a:r>
              <a:rPr lang="en-US" sz="1200" dirty="0">
                <a:latin typeface="+mj-lt"/>
              </a:rPr>
              <a:t> </a:t>
            </a:r>
            <a:r>
              <a:rPr lang="en-US" sz="1200" dirty="0" err="1">
                <a:latin typeface="+mj-lt"/>
              </a:rPr>
              <a:t>và</a:t>
            </a:r>
            <a:r>
              <a:rPr lang="en-US" sz="1200" dirty="0">
                <a:latin typeface="+mj-lt"/>
              </a:rPr>
              <a:t> </a:t>
            </a:r>
            <a:r>
              <a:rPr lang="en-US" sz="1200" dirty="0" err="1">
                <a:latin typeface="+mj-lt"/>
              </a:rPr>
              <a:t>hàng</a:t>
            </a:r>
            <a:r>
              <a:rPr lang="en-US" sz="1200" dirty="0">
                <a:latin typeface="+mj-lt"/>
              </a:rPr>
              <a:t> m  </a:t>
            </a:r>
            <a:r>
              <a:rPr lang="en-US" sz="1200" dirty="0" err="1">
                <a:latin typeface="+mj-lt"/>
              </a:rPr>
              <a:t>đại</a:t>
            </a:r>
            <a:r>
              <a:rPr lang="en-US" sz="1200" dirty="0">
                <a:latin typeface="+mj-lt"/>
              </a:rPr>
              <a:t> </a:t>
            </a:r>
            <a:r>
              <a:rPr lang="en-US" sz="1200" dirty="0" err="1">
                <a:latin typeface="+mj-lt"/>
              </a:rPr>
              <a:t>diện</a:t>
            </a:r>
            <a:r>
              <a:rPr lang="en-US" sz="1200" dirty="0">
                <a:latin typeface="+mj-lt"/>
              </a:rPr>
              <a:t> </a:t>
            </a:r>
            <a:r>
              <a:rPr lang="en-US" sz="1200" dirty="0" err="1">
                <a:latin typeface="+mj-lt"/>
              </a:rPr>
              <a:t>cho</a:t>
            </a:r>
            <a:r>
              <a:rPr lang="en-US" sz="1200" dirty="0">
                <a:latin typeface="+mj-lt"/>
              </a:rPr>
              <a:t> </a:t>
            </a:r>
            <a:r>
              <a:rPr lang="en-US" sz="1200" dirty="0" err="1">
                <a:latin typeface="+mj-lt"/>
              </a:rPr>
              <a:t>tập</a:t>
            </a:r>
            <a:r>
              <a:rPr lang="en-US" sz="1200" dirty="0">
                <a:latin typeface="+mj-lt"/>
              </a:rPr>
              <a:t> </a:t>
            </a:r>
            <a:r>
              <a:rPr lang="en-US" sz="1200" dirty="0" err="1">
                <a:latin typeface="+mj-lt"/>
              </a:rPr>
              <a:t>dữ</a:t>
            </a:r>
            <a:r>
              <a:rPr lang="en-US" sz="1200" dirty="0">
                <a:latin typeface="+mj-lt"/>
              </a:rPr>
              <a:t> </a:t>
            </a:r>
            <a:r>
              <a:rPr lang="en-US" sz="1200" dirty="0" err="1">
                <a:latin typeface="+mj-lt"/>
              </a:rPr>
              <a:t>liệu</a:t>
            </a:r>
            <a:r>
              <a:rPr lang="en-US" sz="1200" dirty="0">
                <a:latin typeface="+mj-lt"/>
              </a:rPr>
              <a:t> </a:t>
            </a:r>
            <a:r>
              <a:rPr lang="en-US" sz="1200" dirty="0" err="1">
                <a:latin typeface="+mj-lt"/>
              </a:rPr>
              <a:t>đa</a:t>
            </a:r>
            <a:r>
              <a:rPr lang="en-US" sz="1200" dirty="0">
                <a:latin typeface="+mj-lt"/>
              </a:rPr>
              <a:t> </a:t>
            </a:r>
            <a:r>
              <a:rPr lang="en-US" sz="1200" dirty="0" err="1">
                <a:latin typeface="+mj-lt"/>
              </a:rPr>
              <a:t>lớp</a:t>
            </a:r>
            <a:r>
              <a:rPr lang="en-US" sz="1200" dirty="0" smtClean="0">
                <a:latin typeface="+mj-lt"/>
              </a:rPr>
              <a:t>.</a:t>
            </a:r>
            <a:br>
              <a:rPr lang="en-US" sz="1200" dirty="0" smtClean="0">
                <a:latin typeface="+mj-lt"/>
              </a:rPr>
            </a:br>
            <a:r>
              <a:rPr lang="en-US" sz="1200" dirty="0">
                <a:latin typeface="+mj-lt"/>
              </a:rPr>
              <a:t/>
            </a:r>
            <a:br>
              <a:rPr lang="en-US" sz="1200" dirty="0">
                <a:latin typeface="+mj-lt"/>
              </a:rPr>
            </a:br>
            <a:r>
              <a:rPr lang="en-US" sz="1200" dirty="0" smtClean="0">
                <a:latin typeface="+mj-lt"/>
              </a:rPr>
              <a:t/>
            </a:r>
            <a:br>
              <a:rPr lang="en-US" sz="1200" dirty="0" smtClean="0">
                <a:latin typeface="+mj-lt"/>
              </a:rPr>
            </a:br>
            <a:r>
              <a:rPr lang="en-US" sz="1200" dirty="0" smtClean="0">
                <a:latin typeface="+mj-lt"/>
              </a:rPr>
              <a:t/>
            </a:r>
            <a:br>
              <a:rPr lang="en-US" sz="1200" dirty="0" smtClean="0">
                <a:latin typeface="+mj-lt"/>
              </a:rPr>
            </a:br>
            <a:r>
              <a:rPr lang="en-US" sz="1200" dirty="0" smtClean="0">
                <a:latin typeface="+mj-lt"/>
              </a:rPr>
              <a:t>- </a:t>
            </a:r>
            <a:r>
              <a:rPr lang="vi-VN" sz="1200" dirty="0" smtClean="0">
                <a:latin typeface="+mj-lt"/>
              </a:rPr>
              <a:t>Độ </a:t>
            </a:r>
            <a:r>
              <a:rPr lang="vi-VN" sz="1200" dirty="0">
                <a:latin typeface="+mj-lt"/>
              </a:rPr>
              <a:t>chính xác của Siamese LSTM vượt quá Doc2Vec với mức tăng từ 1% - 27%. BA-BC-Emb và BA-BC-Finetune làm tốt hơn Siamese LSTM, SOTA hiện tại cho vấn đề này. Cả hai đều có độ chính xác tăng 4% - 17% và độ chính xác có trọng số từ 2% - 4% so với Siamese LSTM.</a:t>
            </a:r>
            <a:r>
              <a:rPr lang="en-US" sz="1200" dirty="0" smtClean="0">
                <a:latin typeface="+mj-lt"/>
              </a:rPr>
              <a:t/>
            </a:r>
            <a:br>
              <a:rPr lang="en-US" sz="1200" dirty="0" smtClean="0">
                <a:latin typeface="+mj-lt"/>
              </a:rPr>
            </a:br>
            <a:r>
              <a:rPr lang="en-US" sz="1200" dirty="0">
                <a:latin typeface="+mj-lt"/>
              </a:rPr>
              <a:t/>
            </a:r>
            <a:br>
              <a:rPr lang="en-US" sz="1200" dirty="0">
                <a:latin typeface="+mj-lt"/>
              </a:rPr>
            </a:br>
            <a:r>
              <a:rPr lang="en-US" sz="1200" dirty="0" smtClean="0">
                <a:latin typeface="+mj-lt"/>
              </a:rPr>
              <a:t/>
            </a:r>
            <a:br>
              <a:rPr lang="en-US" sz="1200" dirty="0" smtClean="0">
                <a:latin typeface="+mj-lt"/>
              </a:rPr>
            </a:br>
            <a:r>
              <a:rPr lang="en-US" sz="1200" dirty="0" smtClean="0">
                <a:latin typeface="+mj-lt"/>
              </a:rPr>
              <a:t>- </a:t>
            </a:r>
            <a:r>
              <a:rPr lang="vi-VN" sz="1200" dirty="0" smtClean="0">
                <a:latin typeface="+mj-lt"/>
              </a:rPr>
              <a:t>So </a:t>
            </a:r>
            <a:r>
              <a:rPr lang="vi-VN" sz="1200" dirty="0">
                <a:latin typeface="+mj-lt"/>
              </a:rPr>
              <a:t>sánh kết quả của các thuật toán về độ chính xác có trọng số và không có trọng số, chúng tôi lưu ý rằng hiệu suất tương đối của chúng là không thay đổi: mô hình có độ chính xác không trọng số thấp nhất có hiệu suất độ chính xác có trọng số nhỏ nhất.</a:t>
            </a:r>
            <a:endParaRPr sz="1200" dirty="0">
              <a:solidFill>
                <a:srgbClr val="FFFFFF"/>
              </a:solidFill>
              <a:latin typeface="+mj-lt"/>
            </a:endParaRPr>
          </a:p>
        </p:txBody>
      </p:sp>
      <p:cxnSp>
        <p:nvCxnSpPr>
          <p:cNvPr id="614" name="Google Shape;614;p31"/>
          <p:cNvCxnSpPr/>
          <p:nvPr/>
        </p:nvCxnSpPr>
        <p:spPr>
          <a:xfrm>
            <a:off x="311701" y="115904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5" name="Google Shape;1600;p46" descr="Timeline background shape"/>
          <p:cNvSpPr/>
          <p:nvPr/>
        </p:nvSpPr>
        <p:spPr>
          <a:xfrm>
            <a:off x="114301" y="1259674"/>
            <a:ext cx="8909957" cy="505969"/>
          </a:xfrm>
          <a:prstGeom prst="homePlate">
            <a:avLst>
              <a:gd name="adj" fmla="val 50000"/>
            </a:avLst>
          </a:prstGeom>
          <a:solidFill>
            <a:schemeClr val="accent1"/>
          </a:solidFill>
          <a:ln>
            <a:solidFill>
              <a:schemeClr val="tx1"/>
            </a:solidFill>
          </a:ln>
        </p:spPr>
        <p:txBody>
          <a:bodyPr spcFirstLastPara="1" wrap="square" lIns="91425" tIns="91425" rIns="91425" bIns="91425" anchor="ctr" anchorCtr="0">
            <a:noAutofit/>
          </a:bodyPr>
          <a:lstStyle/>
          <a:p>
            <a:pPr lvl="0"/>
            <a:endParaRPr lang="en-US" sz="1200" dirty="0" smtClean="0">
              <a:latin typeface="Times New Roman" panose="02020603050405020304" pitchFamily="18" charset="0"/>
              <a:cs typeface="Times New Roman" panose="02020603050405020304" pitchFamily="18" charset="0"/>
            </a:endParaRPr>
          </a:p>
          <a:p>
            <a:pPr lvl="0"/>
            <a:r>
              <a:rPr lang="en-US" sz="1200" dirty="0" smtClean="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Nghiên cứu dữ liệu nhiều lớp bằng cách sử dụng và phân tích nhiều mô hình, đánh giá và phân tích để hiểu hành vi của chúng và xác định những mô hình nắm bắt tốt hơn ngữ nghĩa giữa một bài báo và các nhận xét của nó</a:t>
            </a:r>
            <a:br>
              <a:rPr lang="vi-VN" sz="1200" dirty="0">
                <a:latin typeface="Times New Roman" panose="02020603050405020304" pitchFamily="18" charset="0"/>
                <a:cs typeface="Times New Roman" panose="02020603050405020304" pitchFamily="18" charset="0"/>
              </a:rPr>
            </a:br>
            <a:endParaRPr sz="1200" dirty="0">
              <a:latin typeface="Times New Roman" panose="02020603050405020304" pitchFamily="18" charset="0"/>
              <a:cs typeface="Times New Roman" panose="02020603050405020304" pitchFamily="18" charset="0"/>
            </a:endParaRPr>
          </a:p>
        </p:txBody>
      </p:sp>
      <p:grpSp>
        <p:nvGrpSpPr>
          <p:cNvPr id="16" name="Google Shape;1594;p46"/>
          <p:cNvGrpSpPr/>
          <p:nvPr/>
        </p:nvGrpSpPr>
        <p:grpSpPr>
          <a:xfrm>
            <a:off x="102837" y="1821784"/>
            <a:ext cx="2555175" cy="413557"/>
            <a:chOff x="4416034" y="3300558"/>
            <a:chExt cx="782403" cy="129272"/>
          </a:xfrm>
        </p:grpSpPr>
        <p:sp>
          <p:nvSpPr>
            <p:cNvPr id="17" name="Google Shape;1595;p46"/>
            <p:cNvSpPr/>
            <p:nvPr/>
          </p:nvSpPr>
          <p:spPr>
            <a:xfrm>
              <a:off x="4416034" y="3300558"/>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6.1</a:t>
              </a:r>
              <a:endParaRPr sz="1000" dirty="0"/>
            </a:p>
          </p:txBody>
        </p:sp>
      </p:grpSp>
      <p:sp>
        <p:nvSpPr>
          <p:cNvPr id="2" name="Rectangle 1"/>
          <p:cNvSpPr/>
          <p:nvPr/>
        </p:nvSpPr>
        <p:spPr>
          <a:xfrm>
            <a:off x="495668" y="1882368"/>
            <a:ext cx="2081019" cy="292388"/>
          </a:xfrm>
          <a:prstGeom prst="rect">
            <a:avLst/>
          </a:prstGeom>
        </p:spPr>
        <p:txBody>
          <a:bodyPr wrap="none">
            <a:spAutoFit/>
          </a:bodyPr>
          <a:lstStyle/>
          <a:p>
            <a:r>
              <a:rPr lang="en-US" sz="1300" b="1" dirty="0" err="1">
                <a:latin typeface="Times New Roman" panose="02020603050405020304" pitchFamily="18" charset="0"/>
                <a:cs typeface="Times New Roman" panose="02020603050405020304" pitchFamily="18" charset="0"/>
              </a:rPr>
              <a:t>Nhị</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phân</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và</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Đa</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lớp</a:t>
            </a:r>
            <a:r>
              <a:rPr lang="en-US" sz="1300" b="1" dirty="0">
                <a:latin typeface="Times New Roman" panose="02020603050405020304" pitchFamily="18" charset="0"/>
                <a:cs typeface="Times New Roman" panose="02020603050405020304" pitchFamily="18" charset="0"/>
              </a:rPr>
              <a:t> ACAP</a:t>
            </a:r>
            <a:endParaRPr lang="en-US" sz="1300" dirty="0">
              <a:latin typeface="Times New Roman" panose="02020603050405020304" pitchFamily="18" charset="0"/>
              <a:cs typeface="Times New Roman" panose="02020603050405020304" pitchFamily="18" charset="0"/>
            </a:endParaRPr>
          </a:p>
        </p:txBody>
      </p:sp>
      <p:grpSp>
        <p:nvGrpSpPr>
          <p:cNvPr id="23" name="Google Shape;1594;p46"/>
          <p:cNvGrpSpPr/>
          <p:nvPr/>
        </p:nvGrpSpPr>
        <p:grpSpPr>
          <a:xfrm>
            <a:off x="114301" y="2737410"/>
            <a:ext cx="3695699" cy="414150"/>
            <a:chOff x="4416034" y="3300558"/>
            <a:chExt cx="782403" cy="129272"/>
          </a:xfrm>
        </p:grpSpPr>
        <p:sp>
          <p:nvSpPr>
            <p:cNvPr id="24" name="Google Shape;1595;p46"/>
            <p:cNvSpPr/>
            <p:nvPr/>
          </p:nvSpPr>
          <p:spPr>
            <a:xfrm>
              <a:off x="4416034" y="3300558"/>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596;p46"/>
            <p:cNvSpPr/>
            <p:nvPr/>
          </p:nvSpPr>
          <p:spPr>
            <a:xfrm>
              <a:off x="4426053" y="3306296"/>
              <a:ext cx="100249"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 6.2</a:t>
              </a:r>
              <a:endParaRPr sz="1000" dirty="0"/>
            </a:p>
          </p:txBody>
        </p:sp>
      </p:grpSp>
      <p:sp>
        <p:nvSpPr>
          <p:cNvPr id="3" name="Rectangle 2"/>
          <p:cNvSpPr/>
          <p:nvPr/>
        </p:nvSpPr>
        <p:spPr>
          <a:xfrm>
            <a:off x="682480" y="2790645"/>
            <a:ext cx="2975495" cy="292388"/>
          </a:xfrm>
          <a:prstGeom prst="rect">
            <a:avLst/>
          </a:prstGeom>
        </p:spPr>
        <p:txBody>
          <a:bodyPr wrap="none">
            <a:spAutoFit/>
          </a:bodyPr>
          <a:lstStyle/>
          <a:p>
            <a:r>
              <a:rPr lang="en-US" sz="1300" b="1" dirty="0">
                <a:latin typeface="Times New Roman" panose="02020603050405020304" pitchFamily="18" charset="0"/>
                <a:cs typeface="Times New Roman" panose="02020603050405020304" pitchFamily="18" charset="0"/>
              </a:rPr>
              <a:t>So </a:t>
            </a:r>
            <a:r>
              <a:rPr lang="en-US" sz="1300" b="1" dirty="0" err="1">
                <a:latin typeface="Times New Roman" panose="02020603050405020304" pitchFamily="18" charset="0"/>
                <a:cs typeface="Times New Roman" panose="02020603050405020304" pitchFamily="18" charset="0"/>
              </a:rPr>
              <a:t>sánh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các</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mô</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hình</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trên</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đa</a:t>
            </a:r>
            <a:r>
              <a:rPr lang="en-US" sz="1300" b="1" dirty="0">
                <a:latin typeface="Times New Roman" panose="02020603050405020304" pitchFamily="18" charset="0"/>
                <a:cs typeface="Times New Roman" panose="02020603050405020304" pitchFamily="18" charset="0"/>
              </a:rPr>
              <a:t> </a:t>
            </a:r>
            <a:r>
              <a:rPr lang="en-US" sz="1300" b="1" dirty="0" err="1">
                <a:latin typeface="Times New Roman" panose="02020603050405020304" pitchFamily="18" charset="0"/>
                <a:cs typeface="Times New Roman" panose="02020603050405020304" pitchFamily="18" charset="0"/>
              </a:rPr>
              <a:t>lớp</a:t>
            </a:r>
            <a:r>
              <a:rPr lang="en-US" sz="1300" b="1" dirty="0">
                <a:latin typeface="Times New Roman" panose="02020603050405020304" pitchFamily="18" charset="0"/>
                <a:cs typeface="Times New Roman" panose="02020603050405020304" pitchFamily="18" charset="0"/>
              </a:rPr>
              <a:t> ACAP</a:t>
            </a:r>
            <a:endParaRPr lang="en-US" sz="1300" dirty="0">
              <a:latin typeface="Times New Roman" panose="02020603050405020304" pitchFamily="18" charset="0"/>
              <a:cs typeface="Times New Roman" panose="02020603050405020304" pitchFamily="18" charset="0"/>
            </a:endParaRPr>
          </a:p>
        </p:txBody>
      </p:sp>
      <p:grpSp>
        <p:nvGrpSpPr>
          <p:cNvPr id="27" name="Google Shape;1594;p46"/>
          <p:cNvGrpSpPr/>
          <p:nvPr/>
        </p:nvGrpSpPr>
        <p:grpSpPr>
          <a:xfrm>
            <a:off x="102837" y="3795203"/>
            <a:ext cx="4106782" cy="356283"/>
            <a:chOff x="4416034" y="3300558"/>
            <a:chExt cx="782403" cy="129272"/>
          </a:xfrm>
        </p:grpSpPr>
        <p:sp>
          <p:nvSpPr>
            <p:cNvPr id="28" name="Google Shape;1595;p46"/>
            <p:cNvSpPr/>
            <p:nvPr/>
          </p:nvSpPr>
          <p:spPr>
            <a:xfrm>
              <a:off x="4416034" y="3300558"/>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596;p46"/>
            <p:cNvSpPr/>
            <p:nvPr/>
          </p:nvSpPr>
          <p:spPr>
            <a:xfrm>
              <a:off x="4426053" y="3306296"/>
              <a:ext cx="100249"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  6.3</a:t>
              </a:r>
              <a:endParaRPr sz="1000" dirty="0"/>
            </a:p>
          </p:txBody>
        </p:sp>
      </p:grpSp>
      <p:sp>
        <p:nvSpPr>
          <p:cNvPr id="4" name="Rectangle 3"/>
          <p:cNvSpPr/>
          <p:nvPr/>
        </p:nvSpPr>
        <p:spPr>
          <a:xfrm>
            <a:off x="531968" y="3811017"/>
            <a:ext cx="3732112" cy="292388"/>
          </a:xfrm>
          <a:prstGeom prst="rect">
            <a:avLst/>
          </a:prstGeom>
        </p:spPr>
        <p:txBody>
          <a:bodyPr wrap="none">
            <a:spAutoFit/>
          </a:bodyPr>
          <a:lstStyle/>
          <a:p>
            <a:r>
              <a:rPr lang="en-US" sz="1300" b="1" dirty="0" err="1">
                <a:latin typeface="Times New Roman" panose="02020603050405020304" pitchFamily="18" charset="0"/>
              </a:rPr>
              <a:t>Độ</a:t>
            </a:r>
            <a:r>
              <a:rPr lang="en-US" sz="1300" b="1" dirty="0">
                <a:latin typeface="Times New Roman" panose="02020603050405020304" pitchFamily="18" charset="0"/>
              </a:rPr>
              <a:t> </a:t>
            </a:r>
            <a:r>
              <a:rPr lang="en-US" sz="1300" b="1" dirty="0" err="1">
                <a:latin typeface="Times New Roman" panose="02020603050405020304" pitchFamily="18" charset="0"/>
              </a:rPr>
              <a:t>chính</a:t>
            </a:r>
            <a:r>
              <a:rPr lang="en-US" sz="1300" b="1" dirty="0">
                <a:latin typeface="Times New Roman" panose="02020603050405020304" pitchFamily="18" charset="0"/>
              </a:rPr>
              <a:t> </a:t>
            </a:r>
            <a:r>
              <a:rPr lang="en-US" sz="1300" b="1" dirty="0" err="1">
                <a:latin typeface="Times New Roman" panose="02020603050405020304" pitchFamily="18" charset="0"/>
              </a:rPr>
              <a:t>xác</a:t>
            </a:r>
            <a:r>
              <a:rPr lang="en-US" sz="1300" b="1" dirty="0">
                <a:latin typeface="Times New Roman" panose="02020603050405020304" pitchFamily="18" charset="0"/>
              </a:rPr>
              <a:t> </a:t>
            </a:r>
            <a:r>
              <a:rPr lang="en-US" sz="1300" b="1" dirty="0" err="1">
                <a:latin typeface="Times New Roman" panose="02020603050405020304" pitchFamily="18" charset="0"/>
              </a:rPr>
              <a:t>có</a:t>
            </a:r>
            <a:r>
              <a:rPr lang="en-US" sz="1300" b="1" dirty="0">
                <a:latin typeface="Times New Roman" panose="02020603050405020304" pitchFamily="18" charset="0"/>
              </a:rPr>
              <a:t> </a:t>
            </a:r>
            <a:r>
              <a:rPr lang="en-US" sz="1300" b="1" dirty="0" err="1">
                <a:latin typeface="Times New Roman" panose="02020603050405020304" pitchFamily="18" charset="0"/>
              </a:rPr>
              <a:t>trọng</a:t>
            </a:r>
            <a:r>
              <a:rPr lang="en-US" sz="1300" b="1" dirty="0">
                <a:latin typeface="Times New Roman" panose="02020603050405020304" pitchFamily="18" charset="0"/>
              </a:rPr>
              <a:t> </a:t>
            </a:r>
            <a:r>
              <a:rPr lang="en-US" sz="1300" b="1" dirty="0" err="1">
                <a:latin typeface="Times New Roman" panose="02020603050405020304" pitchFamily="18" charset="0"/>
              </a:rPr>
              <a:t>số</a:t>
            </a:r>
            <a:r>
              <a:rPr lang="en-US" sz="1300" b="1" dirty="0">
                <a:latin typeface="Times New Roman" panose="02020603050405020304" pitchFamily="18" charset="0"/>
              </a:rPr>
              <a:t> so </a:t>
            </a:r>
            <a:r>
              <a:rPr lang="en-US" sz="1300" b="1" dirty="0" err="1">
                <a:latin typeface="Times New Roman" panose="02020603050405020304" pitchFamily="18" charset="0"/>
              </a:rPr>
              <a:t>với</a:t>
            </a:r>
            <a:r>
              <a:rPr lang="en-US" sz="1300" b="1" dirty="0">
                <a:latin typeface="Times New Roman" panose="02020603050405020304" pitchFamily="18" charset="0"/>
              </a:rPr>
              <a:t> </a:t>
            </a:r>
            <a:r>
              <a:rPr lang="en-US" sz="1300" b="1" dirty="0" err="1">
                <a:latin typeface="Times New Roman" panose="02020603050405020304" pitchFamily="18" charset="0"/>
              </a:rPr>
              <a:t>không</a:t>
            </a:r>
            <a:r>
              <a:rPr lang="en-US" sz="1300" b="1" dirty="0">
                <a:latin typeface="Times New Roman" panose="02020603050405020304" pitchFamily="18" charset="0"/>
              </a:rPr>
              <a:t> </a:t>
            </a:r>
            <a:r>
              <a:rPr lang="en-US" sz="1300" b="1" dirty="0" err="1">
                <a:latin typeface="Times New Roman" panose="02020603050405020304" pitchFamily="18" charset="0"/>
              </a:rPr>
              <a:t>có</a:t>
            </a:r>
            <a:r>
              <a:rPr lang="en-US" sz="1300" b="1" dirty="0">
                <a:latin typeface="Times New Roman" panose="02020603050405020304" pitchFamily="18" charset="0"/>
              </a:rPr>
              <a:t> </a:t>
            </a:r>
            <a:r>
              <a:rPr lang="en-US" sz="1300" b="1" dirty="0" err="1">
                <a:latin typeface="Times New Roman" panose="02020603050405020304" pitchFamily="18" charset="0"/>
              </a:rPr>
              <a:t>trọng</a:t>
            </a:r>
            <a:r>
              <a:rPr lang="en-US" sz="1300" b="1" dirty="0">
                <a:latin typeface="Times New Roman" panose="02020603050405020304" pitchFamily="18" charset="0"/>
              </a:rPr>
              <a:t> </a:t>
            </a:r>
            <a:r>
              <a:rPr lang="en-US" sz="1300" b="1" dirty="0" err="1">
                <a:latin typeface="Times New Roman" panose="02020603050405020304" pitchFamily="18" charset="0"/>
              </a:rPr>
              <a:t>số</a:t>
            </a:r>
            <a:r>
              <a:rPr lang="en-US" sz="1300" b="1" dirty="0">
                <a:latin typeface="Times New Roman" panose="02020603050405020304" pitchFamily="18" charset="0"/>
              </a:rPr>
              <a:t>.</a:t>
            </a:r>
            <a:endParaRPr lang="en-US" sz="1300" b="1"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9" name="Title 8"/>
          <p:cNvSpPr>
            <a:spLocks noGrp="1"/>
          </p:cNvSpPr>
          <p:nvPr>
            <p:ph type="ctrTitle" idx="7"/>
          </p:nvPr>
        </p:nvSpPr>
        <p:spPr>
          <a:xfrm>
            <a:off x="0" y="1"/>
            <a:ext cx="9024257" cy="2884714"/>
          </a:xfrm>
        </p:spPr>
        <p:txBody>
          <a:bodyPr/>
          <a:lstStyle/>
          <a:p>
            <a:pPr algn="l"/>
            <a:r>
              <a:rPr lang="en-US" sz="1600" dirty="0" smtClean="0">
                <a:latin typeface="+mj-lt"/>
              </a:rPr>
              <a:t/>
            </a:r>
            <a:br>
              <a:rPr lang="en-US" sz="1600" dirty="0" smtClean="0">
                <a:latin typeface="+mj-lt"/>
              </a:rPr>
            </a:br>
            <a:r>
              <a:rPr lang="en-US" sz="1600" dirty="0">
                <a:latin typeface="+mj-lt"/>
              </a:rPr>
              <a:t/>
            </a:r>
            <a:br>
              <a:rPr lang="en-US" sz="1600" dirty="0">
                <a:latin typeface="+mj-lt"/>
              </a:rPr>
            </a:br>
            <a:r>
              <a:rPr lang="en-US" sz="1600" dirty="0" smtClean="0">
                <a:latin typeface="+mj-lt"/>
              </a:rPr>
              <a:t/>
            </a:r>
            <a:br>
              <a:rPr lang="en-US" sz="1600" dirty="0" smtClean="0">
                <a:latin typeface="+mj-lt"/>
              </a:rPr>
            </a:br>
            <a:r>
              <a:rPr lang="en-US" sz="1600" dirty="0">
                <a:latin typeface="+mj-lt"/>
              </a:rPr>
              <a:t/>
            </a:r>
            <a:br>
              <a:rPr lang="en-US" sz="1600" dirty="0">
                <a:latin typeface="+mj-lt"/>
              </a:rPr>
            </a:br>
            <a:r>
              <a:rPr lang="vi-VN" sz="1600" dirty="0" smtClean="0">
                <a:latin typeface="+mj-lt"/>
              </a:rPr>
              <a:t>- </a:t>
            </a:r>
            <a:r>
              <a:rPr lang="vi-VN" sz="1600" dirty="0">
                <a:latin typeface="+mj-lt"/>
              </a:rPr>
              <a:t>Phân tích tổn thất ban đầu và thứ tự cho BERTAChigh, trong đó các nhà chú giải đồng ý cao với nhau, chúng tôi thấy rằng tổn thất thứ tự được đề xuất cao hơn nhưng không đáng kể. Độ chính xác trung bình của thử nghiệm Guardian của 5 thí nghiệm cho thấy kết quả chính xác và độ chính xác có trọng số. Chỉ số con bên cạnh BERTAC cho biết loại thử nghiệm, trong đó tất cả = được đào tạo trên tất cả các ví dụ được gắn nhãn đã được sử dụng, cao = được đào tạo trên các ví dụ có điểm đồng ý cao và thấp = được đào tạo trên các ví dụ có điểm đồng ý thấp.</a:t>
            </a:r>
            <a:r>
              <a:rPr lang="vi-VN" sz="1600" dirty="0">
                <a:latin typeface="+mj-lt"/>
              </a:rPr>
              <a:t/>
            </a:r>
            <a:br>
              <a:rPr lang="vi-VN" sz="1600" dirty="0">
                <a:latin typeface="+mj-lt"/>
              </a:rPr>
            </a:br>
            <a:r>
              <a:rPr lang="vi-VN" sz="1600" dirty="0">
                <a:latin typeface="+mj-lt"/>
              </a:rPr>
              <a:t/>
            </a:r>
            <a:br>
              <a:rPr lang="vi-VN" sz="1600" dirty="0">
                <a:latin typeface="+mj-lt"/>
              </a:rPr>
            </a:br>
            <a:endParaRPr lang="en-US" sz="1600" dirty="0">
              <a:latin typeface="+mj-lt"/>
            </a:endParaRPr>
          </a:p>
        </p:txBody>
      </p:sp>
      <p:sp>
        <p:nvSpPr>
          <p:cNvPr id="23" name="Google Shape;1595;p46"/>
          <p:cNvSpPr/>
          <p:nvPr/>
        </p:nvSpPr>
        <p:spPr>
          <a:xfrm>
            <a:off x="108280" y="156269"/>
            <a:ext cx="3594556" cy="551301"/>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lvl="0"/>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Tổn</a:t>
            </a:r>
            <a:r>
              <a:rPr lang="en-US" sz="1600" b="1" dirty="0" smtClean="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thất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loại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thứ</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tự</a:t>
            </a:r>
            <a:r>
              <a:rPr lang="en-US" sz="1600" b="1"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24" name="Google Shape;1596;p46"/>
          <p:cNvSpPr/>
          <p:nvPr/>
        </p:nvSpPr>
        <p:spPr>
          <a:xfrm>
            <a:off x="151823" y="177936"/>
            <a:ext cx="527327" cy="496977"/>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latin typeface="Times New Roman" panose="02020603050405020304" pitchFamily="18" charset="0"/>
                <a:cs typeface="Times New Roman" panose="02020603050405020304" pitchFamily="18" charset="0"/>
              </a:rPr>
              <a:t>6.4</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1" y="611893"/>
            <a:ext cx="8520600" cy="606600"/>
          </a:xfrm>
          <a:prstGeom prst="rect">
            <a:avLst/>
          </a:prstGeom>
        </p:spPr>
        <p:txBody>
          <a:bodyPr spcFirstLastPara="1" wrap="square" lIns="91425" tIns="91425" rIns="91425" bIns="91425" anchor="b" anchorCtr="0">
            <a:noAutofit/>
          </a:bodyPr>
          <a:lstStyle/>
          <a:p>
            <a:r>
              <a:rPr lang="en-US" b="1" dirty="0"/>
              <a:t> </a:t>
            </a:r>
            <a:r>
              <a:rPr lang="en-US" b="1" dirty="0" err="1"/>
              <a:t>Phần</a:t>
            </a:r>
            <a:r>
              <a:rPr lang="en-US" b="1" dirty="0"/>
              <a:t> VII: </a:t>
            </a:r>
            <a:r>
              <a:rPr lang="en-US" b="1" dirty="0" err="1"/>
              <a:t>Kết</a:t>
            </a:r>
            <a:r>
              <a:rPr lang="en-US" b="1" dirty="0"/>
              <a:t> </a:t>
            </a:r>
            <a:r>
              <a:rPr lang="en-US" b="1" dirty="0" err="1"/>
              <a:t>Luận</a:t>
            </a:r>
            <a:endParaRPr lang="en-US" b="1" dirty="0">
              <a:effectLst/>
            </a:endParaRPr>
          </a:p>
        </p:txBody>
      </p:sp>
      <p:cxnSp>
        <p:nvCxnSpPr>
          <p:cNvPr id="614" name="Google Shape;614;p31"/>
          <p:cNvCxnSpPr/>
          <p:nvPr/>
        </p:nvCxnSpPr>
        <p:spPr>
          <a:xfrm>
            <a:off x="311701" y="115904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p:cNvSpPr txBox="1"/>
          <p:nvPr/>
        </p:nvSpPr>
        <p:spPr>
          <a:xfrm>
            <a:off x="125187" y="1284515"/>
            <a:ext cx="8866414" cy="1938992"/>
          </a:xfrm>
          <a:prstGeom prst="rect">
            <a:avLst/>
          </a:prstGeom>
          <a:noFill/>
        </p:spPr>
        <p:txBody>
          <a:bodyPr wrap="square" rtlCol="0">
            <a:spAutoFit/>
          </a:bodyPr>
          <a:lstStyle/>
          <a:p>
            <a:r>
              <a:rPr lang="vi-VN" sz="1500" dirty="0" smtClean="0">
                <a:solidFill>
                  <a:schemeClr val="bg1"/>
                </a:solidFill>
                <a:latin typeface="+mj-lt"/>
              </a:rPr>
              <a:t>- Chúng </a:t>
            </a:r>
            <a:r>
              <a:rPr lang="vi-VN" sz="1500" dirty="0">
                <a:solidFill>
                  <a:schemeClr val="bg1"/>
                </a:solidFill>
                <a:latin typeface="+mj-lt"/>
              </a:rPr>
              <a:t>tôi so sánh các mô hình Doc2Vec, Siamese LSTM, BA-BC và BERTAC và nghiên cứu sự cải thiện hiệu suất trên các mô hình đó. , BERTAC, có thể nắm bắt mức độ liên quan sâu hơn về ngữ nghĩa giữa các nhận xét và tin bài, đồng thời giúp dự đoán mức độ liên quan của một nhận xét với nội dung của một bài báo tốt hơn so với phương pháp hiện đại và các phương pháp được đề xuất khác. Mặc dù các giá trị độ chính xác là gần nhau, nhưng phân tích chi tiết cho thấy rằng BERTAC được đào tạo với tổn thất thứ tự được đề xuất hoạt động tốt hơn BERTAC về tổn thất BERT ban đầu.</a:t>
            </a:r>
            <a:endParaRPr lang="vi-VN" sz="1500" dirty="0">
              <a:solidFill>
                <a:schemeClr val="bg1"/>
              </a:solidFill>
              <a:latin typeface="+mj-lt"/>
            </a:endParaRPr>
          </a:p>
          <a:p>
            <a:r>
              <a:rPr lang="vi-VN" sz="1500" dirty="0">
                <a:solidFill>
                  <a:schemeClr val="bg1"/>
                </a:solidFill>
                <a:latin typeface="+mj-lt"/>
              </a:rPr>
              <a:t/>
            </a:r>
            <a:br>
              <a:rPr lang="vi-VN" sz="1500" dirty="0">
                <a:solidFill>
                  <a:schemeClr val="bg1"/>
                </a:solidFill>
                <a:latin typeface="+mj-lt"/>
              </a:rPr>
            </a:br>
            <a:endParaRPr lang="en-US" sz="1500" dirty="0">
              <a:solidFill>
                <a:schemeClr val="bg1"/>
              </a:solidFill>
              <a:latin typeface="+mj-lt"/>
            </a:endParaRPr>
          </a:p>
        </p:txBody>
      </p:sp>
    </p:spTree>
    <p:extLst>
      <p:ext uri="{BB962C8B-B14F-4D97-AF65-F5344CB8AC3E}">
        <p14:creationId xmlns:p14="http://schemas.microsoft.com/office/powerpoint/2010/main" val="3180092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052585"/>
            <a:ext cx="5359378" cy="983240"/>
          </a:xfrm>
          <a:prstGeom prst="rect">
            <a:avLst/>
          </a:prstGeom>
        </p:spPr>
        <p:txBody>
          <a:bodyPr spcFirstLastPara="1" wrap="square" lIns="91425" tIns="91425" rIns="91425" bIns="91425" anchor="b" anchorCtr="0">
            <a:noAutofit/>
          </a:bodyPr>
          <a:lstStyle/>
          <a:p>
            <a:pPr lvl="0" algn="ctr"/>
            <a:r>
              <a:rPr lang="en-US" sz="2800" b="1" dirty="0">
                <a:solidFill>
                  <a:schemeClr val="tx1"/>
                </a:solidFill>
                <a:latin typeface="Times New Roman" panose="02020603050405020304" pitchFamily="18" charset="0"/>
                <a:cs typeface="Times New Roman" panose="02020603050405020304" pitchFamily="18" charset="0"/>
              </a:rPr>
              <a:t>C</a:t>
            </a:r>
            <a:r>
              <a:rPr lang="en" sz="2800" b="1" dirty="0">
                <a:solidFill>
                  <a:schemeClr val="tx1"/>
                </a:solidFill>
                <a:latin typeface="Times New Roman" panose="02020603050405020304" pitchFamily="18" charset="0"/>
                <a:cs typeface="Times New Roman" panose="02020603050405020304" pitchFamily="18" charset="0"/>
              </a:rPr>
              <a:t>ẢM ƠN THẦY VÀ CÁC BẠN Đ</a:t>
            </a:r>
            <a:r>
              <a:rPr lang="en" sz="2800" b="1" dirty="0" smtClean="0">
                <a:solidFill>
                  <a:schemeClr val="tx1"/>
                </a:solidFill>
                <a:latin typeface="Times New Roman" panose="02020603050405020304" pitchFamily="18" charset="0"/>
                <a:cs typeface="Times New Roman" panose="02020603050405020304" pitchFamily="18" charset="0"/>
              </a:rPr>
              <a:t>Ã </a:t>
            </a:r>
            <a:r>
              <a:rPr lang="en" sz="2800" b="1" dirty="0">
                <a:solidFill>
                  <a:schemeClr val="tx1"/>
                </a:solidFill>
                <a:latin typeface="Times New Roman" panose="02020603050405020304" pitchFamily="18" charset="0"/>
                <a:cs typeface="Times New Roman" panose="02020603050405020304" pitchFamily="18" charset="0"/>
              </a:rPr>
              <a:t>LẮNG NGHE </a:t>
            </a:r>
            <a:endParaRPr sz="2800" b="1" dirty="0">
              <a:solidFill>
                <a:schemeClr val="tx1"/>
              </a:solidFill>
              <a:latin typeface="Times New Roman" panose="02020603050405020304" pitchFamily="18" charset="0"/>
              <a:cs typeface="Times New Roman" panose="02020603050405020304" pitchFamily="18" charset="0"/>
            </a:endParaRPr>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5881;p52"/>
          <p:cNvGrpSpPr/>
          <p:nvPr/>
        </p:nvGrpSpPr>
        <p:grpSpPr>
          <a:xfrm>
            <a:off x="4146230" y="2821798"/>
            <a:ext cx="594810" cy="490373"/>
            <a:chOff x="899850" y="871450"/>
            <a:chExt cx="483175" cy="423400"/>
          </a:xfrm>
          <a:solidFill>
            <a:schemeClr val="tx1"/>
          </a:solidFill>
        </p:grpSpPr>
        <p:sp>
          <p:nvSpPr>
            <p:cNvPr id="159" name="Google Shape;5882;p52"/>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 name="Google Shape;5883;p52"/>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5884;p52"/>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5885;p52"/>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Subtitle 1"/>
          <p:cNvSpPr>
            <a:spLocks noGrp="1"/>
          </p:cNvSpPr>
          <p:nvPr>
            <p:ph type="subTitle" idx="1"/>
          </p:nvPr>
        </p:nvSpPr>
        <p:spPr/>
        <p:txBody>
          <a:bodyPr/>
          <a:lstStyle/>
          <a:p>
            <a:r>
              <a:rPr lang="en-US" dirty="0" smtClean="0"/>
              <a:t>                               </a:t>
            </a:r>
          </a:p>
          <a:p>
            <a:endParaRPr lang="en-US" dirty="0"/>
          </a:p>
          <a:p>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Thanks !</a:t>
            </a:r>
            <a:endParaRPr lang="en-US" sz="3000" b="1" dirty="0">
              <a:latin typeface="Times New Roman" panose="02020603050405020304" pitchFamily="18" charset="0"/>
              <a:cs typeface="Times New Roman" panose="02020603050405020304" pitchFamily="18" charset="0"/>
            </a:endParaRPr>
          </a:p>
        </p:txBody>
      </p:sp>
      <p:sp>
        <p:nvSpPr>
          <p:cNvPr id="174" name="Google Shape;6092;p52"/>
          <p:cNvSpPr/>
          <p:nvPr/>
        </p:nvSpPr>
        <p:spPr>
          <a:xfrm>
            <a:off x="7126611" y="2882845"/>
            <a:ext cx="419800" cy="394867"/>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Nội dung chính</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803256" y="2254450"/>
            <a:ext cx="2076000" cy="196200"/>
          </a:xfrm>
          <a:prstGeom prst="rect">
            <a:avLst/>
          </a:prstGeom>
        </p:spPr>
        <p:txBody>
          <a:bodyPr spcFirstLastPara="1" wrap="square" lIns="91425" tIns="91425" rIns="91425" bIns="91425" anchor="b" anchorCtr="0">
            <a:noAutofit/>
          </a:bodyPr>
          <a:lstStyle/>
          <a:p>
            <a:pPr lvl="0"/>
            <a:r>
              <a:rPr lang="en-US" sz="1600" b="1" dirty="0" smtClean="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Giới</a:t>
            </a:r>
            <a:r>
              <a:rPr lang="en-US" sz="1600" b="1" dirty="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Thiệu</a:t>
            </a:r>
            <a:endParaRPr sz="1600" dirty="0">
              <a:latin typeface="Times New Roman" panose="02020603050405020304" pitchFamily="18" charset="0"/>
              <a:cs typeface="Times New Roman" panose="02020603050405020304" pitchFamily="18" charset="0"/>
            </a:endParaRPr>
          </a:p>
        </p:txBody>
      </p:sp>
      <p:sp>
        <p:nvSpPr>
          <p:cNvPr id="232" name="Google Shape;232;p23"/>
          <p:cNvSpPr txBox="1">
            <a:spLocks noGrp="1"/>
          </p:cNvSpPr>
          <p:nvPr>
            <p:ph type="ctrTitle" idx="17"/>
          </p:nvPr>
        </p:nvSpPr>
        <p:spPr>
          <a:xfrm>
            <a:off x="671087" y="3118040"/>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việc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quan</a:t>
            </a:r>
            <a:endParaRPr sz="1600" dirty="0">
              <a:latin typeface="Times New Roman" panose="02020603050405020304" pitchFamily="18" charset="0"/>
              <a:cs typeface="Times New Roman" panose="02020603050405020304" pitchFamily="18" charset="0"/>
            </a:endParaRPr>
          </a:p>
        </p:txBody>
      </p:sp>
      <p:sp>
        <p:nvSpPr>
          <p:cNvPr id="233" name="Google Shape;233;p23"/>
          <p:cNvSpPr txBox="1">
            <a:spLocks noGrp="1"/>
          </p:cNvSpPr>
          <p:nvPr>
            <p:ph type="ctrTitle" idx="18"/>
          </p:nvPr>
        </p:nvSpPr>
        <p:spPr>
          <a:xfrm>
            <a:off x="671087" y="4021973"/>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sz="1600" b="1" dirty="0">
                <a:latin typeface="Times New Roman" panose="02020603050405020304" pitchFamily="18" charset="0"/>
                <a:cs typeface="Times New Roman" panose="02020603050405020304" pitchFamily="18" charset="0"/>
              </a:rPr>
              <a:t>Datasets</a:t>
            </a:r>
            <a:endParaRPr sz="1600" dirty="0">
              <a:latin typeface="Times New Roman" panose="02020603050405020304" pitchFamily="18" charset="0"/>
              <a:cs typeface="Times New Roman" panose="02020603050405020304" pitchFamily="18" charset="0"/>
            </a:endParaRPr>
          </a:p>
        </p:txBody>
      </p:sp>
      <p:sp>
        <p:nvSpPr>
          <p:cNvPr id="234" name="Google Shape;234;p23"/>
          <p:cNvSpPr txBox="1">
            <a:spLocks noGrp="1"/>
          </p:cNvSpPr>
          <p:nvPr>
            <p:ph type="ctrTitle" idx="19"/>
          </p:nvPr>
        </p:nvSpPr>
        <p:spPr>
          <a:xfrm>
            <a:off x="6424513" y="2251800"/>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vi-VN" sz="1600" b="1" dirty="0">
                <a:latin typeface="+mj-lt"/>
              </a:rPr>
              <a:t>Các phương thức</a:t>
            </a:r>
            <a:endParaRPr sz="1600" dirty="0">
              <a:latin typeface="+mj-lt"/>
            </a:endParaRPr>
          </a:p>
        </p:txBody>
      </p:sp>
      <p:sp>
        <p:nvSpPr>
          <p:cNvPr id="235" name="Google Shape;235;p23"/>
          <p:cNvSpPr txBox="1">
            <a:spLocks noGrp="1"/>
          </p:cNvSpPr>
          <p:nvPr>
            <p:ph type="ctrTitle" idx="20"/>
          </p:nvPr>
        </p:nvSpPr>
        <p:spPr>
          <a:xfrm>
            <a:off x="6409737" y="3118040"/>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sz="1600" b="1" dirty="0" err="1">
                <a:latin typeface="Times New Roman" panose="02020603050405020304" pitchFamily="18" charset="0"/>
                <a:cs typeface="Times New Roman" panose="02020603050405020304" pitchFamily="18" charset="0"/>
              </a:rPr>
              <a:t>Các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thực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nghiệm</a:t>
            </a:r>
            <a:endParaRPr sz="1600" dirty="0">
              <a:latin typeface="Times New Roman" panose="02020603050405020304" pitchFamily="18" charset="0"/>
              <a:cs typeface="Times New Roman" panose="02020603050405020304" pitchFamily="18" charset="0"/>
            </a:endParaRPr>
          </a:p>
        </p:txBody>
      </p:sp>
      <p:sp>
        <p:nvSpPr>
          <p:cNvPr id="236" name="Google Shape;236;p23"/>
          <p:cNvSpPr txBox="1">
            <a:spLocks noGrp="1"/>
          </p:cNvSpPr>
          <p:nvPr>
            <p:ph type="ctrTitle" idx="21"/>
          </p:nvPr>
        </p:nvSpPr>
        <p:spPr>
          <a:xfrm>
            <a:off x="6424513" y="4056597"/>
            <a:ext cx="2076000" cy="196200"/>
          </a:xfrm>
          <a:prstGeom prst="rect">
            <a:avLst/>
          </a:prstGeom>
        </p:spPr>
        <p:txBody>
          <a:bodyPr spcFirstLastPara="1" wrap="square" lIns="91425" tIns="91425" rIns="91425" bIns="91425" anchor="b" anchorCtr="0">
            <a:noAutofit/>
          </a:bodyPr>
          <a:lstStyle/>
          <a:p>
            <a:pPr lvl="0">
              <a:buClr>
                <a:schemeClr val="dk1"/>
              </a:buClr>
              <a:buSzPts val="1100"/>
            </a:pPr>
            <a:r>
              <a:rPr lang="en-US" sz="1600" b="1" dirty="0" err="1">
                <a:latin typeface="Times New Roman" panose="02020603050405020304" pitchFamily="18" charset="0"/>
                <a:cs typeface="Times New Roman" panose="02020603050405020304" pitchFamily="18" charset="0"/>
              </a:rPr>
              <a:t>Kết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quả</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thảo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luận</a:t>
            </a:r>
            <a:endParaRPr sz="1600" dirty="0">
              <a:latin typeface="Times New Roman" panose="02020603050405020304" pitchFamily="18" charset="0"/>
              <a:cs typeface="Times New Roman" panose="02020603050405020304" pitchFamily="18" charset="0"/>
            </a:endParaRPr>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7" name="Google Shape;5887;p52"/>
          <p:cNvGrpSpPr/>
          <p:nvPr/>
        </p:nvGrpSpPr>
        <p:grpSpPr>
          <a:xfrm>
            <a:off x="5135620" y="4467637"/>
            <a:ext cx="410651" cy="409081"/>
            <a:chOff x="2085450" y="842250"/>
            <a:chExt cx="483700" cy="481850"/>
          </a:xfrm>
        </p:grpSpPr>
        <p:sp>
          <p:nvSpPr>
            <p:cNvPr id="48" name="Google Shape;5888;p52"/>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889;p52"/>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890;p52"/>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TextBox 7"/>
          <p:cNvSpPr txBox="1"/>
          <p:nvPr/>
        </p:nvSpPr>
        <p:spPr>
          <a:xfrm>
            <a:off x="5816316" y="4414104"/>
            <a:ext cx="527709" cy="461665"/>
          </a:xfrm>
          <a:prstGeom prst="rect">
            <a:avLst/>
          </a:prstGeom>
          <a:noFill/>
        </p:spPr>
        <p:txBody>
          <a:bodyPr wrap="none" rtlCol="0">
            <a:spAutoFit/>
          </a:bodyPr>
          <a:lstStyle/>
          <a:p>
            <a:r>
              <a:rPr lang="vi-VN" sz="2400" dirty="0" smtClean="0">
                <a:solidFill>
                  <a:schemeClr val="accent1"/>
                </a:solidFill>
              </a:rPr>
              <a:t>07</a:t>
            </a:r>
            <a:endParaRPr lang="en-US" sz="2400" dirty="0">
              <a:solidFill>
                <a:schemeClr val="accent1"/>
              </a:solidFill>
            </a:endParaRPr>
          </a:p>
        </p:txBody>
      </p:sp>
      <p:sp>
        <p:nvSpPr>
          <p:cNvPr id="9" name="TextBox 8"/>
          <p:cNvSpPr txBox="1"/>
          <p:nvPr/>
        </p:nvSpPr>
        <p:spPr>
          <a:xfrm>
            <a:off x="6424513" y="4475659"/>
            <a:ext cx="944489" cy="338554"/>
          </a:xfrm>
          <a:prstGeom prst="rect">
            <a:avLst/>
          </a:prstGeom>
          <a:noFill/>
        </p:spPr>
        <p:txBody>
          <a:bodyPr wrap="none" rtlCol="0">
            <a:spAutoFit/>
          </a:bodyPr>
          <a:lstStyle/>
          <a:p>
            <a:pPr lvl="1"/>
            <a:r>
              <a:rPr lang="vi-VN" sz="1600" b="1" dirty="0" smtClean="0">
                <a:solidFill>
                  <a:schemeClr val="bg1"/>
                </a:solidFill>
                <a:latin typeface="+mj-lt"/>
              </a:rPr>
              <a:t>Kết luận</a:t>
            </a:r>
            <a:endParaRPr lang="en-US" sz="1600" b="1" dirty="0">
              <a:solidFill>
                <a:schemeClr val="bg1"/>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lvl="0"/>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I: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endParaRPr sz="2400" dirty="0">
              <a:latin typeface="Times New Roman" panose="02020603050405020304" pitchFamily="18" charset="0"/>
              <a:cs typeface="Times New Roman" panose="02020603050405020304" pitchFamily="18" charset="0"/>
            </a:endParaRPr>
          </a:p>
        </p:txBody>
      </p:sp>
      <p:sp>
        <p:nvSpPr>
          <p:cNvPr id="263" name="Google Shape;263;p24"/>
          <p:cNvSpPr txBox="1">
            <a:spLocks noGrp="1"/>
          </p:cNvSpPr>
          <p:nvPr>
            <p:ph type="subTitle" idx="1"/>
          </p:nvPr>
        </p:nvSpPr>
        <p:spPr>
          <a:xfrm>
            <a:off x="4452257" y="2746375"/>
            <a:ext cx="4691743" cy="2250168"/>
          </a:xfrm>
          <a:prstGeom prst="rect">
            <a:avLst/>
          </a:prstGeom>
        </p:spPr>
        <p:txBody>
          <a:bodyPr spcFirstLastPara="1" wrap="square" lIns="91425" tIns="91425" rIns="91425" bIns="91425" anchor="t" anchorCtr="0">
            <a:noAutofit/>
          </a:bodyPr>
          <a:lstStyle/>
          <a:p>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Việc </a:t>
            </a:r>
            <a:r>
              <a:rPr lang="vi-VN" sz="1400" dirty="0">
                <a:latin typeface="Times New Roman" panose="02020603050405020304" pitchFamily="18" charset="0"/>
                <a:cs typeface="Times New Roman" panose="02020603050405020304" pitchFamily="18" charset="0"/>
              </a:rPr>
              <a:t>nghiên cứu các bình luận của người dùng là điều cần </a:t>
            </a:r>
            <a:r>
              <a:rPr lang="vi-VN" sz="1400" dirty="0" smtClean="0">
                <a:latin typeface="Times New Roman" panose="02020603050405020304" pitchFamily="18" charset="0"/>
                <a:cs typeface="Times New Roman" panose="02020603050405020304" pitchFamily="18" charset="0"/>
              </a:rPr>
              <a:t>thiết đối</a:t>
            </a:r>
            <a:r>
              <a:rPr lang="en-US" sz="1400"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với </a:t>
            </a:r>
            <a:r>
              <a:rPr lang="vi-VN" sz="1400" dirty="0">
                <a:latin typeface="Times New Roman" panose="02020603050405020304" pitchFamily="18" charset="0"/>
                <a:cs typeface="Times New Roman" panose="02020603050405020304" pitchFamily="18" charset="0"/>
              </a:rPr>
              <a:t>các nhà khoa học xã hội, các nhà hoạch định chính sách và các nhà báo vì các cuộc thảo luận ảo cung cấp cái nhìn sâu sắc về dư luận và phản ứng đối với dòng tin tức hàng ngày. </a:t>
            </a:r>
            <a:endParaRPr lang="vi-VN"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t>
            </a:r>
            <a:r>
              <a:rPr lang="vi-VN" sz="1400" dirty="0" smtClean="0">
                <a:latin typeface="Times New Roman" panose="02020603050405020304" pitchFamily="18" charset="0"/>
                <a:cs typeface="Times New Roman" panose="02020603050405020304" pitchFamily="18" charset="0"/>
              </a:rPr>
              <a:t>Vì </a:t>
            </a:r>
            <a:r>
              <a:rPr lang="vi-VN" sz="1400" dirty="0">
                <a:latin typeface="Times New Roman" panose="02020603050405020304" pitchFamily="18" charset="0"/>
                <a:cs typeface="Times New Roman" panose="02020603050405020304" pitchFamily="18" charset="0"/>
              </a:rPr>
              <a:t>vậy chúng tôi giới thiệu Vấn đề Căn chỉnh Bài viết-Bình luận . Mục đích của chúng tôi là xác định một tập hợp các lớp liên quan đến bài viết-bình luận và đề xuất một phương pháp phân loại tự động các cặp bài viết-bình luận.</a:t>
            </a:r>
            <a:endParaRPr lang="vi-VN" sz="1400" dirty="0">
              <a:latin typeface="Times New Roman" panose="02020603050405020304" pitchFamily="18" charset="0"/>
              <a:cs typeface="Times New Roman" panose="02020603050405020304" pitchFamily="18" charset="0"/>
            </a:endParaRPr>
          </a:p>
          <a:p>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1" dirty="0" smtClean="0">
                <a:solidFill>
                  <a:srgbClr val="48FFD5"/>
                </a:solidFill>
                <a:latin typeface="Times New Roman" panose="02020603050405020304" pitchFamily="18" charset="0"/>
                <a:ea typeface="Impact"/>
                <a:cs typeface="Times New Roman" panose="02020603050405020304" pitchFamily="18" charset="0"/>
                <a:sym typeface="Impact"/>
              </a:rPr>
              <a:t>Nhóm 3</a:t>
            </a:r>
            <a:endParaRPr b="1" dirty="0">
              <a:solidFill>
                <a:srgbClr val="48FFD5"/>
              </a:solidFill>
              <a:latin typeface="Times New Roman" panose="02020603050405020304" pitchFamily="18" charset="0"/>
              <a:ea typeface="Impact"/>
              <a:cs typeface="Times New Roman" panose="02020603050405020304" pitchFamily="18" charset="0"/>
              <a:sym typeface="Impac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II: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việc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liên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quan</a:t>
            </a:r>
            <a:endParaRPr dirty="0">
              <a:latin typeface="Times New Roman" panose="02020603050405020304" pitchFamily="18" charset="0"/>
              <a:cs typeface="Times New Roman" panose="02020603050405020304" pitchFamily="18" charset="0"/>
            </a:endParaRPr>
          </a:p>
        </p:txBody>
      </p:sp>
      <p:sp>
        <p:nvSpPr>
          <p:cNvPr id="279" name="Google Shape;279;p25"/>
          <p:cNvSpPr txBox="1">
            <a:spLocks noGrp="1"/>
          </p:cNvSpPr>
          <p:nvPr>
            <p:ph type="ctrTitle"/>
          </p:nvPr>
        </p:nvSpPr>
        <p:spPr>
          <a:xfrm>
            <a:off x="311700" y="1311729"/>
            <a:ext cx="8520600" cy="2694214"/>
          </a:xfrm>
          <a:prstGeom prst="rect">
            <a:avLst/>
          </a:prstGeom>
        </p:spPr>
        <p:txBody>
          <a:bodyPr spcFirstLastPara="1" wrap="square" lIns="91425" tIns="91425" rIns="91425" bIns="91425" anchor="b" anchorCtr="0">
            <a:noAutofit/>
          </a:bodyPr>
          <a:lstStyle/>
          <a:p>
            <a:pPr algn="l"/>
            <a:r>
              <a:rPr lang="en-US" sz="1600" dirty="0" smtClean="0">
                <a:latin typeface="+mj-lt"/>
              </a:rPr>
              <a:t>- </a:t>
            </a:r>
            <a:r>
              <a:rPr lang="vi-VN" sz="1600" dirty="0" smtClean="0">
                <a:latin typeface="+mj-lt"/>
              </a:rPr>
              <a:t>Bình </a:t>
            </a:r>
            <a:r>
              <a:rPr lang="vi-VN" sz="1600" dirty="0">
                <a:latin typeface="+mj-lt"/>
              </a:rPr>
              <a:t>luận của người dùng là một phương tiện hữu hiệu để hiểu dư luận và phản ứng lại các sự kiện mới nổi</a:t>
            </a:r>
            <a:r>
              <a:rPr lang="vi-VN" sz="1600" dirty="0" smtClean="0">
                <a:latin typeface="+mj-lt"/>
              </a:rPr>
              <a:t>.</a:t>
            </a:r>
            <a:r>
              <a:rPr lang="en-US" sz="1600" dirty="0" smtClean="0">
                <a:latin typeface="+mj-lt"/>
              </a:rPr>
              <a:t/>
            </a:r>
            <a:br>
              <a:rPr lang="en-US" sz="1600" dirty="0" smtClean="0">
                <a:latin typeface="+mj-lt"/>
              </a:rPr>
            </a:br>
            <a:r>
              <a:rPr lang="vi-VN" sz="1600" dirty="0">
                <a:latin typeface="+mj-lt"/>
              </a:rPr>
              <a:t/>
            </a:r>
            <a:br>
              <a:rPr lang="vi-VN" sz="1600" dirty="0">
                <a:latin typeface="+mj-lt"/>
              </a:rPr>
            </a:br>
            <a:r>
              <a:rPr lang="en-US" sz="1600" dirty="0" smtClean="0">
                <a:latin typeface="+mj-lt"/>
              </a:rPr>
              <a:t>- </a:t>
            </a:r>
            <a:r>
              <a:rPr lang="vi-VN" sz="1600" dirty="0" smtClean="0">
                <a:latin typeface="+mj-lt"/>
              </a:rPr>
              <a:t>Để </a:t>
            </a:r>
            <a:r>
              <a:rPr lang="vi-VN" sz="1600" dirty="0">
                <a:latin typeface="+mj-lt"/>
              </a:rPr>
              <a:t>giải quyết vấn đề này, một nhóm nghiên cứu tập trung vào việc bình luận trôi dạt.</a:t>
            </a:r>
            <a:r>
              <a:rPr lang="vi-VN" sz="1600" dirty="0">
                <a:latin typeface="+mj-lt"/>
              </a:rPr>
              <a:t/>
            </a:r>
            <a:br>
              <a:rPr lang="vi-VN" sz="1600" dirty="0">
                <a:latin typeface="+mj-lt"/>
              </a:rPr>
            </a:br>
            <a:r>
              <a:rPr lang="vi-VN" sz="1600" dirty="0">
                <a:latin typeface="+mj-lt"/>
              </a:rPr>
              <a:t>bằng cách tận dụng tính chất thời gian của các bình luận. Một bài báo càng cũ thì càng có nhiều người bình luận và xác suất bị trôi chủ đề càng cao</a:t>
            </a:r>
            <a:r>
              <a:rPr lang="vi-VN" sz="1600" dirty="0" smtClean="0">
                <a:latin typeface="+mj-lt"/>
              </a:rPr>
              <a:t>.</a:t>
            </a:r>
            <a:r>
              <a:rPr lang="en-US" sz="1600" dirty="0" smtClean="0">
                <a:latin typeface="+mj-lt"/>
              </a:rPr>
              <a:t/>
            </a:r>
            <a:br>
              <a:rPr lang="en-US" sz="1600" dirty="0" smtClean="0">
                <a:latin typeface="+mj-lt"/>
              </a:rPr>
            </a:br>
            <a:r>
              <a:rPr lang="vi-VN" sz="1600" dirty="0">
                <a:latin typeface="+mj-lt"/>
              </a:rPr>
              <a:t/>
            </a:r>
            <a:br>
              <a:rPr lang="vi-VN" sz="1600" dirty="0">
                <a:latin typeface="+mj-lt"/>
              </a:rPr>
            </a:br>
            <a:r>
              <a:rPr lang="en-US" sz="1600" dirty="0" smtClean="0">
                <a:latin typeface="+mj-lt"/>
              </a:rPr>
              <a:t>- </a:t>
            </a:r>
            <a:r>
              <a:rPr lang="vi-VN" sz="1600" dirty="0" smtClean="0">
                <a:latin typeface="+mj-lt"/>
              </a:rPr>
              <a:t>Hiện </a:t>
            </a:r>
            <a:r>
              <a:rPr lang="vi-VN" sz="1600" dirty="0">
                <a:latin typeface="+mj-lt"/>
              </a:rPr>
              <a:t>tượng này ảnh hưởng đến chất lượng của các bình luận và mức độ liên quan của chúng.</a:t>
            </a:r>
            <a:r>
              <a:rPr lang="vi-VN" sz="1600" dirty="0">
                <a:latin typeface="+mj-lt"/>
              </a:rPr>
              <a:t/>
            </a:r>
            <a:br>
              <a:rPr lang="vi-VN" sz="1600" dirty="0">
                <a:latin typeface="+mj-lt"/>
              </a:rPr>
            </a:br>
            <a:r>
              <a:rPr lang="vi-VN" sz="1600" dirty="0">
                <a:latin typeface="+mj-lt"/>
              </a:rPr>
              <a:t/>
            </a:r>
            <a:br>
              <a:rPr lang="vi-VN" sz="1600" dirty="0">
                <a:latin typeface="+mj-lt"/>
              </a:rPr>
            </a:br>
            <a:endParaRPr sz="1600" dirty="0">
              <a:latin typeface="+mj-lt"/>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4070686" cy="606600"/>
          </a:xfrm>
          <a:prstGeom prst="rect">
            <a:avLst/>
          </a:prstGeom>
        </p:spPr>
        <p:txBody>
          <a:bodyPr spcFirstLastPara="1" wrap="square" lIns="91425" tIns="91425" rIns="91425" bIns="91425" anchor="b" anchorCtr="0">
            <a:noAutofit/>
          </a:bodyPr>
          <a:lstStyle/>
          <a:p>
            <a:pPr lvl="0"/>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III: Datasets</a:t>
            </a:r>
            <a:endParaRPr dirty="0">
              <a:solidFill>
                <a:srgbClr val="FFFFFF"/>
              </a:solidFill>
              <a:latin typeface="Times New Roman" panose="02020603050405020304" pitchFamily="18" charset="0"/>
              <a:cs typeface="Times New Roman" panose="02020603050405020304" pitchFamily="18" charset="0"/>
            </a:endParaRPr>
          </a:p>
        </p:txBody>
      </p:sp>
      <p:sp>
        <p:nvSpPr>
          <p:cNvPr id="297" name="Google Shape;297;p26"/>
          <p:cNvSpPr txBox="1">
            <a:spLocks noGrp="1"/>
          </p:cNvSpPr>
          <p:nvPr>
            <p:ph type="subTitle" idx="1"/>
          </p:nvPr>
        </p:nvSpPr>
        <p:spPr>
          <a:xfrm>
            <a:off x="4789714" y="2746375"/>
            <a:ext cx="4267200" cy="2228396"/>
          </a:xfrm>
          <a:prstGeom prst="rect">
            <a:avLst/>
          </a:prstGeom>
        </p:spPr>
        <p:txBody>
          <a:bodyPr spcFirstLastPara="1" wrap="square" lIns="91425" tIns="91425" rIns="91425" bIns="91425" anchor="t" anchorCtr="0">
            <a:noAutofit/>
          </a:bodyPr>
          <a:lstStyle/>
          <a:p>
            <a:r>
              <a:rPr lang="en-US" sz="1600" dirty="0" smtClean="0">
                <a:latin typeface="+mj-lt"/>
              </a:rPr>
              <a:t>- </a:t>
            </a:r>
            <a:r>
              <a:rPr lang="vi-VN" sz="1600" dirty="0" smtClean="0">
                <a:latin typeface="+mj-lt"/>
              </a:rPr>
              <a:t>Tập </a:t>
            </a:r>
            <a:r>
              <a:rPr lang="vi-VN" sz="1600" dirty="0">
                <a:latin typeface="+mj-lt"/>
              </a:rPr>
              <a:t>dữ liệu có hơn 19 nghìn bài báo với </a:t>
            </a:r>
            <a:r>
              <a:rPr lang="vi-VN" sz="1600" dirty="0" smtClean="0">
                <a:latin typeface="+mj-lt"/>
              </a:rPr>
              <a:t>9</a:t>
            </a:r>
            <a:r>
              <a:rPr lang="en-US" sz="1600" dirty="0" smtClean="0">
                <a:latin typeface="+mj-lt"/>
              </a:rPr>
              <a:t> </a:t>
            </a:r>
            <a:r>
              <a:rPr lang="vi-VN" sz="1600" dirty="0" smtClean="0">
                <a:latin typeface="+mj-lt"/>
              </a:rPr>
              <a:t>triệu </a:t>
            </a:r>
            <a:r>
              <a:rPr lang="vi-VN" sz="1600" dirty="0">
                <a:latin typeface="+mj-lt"/>
              </a:rPr>
              <a:t>comments. Đối với nghiên cứu này, chúng tôi đã chọn năm trang tin tức đại diện cho vấn đề đang bàn</a:t>
            </a:r>
            <a:r>
              <a:rPr lang="vi-VN" sz="1600" b="1" dirty="0">
                <a:latin typeface="+mj-lt"/>
              </a:rPr>
              <a:t>.</a:t>
            </a:r>
            <a:endParaRPr lang="vi-VN" sz="1600" dirty="0">
              <a:latin typeface="+mj-lt"/>
            </a:endParaRPr>
          </a:p>
          <a:p>
            <a:r>
              <a:rPr lang="vi-VN" sz="1600" dirty="0">
                <a:latin typeface="+mj-lt"/>
              </a:rPr>
              <a:t/>
            </a:r>
            <a:br>
              <a:rPr lang="vi-VN" sz="1600" dirty="0">
                <a:latin typeface="+mj-lt"/>
              </a:rPr>
            </a:br>
            <a:endParaRPr sz="1600" dirty="0">
              <a:solidFill>
                <a:srgbClr val="FFFFFF"/>
              </a:solidFill>
              <a:latin typeface="+mj-lt"/>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3" y="1073756"/>
            <a:ext cx="467774" cy="44298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361" y="1826362"/>
            <a:ext cx="457200" cy="457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573" y="1812200"/>
            <a:ext cx="457200" cy="4572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008" y="3401323"/>
            <a:ext cx="457200" cy="4572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7858" y="3440867"/>
            <a:ext cx="457200" cy="457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098072" y="1301478"/>
            <a:ext cx="4902978" cy="25356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395" name="Google Shape;395;p27"/>
          <p:cNvSpPr txBox="1">
            <a:spLocks noGrp="1"/>
          </p:cNvSpPr>
          <p:nvPr>
            <p:ph type="subTitle" idx="1"/>
          </p:nvPr>
        </p:nvSpPr>
        <p:spPr>
          <a:xfrm>
            <a:off x="2098072" y="1301478"/>
            <a:ext cx="4902978" cy="2526196"/>
          </a:xfrm>
          <a:prstGeom prst="rect">
            <a:avLst/>
          </a:prstGeom>
        </p:spPr>
        <p:txBody>
          <a:bodyPr spcFirstLastPara="1" wrap="square" lIns="91425" tIns="91425" rIns="91425" bIns="91425" anchor="t" anchorCtr="0">
            <a:noAutofit/>
          </a:bodyPr>
          <a:lstStyle/>
          <a:p>
            <a:pPr algn="l"/>
            <a:r>
              <a:rPr lang="vi-VN" sz="1600" b="1" dirty="0">
                <a:latin typeface="+mj-lt"/>
              </a:rPr>
              <a:t>3.1 Dán Nhãn </a:t>
            </a:r>
            <a:endParaRPr lang="en-US" sz="1600" b="1" dirty="0" smtClean="0">
              <a:latin typeface="+mj-lt"/>
            </a:endParaRPr>
          </a:p>
          <a:p>
            <a:pPr algn="l"/>
            <a:endParaRPr lang="vi-VN" sz="1600" b="1" dirty="0">
              <a:latin typeface="+mj-lt"/>
            </a:endParaRPr>
          </a:p>
          <a:p>
            <a:pPr algn="l"/>
            <a:r>
              <a:rPr lang="en-US" sz="1600" dirty="0" smtClean="0">
                <a:latin typeface="+mj-lt"/>
              </a:rPr>
              <a:t>- </a:t>
            </a:r>
            <a:r>
              <a:rPr lang="vi-VN" sz="1600" dirty="0" smtClean="0">
                <a:latin typeface="+mj-lt"/>
              </a:rPr>
              <a:t>Chúng </a:t>
            </a:r>
            <a:r>
              <a:rPr lang="vi-VN" sz="1600" dirty="0">
                <a:latin typeface="+mj-lt"/>
              </a:rPr>
              <a:t>tôi loại bỏ tất cả các bài viết mà không có nhận xét. Rồi chọn ngẫu nhiên 1K bài viết-bình luận các cặp từ mỗi outlet. Sau đó, các trình chú thích gắn nhãn thủ công và độc lập cho các cặp trong bốn lớp: Có liên quan, Đối tượng giống nhau, Cùng danh mục và Không liên quan.</a:t>
            </a:r>
            <a:endParaRPr lang="vi-VN" sz="1600" dirty="0">
              <a:latin typeface="+mj-lt"/>
            </a:endParaRPr>
          </a:p>
          <a:p>
            <a:pPr algn="l"/>
            <a:r>
              <a:rPr lang="vi-VN" sz="1600" dirty="0">
                <a:latin typeface="+mj-lt"/>
              </a:rPr>
              <a:t/>
            </a:r>
            <a:br>
              <a:rPr lang="vi-VN" sz="1600" dirty="0">
                <a:latin typeface="+mj-lt"/>
              </a:rPr>
            </a:br>
            <a:endParaRPr sz="16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105697" y="632544"/>
            <a:ext cx="7833900" cy="606600"/>
          </a:xfrm>
          <a:prstGeom prst="rect">
            <a:avLst/>
          </a:prstGeom>
        </p:spPr>
        <p:txBody>
          <a:bodyPr spcFirstLastPara="1" wrap="square" lIns="91425" tIns="91425" rIns="91425" bIns="91425" anchor="b" anchorCtr="0">
            <a:noAutofit/>
          </a:bodyPr>
          <a:lstStyle/>
          <a:p>
            <a:r>
              <a:rPr lang="vi-VN" sz="1600" b="1" dirty="0">
                <a:latin typeface="+mj-lt"/>
              </a:rPr>
              <a:t>3.2 Nghiên cứu Thỏa thuận Người </a:t>
            </a:r>
            <a:r>
              <a:rPr lang="vi-VN" sz="1600" b="1" dirty="0" smtClean="0">
                <a:latin typeface="+mj-lt"/>
              </a:rPr>
              <a:t>dùng</a:t>
            </a:r>
            <a:endParaRPr sz="1600" dirty="0">
              <a:solidFill>
                <a:srgbClr val="FFFFFF"/>
              </a:solidFill>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p:cNvSpPr>
            <a:spLocks noGrp="1"/>
          </p:cNvSpPr>
          <p:nvPr>
            <p:ph type="ctrTitle" idx="3"/>
          </p:nvPr>
        </p:nvSpPr>
        <p:spPr>
          <a:xfrm>
            <a:off x="105697" y="2541755"/>
            <a:ext cx="4360040" cy="1354754"/>
          </a:xfrm>
        </p:spPr>
        <p:txBody>
          <a:bodyPr/>
          <a:lstStyle/>
          <a:p>
            <a:pPr lvl="0" eaLnBrk="0" fontAlgn="base" hangingPunct="0">
              <a:spcBef>
                <a:spcPct val="0"/>
              </a:spcBef>
              <a:spcAft>
                <a:spcPct val="0"/>
              </a:spcAft>
            </a:pPr>
            <a:r>
              <a:rPr lang="en-US" altLang="en-US" sz="1400" dirty="0" smtClean="0">
                <a:solidFill>
                  <a:schemeClr val="bg1"/>
                </a:solidFill>
                <a:latin typeface="Times New Roman" panose="02020603050405020304" pitchFamily="18" charset="0"/>
                <a:cs typeface="Times New Roman" panose="02020603050405020304" pitchFamily="18" charset="0"/>
              </a:rPr>
              <a:t>- </a:t>
            </a:r>
            <a:r>
              <a:rPr lang="en-US" altLang="en-US" sz="1400" dirty="0" err="1" smtClean="0">
                <a:solidFill>
                  <a:schemeClr val="bg1"/>
                </a:solidFill>
                <a:latin typeface="Times New Roman" panose="02020603050405020304" pitchFamily="18" charset="0"/>
                <a:cs typeface="Times New Roman" panose="02020603050405020304" pitchFamily="18" charset="0"/>
              </a:rPr>
              <a:t>Việc</a:t>
            </a:r>
            <a:r>
              <a:rPr lang="en-US" altLang="en-US" sz="1400" dirty="0" smtClean="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xác</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định</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mức</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độ</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liên</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quan</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của</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một</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bình</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luận</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đối</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với</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một</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bài</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báo</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không</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phải</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là</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một</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việc</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dễ</a:t>
            </a:r>
            <a:r>
              <a:rPr lang="en-US" altLang="en-US" sz="1400" dirty="0">
                <a:solidFill>
                  <a:schemeClr val="bg1"/>
                </a:solidFill>
                <a:latin typeface="Times New Roman" panose="02020603050405020304" pitchFamily="18" charset="0"/>
                <a:cs typeface="Times New Roman" panose="02020603050405020304" pitchFamily="18" charset="0"/>
              </a:rPr>
              <a:t> </a:t>
            </a:r>
            <a:r>
              <a:rPr lang="en-US" altLang="en-US" sz="1400" dirty="0" err="1">
                <a:solidFill>
                  <a:schemeClr val="bg1"/>
                </a:solidFill>
                <a:latin typeface="Times New Roman" panose="02020603050405020304" pitchFamily="18" charset="0"/>
                <a:cs typeface="Times New Roman" panose="02020603050405020304" pitchFamily="18" charset="0"/>
              </a:rPr>
              <a:t>dàng</a:t>
            </a:r>
            <a:r>
              <a:rPr lang="en-US" altLang="en-US" sz="1400" dirty="0" smtClean="0">
                <a:solidFill>
                  <a:schemeClr val="bg1"/>
                </a:solidFill>
                <a:latin typeface="Times New Roman" panose="02020603050405020304" pitchFamily="18" charset="0"/>
                <a:cs typeface="Times New Roman" panose="02020603050405020304" pitchFamily="18" charset="0"/>
              </a:rPr>
              <a:t>.</a:t>
            </a:r>
            <a:r>
              <a:rPr lang="en-US" altLang="en-US" sz="1600" dirty="0">
                <a:solidFill>
                  <a:schemeClr val="bg1"/>
                </a:solidFill>
                <a:latin typeface="Times New Roman" panose="02020603050405020304" pitchFamily="18" charset="0"/>
                <a:cs typeface="Times New Roman" panose="02020603050405020304" pitchFamily="18" charset="0"/>
              </a:rPr>
              <a:t/>
            </a:r>
            <a:br>
              <a:rPr lang="en-US" altLang="en-US" sz="1600" dirty="0">
                <a:solidFill>
                  <a:schemeClr val="bg1"/>
                </a:solidFill>
                <a:latin typeface="Times New Roman" panose="02020603050405020304" pitchFamily="18" charset="0"/>
                <a:cs typeface="Times New Roman" panose="02020603050405020304" pitchFamily="18" charset="0"/>
              </a:rPr>
            </a:br>
            <a:r>
              <a:rPr lang="en-US" altLang="en-US" sz="1600" dirty="0" smtClean="0">
                <a:solidFill>
                  <a:schemeClr val="bg1"/>
                </a:solidFill>
                <a:latin typeface="Times New Roman" panose="02020603050405020304" pitchFamily="18" charset="0"/>
                <a:cs typeface="Times New Roman" panose="02020603050405020304" pitchFamily="18" charset="0"/>
              </a:rPr>
              <a:t>- </a:t>
            </a:r>
            <a:r>
              <a:rPr lang="en-US" altLang="en-US" sz="1600" dirty="0" err="1" smtClean="0">
                <a:solidFill>
                  <a:schemeClr val="bg1"/>
                </a:solidFill>
                <a:latin typeface="Times New Roman" panose="02020603050405020304" pitchFamily="18" charset="0"/>
                <a:cs typeface="Times New Roman" panose="02020603050405020304" pitchFamily="18" charset="0"/>
              </a:rPr>
              <a:t>Chúng</a:t>
            </a:r>
            <a:r>
              <a:rPr lang="en-US" altLang="en-US" sz="1600" dirty="0" smtClean="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tôi</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sử</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dụng</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thống</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kê</a:t>
            </a:r>
            <a:r>
              <a:rPr lang="en-US" altLang="en-US" sz="1600" dirty="0">
                <a:solidFill>
                  <a:schemeClr val="bg1"/>
                </a:solidFill>
                <a:latin typeface="Times New Roman" panose="02020603050405020304" pitchFamily="18" charset="0"/>
                <a:cs typeface="Times New Roman" panose="02020603050405020304" pitchFamily="18" charset="0"/>
              </a:rPr>
              <a:t> Fleiss Kappa </a:t>
            </a:r>
            <a:r>
              <a:rPr lang="en-US" altLang="en-US" sz="1600" dirty="0" err="1">
                <a:solidFill>
                  <a:schemeClr val="bg1"/>
                </a:solidFill>
                <a:latin typeface="Times New Roman" panose="02020603050405020304" pitchFamily="18" charset="0"/>
                <a:cs typeface="Times New Roman" panose="02020603050405020304" pitchFamily="18" charset="0"/>
              </a:rPr>
              <a:t>và</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hệ</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số</a:t>
            </a:r>
            <a:r>
              <a:rPr lang="en-US" altLang="en-US" sz="1600" dirty="0">
                <a:solidFill>
                  <a:schemeClr val="bg1"/>
                </a:solidFill>
                <a:latin typeface="Times New Roman" panose="02020603050405020304" pitchFamily="18" charset="0"/>
                <a:cs typeface="Times New Roman" panose="02020603050405020304" pitchFamily="18" charset="0"/>
              </a:rPr>
              <a:t> alpha </a:t>
            </a:r>
            <a:r>
              <a:rPr lang="en-US" altLang="en-US" sz="1600" dirty="0" err="1">
                <a:solidFill>
                  <a:schemeClr val="bg1"/>
                </a:solidFill>
                <a:latin typeface="Times New Roman" panose="02020603050405020304" pitchFamily="18" charset="0"/>
                <a:cs typeface="Times New Roman" panose="02020603050405020304" pitchFamily="18" charset="0"/>
              </a:rPr>
              <a:t>của</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Krippendorff</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để</a:t>
            </a:r>
            <a:r>
              <a:rPr lang="en-US" altLang="en-US" sz="1600" dirty="0">
                <a:solidFill>
                  <a:schemeClr val="bg1"/>
                </a:solidFill>
                <a:latin typeface="Times New Roman" panose="02020603050405020304" pitchFamily="18" charset="0"/>
                <a:cs typeface="Times New Roman" panose="02020603050405020304" pitchFamily="18" charset="0"/>
              </a:rPr>
              <a:t> so </a:t>
            </a:r>
            <a:r>
              <a:rPr lang="en-US" altLang="en-US" sz="1600" dirty="0" err="1">
                <a:solidFill>
                  <a:schemeClr val="bg1"/>
                </a:solidFill>
                <a:latin typeface="Times New Roman" panose="02020603050405020304" pitchFamily="18" charset="0"/>
                <a:cs typeface="Times New Roman" panose="02020603050405020304" pitchFamily="18" charset="0"/>
              </a:rPr>
              <a:t>sánh</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sự</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thống</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nhất</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giữa</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ba</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trình</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chú</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thích</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b="1" dirty="0">
                <a:solidFill>
                  <a:schemeClr val="bg1"/>
                </a:solidFill>
                <a:latin typeface="Times New Roman" panose="02020603050405020304" pitchFamily="18" charset="0"/>
                <a:cs typeface="Times New Roman" panose="02020603050405020304" pitchFamily="18" charset="0"/>
              </a:rPr>
              <a:t>  </a:t>
            </a:r>
            <a:r>
              <a:rPr lang="en-US" altLang="en-US" sz="1600" dirty="0">
                <a:solidFill>
                  <a:schemeClr val="bg1"/>
                </a:solidFill>
                <a:latin typeface="Times New Roman" panose="02020603050405020304" pitchFamily="18" charset="0"/>
                <a:cs typeface="Times New Roman" panose="02020603050405020304" pitchFamily="18" charset="0"/>
              </a:rPr>
              <a:t/>
            </a:r>
            <a:br>
              <a:rPr lang="en-US" altLang="en-US" sz="1600" dirty="0">
                <a:solidFill>
                  <a:schemeClr val="bg1"/>
                </a:solidFill>
                <a:latin typeface="Times New Roman" panose="02020603050405020304" pitchFamily="18" charset="0"/>
                <a:cs typeface="Times New Roman" panose="02020603050405020304" pitchFamily="18" charset="0"/>
              </a:rPr>
            </a:br>
            <a:r>
              <a:rPr lang="en-US" altLang="en-US" sz="1600" dirty="0" smtClean="0">
                <a:solidFill>
                  <a:schemeClr val="bg1"/>
                </a:solidFill>
                <a:latin typeface="Times New Roman" panose="02020603050405020304" pitchFamily="18" charset="0"/>
                <a:cs typeface="Times New Roman" panose="02020603050405020304" pitchFamily="18" charset="0"/>
              </a:rPr>
              <a:t/>
            </a:r>
            <a:br>
              <a:rPr lang="en-US" altLang="en-US" sz="1600" dirty="0" smtClean="0">
                <a:solidFill>
                  <a:schemeClr val="bg1"/>
                </a:solidFill>
                <a:latin typeface="Times New Roman" panose="02020603050405020304" pitchFamily="18" charset="0"/>
                <a:cs typeface="Times New Roman" panose="02020603050405020304" pitchFamily="18" charset="0"/>
              </a:rPr>
            </a:br>
            <a:r>
              <a:rPr lang="en-US" altLang="en-US" sz="1600" dirty="0" smtClean="0">
                <a:solidFill>
                  <a:schemeClr val="bg1"/>
                </a:solidFill>
                <a:latin typeface="Times New Roman" panose="02020603050405020304" pitchFamily="18" charset="0"/>
                <a:cs typeface="Times New Roman" panose="02020603050405020304" pitchFamily="18" charset="0"/>
              </a:rPr>
              <a:t>- </a:t>
            </a:r>
            <a:r>
              <a:rPr lang="en-US" altLang="en-US" sz="1600" dirty="0" err="1" smtClean="0">
                <a:solidFill>
                  <a:schemeClr val="bg1"/>
                </a:solidFill>
                <a:latin typeface="Times New Roman" panose="02020603050405020304" pitchFamily="18" charset="0"/>
                <a:cs typeface="Times New Roman" panose="02020603050405020304" pitchFamily="18" charset="0"/>
              </a:rPr>
              <a:t>Để</a:t>
            </a:r>
            <a:r>
              <a:rPr lang="en-US" altLang="en-US" sz="1600" dirty="0" smtClean="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giải</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thích</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sẽ</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sử</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dụng</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hệ</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số</a:t>
            </a:r>
            <a:r>
              <a:rPr lang="en-US" altLang="en-US" sz="1600" dirty="0">
                <a:solidFill>
                  <a:schemeClr val="bg1"/>
                </a:solidFill>
                <a:latin typeface="Times New Roman" panose="02020603050405020304" pitchFamily="18" charset="0"/>
                <a:cs typeface="Times New Roman" panose="02020603050405020304" pitchFamily="18" charset="0"/>
              </a:rPr>
              <a:t> alpha </a:t>
            </a:r>
            <a:r>
              <a:rPr lang="en-US" altLang="en-US" sz="1600" dirty="0" err="1">
                <a:solidFill>
                  <a:schemeClr val="bg1"/>
                </a:solidFill>
                <a:latin typeface="Times New Roman" panose="02020603050405020304" pitchFamily="18" charset="0"/>
                <a:cs typeface="Times New Roman" panose="02020603050405020304" pitchFamily="18" charset="0"/>
              </a:rPr>
              <a:t>của</a:t>
            </a:r>
            <a:r>
              <a:rPr lang="en-US" altLang="en-US" sz="1600" dirty="0">
                <a:solidFill>
                  <a:schemeClr val="bg1"/>
                </a:solidFill>
                <a:latin typeface="Times New Roman" panose="02020603050405020304" pitchFamily="18" charset="0"/>
                <a:cs typeface="Times New Roman" panose="02020603050405020304" pitchFamily="18" charset="0"/>
              </a:rPr>
              <a:t> </a:t>
            </a:r>
            <a:r>
              <a:rPr lang="en-US" altLang="en-US" sz="1600" dirty="0" err="1">
                <a:solidFill>
                  <a:schemeClr val="bg1"/>
                </a:solidFill>
                <a:latin typeface="Times New Roman" panose="02020603050405020304" pitchFamily="18" charset="0"/>
                <a:cs typeface="Times New Roman" panose="02020603050405020304" pitchFamily="18" charset="0"/>
              </a:rPr>
              <a:t>Krippendorff</a:t>
            </a:r>
            <a:r>
              <a:rPr lang="en-US" altLang="en-US" sz="1600" dirty="0">
                <a:solidFill>
                  <a:schemeClr val="bg1"/>
                </a:solidFill>
                <a:latin typeface="Times New Roman" panose="02020603050405020304" pitchFamily="18" charset="0"/>
                <a:cs typeface="Times New Roman" panose="02020603050405020304" pitchFamily="18" charset="0"/>
              </a:rPr>
              <a:t>:</a:t>
            </a:r>
            <a:br>
              <a:rPr lang="en-US" altLang="en-US" sz="1600" dirty="0">
                <a:solidFill>
                  <a:schemeClr val="bg1"/>
                </a:solidFill>
                <a:latin typeface="Times New Roman" panose="02020603050405020304" pitchFamily="18" charset="0"/>
                <a:cs typeface="Times New Roman" panose="02020603050405020304" pitchFamily="18" charset="0"/>
              </a:rPr>
            </a:br>
            <a:r>
              <a:rPr lang="en-US" altLang="en-US" sz="1600" dirty="0">
                <a:solidFill>
                  <a:schemeClr val="bg1"/>
                </a:solidFill>
                <a:latin typeface="Times New Roman" panose="02020603050405020304" pitchFamily="18" charset="0"/>
                <a:cs typeface="Times New Roman" panose="02020603050405020304" pitchFamily="18" charset="0"/>
              </a:rPr>
              <a:t>  </a:t>
            </a:r>
            <a:br>
              <a:rPr lang="en-US" altLang="en-US" sz="1600" dirty="0">
                <a:solidFill>
                  <a:schemeClr val="bg1"/>
                </a:solidFill>
                <a:latin typeface="Times New Roman" panose="02020603050405020304" pitchFamily="18" charset="0"/>
                <a:cs typeface="Times New Roman" panose="02020603050405020304" pitchFamily="18" charset="0"/>
              </a:rPr>
            </a:b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1029" name="Picture 5" descr="https://lh6.googleusercontent.com/tLkhr2KNYcBCkjRx1Qy8tDLJjm4KxWpGt-wrDflyPLrrLhkCI_C1e73ets6a2R3p1LtCYIivTky2O8DmZMk_UlD69IHvCeS2Jp3DGCGdpoi6lMEVa4a-KUSjwQ5g7PncYhpGDV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560" y="2400628"/>
            <a:ext cx="1710040" cy="3928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VwW4UY5w0Rwg3kf9NS8fA45m2R9u5-tI7jiBbH1px_W4C43DnFACU4nzXJ5xstZdZbXucyRt8IzLfoPNx0YbIH0b49LF-gkhAVszu2MwNFTPGEyq-WQfAQduDtthJdi78h83Y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120" y="3111745"/>
            <a:ext cx="1714500" cy="390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4584204" y="59876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4569130" y="166427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4556780" y="27380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54731" y="-72695"/>
            <a:ext cx="7833900" cy="606600"/>
          </a:xfrm>
          <a:prstGeom prst="rect">
            <a:avLst/>
          </a:prstGeom>
        </p:spPr>
        <p:txBody>
          <a:bodyPr spcFirstLastPara="1" wrap="square" lIns="91425" tIns="91425" rIns="91425" bIns="91425" anchor="b" anchorCtr="0">
            <a:noAutofit/>
          </a:bodyPr>
          <a:lstStyle/>
          <a:p>
            <a:pPr lvl="0"/>
            <a:r>
              <a:rPr lang="vi-VN" sz="2000" b="1" dirty="0">
                <a:latin typeface="+mj-lt"/>
              </a:rPr>
              <a:t>Phần IV: Các phương thức</a:t>
            </a:r>
            <a:endParaRPr sz="2000" dirty="0">
              <a:solidFill>
                <a:srgbClr val="FFFFFF"/>
              </a:solidFill>
              <a:latin typeface="+mj-lt"/>
            </a:endParaRPr>
          </a:p>
        </p:txBody>
      </p:sp>
      <p:cxnSp>
        <p:nvCxnSpPr>
          <p:cNvPr id="458" name="Google Shape;458;p29"/>
          <p:cNvCxnSpPr/>
          <p:nvPr/>
        </p:nvCxnSpPr>
        <p:spPr>
          <a:xfrm>
            <a:off x="5802401" y="482322"/>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4356028" y="753100"/>
            <a:ext cx="2076000" cy="196200"/>
          </a:xfrm>
          <a:prstGeom prst="rect">
            <a:avLst/>
          </a:prstGeom>
        </p:spPr>
        <p:txBody>
          <a:bodyPr spcFirstLastPara="1" wrap="square" lIns="91425" tIns="91425" rIns="91425" bIns="91425" anchor="b" anchorCtr="0">
            <a:noAutofit/>
          </a:bodyPr>
          <a:lstStyle/>
          <a:p>
            <a:pPr lvl="0"/>
            <a:r>
              <a:rPr lang="en-US" sz="1200" dirty="0">
                <a:solidFill>
                  <a:schemeClr val="tx1"/>
                </a:solidFill>
                <a:latin typeface="Times New Roman" panose="02020603050405020304" pitchFamily="18" charset="0"/>
                <a:cs typeface="Times New Roman" panose="02020603050405020304" pitchFamily="18" charset="0"/>
              </a:rPr>
              <a:t>1. </a:t>
            </a:r>
            <a:r>
              <a:rPr lang="en-US" sz="1200" dirty="0" err="1">
                <a:solidFill>
                  <a:schemeClr val="tx1"/>
                </a:solidFill>
                <a:latin typeface="Times New Roman" panose="02020603050405020304" pitchFamily="18" charset="0"/>
                <a:cs typeface="Times New Roman" panose="02020603050405020304" pitchFamily="18" charset="0"/>
              </a:rPr>
              <a:t>Mô</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hình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BERTAC</a:t>
            </a:r>
            <a:endParaRPr sz="1200" dirty="0">
              <a:solidFill>
                <a:schemeClr val="tx1"/>
              </a:solidFill>
              <a:latin typeface="Times New Roman" panose="02020603050405020304" pitchFamily="18" charset="0"/>
              <a:cs typeface="Times New Roman" panose="02020603050405020304" pitchFamily="18" charset="0"/>
            </a:endParaRPr>
          </a:p>
        </p:txBody>
      </p:sp>
      <p:sp>
        <p:nvSpPr>
          <p:cNvPr id="557" name="Google Shape;557;p29"/>
          <p:cNvSpPr txBox="1">
            <a:spLocks noGrp="1"/>
          </p:cNvSpPr>
          <p:nvPr>
            <p:ph type="ctrTitle" idx="2"/>
          </p:nvPr>
        </p:nvSpPr>
        <p:spPr>
          <a:xfrm>
            <a:off x="4718979" y="3025990"/>
            <a:ext cx="2076000" cy="196200"/>
          </a:xfrm>
          <a:prstGeom prst="rect">
            <a:avLst/>
          </a:prstGeom>
        </p:spPr>
        <p:txBody>
          <a:bodyPr spcFirstLastPara="1" wrap="square" lIns="91425" tIns="91425" rIns="91425" bIns="91425" anchor="b" anchorCtr="0">
            <a:noAutofit/>
          </a:bodyPr>
          <a:lstStyle/>
          <a:p>
            <a:pPr lvl="0" algn="ctr"/>
            <a:r>
              <a:rPr lang="en-US" sz="1200" dirty="0">
                <a:solidFill>
                  <a:schemeClr val="tx1"/>
                </a:solidFill>
                <a:latin typeface="Times New Roman" panose="02020603050405020304" pitchFamily="18" charset="0"/>
                <a:cs typeface="Times New Roman" panose="02020603050405020304" pitchFamily="18" charset="0"/>
              </a:rPr>
              <a:t>3</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Sự</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phân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loại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thứ</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tự</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theo</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lớp</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mất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mát</a:t>
            </a:r>
            <a:r>
              <a:rPr lang="en-US" sz="1200" dirty="0">
                <a:solidFill>
                  <a:schemeClr val="tx1"/>
                </a:solidFill>
                <a:latin typeface="Times New Roman" panose="02020603050405020304" pitchFamily="18" charset="0"/>
                <a:cs typeface="Times New Roman" panose="02020603050405020304" pitchFamily="18" charset="0"/>
              </a:rPr>
              <a:t> </a:t>
            </a:r>
            <a:endParaRPr sz="1200" dirty="0">
              <a:solidFill>
                <a:schemeClr val="tx1"/>
              </a:solidFill>
              <a:latin typeface="Times New Roman" panose="02020603050405020304" pitchFamily="18" charset="0"/>
              <a:cs typeface="Times New Roman" panose="02020603050405020304" pitchFamily="18" charset="0"/>
            </a:endParaRPr>
          </a:p>
        </p:txBody>
      </p:sp>
      <p:sp>
        <p:nvSpPr>
          <p:cNvPr id="558" name="Google Shape;558;p29"/>
          <p:cNvSpPr txBox="1">
            <a:spLocks noGrp="1"/>
          </p:cNvSpPr>
          <p:nvPr>
            <p:ph type="ctrTitle" idx="3"/>
          </p:nvPr>
        </p:nvSpPr>
        <p:spPr>
          <a:xfrm>
            <a:off x="4407347" y="1832574"/>
            <a:ext cx="2076000" cy="196200"/>
          </a:xfrm>
          <a:prstGeom prst="rect">
            <a:avLst/>
          </a:prstGeom>
        </p:spPr>
        <p:txBody>
          <a:bodyPr spcFirstLastPara="1" wrap="square" lIns="91425" tIns="91425" rIns="91425" bIns="91425" anchor="b" anchorCtr="0">
            <a:noAutofit/>
          </a:bodyPr>
          <a:lstStyle/>
          <a:p>
            <a:pPr lvl="0"/>
            <a:r>
              <a:rPr lang="en-US" sz="1200" dirty="0">
                <a:solidFill>
                  <a:schemeClr val="tx1"/>
                </a:solidFill>
                <a:latin typeface="Times New Roman" panose="02020603050405020304" pitchFamily="18" charset="0"/>
                <a:cs typeface="Times New Roman" panose="02020603050405020304" pitchFamily="18" charset="0"/>
              </a:rPr>
              <a:t>2. </a:t>
            </a:r>
            <a:r>
              <a:rPr lang="en-US" sz="1200" dirty="0" err="1">
                <a:solidFill>
                  <a:schemeClr val="tx1"/>
                </a:solidFill>
                <a:latin typeface="Times New Roman" panose="02020603050405020304" pitchFamily="18" charset="0"/>
                <a:cs typeface="Times New Roman" panose="02020603050405020304" pitchFamily="18" charset="0"/>
              </a:rPr>
              <a:t>Mô</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hình</a:t>
            </a:r>
            <a:r>
              <a:rPr lang="en-US" sz="1200" dirty="0">
                <a:solidFill>
                  <a:schemeClr val="tx1"/>
                </a:solidFill>
                <a:latin typeface="Times New Roman" panose="02020603050405020304" pitchFamily="18" charset="0"/>
                <a:cs typeface="Times New Roman" panose="02020603050405020304" pitchFamily="18" charset="0"/>
              </a:rPr>
              <a:t> BA-BC </a:t>
            </a:r>
            <a:endParaRPr sz="12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4497189" y="998907"/>
            <a:ext cx="4572000" cy="646331"/>
          </a:xfrm>
          <a:prstGeom prst="rect">
            <a:avLst/>
          </a:prstGeom>
        </p:spPr>
        <p:txBody>
          <a:bodyPr>
            <a:spAutoFit/>
          </a:bodyPr>
          <a:lstStyle/>
          <a:p>
            <a:r>
              <a:rPr lang="vi-VN" sz="1200" dirty="0">
                <a:solidFill>
                  <a:schemeClr val="bg1"/>
                </a:solidFill>
                <a:latin typeface="+mj-lt"/>
              </a:rPr>
              <a:t> - Mô hình hóa chung của các bài báo và nhận xét :</a:t>
            </a:r>
          </a:p>
          <a:p>
            <a:r>
              <a:rPr lang="vi-VN" sz="1200" dirty="0">
                <a:solidFill>
                  <a:schemeClr val="bg1"/>
                </a:solidFill>
                <a:latin typeface="+mj-lt"/>
              </a:rPr>
              <a:t>BERTAC thúc đẩy kiến ​​trúc BERTbase, cho phép tìm hiểu thêm các cách nhúng cũ kỹ hơn cho các bài báo và nhận xét. </a:t>
            </a:r>
          </a:p>
        </p:txBody>
      </p:sp>
      <p:sp>
        <p:nvSpPr>
          <p:cNvPr id="4" name="Rectangle 3"/>
          <p:cNvSpPr/>
          <p:nvPr/>
        </p:nvSpPr>
        <p:spPr>
          <a:xfrm>
            <a:off x="4563632" y="2052267"/>
            <a:ext cx="4572000" cy="1015663"/>
          </a:xfrm>
          <a:prstGeom prst="rect">
            <a:avLst/>
          </a:prstGeom>
        </p:spPr>
        <p:txBody>
          <a:bodyPr>
            <a:spAutoFit/>
          </a:bodyPr>
          <a:lstStyle/>
          <a:p>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Mô</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hình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hóa</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bài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viết</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và</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bình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luận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rời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rạc</a:t>
            </a:r>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err="1">
                <a:solidFill>
                  <a:schemeClr val="bg1"/>
                </a:solidFill>
                <a:latin typeface="Times New Roman" panose="02020603050405020304" pitchFamily="18" charset="0"/>
                <a:cs typeface="Times New Roman" panose="02020603050405020304" pitchFamily="18" charset="0"/>
              </a:rPr>
              <a:t>Gồm</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có</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hai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phần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chính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phần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một</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gửi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lại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bài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báo</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và</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phần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thứ</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hai</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là</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trình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bày</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và</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căn</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chỉnh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bình</a:t>
            </a:r>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a:solidFill>
                  <a:schemeClr val="bg1"/>
                </a:solidFill>
                <a:latin typeface="Times New Roman" panose="02020603050405020304" pitchFamily="18" charset="0"/>
                <a:cs typeface="Times New Roman" panose="02020603050405020304" pitchFamily="18" charset="0"/>
              </a:rPr>
              <a:t>luận</a:t>
            </a:r>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cs typeface="Times New Roman" panose="02020603050405020304" pitchFamily="18" charset="0"/>
              </a:rPr>
              <a:t> </a:t>
            </a:r>
            <a:r>
              <a:rPr lang="en-US" sz="1200" dirty="0">
                <a:solidFill>
                  <a:schemeClr val="bg1"/>
                </a:solidFill>
                <a:latin typeface="Times New Roman" panose="02020603050405020304" pitchFamily="18" charset="0"/>
                <a:cs typeface="Times New Roman" panose="02020603050405020304" pitchFamily="18" charset="0"/>
              </a:rPr>
              <a:t/>
            </a:r>
            <a:br>
              <a:rPr lang="en-US" sz="1200" dirty="0">
                <a:solidFill>
                  <a:schemeClr val="bg1"/>
                </a:solidFill>
                <a:latin typeface="Times New Roman" panose="02020603050405020304" pitchFamily="18" charset="0"/>
                <a:cs typeface="Times New Roman" panose="02020603050405020304" pitchFamily="18" charset="0"/>
              </a:rPr>
            </a:b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49760" y="3163600"/>
            <a:ext cx="4490437" cy="1754326"/>
          </a:xfrm>
          <a:prstGeom prst="rect">
            <a:avLst/>
          </a:prstGeom>
        </p:spPr>
        <p:txBody>
          <a:bodyPr wrap="square">
            <a:spAutoFit/>
          </a:bodyPr>
          <a:lstStyle/>
          <a:p>
            <a:r>
              <a:rPr lang="vi-VN" sz="1200" dirty="0">
                <a:solidFill>
                  <a:schemeClr val="bg1"/>
                </a:solidFill>
                <a:latin typeface="+mj-lt"/>
              </a:rPr>
              <a:t>- Nhân sự mất mát cho mỗi ví dụ với weight được tính theo phương trình 3, trong đó k = 4 (số lớp), yi là nhãn thực và ̄yi là nhãn dự đoán của ví dụ</a:t>
            </a:r>
            <a:r>
              <a:rPr lang="vi-VN" sz="1200" dirty="0" smtClean="0">
                <a:solidFill>
                  <a:schemeClr val="bg1"/>
                </a:solidFill>
                <a:latin typeface="+mj-lt"/>
              </a:rPr>
              <a:t>.</a:t>
            </a:r>
            <a:r>
              <a:rPr lang="en-US" sz="1200" dirty="0" smtClean="0">
                <a:solidFill>
                  <a:schemeClr val="bg1"/>
                </a:solidFill>
                <a:latin typeface="+mj-lt"/>
              </a:rPr>
              <a:t> </a:t>
            </a:r>
            <a:endParaRPr lang="vi-VN" sz="1200" dirty="0">
              <a:solidFill>
                <a:schemeClr val="bg1"/>
              </a:solidFill>
              <a:latin typeface="+mj-lt"/>
            </a:endParaRPr>
          </a:p>
          <a:p>
            <a:r>
              <a:rPr lang="vi-VN" sz="1200" dirty="0">
                <a:solidFill>
                  <a:schemeClr val="bg1"/>
                </a:solidFill>
                <a:latin typeface="+mj-lt"/>
              </a:rPr>
              <a:t>- Nếu thuật toán chọn đúng class, weight = 1=&gt; loss = original loss cho sự dự đoán chính xác</a:t>
            </a:r>
          </a:p>
          <a:p>
            <a:r>
              <a:rPr lang="vi-VN" sz="1200" dirty="0">
                <a:solidFill>
                  <a:schemeClr val="bg1"/>
                </a:solidFill>
                <a:latin typeface="+mj-lt"/>
              </a:rPr>
              <a:t>- Nếu sai, classification loss được nhân 2, 3, 4 dựa trên khoảng cách giữa lớp đúng và lớp dự đoán, </a:t>
            </a:r>
          </a:p>
          <a:p>
            <a:r>
              <a:rPr lang="vi-VN" sz="1200" dirty="0">
                <a:solidFill>
                  <a:schemeClr val="bg1"/>
                </a:solidFill>
                <a:latin typeface="+mj-lt"/>
              </a:rPr>
              <a:t>- Sự mất mát được đề xuất dựa trên sự khác biệt giữa các lớp dự đoán và lớp chính </a:t>
            </a:r>
            <a:r>
              <a:rPr lang="vi-VN" sz="1200" dirty="0" smtClean="0">
                <a:solidFill>
                  <a:schemeClr val="bg1"/>
                </a:solidFill>
                <a:latin typeface="+mj-lt"/>
              </a:rPr>
              <a:t>xác</a:t>
            </a:r>
            <a:r>
              <a:rPr lang="en-US" sz="1200" dirty="0">
                <a:solidFill>
                  <a:schemeClr val="bg1"/>
                </a:solidFill>
                <a:latin typeface="+mj-lt"/>
              </a:rPr>
              <a:t>.</a:t>
            </a:r>
            <a:endParaRPr lang="vi-VN" sz="1200" dirty="0">
              <a:solidFill>
                <a:schemeClr val="bg1"/>
              </a:solidFill>
              <a:latin typeface="+mj-lt"/>
            </a:endParaRPr>
          </a:p>
        </p:txBody>
      </p:sp>
      <p:pic>
        <p:nvPicPr>
          <p:cNvPr id="2050" name="Picture 2" descr="https://lh3.googleusercontent.com/0iIDBwURWn7TFEG-S3fOCS5K9J5mdSQQmNL4Wm54uCuKR5q0UVzTzyQ8draX0-1mj3iOKkD_7fO4jn0srj70oi-KIKuuE4eladH9oPjgItYcEnO7XL6xDMhul8gFQC_MAVBYSF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828" y="3578004"/>
            <a:ext cx="707415" cy="199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V: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nghiệm</a:t>
            </a:r>
            <a:r>
              <a:rPr lang="en-US"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3522630614"/>
              </p:ext>
            </p:extLst>
          </p:nvPr>
        </p:nvGraphicFramePr>
        <p:xfrm>
          <a:off x="87086" y="1306287"/>
          <a:ext cx="8991599" cy="3771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1035</Words>
  <Application>Microsoft Office PowerPoint</Application>
  <PresentationFormat>On-screen Show (16:9)</PresentationFormat>
  <Paragraphs>82</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Bree Serif</vt:lpstr>
      <vt:lpstr>Didact Gothic</vt:lpstr>
      <vt:lpstr>Impact</vt:lpstr>
      <vt:lpstr>Roboto Black</vt:lpstr>
      <vt:lpstr>Roboto Light</vt:lpstr>
      <vt:lpstr>Roboto Mono Regular</vt:lpstr>
      <vt:lpstr>Roboto Thin</vt:lpstr>
      <vt:lpstr>Times New Roman</vt:lpstr>
      <vt:lpstr>WEB PROPOSAL</vt:lpstr>
      <vt:lpstr>Truy hồi và tìm kiếm thông tin web Nhóm 3  Đề tài : Aligning User Comments to the Content of a News Article  </vt:lpstr>
      <vt:lpstr>04</vt:lpstr>
      <vt:lpstr>Phần I: Giới Thiệu</vt:lpstr>
      <vt:lpstr>Phần II: Công việc liên quan</vt:lpstr>
      <vt:lpstr>Phần III: Datasets</vt:lpstr>
      <vt:lpstr>PowerPoint Presentation</vt:lpstr>
      <vt:lpstr>3.2 Nghiên cứu Thỏa thuận Người dùng</vt:lpstr>
      <vt:lpstr>Phần IV: Các phương thức</vt:lpstr>
      <vt:lpstr>Phần V: Các thực nghiệm.</vt:lpstr>
      <vt:lpstr>Phần VI: Kết quả và thảo luận</vt:lpstr>
      <vt:lpstr>    - Phân tích tổn thất ban đầu và thứ tự cho BERTAChigh, trong đó các nhà chú giải đồng ý cao với nhau, chúng tôi thấy rằng tổn thất thứ tự được đề xuất cao hơn nhưng không đáng kể. Độ chính xác trung bình của thử nghiệm Guardian của 5 thí nghiệm cho thấy kết quả chính xác và độ chính xác có trọng số. Chỉ số con bên cạnh BERTAC cho biết loại thử nghiệm, trong đó tất cả = được đào tạo trên tất cả các ví dụ được gắn nhãn đã được sử dụng, cao = được đào tạo trên các ví dụ có điểm đồng ý cao và thấp = được đào tạo trên các ví dụ có điểm đồng ý thấp.  </vt:lpstr>
      <vt:lpstr> Phần VII: Kết Luận</vt:lpstr>
      <vt:lpstr>CẢM ƠN THẦY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Truy hồi và tìm kiếm thông tin web Nhóm 3  Đề tài: Aligning User Comments to the Content of a News Article</dc:title>
  <dc:creator>Hoang Tay</dc:creator>
  <cp:lastModifiedBy>pC</cp:lastModifiedBy>
  <cp:revision>14</cp:revision>
  <dcterms:modified xsi:type="dcterms:W3CDTF">2022-03-17T11:27:51Z</dcterms:modified>
</cp:coreProperties>
</file>