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60" r:id="rId4"/>
    <p:sldId id="263" r:id="rId5"/>
    <p:sldId id="264" r:id="rId6"/>
    <p:sldId id="259" r:id="rId7"/>
    <p:sldId id="261" r:id="rId8"/>
    <p:sldId id="276" r:id="rId9"/>
    <p:sldId id="265" r:id="rId10"/>
    <p:sldId id="266" r:id="rId11"/>
    <p:sldId id="272" r:id="rId12"/>
    <p:sldId id="267" r:id="rId13"/>
    <p:sldId id="280" r:id="rId14"/>
    <p:sldId id="279" r:id="rId15"/>
    <p:sldId id="268" r:id="rId16"/>
    <p:sldId id="269" r:id="rId17"/>
    <p:sldId id="271" r:id="rId18"/>
    <p:sldId id="270" r:id="rId19"/>
    <p:sldId id="273" r:id="rId20"/>
    <p:sldId id="278" r:id="rId21"/>
    <p:sldId id="274" r:id="rId22"/>
    <p:sldId id="275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D41EB-04B6-41FB-B5D8-3C91154C5EC6}" v="44" dt="2023-12-08T05:55:03.662"/>
    <p1510:client id="{368689D6-F0DC-45AC-8965-FDC9B33E7F4D}" v="570" dt="2023-12-07T19:15:57.351"/>
    <p1510:client id="{55E57CFB-1F0C-451D-960B-ED635B0A91DD}" v="23" dt="2023-12-08T05:29:55.600"/>
    <p1510:client id="{9747EF87-5837-4710-893A-99F2D23CDCBD}" v="2" dt="2023-12-07T15:35:45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8B701-71FF-40E8-9B9A-4E1DC8D60EC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1BA-D411-4B5D-AB9C-86444D87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>
                <a:solidFill>
                  <a:srgbClr val="FFFFFF"/>
                </a:solidFill>
                <a:effectLst/>
                <a:latin typeface="Nunito" pitchFamily="2" charset="0"/>
              </a:rPr>
              <a:t>In traditional neural networks, all the inputs and outputs are independent of each other</a:t>
            </a:r>
            <a:endParaRPr lang="en-US" sz="1200" b="0" i="0">
              <a:solidFill>
                <a:srgbClr val="FFFFFF"/>
              </a:solidFill>
              <a:effectLst/>
              <a:latin typeface="Calibri (Body)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latin typeface="Calibri (Body)"/>
              </a:rPr>
              <a:t>When it is required to predict the next word of a sentence, the previous words are required and hence there is a need to remember the previous words.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2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682B-BA7F-49A2-93A2-03AFB50AB808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1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CF9E-8096-4BB8-99BD-627C406B995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8E8F-1782-465F-9537-0902E8E71B37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7F6C-6EA3-431A-93EF-5C7CA1BD45E8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3CAE-7563-4704-AE76-29E8BEEC060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C57F-08CC-4A27-9CE3-CEA992F7A397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0589-7D2F-48F5-81A8-FF87C99D6922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0D2-65C9-40E6-B3EE-D85EFC374869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481B-86EF-4596-BE36-77179B30BE48}" type="datetime1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9D4D-2CEA-4851-B5AB-ECA17FAC7BAD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7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66BE-C016-4542-97D7-7EDD9FD7FF34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28E0-14D0-4918-B4E2-CF3A43D2CEA5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1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fnrRPFhku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DB65-EA5B-5C55-D465-E5BBF8F2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531" y="1730439"/>
            <a:ext cx="7976937" cy="2387600"/>
          </a:xfrm>
        </p:spPr>
        <p:txBody>
          <a:bodyPr>
            <a:normAutofit fontScale="90000"/>
          </a:bodyPr>
          <a:lstStyle/>
          <a:p>
            <a:br>
              <a:rPr lang="vi-VN" sz="3600">
                <a:latin typeface="Calibri (Body)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vi-VN" sz="6400">
                <a:latin typeface="Calibri (Body)"/>
                <a:ea typeface="Calibri Light" panose="020F0302020204030204" pitchFamily="34" charset="0"/>
                <a:cs typeface="Calibri Light" panose="020F0302020204030204" pitchFamily="34" charset="0"/>
              </a:rPr>
              <a:t>Long Short-Term Memory</a:t>
            </a:r>
            <a:br>
              <a:rPr lang="en-US" sz="3600">
                <a:latin typeface="Calibri (Body)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vi-VN">
                <a:latin typeface="Calibri (Body)"/>
                <a:ea typeface="Calibri Light" panose="020F0302020204030204" pitchFamily="34" charset="0"/>
                <a:cs typeface="Calibri Light" panose="020F0302020204030204" pitchFamily="34" charset="0"/>
              </a:rPr>
              <a:t>(LSTM)</a:t>
            </a:r>
            <a:endParaRPr lang="en-US" sz="3600">
              <a:latin typeface="Calibri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D5111-819B-A0B9-BC62-6E908B13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01782"/>
            <a:ext cx="6858000" cy="787082"/>
          </a:xfrm>
        </p:spPr>
        <p:txBody>
          <a:bodyPr>
            <a:normAutofit/>
          </a:bodyPr>
          <a:lstStyle/>
          <a:p>
            <a:pPr algn="r"/>
            <a:r>
              <a:rPr lang="vi-VN" sz="2000">
                <a:latin typeface="Calibri (Body)"/>
                <a:ea typeface="Calibri Light" panose="020F0302020204030204" pitchFamily="34" charset="0"/>
                <a:cs typeface="Calibri Light" panose="020F0302020204030204" pitchFamily="34" charset="0"/>
              </a:rPr>
              <a:t>Group:</a:t>
            </a:r>
            <a:r>
              <a:rPr lang="en-US" sz="2000">
                <a:latin typeface="Calibri (Body)"/>
                <a:ea typeface="Calibri Light" panose="020F0302020204030204" pitchFamily="34" charset="0"/>
                <a:cs typeface="Calibri Light" panose="020F0302020204030204" pitchFamily="34" charset="0"/>
              </a:rPr>
              <a:t> 3</a:t>
            </a:r>
            <a:r>
              <a:rPr lang="vi-VN" sz="2000">
                <a:latin typeface="Calibri (Body)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728" y="146305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</p:spTree>
    <p:extLst>
      <p:ext uri="{BB962C8B-B14F-4D97-AF65-F5344CB8AC3E}">
        <p14:creationId xmlns:p14="http://schemas.microsoft.com/office/powerpoint/2010/main" val="37723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7EEC3-2414-EBE5-52EB-BCAC54147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20" y="902667"/>
            <a:ext cx="4111392" cy="1567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80B9E-A9FE-6B2F-0678-E1BCC6B5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19" y="3180154"/>
            <a:ext cx="8198831" cy="2876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7203A0-8F20-9B79-7CFD-625CBE886BF3}"/>
              </a:ext>
            </a:extLst>
          </p:cNvPr>
          <p:cNvSpPr txBox="1"/>
          <p:nvPr/>
        </p:nvSpPr>
        <p:spPr>
          <a:xfrm>
            <a:off x="1009259" y="2400427"/>
            <a:ext cx="339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Recurrent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2788043" y="6002953"/>
            <a:ext cx="356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Long Short Term 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229D2-A1D1-8C56-0B87-A6B451AAA4AA}"/>
              </a:ext>
            </a:extLst>
          </p:cNvPr>
          <p:cNvCxnSpPr>
            <a:cxnSpLocks/>
          </p:cNvCxnSpPr>
          <p:nvPr/>
        </p:nvCxnSpPr>
        <p:spPr>
          <a:xfrm>
            <a:off x="1009259" y="4283242"/>
            <a:ext cx="72684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AAD3F5-76D8-21B8-4A25-7341EF082504}"/>
              </a:ext>
            </a:extLst>
          </p:cNvPr>
          <p:cNvSpPr txBox="1"/>
          <p:nvPr/>
        </p:nvSpPr>
        <p:spPr>
          <a:xfrm>
            <a:off x="3652451" y="2598003"/>
            <a:ext cx="5610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This line: memory or </a:t>
            </a:r>
            <a:r>
              <a:rPr lang="en-US" sz="2400" b="1" u="sng">
                <a:solidFill>
                  <a:srgbClr val="FF0000"/>
                </a:solidFill>
              </a:rPr>
              <a:t>cell state </a:t>
            </a:r>
            <a:r>
              <a:rPr lang="en-US" sz="2400">
                <a:solidFill>
                  <a:srgbClr val="FF0000"/>
                </a:solidFill>
              </a:rPr>
              <a:t>enables LSTM to remember very old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E6B45-DF51-6705-E83A-2D1F7A248BE2}"/>
              </a:ext>
            </a:extLst>
          </p:cNvPr>
          <p:cNvSpPr txBox="1"/>
          <p:nvPr/>
        </p:nvSpPr>
        <p:spPr>
          <a:xfrm>
            <a:off x="4401312" y="435860"/>
            <a:ext cx="4630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Core Idea Behind LSTMs</a:t>
            </a:r>
          </a:p>
        </p:txBody>
      </p:sp>
    </p:spTree>
    <p:extLst>
      <p:ext uri="{BB962C8B-B14F-4D97-AF65-F5344CB8AC3E}">
        <p14:creationId xmlns:p14="http://schemas.microsoft.com/office/powerpoint/2010/main" val="253110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80B9E-A9FE-6B2F-0678-E1BCC6B5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19" y="3479839"/>
            <a:ext cx="8198831" cy="28765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229D2-A1D1-8C56-0B87-A6B451AAA4AA}"/>
              </a:ext>
            </a:extLst>
          </p:cNvPr>
          <p:cNvCxnSpPr>
            <a:cxnSpLocks/>
          </p:cNvCxnSpPr>
          <p:nvPr/>
        </p:nvCxnSpPr>
        <p:spPr>
          <a:xfrm>
            <a:off x="937766" y="4609813"/>
            <a:ext cx="72684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AAD3F5-76D8-21B8-4A25-7341EF082504}"/>
              </a:ext>
            </a:extLst>
          </p:cNvPr>
          <p:cNvSpPr txBox="1"/>
          <p:nvPr/>
        </p:nvSpPr>
        <p:spPr>
          <a:xfrm>
            <a:off x="3911204" y="2826718"/>
            <a:ext cx="5610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This line: memory or </a:t>
            </a:r>
            <a:r>
              <a:rPr lang="en-US" sz="2400" b="1" u="sng">
                <a:solidFill>
                  <a:srgbClr val="FF0000"/>
                </a:solidFill>
              </a:rPr>
              <a:t>cell state </a:t>
            </a:r>
            <a:r>
              <a:rPr lang="en-US" sz="2400">
                <a:solidFill>
                  <a:srgbClr val="FF0000"/>
                </a:solidFill>
              </a:rPr>
              <a:t>enables LSTM to remember very old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E6B45-DF51-6705-E83A-2D1F7A248BE2}"/>
              </a:ext>
            </a:extLst>
          </p:cNvPr>
          <p:cNvSpPr txBox="1"/>
          <p:nvPr/>
        </p:nvSpPr>
        <p:spPr>
          <a:xfrm>
            <a:off x="4401312" y="435860"/>
            <a:ext cx="4630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Core Idea Behind LSTMs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B965A-F0C5-D063-201F-1D2669D25D8B}"/>
              </a:ext>
            </a:extLst>
          </p:cNvPr>
          <p:cNvSpPr txBox="1"/>
          <p:nvPr/>
        </p:nvSpPr>
        <p:spPr>
          <a:xfrm>
            <a:off x="483326" y="1057063"/>
            <a:ext cx="81988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The cell state is kind of like a conveyor belt. 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CMS"/>
              </a:rPr>
              <a:t>It runs straight down the entire chain, with only some minor linear interactions.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CMS"/>
              </a:rPr>
              <a:t>It’s very easy for information to just flow along it unchanged.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LSTM have the ability to </a:t>
            </a:r>
            <a:r>
              <a:rPr lang="en-US" sz="2200" b="1" dirty="0"/>
              <a:t>remove</a:t>
            </a:r>
            <a:r>
              <a:rPr lang="en-US" sz="2200" dirty="0"/>
              <a:t> or </a:t>
            </a:r>
            <a:r>
              <a:rPr lang="en-US" sz="2200" b="1" dirty="0"/>
              <a:t>add</a:t>
            </a:r>
            <a:r>
              <a:rPr lang="en-US" sz="2200" dirty="0"/>
              <a:t> information to the cell state, carefully regulated by structures called </a:t>
            </a:r>
            <a:r>
              <a:rPr lang="en-US" sz="2200" b="1" dirty="0"/>
              <a:t>gates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47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952490" y="400667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LSTM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3D01420-B2E9-1499-FAF2-641A6DF7B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6" y="1540266"/>
            <a:ext cx="8772451" cy="42608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1165D29-B354-B451-C6C1-E9D4627301AB}"/>
              </a:ext>
            </a:extLst>
          </p:cNvPr>
          <p:cNvSpPr txBox="1">
            <a:spLocks/>
          </p:cNvSpPr>
          <p:nvPr/>
        </p:nvSpPr>
        <p:spPr>
          <a:xfrm>
            <a:off x="488850" y="5876150"/>
            <a:ext cx="8564314" cy="84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(Body)"/>
              </a:rPr>
              <a:t>Link: </a:t>
            </a:r>
            <a:r>
              <a:rPr lang="en-US" sz="2200" dirty="0">
                <a:ea typeface="+mn-lt"/>
                <a:cs typeface="+mn-lt"/>
                <a:hlinkClick r:id="rId4"/>
              </a:rPr>
              <a:t>https://www.youtube.com/watch?v=LfnrRPFhkuY</a:t>
            </a:r>
            <a:r>
              <a:rPr lang="en-US" sz="2200" dirty="0">
                <a:ea typeface="+mn-lt"/>
                <a:cs typeface="+mn-lt"/>
              </a:rPr>
              <a:t> - </a:t>
            </a:r>
            <a:r>
              <a:rPr lang="en-US" sz="2200" dirty="0" err="1">
                <a:ea typeface="+mn-lt"/>
                <a:cs typeface="+mn-lt"/>
              </a:rPr>
              <a:t>Codebasic</a:t>
            </a:r>
            <a:endParaRPr lang="en-US" sz="2200" dirty="0" err="1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6351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952490" y="400667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LSTM</a:t>
            </a:r>
          </a:p>
        </p:txBody>
      </p:sp>
      <p:pic>
        <p:nvPicPr>
          <p:cNvPr id="2" name="Picture 1" descr="A diagram of a gate&#10;&#10;Description automatically generated">
            <a:extLst>
              <a:ext uri="{FF2B5EF4-FFF2-40B4-BE49-F238E27FC236}">
                <a16:creationId xmlns:a16="http://schemas.microsoft.com/office/drawing/2014/main" id="{0241709C-B1E7-4097-A4A7-E6B8C674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1" y="1665119"/>
            <a:ext cx="8347961" cy="38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6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952490" y="400667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LSTM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4C10D8-C7D1-7FB1-422B-0773BEE4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3" b="98925" l="6098" r="97866">
                        <a14:foregroundMark x1="7317" y1="33065" x2="9146" y2="73118"/>
                        <a14:foregroundMark x1="8537" y1="93011" x2="15244" y2="93280"/>
                        <a14:foregroundMark x1="14024" y1="94086" x2="14024" y2="95699"/>
                        <a14:foregroundMark x1="10671" y1="98925" x2="10671" y2="98925"/>
                        <a14:foregroundMark x1="83232" y1="12903" x2="83232" y2="12903"/>
                        <a14:foregroundMark x1="82927" y1="7796" x2="82927" y2="7796"/>
                        <a14:foregroundMark x1="97866" y1="40591" x2="97866" y2="40591"/>
                        <a14:foregroundMark x1="6707" y1="40323" x2="6707" y2="40323"/>
                        <a14:foregroundMark x1="84146" y1="6183" x2="84146" y2="6183"/>
                        <a14:foregroundMark x1="83537" y1="10215" x2="83537" y2="10215"/>
                        <a14:foregroundMark x1="78963" y1="12366" x2="78963" y2="12366"/>
                        <a14:foregroundMark x1="79573" y1="12097" x2="79573" y2="120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1508" y="1924436"/>
            <a:ext cx="3907710" cy="443191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2"/>
            <a:ext cx="8575918" cy="5370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LSTM contains gates that can allow or block information from passing by.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Gates consist of a sigmoid neural net layer along with a pointwise multiplication operation.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Sigmoid output ranges from 0 to 1: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0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" err="1">
                <a:latin typeface="Calibri (Body)"/>
              </a:rPr>
              <a:t>fd</a:t>
            </a:r>
            <a:endParaRPr lang="en-US" sz="2200">
              <a:latin typeface="Calibri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>
                <a:latin typeface="Calibri (Body)"/>
              </a:rPr>
              <a:t>BG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alibri (Body)"/>
              </a:rPr>
              <a:t>0: Don’t allow any data to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alibri (Body)"/>
              </a:rPr>
              <a:t>1: Allow everything to flow</a:t>
            </a:r>
          </a:p>
        </p:txBody>
      </p:sp>
    </p:spTree>
    <p:extLst>
      <p:ext uri="{BB962C8B-B14F-4D97-AF65-F5344CB8AC3E}">
        <p14:creationId xmlns:p14="http://schemas.microsoft.com/office/powerpoint/2010/main" val="123607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952490" y="400667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LSTM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2"/>
            <a:ext cx="8575918" cy="2747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2200" b="1" u="sng">
                <a:latin typeface="Calibri (Body)"/>
              </a:rPr>
              <a:t>Forget gate</a:t>
            </a:r>
            <a:r>
              <a:rPr lang="en-US" sz="2200" b="1">
                <a:latin typeface="Calibri (Body)"/>
              </a:rPr>
              <a:t> layer</a:t>
            </a:r>
            <a:r>
              <a:rPr lang="en-US" sz="2200">
                <a:latin typeface="Calibri (Body)"/>
              </a:rPr>
              <a:t>: 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Decide what information throw away the cell state.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It takes </a:t>
            </a:r>
            <a:r>
              <a:rPr lang="en-US" sz="2200" b="1">
                <a:latin typeface="Calibri (Body)"/>
              </a:rPr>
              <a:t>the</a:t>
            </a:r>
            <a:r>
              <a:rPr lang="en-US" sz="2200">
                <a:latin typeface="Calibri (Body)"/>
              </a:rPr>
              <a:t> </a:t>
            </a:r>
            <a:r>
              <a:rPr lang="en-US" sz="2200" b="1">
                <a:latin typeface="Calibri (Body)"/>
              </a:rPr>
              <a:t>current input </a:t>
            </a:r>
            <a:r>
              <a:rPr lang="en-US" sz="2200">
                <a:latin typeface="Calibri (Body)"/>
              </a:rPr>
              <a:t>and </a:t>
            </a:r>
            <a:r>
              <a:rPr lang="en-US" sz="2200" b="1">
                <a:latin typeface="Calibri (Body)"/>
              </a:rPr>
              <a:t>the</a:t>
            </a:r>
            <a:r>
              <a:rPr lang="en-US" sz="2200">
                <a:latin typeface="Calibri (Body)"/>
              </a:rPr>
              <a:t> </a:t>
            </a:r>
            <a:r>
              <a:rPr lang="en-US" sz="2200" b="1">
                <a:latin typeface="Calibri (Body)"/>
              </a:rPr>
              <a:t>output </a:t>
            </a:r>
            <a:r>
              <a:rPr lang="en-US" sz="2200">
                <a:latin typeface="Calibri (Body)"/>
              </a:rPr>
              <a:t>from </a:t>
            </a:r>
            <a:r>
              <a:rPr lang="en-US" sz="2200" b="1">
                <a:latin typeface="Calibri (Body)"/>
              </a:rPr>
              <a:t>the</a:t>
            </a:r>
            <a:r>
              <a:rPr lang="en-US" sz="2200">
                <a:latin typeface="Calibri (Body)"/>
              </a:rPr>
              <a:t> </a:t>
            </a:r>
            <a:r>
              <a:rPr lang="en-US" sz="2200" b="1">
                <a:latin typeface="Calibri (Body)"/>
              </a:rPr>
              <a:t>previous time step </a:t>
            </a:r>
            <a:r>
              <a:rPr lang="en-US" sz="2200">
                <a:latin typeface="Calibri (Body)"/>
              </a:rPr>
              <a:t>to determine which information is no longer relevant and should be forgotten.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Output a number ranges from 0 to 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859FB-32B2-94E7-0C52-7C45C3A8C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376" y="3193751"/>
            <a:ext cx="4230624" cy="3067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68BD2-CD7B-5367-A227-F86E467B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40" y="3733064"/>
            <a:ext cx="3839069" cy="564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377C1-482C-B7FC-C521-CAEE1A894C52}"/>
              </a:ext>
            </a:extLst>
          </p:cNvPr>
          <p:cNvSpPr txBox="1"/>
          <p:nvPr/>
        </p:nvSpPr>
        <p:spPr>
          <a:xfrm>
            <a:off x="7276332" y="753381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Step1</a:t>
            </a:r>
          </a:p>
        </p:txBody>
      </p:sp>
    </p:spTree>
    <p:extLst>
      <p:ext uri="{BB962C8B-B14F-4D97-AF65-F5344CB8AC3E}">
        <p14:creationId xmlns:p14="http://schemas.microsoft.com/office/powerpoint/2010/main" val="404047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952490" y="400667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050E260E-429C-412D-B72E-5627D701B2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040" y="985442"/>
                <a:ext cx="8575918" cy="30229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>
                    <a:latin typeface="Calibri (Body)"/>
                  </a:rPr>
                  <a:t>Decide what new information store in the cell state.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sz="2200" b="1" u="sng">
                    <a:latin typeface="Calibri (Body)"/>
                  </a:rPr>
                  <a:t>Input gate </a:t>
                </a:r>
                <a:r>
                  <a:rPr lang="en-US" sz="2200" b="1">
                    <a:latin typeface="Calibri (Body)"/>
                  </a:rPr>
                  <a:t>layer</a:t>
                </a:r>
                <a:r>
                  <a:rPr lang="en-US" sz="2200">
                    <a:latin typeface="Calibri (Body)"/>
                  </a:rPr>
                  <a:t>:</a:t>
                </a:r>
              </a:p>
              <a:p>
                <a:pPr marL="342900" indent="-342900" algn="l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>
                    <a:latin typeface="Calibri (Body)"/>
                  </a:rPr>
                  <a:t>It takes into account </a:t>
                </a:r>
                <a:r>
                  <a:rPr lang="en-US" sz="2200" b="1">
                    <a:latin typeface="Calibri (Body)"/>
                  </a:rPr>
                  <a:t>the current input</a:t>
                </a:r>
                <a:r>
                  <a:rPr lang="en-US" sz="2200">
                    <a:latin typeface="Calibri (Body)"/>
                  </a:rPr>
                  <a:t> and </a:t>
                </a:r>
                <a:r>
                  <a:rPr lang="en-US" sz="2200" b="1">
                    <a:latin typeface="Calibri (Body)"/>
                  </a:rPr>
                  <a:t>the output</a:t>
                </a:r>
                <a:r>
                  <a:rPr lang="en-US" sz="2200">
                    <a:latin typeface="Calibri (Body)"/>
                  </a:rPr>
                  <a:t> from the previous time step.</a:t>
                </a:r>
              </a:p>
              <a:p>
                <a:pPr marL="342900" indent="-342900" algn="l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>
                    <a:latin typeface="Calibri (Body)"/>
                  </a:rPr>
                  <a:t>Decide which values we’ll update.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sz="2200" b="1">
                    <a:latin typeface="Calibri (Body)"/>
                  </a:rPr>
                  <a:t>Tanh layer</a:t>
                </a:r>
                <a:r>
                  <a:rPr lang="en-US" sz="2200">
                    <a:latin typeface="Calibri (Body)"/>
                  </a:rPr>
                  <a:t>:</a:t>
                </a:r>
              </a:p>
              <a:p>
                <a:pPr marL="342900" indent="-342900" algn="l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>
                    <a:latin typeface="Calibri (Body)"/>
                  </a:rPr>
                  <a:t>Create a vector of new candidate values,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>
                    <a:latin typeface="Calibri (Body)"/>
                  </a:rPr>
                  <a:t>.</a:t>
                </a: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050E260E-429C-412D-B72E-5627D701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40" y="985442"/>
                <a:ext cx="8575918" cy="3022953"/>
              </a:xfrm>
              <a:prstGeom prst="rect">
                <a:avLst/>
              </a:prstGeom>
              <a:blipFill>
                <a:blip r:embed="rId3"/>
                <a:stretch>
                  <a:fillRect l="-925"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B56DAD3-6AC1-E311-36C4-80D82CA1D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099" y="3759481"/>
            <a:ext cx="4166901" cy="2493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87E56-79CB-8C21-557B-D68E54967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0" y="4008395"/>
            <a:ext cx="4042410" cy="997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A48B4-F15B-F0E1-9A85-86AF1A451B99}"/>
              </a:ext>
            </a:extLst>
          </p:cNvPr>
          <p:cNvSpPr txBox="1"/>
          <p:nvPr/>
        </p:nvSpPr>
        <p:spPr>
          <a:xfrm>
            <a:off x="7289395" y="753381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Step2</a:t>
            </a:r>
          </a:p>
        </p:txBody>
      </p:sp>
    </p:spTree>
    <p:extLst>
      <p:ext uri="{BB962C8B-B14F-4D97-AF65-F5344CB8AC3E}">
        <p14:creationId xmlns:p14="http://schemas.microsoft.com/office/powerpoint/2010/main" val="79595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952490" y="400667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LSTM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2"/>
            <a:ext cx="8575918" cy="1563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b="1">
                <a:latin typeface="Calibri (Body)"/>
              </a:rPr>
              <a:t>Update cell state: </a:t>
            </a:r>
            <a:r>
              <a:rPr lang="en-US" sz="2200">
                <a:latin typeface="Calibri (Body)"/>
              </a:rPr>
              <a:t>Combine step 1&amp;2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Forgetting the things we decide to forget earlier: 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Adding information we decide to add: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A48B4-F15B-F0E1-9A85-86AF1A451B99}"/>
              </a:ext>
            </a:extLst>
          </p:cNvPr>
          <p:cNvSpPr txBox="1"/>
          <p:nvPr/>
        </p:nvSpPr>
        <p:spPr>
          <a:xfrm>
            <a:off x="7276332" y="801333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Step3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970AC-556C-E5FD-889F-BD77E08A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215" y="1398315"/>
            <a:ext cx="838273" cy="381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7AF6E3-F307-35BE-5E53-961E1AB6C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973" y="1779042"/>
            <a:ext cx="670816" cy="355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583F5-2812-C983-FE2D-D91626E66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902" y="2769221"/>
            <a:ext cx="4150805" cy="25930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AE39EC-73EE-9EDC-5FE9-C01DE592E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20" y="3636303"/>
            <a:ext cx="3667714" cy="7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0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952490" y="400667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LSTM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2"/>
            <a:ext cx="8575918" cy="2439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b="1">
                <a:latin typeface="Calibri (Body)"/>
              </a:rPr>
              <a:t>Create output</a:t>
            </a:r>
            <a:r>
              <a:rPr lang="en-US" sz="2200">
                <a:latin typeface="Calibri (Body)"/>
              </a:rPr>
              <a:t>: Decide what we’re going to output.</a:t>
            </a:r>
          </a:p>
          <a:p>
            <a:pPr algn="l">
              <a:lnSpc>
                <a:spcPct val="110000"/>
              </a:lnSpc>
            </a:pPr>
            <a:r>
              <a:rPr lang="en-US" sz="2200" b="1" u="sng">
                <a:latin typeface="Calibri (Body)"/>
              </a:rPr>
              <a:t>Output gate</a:t>
            </a:r>
            <a:r>
              <a:rPr lang="en-US" sz="2200" b="1">
                <a:latin typeface="Calibri (Body)"/>
              </a:rPr>
              <a:t> layer</a:t>
            </a:r>
            <a:r>
              <a:rPr lang="en-US" sz="2200">
                <a:latin typeface="Calibri (Body)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Decide what parts of the cell state we’re going to output.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2200">
              <a:latin typeface="Calibri (Body)"/>
            </a:endParaRPr>
          </a:p>
          <a:p>
            <a:pPr algn="l">
              <a:lnSpc>
                <a:spcPct val="110000"/>
              </a:lnSpc>
            </a:pPr>
            <a:r>
              <a:rPr lang="en-US" sz="2200" b="1">
                <a:latin typeface="Calibri (Body)"/>
              </a:rPr>
              <a:t>Tanh layer</a:t>
            </a:r>
            <a:r>
              <a:rPr lang="en-US" sz="2200">
                <a:latin typeface="Calibri (Body)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Push the values ranges from -1 to 1.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220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56DAD3-6AC1-E311-36C4-80D82CA1D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099" y="3759481"/>
            <a:ext cx="4166901" cy="2493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A48B4-F15B-F0E1-9A85-86AF1A451B99}"/>
              </a:ext>
            </a:extLst>
          </p:cNvPr>
          <p:cNvSpPr txBox="1"/>
          <p:nvPr/>
        </p:nvSpPr>
        <p:spPr>
          <a:xfrm>
            <a:off x="7276332" y="801333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Step4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7583F5-2812-C983-FE2D-D91626E66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099" y="3621786"/>
            <a:ext cx="4150805" cy="25930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5FAB51-279F-7D44-48B6-6E44ECAE1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195" y="3576661"/>
            <a:ext cx="4361709" cy="2859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ABFC61-21A8-4E8D-5A51-5BED6E577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40" y="3964266"/>
            <a:ext cx="3836794" cy="129272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29683B88-6700-E38A-945E-7BB6AE628C2E}"/>
              </a:ext>
            </a:extLst>
          </p:cNvPr>
          <p:cNvSpPr txBox="1">
            <a:spLocks/>
          </p:cNvSpPr>
          <p:nvPr/>
        </p:nvSpPr>
        <p:spPr>
          <a:xfrm>
            <a:off x="363878" y="5224935"/>
            <a:ext cx="3556440" cy="602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latin typeface="Calibri (Body)"/>
              </a:rPr>
              <a:t>Hidden state/ Short memory</a:t>
            </a:r>
          </a:p>
        </p:txBody>
      </p:sp>
    </p:spTree>
    <p:extLst>
      <p:ext uri="{BB962C8B-B14F-4D97-AF65-F5344CB8AC3E}">
        <p14:creationId xmlns:p14="http://schemas.microsoft.com/office/powerpoint/2010/main" val="14829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693064" y="400667"/>
            <a:ext cx="231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1"/>
            <a:ext cx="8725848" cy="53709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The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cell state </a:t>
            </a:r>
            <a:r>
              <a:rPr lang="en-US" sz="2200">
                <a:latin typeface="Calibri (Body)"/>
              </a:rPr>
              <a:t>and </a:t>
            </a:r>
            <a:r>
              <a:rPr lang="en-US" sz="2200">
                <a:solidFill>
                  <a:schemeClr val="accent1"/>
                </a:solidFill>
                <a:latin typeface="Calibri (Body)"/>
              </a:rPr>
              <a:t>hidden state </a:t>
            </a:r>
            <a:r>
              <a:rPr lang="en-US" sz="2200">
                <a:latin typeface="Calibri (Body)"/>
              </a:rPr>
              <a:t>work in tandem to process and retain information throughout the LSTM model.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alibri (Body)"/>
              </a:rPr>
              <a:t>The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cell state </a:t>
            </a:r>
            <a:r>
              <a:rPr lang="en-US" sz="2200">
                <a:latin typeface="Calibri (Body)"/>
              </a:rPr>
              <a:t>acts as a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long-term memory</a:t>
            </a:r>
            <a:r>
              <a:rPr lang="en-US" sz="2200">
                <a:latin typeface="Calibri (Body)"/>
              </a:rPr>
              <a:t>, allowing the LSTM to capture and remember relevant information over longer sequences.</a:t>
            </a:r>
            <a:endParaRPr lang="vi-VN" sz="2200">
              <a:latin typeface="Calibri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alibri (Body)"/>
              </a:rPr>
              <a:t>The </a:t>
            </a:r>
            <a:r>
              <a:rPr lang="en-US" sz="2200">
                <a:solidFill>
                  <a:schemeClr val="accent1"/>
                </a:solidFill>
                <a:latin typeface="Calibri (Body)"/>
              </a:rPr>
              <a:t>hidden state </a:t>
            </a:r>
            <a:r>
              <a:rPr lang="en-US" sz="2200">
                <a:latin typeface="Calibri (Body)"/>
              </a:rPr>
              <a:t>represents the </a:t>
            </a:r>
            <a:r>
              <a:rPr lang="en-US" sz="2200">
                <a:solidFill>
                  <a:schemeClr val="accent1"/>
                </a:solidFill>
                <a:latin typeface="Calibri (Body)"/>
              </a:rPr>
              <a:t>short-term memory </a:t>
            </a:r>
            <a:r>
              <a:rPr lang="en-US" sz="2200">
                <a:latin typeface="Calibri (Body)"/>
              </a:rPr>
              <a:t>or the output of the LSTM at each time step, capturing the relevant information from the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cell state</a:t>
            </a:r>
            <a:r>
              <a:rPr lang="en-US" sz="2200">
                <a:latin typeface="Calibri (Body)"/>
              </a:rPr>
              <a:t>.</a:t>
            </a:r>
            <a:endParaRPr lang="vi-VN" sz="220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The </a:t>
            </a:r>
            <a:r>
              <a:rPr lang="en-US" sz="2200">
                <a:solidFill>
                  <a:schemeClr val="accent1"/>
                </a:solidFill>
                <a:latin typeface="Calibri (Body)"/>
              </a:rPr>
              <a:t>hidden state</a:t>
            </a:r>
            <a:r>
              <a:rPr lang="en-US" sz="2200">
                <a:latin typeface="Calibri (Body)"/>
              </a:rPr>
              <a:t> is then passed on as input to the next time step, enabling the LSTM to learn and predict based on the accumulated information in the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cell state</a:t>
            </a:r>
            <a:r>
              <a:rPr lang="en-US" sz="2200">
                <a:latin typeface="Calibri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2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81FA7-EA91-E84E-2BA3-A3D1D450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DDCF-B836-45A4-8100-723EEEB75F00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156A34-2173-E732-485B-386676FD0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64723"/>
              </p:ext>
            </p:extLst>
          </p:nvPr>
        </p:nvGraphicFramePr>
        <p:xfrm>
          <a:off x="891226" y="1620196"/>
          <a:ext cx="7361548" cy="361760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558676">
                  <a:extLst>
                    <a:ext uri="{9D8B030D-6E8A-4147-A177-3AD203B41FA5}">
                      <a16:colId xmlns:a16="http://schemas.microsoft.com/office/drawing/2014/main" val="1628992127"/>
                    </a:ext>
                  </a:extLst>
                </a:gridCol>
                <a:gridCol w="4802872">
                  <a:extLst>
                    <a:ext uri="{9D8B030D-6E8A-4147-A177-3AD203B41FA5}">
                      <a16:colId xmlns:a16="http://schemas.microsoft.com/office/drawing/2014/main" val="3697918147"/>
                    </a:ext>
                  </a:extLst>
                </a:gridCol>
              </a:tblGrid>
              <a:tr h="660248">
                <a:tc>
                  <a:txBody>
                    <a:bodyPr/>
                    <a:lstStyle/>
                    <a:p>
                      <a:pPr algn="ctr"/>
                      <a:r>
                        <a:rPr lang="vi-VN" sz="1600" err="1"/>
                        <a:t>Student</a:t>
                      </a:r>
                      <a:r>
                        <a:rPr lang="en-US" sz="1600"/>
                        <a:t> </a:t>
                      </a:r>
                      <a:r>
                        <a:rPr lang="vi-VN" sz="1600"/>
                        <a:t>ID</a:t>
                      </a:r>
                      <a:endParaRPr lang="en-US" sz="16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err="1"/>
                        <a:t>Full</a:t>
                      </a:r>
                      <a:r>
                        <a:rPr lang="vi-VN" sz="1600"/>
                        <a:t> </a:t>
                      </a:r>
                      <a:r>
                        <a:rPr lang="vi-VN" sz="1600" err="1"/>
                        <a:t>name</a:t>
                      </a:r>
                      <a:endParaRPr lang="en-US" sz="1600" err="1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400726"/>
                  </a:ext>
                </a:extLst>
              </a:tr>
              <a:tr h="59147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</a:rPr>
                        <a:t>521H0493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aseline="0">
                          <a:latin typeface="Calibri"/>
                        </a:rPr>
                        <a:t>Trần Nguyễn Duy Bảo</a:t>
                      </a:r>
                      <a:endParaRPr lang="en-US" sz="1800" baseline="0">
                        <a:latin typeface="Calibri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171423"/>
                  </a:ext>
                </a:extLst>
              </a:tr>
              <a:tr h="591472">
                <a:tc>
                  <a:txBody>
                    <a:bodyPr/>
                    <a:lstStyle/>
                    <a:p>
                      <a:pPr algn="ctr"/>
                      <a:r>
                        <a:rPr lang="vi-VN" sz="1800" b="0">
                          <a:latin typeface="Calibri (Body)"/>
                        </a:rPr>
                        <a:t>521H0508</a:t>
                      </a:r>
                      <a:endParaRPr lang="en-US" sz="1800" b="0">
                        <a:latin typeface="Calibri (Body)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aseline="0">
                          <a:latin typeface="Calibri"/>
                        </a:rPr>
                        <a:t>Bùi Anh Phú</a:t>
                      </a:r>
                      <a:endParaRPr lang="en-US" sz="1800" baseline="0">
                        <a:latin typeface="Calibri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758391"/>
                  </a:ext>
                </a:extLst>
              </a:tr>
              <a:tr h="59147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</a:rPr>
                        <a:t>521H0511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aseline="0">
                          <a:latin typeface="Calibri"/>
                        </a:rPr>
                        <a:t>Nguyễn Hoàng Phúc</a:t>
                      </a:r>
                      <a:endParaRPr lang="en-US" sz="1800" baseline="0">
                        <a:latin typeface="Calibri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8706039"/>
                  </a:ext>
                </a:extLst>
              </a:tr>
              <a:tr h="59147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</a:rPr>
                        <a:t>521H0413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aseline="0">
                          <a:latin typeface="Calibri"/>
                        </a:rPr>
                        <a:t>Lê Trần Nhật Quang</a:t>
                      </a:r>
                      <a:endParaRPr lang="en-US" sz="1800" baseline="0">
                        <a:latin typeface="Calibri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2779753"/>
                  </a:ext>
                </a:extLst>
              </a:tr>
              <a:tr h="591472"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latin typeface="Calibri (Body)"/>
                        </a:rPr>
                        <a:t>521H0517</a:t>
                      </a:r>
                      <a:endParaRPr lang="en-US" sz="1800">
                        <a:latin typeface="Calibri (Body)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aseline="0">
                          <a:latin typeface="Calibri"/>
                        </a:rPr>
                        <a:t>Hoàng Đình Quý Vũ</a:t>
                      </a:r>
                      <a:endParaRPr lang="en-US" sz="1800" baseline="0">
                        <a:latin typeface="Calibri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593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4BA376E-38A0-95DB-3026-58F248A9AC7A}"/>
              </a:ext>
            </a:extLst>
          </p:cNvPr>
          <p:cNvSpPr txBox="1"/>
          <p:nvPr/>
        </p:nvSpPr>
        <p:spPr>
          <a:xfrm>
            <a:off x="2765425" y="400667"/>
            <a:ext cx="3613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/>
              <a:t>Group member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FB7724-505C-0330-08B4-9A43E163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0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12A0D-2749-24F9-7450-ED8130BA3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03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693065" y="390507"/>
            <a:ext cx="2108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1"/>
            <a:ext cx="8567860" cy="53709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vi-VN" sz="2200">
                <a:latin typeface="Calibri (Body)"/>
              </a:rPr>
              <a:t>LSTM </a:t>
            </a:r>
            <a:r>
              <a:rPr lang="en-US" sz="2200">
                <a:latin typeface="Calibri (Body)"/>
              </a:rPr>
              <a:t>architecture consists of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3 gates </a:t>
            </a:r>
            <a:r>
              <a:rPr lang="en-US" sz="2200">
                <a:latin typeface="Calibri (Body)"/>
              </a:rPr>
              <a:t>regulating the flow of information: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>
                <a:latin typeface="Calibri (Body)"/>
              </a:rPr>
              <a:t>Input gate</a:t>
            </a:r>
            <a:r>
              <a:rPr lang="en-US" sz="2200">
                <a:latin typeface="Calibri (Body)"/>
              </a:rPr>
              <a:t>: determines how much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new information </a:t>
            </a:r>
            <a:r>
              <a:rPr lang="en-US" sz="2200">
                <a:latin typeface="Calibri (Body)"/>
              </a:rPr>
              <a:t>should be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stored in the memory cell </a:t>
            </a:r>
            <a:r>
              <a:rPr lang="en-US" sz="2200">
                <a:latin typeface="Calibri (Body)"/>
              </a:rPr>
              <a:t>at the current time step.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>
                <a:latin typeface="Calibri (Body)"/>
              </a:rPr>
              <a:t>Forget gate</a:t>
            </a:r>
            <a:r>
              <a:rPr lang="en-US" sz="2200">
                <a:latin typeface="Calibri (Body)"/>
              </a:rPr>
              <a:t>: controls the amount of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old information </a:t>
            </a:r>
            <a:r>
              <a:rPr lang="en-US" sz="2200">
                <a:latin typeface="Calibri (Body)"/>
              </a:rPr>
              <a:t>to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discard from the memory cell</a:t>
            </a:r>
            <a:r>
              <a:rPr lang="en-US" sz="2200">
                <a:latin typeface="Calibri (Body)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>
                <a:latin typeface="Calibri (Body)"/>
              </a:rPr>
              <a:t>Output gate</a:t>
            </a:r>
            <a:r>
              <a:rPr lang="en-US" sz="2200">
                <a:latin typeface="Calibri (Body)"/>
              </a:rPr>
              <a:t>: regulates the amount of information to output from the memory cell at the current time step.</a:t>
            </a:r>
            <a:endParaRPr lang="vi-VN" sz="2200">
              <a:latin typeface="Calibri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Tanh: acts as a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squashing</a:t>
            </a:r>
            <a:r>
              <a:rPr lang="en-US" sz="2200">
                <a:latin typeface="Calibri (Body)"/>
              </a:rPr>
              <a:t> function.</a:t>
            </a:r>
            <a:endParaRPr lang="vi-VN" sz="220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>
                <a:latin typeface="Calibri (Body)"/>
              </a:rPr>
              <a:t>Sigmoid: acts as a </a:t>
            </a:r>
            <a:r>
              <a:rPr lang="en-US" sz="2200">
                <a:solidFill>
                  <a:srgbClr val="FF0000"/>
                </a:solidFill>
                <a:latin typeface="Calibri (Body)"/>
              </a:rPr>
              <a:t>decision</a:t>
            </a:r>
            <a:r>
              <a:rPr lang="en-US" sz="2200">
                <a:latin typeface="Calibri (Body)"/>
              </a:rPr>
              <a:t> function (gate).</a:t>
            </a:r>
          </a:p>
        </p:txBody>
      </p:sp>
    </p:spTree>
    <p:extLst>
      <p:ext uri="{BB962C8B-B14F-4D97-AF65-F5344CB8AC3E}">
        <p14:creationId xmlns:p14="http://schemas.microsoft.com/office/powerpoint/2010/main" val="124990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512552" y="400667"/>
            <a:ext cx="21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Advantages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1"/>
            <a:ext cx="8567860" cy="53709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vi-VN" sz="2200" b="1">
                <a:latin typeface="Calibri (Body)"/>
              </a:rPr>
              <a:t>Capturing long-term dependencies</a:t>
            </a:r>
            <a:r>
              <a:rPr lang="en-US" sz="2200">
                <a:latin typeface="Calibri (Body)"/>
              </a:rPr>
              <a:t>: LSTM models excel at capturing and remembering long-term dependencies in sequential data.</a:t>
            </a:r>
            <a:endParaRPr lang="vi-VN" sz="220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>
                <a:latin typeface="Calibri (Body)"/>
              </a:rPr>
              <a:t>Handling vanishing/exploding gradients</a:t>
            </a:r>
            <a:r>
              <a:rPr lang="en-US" sz="2200">
                <a:latin typeface="Calibri (Body)"/>
              </a:rPr>
              <a:t>: LSTMs can mitigate the issue of gradients either diminishing or growing exponentially during training, enabling them to learn effectively from sequences of varying lengths.</a:t>
            </a:r>
            <a:endParaRPr lang="vi-VN" sz="220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3062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314700" y="400666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Disadvantages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1"/>
            <a:ext cx="8567860" cy="53709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>
                <a:latin typeface="Calibri (Body)"/>
              </a:rPr>
              <a:t>Computational complexity</a:t>
            </a:r>
            <a:r>
              <a:rPr lang="en-US" sz="2200">
                <a:latin typeface="Calibri (Body)"/>
              </a:rPr>
              <a:t>: LSTM models are computationally expensive compared to simpler RNNs. The additional components, such as gating mechanisms, increase the number of parameters and operations, resulting in longer training and inference times.</a:t>
            </a:r>
            <a:endParaRPr lang="vi-VN" sz="220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>
                <a:latin typeface="Calibri (Body)"/>
              </a:rPr>
              <a:t>Need for large amounts of data</a:t>
            </a:r>
            <a:r>
              <a:rPr lang="en-US" sz="2200">
                <a:latin typeface="Calibri (Body)"/>
              </a:rPr>
              <a:t>: LSTM require a significant amount of labeled training data to generalize well. Insufficient data can lead to overfitting, where the model fails to generalize to unseen examples.</a:t>
            </a:r>
          </a:p>
        </p:txBody>
      </p:sp>
    </p:spTree>
    <p:extLst>
      <p:ext uri="{BB962C8B-B14F-4D97-AF65-F5344CB8AC3E}">
        <p14:creationId xmlns:p14="http://schemas.microsoft.com/office/powerpoint/2010/main" val="3735244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344" y="110657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696036" y="2140302"/>
            <a:ext cx="7819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Thank you </a:t>
            </a:r>
          </a:p>
          <a:p>
            <a:pPr algn="ctr"/>
            <a:r>
              <a:rPr lang="en-US" sz="7200"/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326902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2A14E-2D4A-E9A5-A84C-C4666054145F}"/>
              </a:ext>
            </a:extLst>
          </p:cNvPr>
          <p:cNvSpPr txBox="1"/>
          <p:nvPr/>
        </p:nvSpPr>
        <p:spPr>
          <a:xfrm>
            <a:off x="2765425" y="400667"/>
            <a:ext cx="3613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/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EFB26-02C5-72A9-7F6F-49B44677CAFF}"/>
              </a:ext>
            </a:extLst>
          </p:cNvPr>
          <p:cNvSpPr txBox="1"/>
          <p:nvPr/>
        </p:nvSpPr>
        <p:spPr>
          <a:xfrm>
            <a:off x="359664" y="1094993"/>
            <a:ext cx="8424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LSTM is a type of </a:t>
            </a:r>
            <a:r>
              <a:rPr lang="vi-VN" sz="22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</a:t>
            </a:r>
            <a:r>
              <a:rPr lang="vi-VN" sz="2200" dirty="0"/>
              <a:t> </a:t>
            </a:r>
            <a:r>
              <a:rPr lang="en-US" sz="2200" dirty="0"/>
              <a:t>designed by </a:t>
            </a:r>
            <a:r>
              <a:rPr lang="en-US" sz="2200" dirty="0" err="1"/>
              <a:t>Hochreiter</a:t>
            </a:r>
            <a:r>
              <a:rPr lang="en-US" sz="2200" dirty="0"/>
              <a:t> &amp; </a:t>
            </a:r>
            <a:r>
              <a:rPr lang="en-US" sz="2200" dirty="0" err="1"/>
              <a:t>Schmidhuber</a:t>
            </a:r>
            <a:r>
              <a:rPr lang="en-US" sz="2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It addresses </a:t>
            </a:r>
            <a:r>
              <a:rPr lang="en-US" sz="2200" u="sng" dirty="0">
                <a:solidFill>
                  <a:srgbClr val="FF0000"/>
                </a:solidFill>
              </a:rPr>
              <a:t>the problem of long-term dependencies </a:t>
            </a:r>
            <a:r>
              <a:rPr lang="en-US" sz="2200" dirty="0"/>
              <a:t>in traditional RNNs.</a:t>
            </a:r>
            <a:r>
              <a:rPr lang="vi-VN" sz="2200" dirty="0"/>
              <a:t> 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So, what is RNN?</a:t>
            </a:r>
          </a:p>
        </p:txBody>
      </p:sp>
    </p:spTree>
    <p:extLst>
      <p:ext uri="{BB962C8B-B14F-4D97-AF65-F5344CB8AC3E}">
        <p14:creationId xmlns:p14="http://schemas.microsoft.com/office/powerpoint/2010/main" val="105863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AF38FC3-37D1-0244-FA60-2AD7C16A7737}"/>
              </a:ext>
            </a:extLst>
          </p:cNvPr>
          <p:cNvSpPr txBox="1">
            <a:spLocks/>
          </p:cNvSpPr>
          <p:nvPr/>
        </p:nvSpPr>
        <p:spPr>
          <a:xfrm>
            <a:off x="324242" y="1004198"/>
            <a:ext cx="8575918" cy="1875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(Body)"/>
              </a:rPr>
              <a:t>Recurrent Neural Network is a type of </a:t>
            </a:r>
            <a:r>
              <a:rPr lang="en-US" sz="2200" dirty="0">
                <a:solidFill>
                  <a:srgbClr val="FF0000"/>
                </a:solidFill>
                <a:latin typeface="Calibri (Body)"/>
              </a:rPr>
              <a:t>Neural Network </a:t>
            </a:r>
            <a:r>
              <a:rPr lang="en-US" sz="2200" dirty="0">
                <a:latin typeface="Calibri (Body)"/>
              </a:rPr>
              <a:t>where the </a:t>
            </a:r>
            <a:r>
              <a:rPr lang="en-US" sz="2200" dirty="0">
                <a:solidFill>
                  <a:srgbClr val="FF0000"/>
                </a:solidFill>
                <a:latin typeface="Calibri (Body)"/>
              </a:rPr>
              <a:t>output from the previous step</a:t>
            </a:r>
            <a:r>
              <a:rPr lang="en-US" sz="2200" dirty="0">
                <a:latin typeface="Calibri (Body)"/>
              </a:rPr>
              <a:t> is </a:t>
            </a:r>
            <a:r>
              <a:rPr lang="en-US" sz="2200" dirty="0">
                <a:solidFill>
                  <a:schemeClr val="accent1"/>
                </a:solidFill>
                <a:latin typeface="Calibri (Body)"/>
              </a:rPr>
              <a:t>fed as input</a:t>
            </a:r>
            <a:r>
              <a:rPr lang="en-US" sz="2200" dirty="0">
                <a:latin typeface="Calibri (Body)"/>
              </a:rPr>
              <a:t> to the </a:t>
            </a:r>
            <a:r>
              <a:rPr lang="en-US" sz="2200" dirty="0">
                <a:solidFill>
                  <a:schemeClr val="accent1"/>
                </a:solidFill>
                <a:latin typeface="Calibri (Body)"/>
              </a:rPr>
              <a:t>current step</a:t>
            </a:r>
            <a:r>
              <a:rPr lang="en-US" sz="2200" dirty="0">
                <a:latin typeface="Calibri (Body)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(Body)"/>
              </a:rPr>
              <a:t>Type of data: </a:t>
            </a:r>
            <a:r>
              <a:rPr lang="en-US" sz="2200" dirty="0">
                <a:solidFill>
                  <a:srgbClr val="FF0000"/>
                </a:solidFill>
                <a:latin typeface="Calibri (Body)"/>
              </a:rPr>
              <a:t>Sequence data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(Body)"/>
              </a:rPr>
              <a:t>RNNs are good at</a:t>
            </a:r>
            <a:r>
              <a:rPr lang="en-US" sz="2200" dirty="0">
                <a:solidFill>
                  <a:srgbClr val="FF0000"/>
                </a:solidFill>
                <a:latin typeface="Calibri (Body)"/>
              </a:rPr>
              <a:t> processing sequence data for predictions</a:t>
            </a:r>
            <a:r>
              <a:rPr lang="en-US" sz="2200" dirty="0">
                <a:latin typeface="Calibri (Body)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Calibri (Body)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A9E156E-D107-BA3B-44CA-9993C0C57960}"/>
              </a:ext>
            </a:extLst>
          </p:cNvPr>
          <p:cNvSpPr txBox="1">
            <a:spLocks/>
          </p:cNvSpPr>
          <p:nvPr/>
        </p:nvSpPr>
        <p:spPr>
          <a:xfrm>
            <a:off x="4083928" y="492591"/>
            <a:ext cx="1041720" cy="648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Calibri (Body)"/>
              </a:rPr>
              <a:t>RNN</a:t>
            </a:r>
            <a:endParaRPr lang="en-US" sz="3200">
              <a:highlight>
                <a:srgbClr val="FFFF00"/>
              </a:highlight>
              <a:latin typeface="Calibri (Body)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5937F5-89A1-8713-61D8-F7BD990F5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418" l="8833" r="96530">
                        <a14:foregroundMark x1="22082" y1="33862" x2="29653" y2="80423"/>
                        <a14:foregroundMark x1="29653" y1="80423" x2="95899" y2="84656"/>
                        <a14:foregroundMark x1="95899" y1="84656" x2="76341" y2="33862"/>
                        <a14:foregroundMark x1="76341" y1="33862" x2="37224" y2="25397"/>
                        <a14:foregroundMark x1="37224" y1="25397" x2="24290" y2="38095"/>
                        <a14:foregroundMark x1="43849" y1="24339" x2="10095" y2="43915"/>
                        <a14:foregroundMark x1="10095" y1="43915" x2="31546" y2="60847"/>
                        <a14:foregroundMark x1="31546" y1="60847" x2="56151" y2="61905"/>
                        <a14:foregroundMark x1="56151" y1="61905" x2="59937" y2="59788"/>
                        <a14:foregroundMark x1="56467" y1="56614" x2="56467" y2="56614"/>
                        <a14:foregroundMark x1="58991" y1="56614" x2="49842" y2="73545"/>
                        <a14:foregroundMark x1="38801" y1="40741" x2="81703" y2="62434"/>
                        <a14:foregroundMark x1="46057" y1="36508" x2="86435" y2="64021"/>
                        <a14:foregroundMark x1="86435" y1="64021" x2="96845" y2="64021"/>
                        <a14:foregroundMark x1="54574" y1="69312" x2="81388" y2="65079"/>
                        <a14:foregroundMark x1="58675" y1="58201" x2="73817" y2="56614"/>
                        <a14:foregroundMark x1="21767" y1="53439" x2="43533" y2="53439"/>
                        <a14:foregroundMark x1="29338" y1="43915" x2="41956" y2="53439"/>
                        <a14:foregroundMark x1="23344" y1="68254" x2="56467" y2="70370"/>
                        <a14:foregroundMark x1="15773" y1="66667" x2="36278" y2="82011"/>
                        <a14:foregroundMark x1="11041" y1="59788" x2="33754" y2="73545"/>
                        <a14:foregroundMark x1="13565" y1="57672" x2="22082" y2="72487"/>
                        <a14:foregroundMark x1="17035" y1="52381" x2="27129" y2="61905"/>
                        <a14:foregroundMark x1="17035" y1="52381" x2="12618" y2="70370"/>
                        <a14:foregroundMark x1="11672" y1="51323" x2="16719" y2="71958"/>
                        <a14:foregroundMark x1="9148" y1="60847" x2="40379" y2="73545"/>
                        <a14:foregroundMark x1="40379" y1="73545" x2="56151" y2="71958"/>
                        <a14:foregroundMark x1="20189" y1="70899" x2="41956" y2="87302"/>
                        <a14:foregroundMark x1="41956" y1="87302" x2="44795" y2="83069"/>
                        <a14:foregroundMark x1="27760" y1="21693" x2="47003" y2="21693"/>
                        <a14:foregroundMark x1="23344" y1="36508" x2="38801" y2="6878"/>
                        <a14:foregroundMark x1="38801" y1="6878" x2="38801" y2="5820"/>
                        <a14:foregroundMark x1="21136" y1="28571" x2="43849" y2="6878"/>
                        <a14:foregroundMark x1="43849" y1="6878" x2="49527" y2="15344"/>
                        <a14:foregroundMark x1="46057" y1="28571" x2="24921" y2="16402"/>
                        <a14:foregroundMark x1="24921" y1="16402" x2="27129" y2="39683"/>
                        <a14:foregroundMark x1="22713" y1="19577" x2="41009" y2="8995"/>
                        <a14:foregroundMark x1="28707" y1="14286" x2="39748" y2="10053"/>
                        <a14:foregroundMark x1="23344" y1="13228" x2="42902" y2="11111"/>
                        <a14:foregroundMark x1="19243" y1="28042" x2="20189" y2="0"/>
                        <a14:foregroundMark x1="21767" y1="38095" x2="28391" y2="529"/>
                        <a14:foregroundMark x1="64038" y1="57672" x2="70032" y2="68254"/>
                        <a14:foregroundMark x1="61199" y1="70899" x2="74763" y2="70899"/>
                        <a14:foregroundMark x1="41956" y1="48148" x2="61199" y2="62434"/>
                        <a14:foregroundMark x1="85804" y1="59788" x2="85804" y2="59788"/>
                        <a14:foregroundMark x1="87697" y1="59788" x2="82650" y2="53439"/>
                        <a14:foregroundMark x1="89274" y1="68254" x2="80757" y2="41270"/>
                        <a14:foregroundMark x1="91483" y1="56614" x2="84858" y2="465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717" y="2516009"/>
            <a:ext cx="2179649" cy="129953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EA3D2E8-4163-05AA-C97E-236E154D9448}"/>
              </a:ext>
            </a:extLst>
          </p:cNvPr>
          <p:cNvSpPr txBox="1">
            <a:spLocks/>
          </p:cNvSpPr>
          <p:nvPr/>
        </p:nvSpPr>
        <p:spPr>
          <a:xfrm>
            <a:off x="2494366" y="2995981"/>
            <a:ext cx="2688336" cy="54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latin typeface="Calibri (Body)"/>
              </a:rPr>
              <a:t>Speech recognition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C96575-FCD3-05ED-A29A-479950E8E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667" y="3367250"/>
            <a:ext cx="2809566" cy="1299539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E5ED9409-664C-EA1D-8DE8-E5DE03905609}"/>
              </a:ext>
            </a:extLst>
          </p:cNvPr>
          <p:cNvSpPr txBox="1">
            <a:spLocks/>
          </p:cNvSpPr>
          <p:nvPr/>
        </p:nvSpPr>
        <p:spPr>
          <a:xfrm>
            <a:off x="3503278" y="3872203"/>
            <a:ext cx="2688336" cy="54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latin typeface="Calibri (Body)"/>
              </a:rPr>
              <a:t>Language translation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D9103C6-FBE7-94CA-BC9D-0A2658AB9FEF}"/>
              </a:ext>
            </a:extLst>
          </p:cNvPr>
          <p:cNvSpPr txBox="1">
            <a:spLocks/>
          </p:cNvSpPr>
          <p:nvPr/>
        </p:nvSpPr>
        <p:spPr>
          <a:xfrm>
            <a:off x="3120539" y="4845505"/>
            <a:ext cx="2688336" cy="54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latin typeface="Calibri (Body)"/>
              </a:rPr>
              <a:t>Stock prediction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E3FAAE-9534-FDD0-821B-BBE9073A50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290" b="96129" l="862" r="98276">
                        <a14:foregroundMark x1="21552" y1="60645" x2="52155" y2="18065"/>
                        <a14:foregroundMark x1="52155" y1="18065" x2="68103" y2="23871"/>
                        <a14:foregroundMark x1="94397" y1="19355" x2="98276" y2="97419"/>
                        <a14:foregroundMark x1="94397" y1="82581" x2="35776" y2="86452"/>
                        <a14:foregroundMark x1="47845" y1="89032" x2="1293" y2="65806"/>
                        <a14:foregroundMark x1="1293" y1="65806" x2="9483" y2="11613"/>
                        <a14:foregroundMark x1="8190" y1="12258" x2="87500" y2="1290"/>
                        <a14:foregroundMark x1="87500" y1="1290" x2="95259" y2="2581"/>
                        <a14:foregroundMark x1="6034" y1="78065" x2="89655" y2="83871"/>
                        <a14:foregroundMark x1="84052" y1="87742" x2="11638" y2="92903"/>
                        <a14:foregroundMark x1="11638" y1="92903" x2="11638" y2="9290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312" y="4327866"/>
            <a:ext cx="2359435" cy="15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E6A266-99B8-B6D0-085E-454DC24443DD}"/>
              </a:ext>
            </a:extLst>
          </p:cNvPr>
          <p:cNvGrpSpPr/>
          <p:nvPr/>
        </p:nvGrpSpPr>
        <p:grpSpPr>
          <a:xfrm>
            <a:off x="1146254" y="953739"/>
            <a:ext cx="6851491" cy="2269947"/>
            <a:chOff x="419165" y="1867691"/>
            <a:chExt cx="8305669" cy="28983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DE4074-58D8-8674-5210-49D9CD2D4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57" b="95745" l="5140" r="98825">
                          <a14:foregroundMark x1="13803" y1="87234" x2="3524" y2="78723"/>
                          <a14:foregroundMark x1="3524" y1="78723" x2="2496" y2="23404"/>
                          <a14:foregroundMark x1="2496" y1="23404" x2="8370" y2="2979"/>
                          <a14:foregroundMark x1="8370" y1="2979" x2="71072" y2="426"/>
                          <a14:foregroundMark x1="71072" y1="426" x2="90749" y2="851"/>
                          <a14:foregroundMark x1="90749" y1="851" x2="98238" y2="20426"/>
                          <a14:foregroundMark x1="98238" y1="20426" x2="99266" y2="44681"/>
                          <a14:foregroundMark x1="99266" y1="44681" x2="95595" y2="67660"/>
                          <a14:foregroundMark x1="95595" y1="67660" x2="91336" y2="81702"/>
                          <a14:foregroundMark x1="91336" y1="81702" x2="55872" y2="88964"/>
                          <a14:foregroundMark x1="18831" y1="92564" x2="12775" y2="87660"/>
                          <a14:foregroundMark x1="9251" y1="88936" x2="2496" y2="66809"/>
                          <a14:foregroundMark x1="2496" y1="66809" x2="294" y2="30638"/>
                          <a14:foregroundMark x1="294" y1="30638" x2="2790" y2="12340"/>
                          <a14:foregroundMark x1="2790" y1="12340" x2="10573" y2="3830"/>
                          <a14:foregroundMark x1="10573" y1="3830" x2="18649" y2="11915"/>
                          <a14:foregroundMark x1="18649" y1="11915" x2="22761" y2="39149"/>
                          <a14:foregroundMark x1="22761" y1="39149" x2="19090" y2="80851"/>
                          <a14:foregroundMark x1="19090" y1="80851" x2="9398" y2="95319"/>
                          <a14:foregroundMark x1="9398" y1="95319" x2="6755" y2="81702"/>
                          <a14:foregroundMark x1="14537" y1="72766" x2="4699" y2="37021"/>
                          <a14:foregroundMark x1="4699" y1="37021" x2="6608" y2="7234"/>
                          <a14:foregroundMark x1="6608" y1="7234" x2="17034" y2="23830"/>
                          <a14:foregroundMark x1="17034" y1="23830" x2="14537" y2="74468"/>
                          <a14:foregroundMark x1="14537" y1="74468" x2="8076" y2="74043"/>
                          <a14:foregroundMark x1="8076" y1="74043" x2="5286" y2="69787"/>
                          <a14:foregroundMark x1="13656" y1="20426" x2="12188" y2="22979"/>
                          <a14:foregroundMark x1="11307" y1="8936" x2="11307" y2="8936"/>
                          <a14:foregroundMark x1="11307" y1="8936" x2="11307" y2="8936"/>
                          <a14:foregroundMark x1="11307" y1="8936" x2="11894" y2="29362"/>
                          <a14:foregroundMark x1="11894" y1="29362" x2="11307" y2="31489"/>
                          <a14:foregroundMark x1="11307" y1="31489" x2="11307" y2="31489"/>
                          <a14:foregroundMark x1="7342" y1="31915" x2="7342" y2="31915"/>
                          <a14:foregroundMark x1="7342" y1="31915" x2="7342" y2="31915"/>
                          <a14:foregroundMark x1="7342" y1="31915" x2="7342" y2="31915"/>
                          <a14:foregroundMark x1="7342" y1="31915" x2="9251" y2="36596"/>
                          <a14:foregroundMark x1="9251" y1="36596" x2="13510" y2="37021"/>
                          <a14:foregroundMark x1="13510" y1="37021" x2="10573" y2="35319"/>
                          <a14:foregroundMark x1="23054" y1="11064" x2="58590" y2="11489"/>
                          <a14:foregroundMark x1="58590" y1="11489" x2="91336" y2="10213"/>
                          <a14:foregroundMark x1="24772" y1="84482" x2="93979" y2="50638"/>
                          <a14:foregroundMark x1="34361" y1="48936" x2="98825" y2="5957"/>
                          <a14:foregroundMark x1="29075" y1="57021" x2="63583" y2="12340"/>
                          <a14:foregroundMark x1="46549" y1="70213" x2="54038" y2="55745"/>
                          <a14:foregroundMark x1="71806" y1="31064" x2="87372" y2="33191"/>
                          <a14:backgroundMark x1="20264" y1="97021" x2="30250" y2="98298"/>
                          <a14:backgroundMark x1="30250" y1="98298" x2="51689" y2="96596"/>
                          <a14:backgroundMark x1="51689" y1="96596" x2="67401" y2="96596"/>
                          <a14:backgroundMark x1="67401" y1="96596" x2="70485" y2="94894"/>
                          <a14:backgroundMark x1="19530" y1="89787" x2="28928" y2="953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9165" y="1867691"/>
              <a:ext cx="8305669" cy="2866126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2AF38FC3-37D1-0244-FA60-2AD7C16A7737}"/>
                </a:ext>
              </a:extLst>
            </p:cNvPr>
            <p:cNvSpPr txBox="1">
              <a:spLocks/>
            </p:cNvSpPr>
            <p:nvPr/>
          </p:nvSpPr>
          <p:spPr>
            <a:xfrm>
              <a:off x="2013715" y="4225910"/>
              <a:ext cx="5116558" cy="54017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>
                  <a:latin typeface="Calibri (Body)"/>
                </a:rPr>
                <a:t>an unrolled Recurrent Neural Network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A9E156E-D107-BA3B-44CA-9993C0C57960}"/>
              </a:ext>
            </a:extLst>
          </p:cNvPr>
          <p:cNvSpPr txBox="1">
            <a:spLocks/>
          </p:cNvSpPr>
          <p:nvPr/>
        </p:nvSpPr>
        <p:spPr>
          <a:xfrm>
            <a:off x="4083928" y="492591"/>
            <a:ext cx="1126040" cy="648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Calibri (Body)"/>
              </a:rPr>
              <a:t>RNN</a:t>
            </a:r>
            <a:endParaRPr lang="en-US" sz="3200">
              <a:highlight>
                <a:srgbClr val="FFFF00"/>
              </a:highlight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ED506-7EEF-8280-60AB-312B1D4A1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493" y="3702129"/>
            <a:ext cx="5661005" cy="26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DB65-EA5B-5C55-D465-E5BBF8F2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1523"/>
            <a:ext cx="7829550" cy="801332"/>
          </a:xfrm>
        </p:spPr>
        <p:txBody>
          <a:bodyPr anchor="t">
            <a:normAutofit/>
          </a:bodyPr>
          <a:lstStyle/>
          <a:p>
            <a:pPr algn="l"/>
            <a:r>
              <a:rPr lang="en-US" sz="2400">
                <a:latin typeface="Calibri (Body)"/>
              </a:rPr>
              <a:t>Sometimes, we only need to look at recent information to perform the present task.</a:t>
            </a:r>
            <a:endParaRPr lang="en-US" sz="2400">
              <a:highlight>
                <a:srgbClr val="FFFF00"/>
              </a:highlight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C54928-C875-7C4F-A4A6-C8B964B44748}"/>
              </a:ext>
            </a:extLst>
          </p:cNvPr>
          <p:cNvSpPr txBox="1">
            <a:spLocks/>
          </p:cNvSpPr>
          <p:nvPr/>
        </p:nvSpPr>
        <p:spPr>
          <a:xfrm>
            <a:off x="2521037" y="2283045"/>
            <a:ext cx="4101925" cy="555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  <a:latin typeface="Calibri (Body)"/>
              </a:rPr>
              <a:t>The </a:t>
            </a:r>
            <a:r>
              <a:rPr lang="en-US" sz="2400">
                <a:solidFill>
                  <a:schemeClr val="accent6"/>
                </a:solidFill>
                <a:latin typeface="Calibri (Body)"/>
              </a:rPr>
              <a:t>tree </a:t>
            </a:r>
            <a:r>
              <a:rPr lang="en-US" sz="2400">
                <a:solidFill>
                  <a:srgbClr val="FF0000"/>
                </a:solidFill>
                <a:latin typeface="Calibri (Body)"/>
              </a:rPr>
              <a:t>color is “</a:t>
            </a:r>
            <a:r>
              <a:rPr lang="en-US" sz="2400">
                <a:solidFill>
                  <a:schemeClr val="accent6"/>
                </a:solidFill>
                <a:latin typeface="Calibri (Body)"/>
              </a:rPr>
              <a:t>green</a:t>
            </a:r>
            <a:r>
              <a:rPr lang="en-US" sz="2400">
                <a:solidFill>
                  <a:srgbClr val="FF0000"/>
                </a:solidFill>
                <a:latin typeface="Calibri (Body)"/>
              </a:rPr>
              <a:t>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>
              <a:latin typeface="Calibri (Body)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216F85-8DDB-7B6B-E372-3FF59863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36" y="2838051"/>
            <a:ext cx="4101925" cy="174419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EDC3121-CFE5-7F30-151B-9DB72C35E801}"/>
              </a:ext>
            </a:extLst>
          </p:cNvPr>
          <p:cNvSpPr txBox="1">
            <a:spLocks/>
          </p:cNvSpPr>
          <p:nvPr/>
        </p:nvSpPr>
        <p:spPr>
          <a:xfrm>
            <a:off x="657223" y="4736585"/>
            <a:ext cx="7829550" cy="801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latin typeface="Calibri (Body)"/>
              </a:rPr>
              <a:t>RNN performs </a:t>
            </a:r>
            <a:r>
              <a:rPr lang="en-US" sz="2400" u="sng">
                <a:solidFill>
                  <a:srgbClr val="FF0000"/>
                </a:solidFill>
                <a:latin typeface="Calibri (Body)"/>
              </a:rPr>
              <a:t>well</a:t>
            </a:r>
            <a:r>
              <a:rPr lang="en-US" sz="2400">
                <a:latin typeface="Calibri (Body)"/>
              </a:rPr>
              <a:t> since </a:t>
            </a:r>
            <a:r>
              <a:rPr lang="en-US" sz="2400" u="sng">
                <a:solidFill>
                  <a:srgbClr val="FF0000"/>
                </a:solidFill>
                <a:latin typeface="Calibri (Body)"/>
              </a:rPr>
              <a:t>the gap</a:t>
            </a:r>
            <a:r>
              <a:rPr lang="en-US" sz="2400">
                <a:latin typeface="Calibri (Body)"/>
              </a:rPr>
              <a:t> between the </a:t>
            </a:r>
            <a:r>
              <a:rPr lang="en-US" sz="2400">
                <a:solidFill>
                  <a:srgbClr val="FF0000"/>
                </a:solidFill>
                <a:latin typeface="Calibri (Body)"/>
              </a:rPr>
              <a:t>Prediction </a:t>
            </a:r>
            <a:r>
              <a:rPr lang="en-US" sz="2400">
                <a:latin typeface="Calibri (Body)"/>
              </a:rPr>
              <a:t>“</a:t>
            </a:r>
            <a:r>
              <a:rPr lang="en-US" sz="2400">
                <a:solidFill>
                  <a:schemeClr val="accent6"/>
                </a:solidFill>
                <a:latin typeface="Calibri (Body)"/>
              </a:rPr>
              <a:t>green</a:t>
            </a:r>
            <a:r>
              <a:rPr lang="en-US" sz="2400">
                <a:latin typeface="Calibri (Body)"/>
              </a:rPr>
              <a:t>” and the necessary context information “</a:t>
            </a:r>
            <a:r>
              <a:rPr lang="en-US" sz="2400">
                <a:solidFill>
                  <a:schemeClr val="accent6"/>
                </a:solidFill>
                <a:latin typeface="Calibri (Body)"/>
              </a:rPr>
              <a:t>tree</a:t>
            </a:r>
            <a:r>
              <a:rPr lang="en-US" sz="2400">
                <a:latin typeface="Calibri (Body)"/>
              </a:rPr>
              <a:t>” </a:t>
            </a:r>
            <a:r>
              <a:rPr lang="en-US" sz="2400" u="sng">
                <a:latin typeface="Calibri (Body)"/>
              </a:rPr>
              <a:t>is </a:t>
            </a:r>
            <a:r>
              <a:rPr lang="en-US" sz="2400" u="sng">
                <a:solidFill>
                  <a:schemeClr val="accent1"/>
                </a:solidFill>
                <a:latin typeface="Calibri (Body)"/>
              </a:rPr>
              <a:t>small</a:t>
            </a:r>
            <a:endParaRPr lang="en-US" sz="2400" u="sng">
              <a:solidFill>
                <a:schemeClr val="accent1"/>
              </a:solidFill>
              <a:highlight>
                <a:srgbClr val="FFFF00"/>
              </a:highlight>
              <a:latin typeface="Calibri (Body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B7C6AD-1A8E-978B-BEDD-A93CE7AE27D8}"/>
              </a:ext>
            </a:extLst>
          </p:cNvPr>
          <p:cNvSpPr txBox="1">
            <a:spLocks/>
          </p:cNvSpPr>
          <p:nvPr/>
        </p:nvSpPr>
        <p:spPr>
          <a:xfrm>
            <a:off x="4083928" y="492591"/>
            <a:ext cx="1051089" cy="648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Calibri (Body)"/>
              </a:rPr>
              <a:t>RNN</a:t>
            </a:r>
            <a:endParaRPr lang="en-US" sz="3200">
              <a:highlight>
                <a:srgbClr val="FFFF00"/>
              </a:highlight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6481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DB65-EA5B-5C55-D465-E5BBF8F2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1523"/>
            <a:ext cx="7829550" cy="801332"/>
          </a:xfrm>
        </p:spPr>
        <p:txBody>
          <a:bodyPr anchor="t">
            <a:normAutofit/>
          </a:bodyPr>
          <a:lstStyle/>
          <a:p>
            <a:pPr algn="l"/>
            <a:r>
              <a:rPr lang="en-US" sz="2400">
                <a:latin typeface="Calibri (Body)"/>
              </a:rPr>
              <a:t>But there are also cases where we need more context</a:t>
            </a:r>
            <a:endParaRPr lang="en-US" sz="2400">
              <a:highlight>
                <a:srgbClr val="FFFF00"/>
              </a:highlight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C54928-C875-7C4F-A4A6-C8B964B44748}"/>
              </a:ext>
            </a:extLst>
          </p:cNvPr>
          <p:cNvSpPr txBox="1">
            <a:spLocks/>
          </p:cNvSpPr>
          <p:nvPr/>
        </p:nvSpPr>
        <p:spPr>
          <a:xfrm>
            <a:off x="1232165" y="1929246"/>
            <a:ext cx="6679665" cy="832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FF0000"/>
                </a:solidFill>
                <a:latin typeface="Calibri (Body)"/>
              </a:rPr>
              <a:t>I live in Quebec in Northen </a:t>
            </a:r>
            <a:r>
              <a:rPr lang="en-US" sz="2400">
                <a:solidFill>
                  <a:schemeClr val="accent1"/>
                </a:solidFill>
                <a:latin typeface="Calibri (Body)"/>
              </a:rPr>
              <a:t>Canada </a:t>
            </a:r>
            <a:r>
              <a:rPr lang="en-US" sz="2400">
                <a:solidFill>
                  <a:srgbClr val="FF0000"/>
                </a:solidFill>
                <a:latin typeface="Calibri (Body)"/>
              </a:rPr>
              <a:t>… where I live, the weather is generally “</a:t>
            </a:r>
            <a:r>
              <a:rPr lang="en-US" sz="2400">
                <a:solidFill>
                  <a:schemeClr val="accent1"/>
                </a:solidFill>
                <a:latin typeface="Calibri (Body)"/>
              </a:rPr>
              <a:t>cold</a:t>
            </a:r>
            <a:r>
              <a:rPr lang="en-US" sz="2400">
                <a:solidFill>
                  <a:srgbClr val="FF0000"/>
                </a:solidFill>
                <a:latin typeface="Calibri (Body)"/>
              </a:rPr>
              <a:t>” most of the year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>
              <a:latin typeface="Calibri (Body)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EDC3121-CFE5-7F30-151B-9DB72C35E801}"/>
              </a:ext>
            </a:extLst>
          </p:cNvPr>
          <p:cNvSpPr txBox="1">
            <a:spLocks/>
          </p:cNvSpPr>
          <p:nvPr/>
        </p:nvSpPr>
        <p:spPr>
          <a:xfrm>
            <a:off x="657223" y="4736585"/>
            <a:ext cx="8058566" cy="801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latin typeface="Calibri (Body)"/>
              </a:rPr>
              <a:t>RNN performs </a:t>
            </a:r>
            <a:r>
              <a:rPr lang="en-US" sz="2400" u="sng">
                <a:solidFill>
                  <a:srgbClr val="FF0000"/>
                </a:solidFill>
                <a:latin typeface="Calibri (Body)"/>
              </a:rPr>
              <a:t>poorly</a:t>
            </a:r>
            <a:r>
              <a:rPr lang="en-US" sz="2400">
                <a:solidFill>
                  <a:srgbClr val="FF0000"/>
                </a:solidFill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when </a:t>
            </a:r>
            <a:r>
              <a:rPr lang="en-US" sz="2400" u="sng">
                <a:solidFill>
                  <a:srgbClr val="FF0000"/>
                </a:solidFill>
                <a:latin typeface="Calibri (Body)"/>
              </a:rPr>
              <a:t>the gap</a:t>
            </a:r>
            <a:r>
              <a:rPr lang="en-US" sz="2400">
                <a:latin typeface="Calibri (Body)"/>
              </a:rPr>
              <a:t> between the Prediction “</a:t>
            </a:r>
            <a:r>
              <a:rPr lang="en-US" sz="2400">
                <a:solidFill>
                  <a:schemeClr val="accent1"/>
                </a:solidFill>
                <a:latin typeface="Calibri (Body)"/>
              </a:rPr>
              <a:t>cold</a:t>
            </a:r>
            <a:r>
              <a:rPr lang="en-US" sz="2400">
                <a:latin typeface="Calibri (Body)"/>
              </a:rPr>
              <a:t>” and the necessary context information “</a:t>
            </a:r>
            <a:r>
              <a:rPr lang="en-US" sz="2400">
                <a:solidFill>
                  <a:schemeClr val="accent1"/>
                </a:solidFill>
                <a:latin typeface="Calibri (Body)"/>
              </a:rPr>
              <a:t>Canada</a:t>
            </a:r>
            <a:r>
              <a:rPr lang="en-US" sz="2400">
                <a:latin typeface="Calibri (Body)"/>
              </a:rPr>
              <a:t>” </a:t>
            </a:r>
            <a:r>
              <a:rPr lang="en-US" sz="2400" u="sng">
                <a:latin typeface="Calibri (Body)"/>
              </a:rPr>
              <a:t>is </a:t>
            </a:r>
            <a:r>
              <a:rPr lang="en-US" sz="2400" u="sng">
                <a:solidFill>
                  <a:srgbClr val="FF0000"/>
                </a:solidFill>
                <a:latin typeface="Calibri (Body)"/>
              </a:rPr>
              <a:t>large</a:t>
            </a:r>
            <a:endParaRPr lang="en-US" sz="2400" u="sng">
              <a:solidFill>
                <a:srgbClr val="4472C4"/>
              </a:solidFill>
              <a:highlight>
                <a:srgbClr val="FFFF00"/>
              </a:highlight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3F0BA-77B9-B94E-23C9-70D29ED9E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" r="335" b="1070"/>
          <a:stretch/>
        </p:blipFill>
        <p:spPr>
          <a:xfrm>
            <a:off x="1759793" y="3016033"/>
            <a:ext cx="5568247" cy="172605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CE86AC6-973F-13BF-26C7-D32E9BEAB195}"/>
              </a:ext>
            </a:extLst>
          </p:cNvPr>
          <p:cNvSpPr txBox="1">
            <a:spLocks/>
          </p:cNvSpPr>
          <p:nvPr/>
        </p:nvSpPr>
        <p:spPr>
          <a:xfrm>
            <a:off x="4083928" y="492591"/>
            <a:ext cx="1298563" cy="648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Calibri (Body)"/>
              </a:rPr>
              <a:t>RNN</a:t>
            </a:r>
            <a:endParaRPr lang="en-US" sz="3200">
              <a:highlight>
                <a:srgbClr val="FFFF00"/>
              </a:highlight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262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DB65-EA5B-5C55-D465-E5BBF8F2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2" y="941190"/>
            <a:ext cx="7829550" cy="801332"/>
          </a:xfrm>
        </p:spPr>
        <p:txBody>
          <a:bodyPr anchor="t">
            <a:normAutofit/>
          </a:bodyPr>
          <a:lstStyle/>
          <a:p>
            <a:pPr algn="l"/>
            <a:r>
              <a:rPr lang="en-US" sz="2400">
                <a:latin typeface="Calibri (Body)"/>
              </a:rPr>
              <a:t>Backpropagation Through Time (BPTT): for training</a:t>
            </a:r>
            <a:endParaRPr lang="en-US" sz="2400">
              <a:highlight>
                <a:srgbClr val="FFFF00"/>
              </a:highlight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E86AC6-973F-13BF-26C7-D32E9BEAB195}"/>
              </a:ext>
            </a:extLst>
          </p:cNvPr>
          <p:cNvSpPr txBox="1">
            <a:spLocks/>
          </p:cNvSpPr>
          <p:nvPr/>
        </p:nvSpPr>
        <p:spPr>
          <a:xfrm>
            <a:off x="4083928" y="492591"/>
            <a:ext cx="1298563" cy="648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Calibri (Body)"/>
              </a:rPr>
              <a:t>RNN</a:t>
            </a:r>
            <a:endParaRPr lang="en-US" sz="3200">
              <a:highlight>
                <a:srgbClr val="FFFF00"/>
              </a:highlight>
              <a:latin typeface="Calibri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90A10-584B-B839-AA27-2E7E1CF9AB4B}"/>
              </a:ext>
            </a:extLst>
          </p:cNvPr>
          <p:cNvSpPr txBox="1"/>
          <p:nvPr/>
        </p:nvSpPr>
        <p:spPr>
          <a:xfrm>
            <a:off x="360362" y="4426848"/>
            <a:ext cx="8423275" cy="2123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Addresses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the vanishing gradient problem </a:t>
            </a:r>
            <a:endParaRPr lang="en-US" dirty="0"/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allowing gradients to flow back through time without vanishing or exploding.</a:t>
            </a:r>
            <a:r>
              <a:rPr lang="en-US" sz="2200" dirty="0">
                <a:solidFill>
                  <a:srgbClr val="000000"/>
                </a:solidFill>
              </a:rPr>
              <a:t> </a:t>
            </a:r>
            <a:endParaRPr lang="en-US" dirty="0"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This enables the network to learn </a:t>
            </a:r>
            <a:r>
              <a:rPr lang="en-US" sz="2200" b="0" i="0" u="none" strike="noStrike" dirty="0">
                <a:solidFill>
                  <a:srgbClr val="FF0000"/>
                </a:solidFill>
                <a:effectLst/>
              </a:rPr>
              <a:t>long-term dependencies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by </a:t>
            </a:r>
            <a:r>
              <a:rPr lang="en-US" sz="2200" b="0" i="0" u="none" strike="noStrike" dirty="0">
                <a:solidFill>
                  <a:srgbClr val="FF0000"/>
                </a:solidFill>
                <a:effectLst/>
              </a:rPr>
              <a:t>effectively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propagating and </a:t>
            </a:r>
            <a:r>
              <a:rPr lang="en-US" sz="2200" b="0" i="0" u="none" strike="noStrike" dirty="0">
                <a:solidFill>
                  <a:schemeClr val="accent1"/>
                </a:solidFill>
                <a:effectLst/>
              </a:rPr>
              <a:t>adjusting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gradients </a:t>
            </a:r>
            <a:r>
              <a:rPr lang="en-US" sz="2200" b="0" i="0" u="none" strike="noStrike" dirty="0">
                <a:solidFill>
                  <a:srgbClr val="FF0000"/>
                </a:solidFill>
                <a:effectLst/>
              </a:rPr>
              <a:t>over multiple time steps.</a:t>
            </a:r>
            <a:endParaRPr lang="en-US" sz="2200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Hình ảnh 5" descr="Ảnh có chứa ảnh chụp màn hình, đồng hồ, văn bản, thiết kế&#10;&#10;Mô tả được tự động tạo">
            <a:extLst>
              <a:ext uri="{FF2B5EF4-FFF2-40B4-BE49-F238E27FC236}">
                <a16:creationId xmlns:a16="http://schemas.microsoft.com/office/drawing/2014/main" id="{4412E534-DE38-C755-A57B-57B1260C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704" y="1250827"/>
            <a:ext cx="5572590" cy="32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ED731-338B-FB10-3C8D-E0659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0795" y="6356351"/>
            <a:ext cx="4042410" cy="365125"/>
          </a:xfrm>
        </p:spPr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7EEC3-2414-EBE5-52EB-BCAC54147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29" y="664985"/>
            <a:ext cx="6081733" cy="2318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80B9E-A9FE-6B2F-0678-E1BCC6B5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65" y="3596229"/>
            <a:ext cx="6611263" cy="2319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7203A0-8F20-9B79-7CFD-625CBE886BF3}"/>
              </a:ext>
            </a:extLst>
          </p:cNvPr>
          <p:cNvSpPr txBox="1"/>
          <p:nvPr/>
        </p:nvSpPr>
        <p:spPr>
          <a:xfrm>
            <a:off x="2788037" y="2859004"/>
            <a:ext cx="3567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Recurrent 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29FCA-A8E9-FB10-4C9E-85CF4628AFB4}"/>
              </a:ext>
            </a:extLst>
          </p:cNvPr>
          <p:cNvSpPr txBox="1"/>
          <p:nvPr/>
        </p:nvSpPr>
        <p:spPr>
          <a:xfrm>
            <a:off x="3001365" y="5915752"/>
            <a:ext cx="3141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Long Short Term Network</a:t>
            </a:r>
          </a:p>
        </p:txBody>
      </p:sp>
    </p:spTree>
    <p:extLst>
      <p:ext uri="{BB962C8B-B14F-4D97-AF65-F5344CB8AC3E}">
        <p14:creationId xmlns:p14="http://schemas.microsoft.com/office/powerpoint/2010/main" val="139934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248</TotalTime>
  <Words>1229</Words>
  <Application>Microsoft Office PowerPoint</Application>
  <PresentationFormat>On-screen Show (4:3)</PresentationFormat>
  <Paragraphs>174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(Body)</vt:lpstr>
      <vt:lpstr>Calibri Light</vt:lpstr>
      <vt:lpstr>Cambria Math</vt:lpstr>
      <vt:lpstr>CMS</vt:lpstr>
      <vt:lpstr>Courier New</vt:lpstr>
      <vt:lpstr>Nunito</vt:lpstr>
      <vt:lpstr>Wingdings</vt:lpstr>
      <vt:lpstr>Office Theme</vt:lpstr>
      <vt:lpstr> Long Short-Term Memory (LSTM)</vt:lpstr>
      <vt:lpstr>PowerPoint Presentation</vt:lpstr>
      <vt:lpstr>PowerPoint Presentation</vt:lpstr>
      <vt:lpstr>PowerPoint Presentation</vt:lpstr>
      <vt:lpstr>PowerPoint Presentation</vt:lpstr>
      <vt:lpstr>Sometimes, we only need to look at recent information to perform the present task.</vt:lpstr>
      <vt:lpstr>But there are also cases where we need more context</vt:lpstr>
      <vt:lpstr>Backpropagation Through Time (BPTT): for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Quang</dc:creator>
  <cp:lastModifiedBy>Vu Hoang</cp:lastModifiedBy>
  <cp:revision>46</cp:revision>
  <dcterms:created xsi:type="dcterms:W3CDTF">2023-11-28T15:35:53Z</dcterms:created>
  <dcterms:modified xsi:type="dcterms:W3CDTF">2023-12-08T11:43:30Z</dcterms:modified>
</cp:coreProperties>
</file>