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1.xml" ContentType="application/vnd.openxmlformats-officedocument.presentationml.comment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Nunito"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udvig Albert Liljenberg" initials="" lastIdx="1" clrIdx="0"/>
  <p:cmAuthor id="1" name="Varich Boonsanong"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3-11T08:26:54.538" idx="1">
    <p:pos x="516" y="949"/>
    <p:text>COuld mention that we ideally wanted to try all model architectures, but took to long to train. In future, can try more models for task 2</p:text>
  </p:cm>
  <p:cm authorId="1" dt="2023-03-11T08:26:54.538" idx="1">
    <p:pos x="516" y="949"/>
    <p:text>I will do that in the limitations slide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fd5172f90c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fd5172f90c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fd5172f90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fd5172f90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1939f99122_4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1939f99122_4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191e13c601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191e13c60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1939f99122_4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1939f99122_4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fd5172f90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fd5172f90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fd5172f90c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fd5172f90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fd5172f90c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fd5172f90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So far, we only focus on binary classification tasks in our analysis. One possible extension is to apply our models to perform multi-label classification of multiple diseases at the same time, so that they can predict more than one unseen disease simultaneously.</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Our models successfully detect whether or not an image has abnormal regions but have yet to correctly visualize such regions. If given more time and computational resources, we can modify our models to output those abnormal regions and calculate the probability of which disease one region belongs to, should an image has multiple disease labels.</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Our model choice focuses mainly on supervised learning models, namely well-known pre-trained CNN models. In the future, we can explore different types of models, such as unsupervised learning models like Autoencoders (AEs) or Transformer-based models.</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It is possible that our models may have potential biases. Therefore, should we continue with our project, we can explore the bias in our classification models and the correlation of such bias with a specific disease. It might be possible that the current models will be biased toward a specific disease if the image happens to have a certain type of artifact that types of machines can cause.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Our work focuses on repurposing general classification models (ResNet, EfficientNetV2), which should be able to generalize well. However, there are several X-ray-specific models such as XNet \cite{xnet}, which have shown to be superior in classification tasks but may not generalize in few-shot or zero-shot learning settings \cite{lu2022image}. We can investigate and compare our general classification models with those task-specific models in few-shot learning settings.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fd5172f90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fd5172f90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b68635dd9d_0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b68635dd9d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1939f99122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1939f99122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1939f99122_2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1939f99122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f95d5a16b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f95d5a16b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f95d5a16b9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f95d5a16b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we can see from the graph, there are significant amount of population that have multiple diseases at the same time. Most notably, People who have Infiltration also have Effusion.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f95d5a16b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f95d5a16b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f95d5a16b9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f95d5a16b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fd5798509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fd5798509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856550" y="1758300"/>
            <a:ext cx="7365600" cy="1490700"/>
          </a:xfrm>
          <a:prstGeom prst="rect">
            <a:avLst/>
          </a:prstGeom>
        </p:spPr>
        <p:txBody>
          <a:bodyPr spcFirstLastPara="1" wrap="square" lIns="91425" tIns="91425" rIns="91425" bIns="91425" anchor="ctr" anchorCtr="0">
            <a:normAutofit fontScale="90000"/>
          </a:bodyPr>
          <a:lstStyle/>
          <a:p>
            <a:pPr marL="0" lvl="0" indent="0" algn="ctr" rtl="0">
              <a:lnSpc>
                <a:spcPct val="115000"/>
              </a:lnSpc>
              <a:spcBef>
                <a:spcPts val="0"/>
              </a:spcBef>
              <a:spcAft>
                <a:spcPts val="0"/>
              </a:spcAft>
              <a:buNone/>
            </a:pPr>
            <a:r>
              <a:rPr lang="en" sz="3244"/>
              <a:t>Abnormality Detection and Predictions on Unseen Diseases in Chest X-ray Images</a:t>
            </a:r>
            <a:endParaRPr/>
          </a:p>
        </p:txBody>
      </p:sp>
      <p:sp>
        <p:nvSpPr>
          <p:cNvPr id="129" name="Google Shape;129;p13"/>
          <p:cNvSpPr txBox="1">
            <a:spLocks noGrp="1"/>
          </p:cNvSpPr>
          <p:nvPr>
            <p:ph type="subTitle" idx="1"/>
          </p:nvPr>
        </p:nvSpPr>
        <p:spPr>
          <a:xfrm>
            <a:off x="1858700" y="324900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Minh Hoang, Varich Boonsanong, Yuxin Wu, Ludvig Liljenberg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819150" y="6008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for Task 1</a:t>
            </a:r>
            <a:endParaRPr/>
          </a:p>
        </p:txBody>
      </p:sp>
      <p:pic>
        <p:nvPicPr>
          <p:cNvPr id="189" name="Google Shape;189;p22"/>
          <p:cNvPicPr preferRelativeResize="0"/>
          <p:nvPr/>
        </p:nvPicPr>
        <p:blipFill>
          <a:blip r:embed="rId3">
            <a:alphaModFix/>
          </a:blip>
          <a:stretch>
            <a:fillRect/>
          </a:stretch>
        </p:blipFill>
        <p:spPr>
          <a:xfrm>
            <a:off x="1250938" y="1148375"/>
            <a:ext cx="6642125" cy="3685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819150" y="6008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for Task 1</a:t>
            </a:r>
            <a:endParaRPr/>
          </a:p>
        </p:txBody>
      </p:sp>
      <p:sp>
        <p:nvSpPr>
          <p:cNvPr id="195" name="Google Shape;195;p23"/>
          <p:cNvSpPr txBox="1">
            <a:spLocks noGrp="1"/>
          </p:cNvSpPr>
          <p:nvPr>
            <p:ph type="body" idx="1"/>
          </p:nvPr>
        </p:nvSpPr>
        <p:spPr>
          <a:xfrm>
            <a:off x="819150" y="1347750"/>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We use the above mentioned metrics to evaluate our models in </a:t>
            </a:r>
            <a:r>
              <a:rPr lang="en" sz="1400" b="1"/>
              <a:t>Task 1</a:t>
            </a:r>
            <a:r>
              <a:rPr lang="en" sz="1400"/>
              <a:t>. No model performs the best in all metrics.</a:t>
            </a:r>
            <a:endParaRPr sz="1400"/>
          </a:p>
          <a:p>
            <a:pPr marL="0" lvl="0" indent="0" algn="l" rtl="0">
              <a:spcBef>
                <a:spcPts val="1200"/>
              </a:spcBef>
              <a:spcAft>
                <a:spcPts val="1200"/>
              </a:spcAft>
              <a:buNone/>
            </a:pPr>
            <a:endParaRPr/>
          </a:p>
        </p:txBody>
      </p:sp>
      <p:pic>
        <p:nvPicPr>
          <p:cNvPr id="196" name="Google Shape;196;p23"/>
          <p:cNvPicPr preferRelativeResize="0"/>
          <p:nvPr/>
        </p:nvPicPr>
        <p:blipFill>
          <a:blip r:embed="rId3">
            <a:alphaModFix/>
          </a:blip>
          <a:stretch>
            <a:fillRect/>
          </a:stretch>
        </p:blipFill>
        <p:spPr>
          <a:xfrm>
            <a:off x="1066762" y="1896736"/>
            <a:ext cx="7010475" cy="244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Google Shape;202;p24"/>
          <p:cNvPicPr preferRelativeResize="0"/>
          <p:nvPr/>
        </p:nvPicPr>
        <p:blipFill>
          <a:blip r:embed="rId3">
            <a:alphaModFix/>
          </a:blip>
          <a:stretch>
            <a:fillRect/>
          </a:stretch>
        </p:blipFill>
        <p:spPr>
          <a:xfrm>
            <a:off x="4178388" y="245825"/>
            <a:ext cx="4630700" cy="4174650"/>
          </a:xfrm>
          <a:prstGeom prst="rect">
            <a:avLst/>
          </a:prstGeom>
          <a:noFill/>
          <a:ln>
            <a:noFill/>
          </a:ln>
        </p:spPr>
      </p:pic>
      <p:sp>
        <p:nvSpPr>
          <p:cNvPr id="203" name="Google Shape;203;p24"/>
          <p:cNvSpPr txBox="1">
            <a:spLocks noGrp="1"/>
          </p:cNvSpPr>
          <p:nvPr>
            <p:ph type="title"/>
          </p:nvPr>
        </p:nvSpPr>
        <p:spPr>
          <a:xfrm>
            <a:off x="819150" y="6008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for Task 1</a:t>
            </a:r>
            <a:endParaRPr/>
          </a:p>
        </p:txBody>
      </p:sp>
      <p:pic>
        <p:nvPicPr>
          <p:cNvPr id="204" name="Google Shape;204;p24"/>
          <p:cNvPicPr preferRelativeResize="0"/>
          <p:nvPr/>
        </p:nvPicPr>
        <p:blipFill>
          <a:blip r:embed="rId4">
            <a:alphaModFix/>
          </a:blip>
          <a:stretch>
            <a:fillRect/>
          </a:stretch>
        </p:blipFill>
        <p:spPr>
          <a:xfrm>
            <a:off x="3957962" y="4420483"/>
            <a:ext cx="4916150" cy="455792"/>
          </a:xfrm>
          <a:prstGeom prst="rect">
            <a:avLst/>
          </a:prstGeom>
          <a:noFill/>
          <a:ln>
            <a:noFill/>
          </a:ln>
        </p:spPr>
      </p:pic>
      <p:sp>
        <p:nvSpPr>
          <p:cNvPr id="205" name="Google Shape;205;p24"/>
          <p:cNvSpPr txBox="1">
            <a:spLocks noGrp="1"/>
          </p:cNvSpPr>
          <p:nvPr>
            <p:ph type="body" idx="1"/>
          </p:nvPr>
        </p:nvSpPr>
        <p:spPr>
          <a:xfrm>
            <a:off x="819150" y="1347750"/>
            <a:ext cx="35064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Based on the results from this, we decided to keep </a:t>
            </a:r>
            <a:r>
              <a:rPr lang="en" b="1">
                <a:solidFill>
                  <a:schemeClr val="lt1"/>
                </a:solidFill>
              </a:rPr>
              <a:t>InceptionV3</a:t>
            </a:r>
            <a:r>
              <a:rPr lang="en"/>
              <a:t> and </a:t>
            </a:r>
            <a:r>
              <a:rPr lang="en" b="1">
                <a:solidFill>
                  <a:schemeClr val="lt1"/>
                </a:solidFill>
              </a:rPr>
              <a:t>DenseNet-121</a:t>
            </a:r>
            <a:r>
              <a:rPr lang="en"/>
              <a:t> for </a:t>
            </a:r>
            <a:r>
              <a:rPr lang="en" b="1"/>
              <a:t>Task 2.</a:t>
            </a:r>
            <a:endParaRPr b="1"/>
          </a:p>
          <a:p>
            <a:pPr marL="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819150" y="6008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33"/>
              <a:t>Results for Task 2</a:t>
            </a:r>
            <a:endParaRPr sz="3333"/>
          </a:p>
          <a:p>
            <a:pPr marL="0" lvl="0" indent="0" algn="l" rtl="0">
              <a:spcBef>
                <a:spcPts val="0"/>
              </a:spcBef>
              <a:spcAft>
                <a:spcPts val="0"/>
              </a:spcAft>
              <a:buNone/>
            </a:pPr>
            <a:endParaRPr/>
          </a:p>
        </p:txBody>
      </p:sp>
      <p:pic>
        <p:nvPicPr>
          <p:cNvPr id="211" name="Google Shape;211;p25"/>
          <p:cNvPicPr preferRelativeResize="0"/>
          <p:nvPr/>
        </p:nvPicPr>
        <p:blipFill>
          <a:blip r:embed="rId3">
            <a:alphaModFix/>
          </a:blip>
          <a:stretch>
            <a:fillRect/>
          </a:stretch>
        </p:blipFill>
        <p:spPr>
          <a:xfrm>
            <a:off x="920587" y="1347749"/>
            <a:ext cx="7302826" cy="2575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215"/>
        <p:cNvGrpSpPr/>
        <p:nvPr/>
      </p:nvGrpSpPr>
      <p:grpSpPr>
        <a:xfrm>
          <a:off x="0" y="0"/>
          <a:ext cx="0" cy="0"/>
          <a:chOff x="0" y="0"/>
          <a:chExt cx="0" cy="0"/>
        </a:xfrm>
      </p:grpSpPr>
      <p:sp>
        <p:nvSpPr>
          <p:cNvPr id="216" name="Google Shape;216;p26"/>
          <p:cNvSpPr txBox="1">
            <a:spLocks noGrp="1"/>
          </p:cNvSpPr>
          <p:nvPr>
            <p:ph type="title"/>
          </p:nvPr>
        </p:nvSpPr>
        <p:spPr>
          <a:xfrm>
            <a:off x="819150" y="6008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33"/>
              <a:t>Results for Task 2</a:t>
            </a:r>
            <a:endParaRPr sz="3333"/>
          </a:p>
          <a:p>
            <a:pPr marL="0" lvl="0" indent="0" algn="l" rtl="0">
              <a:spcBef>
                <a:spcPts val="0"/>
              </a:spcBef>
              <a:spcAft>
                <a:spcPts val="0"/>
              </a:spcAft>
              <a:buNone/>
            </a:pPr>
            <a:endParaRPr/>
          </a:p>
        </p:txBody>
      </p:sp>
      <p:pic>
        <p:nvPicPr>
          <p:cNvPr id="217" name="Google Shape;217;p26"/>
          <p:cNvPicPr preferRelativeResize="0"/>
          <p:nvPr/>
        </p:nvPicPr>
        <p:blipFill>
          <a:blip r:embed="rId3">
            <a:alphaModFix/>
          </a:blip>
          <a:stretch>
            <a:fillRect/>
          </a:stretch>
        </p:blipFill>
        <p:spPr>
          <a:xfrm>
            <a:off x="1514238" y="1163925"/>
            <a:ext cx="6115526" cy="3577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819150" y="5348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Discussion</a:t>
            </a:r>
            <a:endParaRPr/>
          </a:p>
        </p:txBody>
      </p:sp>
      <p:sp>
        <p:nvSpPr>
          <p:cNvPr id="223" name="Google Shape;223;p27"/>
          <p:cNvSpPr txBox="1">
            <a:spLocks noGrp="1"/>
          </p:cNvSpPr>
          <p:nvPr>
            <p:ph type="body" idx="1"/>
          </p:nvPr>
        </p:nvSpPr>
        <p:spPr>
          <a:xfrm>
            <a:off x="819150" y="1347750"/>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In Task 1, we conduct a case study to compare 8 supervised learning models on detecting abnormalities cause by one or more diseases with high accuracy.</a:t>
            </a:r>
            <a:endParaRPr dirty="0"/>
          </a:p>
          <a:p>
            <a:pPr marL="457200" lvl="0" indent="-311150" algn="l" rtl="0">
              <a:spcBef>
                <a:spcPts val="0"/>
              </a:spcBef>
              <a:spcAft>
                <a:spcPts val="0"/>
              </a:spcAft>
              <a:buSzPts val="1300"/>
              <a:buChar char="●"/>
            </a:pPr>
            <a:r>
              <a:rPr lang="en" dirty="0"/>
              <a:t>In Task 2, we simulate few shot learning by held out some diseases and models can still manage to correctly predicted those disease as newly emerged.</a:t>
            </a:r>
            <a:endParaRPr dirty="0"/>
          </a:p>
          <a:p>
            <a:pPr marL="457200" lvl="0" indent="-311150" algn="l" rtl="0">
              <a:spcBef>
                <a:spcPts val="0"/>
              </a:spcBef>
              <a:spcAft>
                <a:spcPts val="0"/>
              </a:spcAft>
              <a:buSzPts val="1300"/>
              <a:buChar char="●"/>
            </a:pPr>
            <a:r>
              <a:rPr lang="en" dirty="0"/>
              <a:t>With relatively high accuracy, we are able to detect abnormalities in COVID-19 patients, without having COVID-19 data in the training data</a:t>
            </a:r>
            <a:endParaRPr dirty="0"/>
          </a:p>
          <a:p>
            <a:pPr marL="457200" lvl="0" indent="-311150" algn="l" rtl="0">
              <a:spcBef>
                <a:spcPts val="0"/>
              </a:spcBef>
              <a:spcAft>
                <a:spcPts val="0"/>
              </a:spcAft>
              <a:buSzPts val="1300"/>
              <a:buChar char="●"/>
            </a:pPr>
            <a:r>
              <a:rPr lang="en" dirty="0"/>
              <a:t>Note that there are no single model that single handedly outperform every other models in all metrics.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8"/>
          <p:cNvSpPr txBox="1">
            <a:spLocks noGrp="1"/>
          </p:cNvSpPr>
          <p:nvPr>
            <p:ph type="title"/>
          </p:nvPr>
        </p:nvSpPr>
        <p:spPr>
          <a:xfrm>
            <a:off x="819150" y="5658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Limitations</a:t>
            </a:r>
            <a:endParaRPr/>
          </a:p>
        </p:txBody>
      </p:sp>
      <p:sp>
        <p:nvSpPr>
          <p:cNvPr id="229" name="Google Shape;229;p28"/>
          <p:cNvSpPr txBox="1">
            <a:spLocks noGrp="1"/>
          </p:cNvSpPr>
          <p:nvPr>
            <p:ph type="body" idx="1"/>
          </p:nvPr>
        </p:nvSpPr>
        <p:spPr>
          <a:xfrm>
            <a:off x="819150" y="1347750"/>
            <a:ext cx="77175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Still needs trained medical personnel to considered other symptoms that are not measurable by X-ray images.</a:t>
            </a:r>
            <a:endParaRPr dirty="0"/>
          </a:p>
          <a:p>
            <a:pPr marL="457200" lvl="0" indent="-311150" algn="l" rtl="0">
              <a:spcBef>
                <a:spcPts val="0"/>
              </a:spcBef>
              <a:spcAft>
                <a:spcPts val="0"/>
              </a:spcAft>
              <a:buSzPts val="1300"/>
              <a:buChar char="●"/>
            </a:pPr>
            <a:r>
              <a:rPr lang="en" dirty="0"/>
              <a:t>For Task 2, we ideally want to test all 8 models from Task 1. However, with limited computing resources, we choose to test on only best 2 (Densenet-121, InceptionV3) using Task 1 as the benchmark.</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Future Works</a:t>
            </a:r>
            <a:endParaRPr/>
          </a:p>
        </p:txBody>
      </p:sp>
      <p:sp>
        <p:nvSpPr>
          <p:cNvPr id="235" name="Google Shape;235;p29"/>
          <p:cNvSpPr txBox="1">
            <a:spLocks noGrp="1"/>
          </p:cNvSpPr>
          <p:nvPr>
            <p:ph type="body" idx="1"/>
          </p:nvPr>
        </p:nvSpPr>
        <p:spPr>
          <a:xfrm>
            <a:off x="819150" y="1507125"/>
            <a:ext cx="7505700" cy="2448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000000"/>
              </a:buClr>
              <a:buSzPts val="1300"/>
              <a:buChar char="-"/>
            </a:pPr>
            <a:r>
              <a:rPr lang="en">
                <a:solidFill>
                  <a:srgbClr val="000000"/>
                </a:solidFill>
                <a:highlight>
                  <a:srgbClr val="FFFFFF"/>
                </a:highlight>
              </a:rPr>
              <a:t>Extend our models to perform multi-label classification of multiple diseases at the same</a:t>
            </a:r>
            <a:r>
              <a:rPr lang="en">
                <a:solidFill>
                  <a:srgbClr val="000000"/>
                </a:solidFill>
              </a:rPr>
              <a:t> </a:t>
            </a:r>
            <a:r>
              <a:rPr lang="en">
                <a:solidFill>
                  <a:srgbClr val="000000"/>
                </a:solidFill>
                <a:highlight>
                  <a:srgbClr val="FFFFFF"/>
                </a:highlight>
              </a:rPr>
              <a:t>time, so that they can predict more than one unseen disease simultaneously.</a:t>
            </a:r>
            <a:endParaRPr>
              <a:solidFill>
                <a:srgbClr val="000000"/>
              </a:solidFill>
              <a:highlight>
                <a:srgbClr val="FFFFFF"/>
              </a:highlight>
            </a:endParaRPr>
          </a:p>
          <a:p>
            <a:pPr marL="457200" lvl="0" indent="-311150" algn="l" rtl="0">
              <a:spcBef>
                <a:spcPts val="0"/>
              </a:spcBef>
              <a:spcAft>
                <a:spcPts val="0"/>
              </a:spcAft>
              <a:buClr>
                <a:srgbClr val="000000"/>
              </a:buClr>
              <a:buSzPts val="1300"/>
              <a:buChar char="-"/>
            </a:pPr>
            <a:r>
              <a:rPr lang="en">
                <a:solidFill>
                  <a:srgbClr val="000000"/>
                </a:solidFill>
              </a:rPr>
              <a:t>Create saliency map to show the area that contribute to the diagnosis of given class.</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Compare general purpose classification models (ResNet, EfficientNet) with task-specific (XNet) in “few shot” learning settings.</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241" name="Google Shape;241;p30"/>
          <p:cNvSpPr txBox="1">
            <a:spLocks noGrp="1"/>
          </p:cNvSpPr>
          <p:nvPr>
            <p:ph type="body" idx="1"/>
          </p:nvPr>
        </p:nvSpPr>
        <p:spPr>
          <a:xfrm>
            <a:off x="819150" y="1524550"/>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 this paper, we have shown with empirical results that it is possible to use transfer learning of deep learning models to help classify newly emerged pandemic from Chest X-ray without seeing the data first. </a:t>
            </a:r>
          </a:p>
          <a:p>
            <a:pPr marL="0" lvl="0" indent="0" algn="l" rtl="0">
              <a:spcBef>
                <a:spcPts val="0"/>
              </a:spcBef>
              <a:spcAft>
                <a:spcPts val="1200"/>
              </a:spcAft>
              <a:buNone/>
            </a:pPr>
            <a:r>
              <a:rPr lang="en" dirty="0"/>
              <a:t>For instance, we have shown with transfer learning model from InceptionV3 that the resulting model can distinguish between newly emerged disease and old diseases with accuracy up to 70%, Precision of 71%, Recall of 60%, F1-score of 0.65, and MCC of 0.39.  </a:t>
            </a:r>
          </a:p>
          <a:p>
            <a:pPr marL="0" lvl="0" indent="0" algn="l" rtl="0">
              <a:spcBef>
                <a:spcPts val="0"/>
              </a:spcBef>
              <a:spcAft>
                <a:spcPts val="1200"/>
              </a:spcAft>
              <a:buNone/>
            </a:pPr>
            <a:r>
              <a:rPr lang="en" dirty="0"/>
              <a:t>We hope the success of this model will help lower the barrier of applying deep learning to assist diagnosis at the start of pandemic and consequently facilitate medical staff to help patient more efficiently.</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460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135" name="Google Shape;135;p14"/>
          <p:cNvSpPr txBox="1">
            <a:spLocks noGrp="1"/>
          </p:cNvSpPr>
          <p:nvPr>
            <p:ph type="body" idx="1"/>
          </p:nvPr>
        </p:nvSpPr>
        <p:spPr>
          <a:xfrm>
            <a:off x="819150" y="1166575"/>
            <a:ext cx="7655400" cy="2448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The motivation for this study stems from the challenges faced during the COVID-19 pandemic in identifying the virus from chest X-rays due to the lack of </a:t>
            </a:r>
            <a:r>
              <a:rPr lang="en" sz="1400" b="1"/>
              <a:t>labeled</a:t>
            </a:r>
            <a:r>
              <a:rPr lang="en" sz="1400"/>
              <a:t> training data.</a:t>
            </a:r>
            <a:endParaRPr sz="1400"/>
          </a:p>
          <a:p>
            <a:pPr marL="457200" lvl="0" indent="-317500" algn="l" rtl="0">
              <a:spcBef>
                <a:spcPts val="0"/>
              </a:spcBef>
              <a:spcAft>
                <a:spcPts val="0"/>
              </a:spcAft>
              <a:buSzPts val="1400"/>
              <a:buChar char="●"/>
            </a:pPr>
            <a:r>
              <a:rPr lang="en" sz="1400"/>
              <a:t>We apply Computer Vision and Deep Learning for the tasks of abnormality detection and unseen diseases prediction, in order to explore the possibility of </a:t>
            </a:r>
            <a:r>
              <a:rPr lang="en" sz="1400" b="1"/>
              <a:t>utilizing previously trained models to detect abnormal regions and help predict new, unseen diseases in chest X-ray images.</a:t>
            </a:r>
            <a:endParaRPr sz="1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5077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Dataset 1</a:t>
            </a:r>
            <a:endParaRPr/>
          </a:p>
        </p:txBody>
      </p:sp>
      <p:sp>
        <p:nvSpPr>
          <p:cNvPr id="141" name="Google Shape;141;p15"/>
          <p:cNvSpPr txBox="1">
            <a:spLocks noGrp="1"/>
          </p:cNvSpPr>
          <p:nvPr>
            <p:ph type="body" idx="1"/>
          </p:nvPr>
        </p:nvSpPr>
        <p:spPr>
          <a:xfrm>
            <a:off x="819150" y="1213750"/>
            <a:ext cx="5949000" cy="2448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b="1"/>
              <a:t>NIH Chest X-ray14 dataset</a:t>
            </a:r>
            <a:r>
              <a:rPr lang="en" sz="1400"/>
              <a:t> </a:t>
            </a:r>
            <a:endParaRPr sz="1400"/>
          </a:p>
          <a:p>
            <a:pPr marL="914400" lvl="1" indent="-317500" algn="l" rtl="0">
              <a:spcBef>
                <a:spcPts val="0"/>
              </a:spcBef>
              <a:spcAft>
                <a:spcPts val="0"/>
              </a:spcAft>
              <a:buSzPts val="1400"/>
              <a:buChar char="○"/>
            </a:pPr>
            <a:r>
              <a:rPr lang="en" sz="1400"/>
              <a:t>dataset of frontal-view chest X-ray images.</a:t>
            </a:r>
            <a:endParaRPr sz="1400"/>
          </a:p>
          <a:p>
            <a:pPr marL="914400" lvl="1" indent="-317500" algn="l" rtl="0">
              <a:spcBef>
                <a:spcPts val="0"/>
              </a:spcBef>
              <a:spcAft>
                <a:spcPts val="0"/>
              </a:spcAft>
              <a:buSzPts val="1400"/>
              <a:buChar char="○"/>
            </a:pPr>
            <a:r>
              <a:rPr lang="en" sz="1400"/>
              <a:t>112,120 frontal-view X-ray images of 30,805 unique patients, for a total of 14 disease labels:</a:t>
            </a:r>
            <a:endParaRPr sz="1400"/>
          </a:p>
          <a:p>
            <a:pPr marL="1371600" lvl="2" indent="-317500" algn="l" rtl="0">
              <a:spcBef>
                <a:spcPts val="0"/>
              </a:spcBef>
              <a:spcAft>
                <a:spcPts val="0"/>
              </a:spcAft>
              <a:buSzPts val="1400"/>
              <a:buChar char="■"/>
            </a:pPr>
            <a:r>
              <a:rPr lang="en" sz="1400"/>
              <a:t>Consolidation, Infiltration, Pneumothorax, Edema, Emphysema, Fibrosis, Effusion, Pneumonia, Pleural-thickening, Cardiomegaly, Nodule, Mass, Hernia and No Finding</a:t>
            </a:r>
            <a:endParaRPr sz="1400"/>
          </a:p>
          <a:p>
            <a:pPr marL="457200" lvl="0" indent="-317500" algn="l" rtl="0">
              <a:spcBef>
                <a:spcPts val="0"/>
              </a:spcBef>
              <a:spcAft>
                <a:spcPts val="0"/>
              </a:spcAft>
              <a:buSzPts val="1400"/>
              <a:buChar char="●"/>
            </a:pPr>
            <a:r>
              <a:rPr lang="en" sz="1400"/>
              <a:t>For training and validation.</a:t>
            </a:r>
            <a:endParaRPr sz="1400"/>
          </a:p>
        </p:txBody>
      </p:sp>
      <p:pic>
        <p:nvPicPr>
          <p:cNvPr id="142" name="Google Shape;142;p15"/>
          <p:cNvPicPr preferRelativeResize="0"/>
          <p:nvPr/>
        </p:nvPicPr>
        <p:blipFill>
          <a:blip r:embed="rId3">
            <a:alphaModFix/>
          </a:blip>
          <a:stretch>
            <a:fillRect/>
          </a:stretch>
        </p:blipFill>
        <p:spPr>
          <a:xfrm>
            <a:off x="6768238" y="976638"/>
            <a:ext cx="1743075" cy="3419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5077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Dataset 2</a:t>
            </a:r>
            <a:endParaRPr/>
          </a:p>
        </p:txBody>
      </p:sp>
      <p:sp>
        <p:nvSpPr>
          <p:cNvPr id="148" name="Google Shape;148;p16"/>
          <p:cNvSpPr txBox="1">
            <a:spLocks noGrp="1"/>
          </p:cNvSpPr>
          <p:nvPr>
            <p:ph type="body" idx="1"/>
          </p:nvPr>
        </p:nvSpPr>
        <p:spPr>
          <a:xfrm>
            <a:off x="819150" y="1167125"/>
            <a:ext cx="5949000" cy="2448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b="1"/>
              <a:t>COVIDx CXR-2 dataset</a:t>
            </a:r>
            <a:endParaRPr sz="1400" b="1"/>
          </a:p>
          <a:p>
            <a:pPr marL="914400" lvl="1" indent="-317500" algn="l" rtl="0">
              <a:spcBef>
                <a:spcPts val="0"/>
              </a:spcBef>
              <a:spcAft>
                <a:spcPts val="0"/>
              </a:spcAft>
              <a:buSzPts val="1400"/>
              <a:buChar char="○"/>
            </a:pPr>
            <a:r>
              <a:rPr lang="en" sz="1400"/>
              <a:t>Dataset of frontal-view chest X-ray images.</a:t>
            </a:r>
            <a:endParaRPr sz="1400"/>
          </a:p>
          <a:p>
            <a:pPr marL="914400" lvl="1" indent="-317500" algn="l" rtl="0">
              <a:spcBef>
                <a:spcPts val="0"/>
              </a:spcBef>
              <a:spcAft>
                <a:spcPts val="0"/>
              </a:spcAft>
              <a:buSzPts val="1400"/>
              <a:buChar char="○"/>
            </a:pPr>
            <a:r>
              <a:rPr lang="en" sz="1400"/>
              <a:t>29986 images from 16648 patients, with binary label indicating whether the patient has COVID-19 or not.</a:t>
            </a:r>
            <a:endParaRPr sz="1400" b="1"/>
          </a:p>
          <a:p>
            <a:pPr marL="457200" lvl="0" indent="-317500" algn="l" rtl="0">
              <a:spcBef>
                <a:spcPts val="0"/>
              </a:spcBef>
              <a:spcAft>
                <a:spcPts val="0"/>
              </a:spcAft>
              <a:buSzPts val="1400"/>
              <a:buChar char="●"/>
            </a:pPr>
            <a:r>
              <a:rPr lang="en" sz="1400"/>
              <a:t>For testing our models on unseen diseases.</a:t>
            </a:r>
            <a:endParaRPr sz="1400"/>
          </a:p>
        </p:txBody>
      </p:sp>
      <p:pic>
        <p:nvPicPr>
          <p:cNvPr id="149" name="Google Shape;149;p16"/>
          <p:cNvPicPr preferRelativeResize="0"/>
          <p:nvPr/>
        </p:nvPicPr>
        <p:blipFill>
          <a:blip r:embed="rId3">
            <a:alphaModFix/>
          </a:blip>
          <a:stretch>
            <a:fillRect/>
          </a:stretch>
        </p:blipFill>
        <p:spPr>
          <a:xfrm>
            <a:off x="6687475" y="998213"/>
            <a:ext cx="1924700" cy="3376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a:off x="819150" y="4112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Exploratory Data Analysis</a:t>
            </a:r>
            <a:endParaRPr/>
          </a:p>
        </p:txBody>
      </p:sp>
      <p:sp>
        <p:nvSpPr>
          <p:cNvPr id="155" name="Google Shape;155;p17"/>
          <p:cNvSpPr txBox="1"/>
          <p:nvPr/>
        </p:nvSpPr>
        <p:spPr>
          <a:xfrm>
            <a:off x="819150" y="1020525"/>
            <a:ext cx="5281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Calibri"/>
                <a:ea typeface="Calibri"/>
                <a:cs typeface="Calibri"/>
                <a:sym typeface="Calibri"/>
              </a:rPr>
              <a:t>Distribution of data labels in the Chest X-ray14 dataset:</a:t>
            </a:r>
            <a:endParaRPr sz="1600" b="1">
              <a:latin typeface="Calibri"/>
              <a:ea typeface="Calibri"/>
              <a:cs typeface="Calibri"/>
              <a:sym typeface="Calibri"/>
            </a:endParaRPr>
          </a:p>
        </p:txBody>
      </p:sp>
      <p:sp>
        <p:nvSpPr>
          <p:cNvPr id="156" name="Google Shape;156;p17"/>
          <p:cNvSpPr txBox="1"/>
          <p:nvPr/>
        </p:nvSpPr>
        <p:spPr>
          <a:xfrm>
            <a:off x="1534700" y="2501375"/>
            <a:ext cx="568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57" name="Google Shape;157;p17"/>
          <p:cNvPicPr preferRelativeResize="0"/>
          <p:nvPr/>
        </p:nvPicPr>
        <p:blipFill>
          <a:blip r:embed="rId3">
            <a:alphaModFix/>
          </a:blip>
          <a:stretch>
            <a:fillRect/>
          </a:stretch>
        </p:blipFill>
        <p:spPr>
          <a:xfrm>
            <a:off x="1006825" y="1451625"/>
            <a:ext cx="7112724" cy="3189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819150" y="4112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Exploratory Data Analysis</a:t>
            </a:r>
            <a:endParaRPr/>
          </a:p>
        </p:txBody>
      </p:sp>
      <p:sp>
        <p:nvSpPr>
          <p:cNvPr id="163" name="Google Shape;163;p18"/>
          <p:cNvSpPr txBox="1"/>
          <p:nvPr/>
        </p:nvSpPr>
        <p:spPr>
          <a:xfrm>
            <a:off x="819150" y="1020525"/>
            <a:ext cx="72807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Calibri"/>
                <a:ea typeface="Calibri"/>
                <a:cs typeface="Calibri"/>
                <a:sym typeface="Calibri"/>
              </a:rPr>
              <a:t>Correlations of different diseases in Chest X-ray14 (a single image could have multiple diseases):</a:t>
            </a:r>
            <a:endParaRPr sz="1600" b="1">
              <a:latin typeface="Calibri"/>
              <a:ea typeface="Calibri"/>
              <a:cs typeface="Calibri"/>
              <a:sym typeface="Calibri"/>
            </a:endParaRPr>
          </a:p>
        </p:txBody>
      </p:sp>
      <p:sp>
        <p:nvSpPr>
          <p:cNvPr id="164" name="Google Shape;164;p18"/>
          <p:cNvSpPr txBox="1"/>
          <p:nvPr/>
        </p:nvSpPr>
        <p:spPr>
          <a:xfrm>
            <a:off x="1534700" y="2501375"/>
            <a:ext cx="568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65" name="Google Shape;165;p18"/>
          <p:cNvPicPr preferRelativeResize="0"/>
          <p:nvPr/>
        </p:nvPicPr>
        <p:blipFill>
          <a:blip r:embed="rId3">
            <a:alphaModFix/>
          </a:blip>
          <a:stretch>
            <a:fillRect/>
          </a:stretch>
        </p:blipFill>
        <p:spPr>
          <a:xfrm>
            <a:off x="1728750" y="1603208"/>
            <a:ext cx="5686498" cy="32163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819150" y="4415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Method</a:t>
            </a:r>
            <a:endParaRPr/>
          </a:p>
        </p:txBody>
      </p:sp>
      <p:sp>
        <p:nvSpPr>
          <p:cNvPr id="171" name="Google Shape;171;p19"/>
          <p:cNvSpPr txBox="1">
            <a:spLocks noGrp="1"/>
          </p:cNvSpPr>
          <p:nvPr>
            <p:ph type="body" idx="1"/>
          </p:nvPr>
        </p:nvSpPr>
        <p:spPr>
          <a:xfrm>
            <a:off x="819150" y="1077175"/>
            <a:ext cx="7618606" cy="2448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b="1" dirty="0">
                <a:solidFill>
                  <a:schemeClr val="lt1"/>
                </a:solidFill>
              </a:rPr>
              <a:t>Task 1:</a:t>
            </a:r>
            <a:r>
              <a:rPr lang="en" sz="1500" dirty="0"/>
              <a:t> </a:t>
            </a:r>
            <a:r>
              <a:rPr lang="en" sz="1500" b="1" dirty="0"/>
              <a:t>Case Study of Abnormality Detection.</a:t>
            </a:r>
            <a:r>
              <a:rPr lang="en" sz="1500" dirty="0"/>
              <a:t> </a:t>
            </a:r>
            <a:endParaRPr sz="1500" dirty="0"/>
          </a:p>
          <a:p>
            <a:pPr marL="914400" lvl="1" indent="-323850" algn="l" rtl="0">
              <a:spcBef>
                <a:spcPts val="0"/>
              </a:spcBef>
              <a:spcAft>
                <a:spcPts val="0"/>
              </a:spcAft>
              <a:buSzPts val="1500"/>
              <a:buChar char="○"/>
            </a:pPr>
            <a:r>
              <a:rPr lang="en" sz="1500" dirty="0"/>
              <a:t>We train several binary classification deep learning models to detect abnormalities in the Chest X-ray14 dataset. We want to find the best Deep Learning model, so we can use it in </a:t>
            </a:r>
            <a:r>
              <a:rPr lang="en" sz="1500" b="1" dirty="0"/>
              <a:t>Task 2.</a:t>
            </a:r>
            <a:endParaRPr sz="1500" b="1" dirty="0"/>
          </a:p>
          <a:p>
            <a:pPr marL="457200" lvl="0" indent="-323850" algn="l" rtl="0">
              <a:spcBef>
                <a:spcPts val="0"/>
              </a:spcBef>
              <a:spcAft>
                <a:spcPts val="0"/>
              </a:spcAft>
              <a:buSzPts val="1500"/>
              <a:buChar char="●"/>
            </a:pPr>
            <a:r>
              <a:rPr lang="en" sz="1500" b="1" dirty="0">
                <a:solidFill>
                  <a:schemeClr val="lt1"/>
                </a:solidFill>
              </a:rPr>
              <a:t>Task 2</a:t>
            </a:r>
            <a:r>
              <a:rPr lang="en" sz="1500" dirty="0"/>
              <a:t>: </a:t>
            </a:r>
            <a:r>
              <a:rPr lang="en" sz="1500" b="1" dirty="0"/>
              <a:t>Predictions on Unseen Diseases.</a:t>
            </a:r>
            <a:r>
              <a:rPr lang="en" sz="1500" dirty="0"/>
              <a:t> </a:t>
            </a:r>
            <a:endParaRPr sz="1500" dirty="0"/>
          </a:p>
          <a:p>
            <a:pPr marL="914400" lvl="1" indent="-323850" algn="l" rtl="0">
              <a:spcBef>
                <a:spcPts val="0"/>
              </a:spcBef>
              <a:spcAft>
                <a:spcPts val="0"/>
              </a:spcAft>
              <a:buSzPts val="1500"/>
              <a:buChar char="○"/>
            </a:pPr>
            <a:r>
              <a:rPr lang="en" sz="1500" dirty="0"/>
              <a:t>Using the best model architecture from </a:t>
            </a:r>
            <a:r>
              <a:rPr lang="en" sz="1500" b="1" dirty="0"/>
              <a:t>Task 1, </a:t>
            </a:r>
            <a:r>
              <a:rPr lang="en" sz="1500" dirty="0"/>
              <a:t>we exclude 1 out of the 14 diseases from the Chest X-ray 14 dataset, and re-train a binary classification model. We evaluate the model using the held-out disease as a test-set, to see if the model can correctly detect abnormalities in patients with the held-out disease.</a:t>
            </a:r>
            <a:endParaRPr sz="1500" dirty="0"/>
          </a:p>
          <a:p>
            <a:pPr marL="914400" lvl="1" indent="-323850" algn="l" rtl="0">
              <a:spcBef>
                <a:spcPts val="0"/>
              </a:spcBef>
              <a:spcAft>
                <a:spcPts val="0"/>
              </a:spcAft>
              <a:buSzPts val="1500"/>
              <a:buChar char="○"/>
            </a:pPr>
            <a:r>
              <a:rPr lang="en" sz="1500" dirty="0"/>
              <a:t>Secondly, we also use the COVIDx CXR-2 dataset as a test-set, to see if the model (which is not trained on COVID-19 data), can identify abnormalities in COVID-19 patients.</a:t>
            </a:r>
            <a:endParaRPr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819150" y="3354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Models</a:t>
            </a:r>
            <a:endParaRPr/>
          </a:p>
        </p:txBody>
      </p:sp>
      <p:sp>
        <p:nvSpPr>
          <p:cNvPr id="177" name="Google Shape;177;p20"/>
          <p:cNvSpPr txBox="1">
            <a:spLocks noGrp="1"/>
          </p:cNvSpPr>
          <p:nvPr>
            <p:ph type="body" idx="1"/>
          </p:nvPr>
        </p:nvSpPr>
        <p:spPr>
          <a:xfrm>
            <a:off x="857700" y="931800"/>
            <a:ext cx="7428600" cy="388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Using a </a:t>
            </a:r>
            <a:r>
              <a:rPr lang="en" sz="1500" i="1"/>
              <a:t>caviar strategy</a:t>
            </a:r>
            <a:r>
              <a:rPr lang="en" sz="1500"/>
              <a:t>, we have picked </a:t>
            </a:r>
            <a:r>
              <a:rPr lang="en" sz="1500" b="1">
                <a:solidFill>
                  <a:schemeClr val="lt1"/>
                </a:solidFill>
              </a:rPr>
              <a:t>8</a:t>
            </a:r>
            <a:r>
              <a:rPr lang="en" sz="1500"/>
              <a:t> supervised learning models for our case study, all pretrained on ImageNet (</a:t>
            </a:r>
            <a:r>
              <a:rPr lang="en" sz="1500" b="1"/>
              <a:t>Loss function</a:t>
            </a:r>
            <a:r>
              <a:rPr lang="en" sz="1500"/>
              <a:t>: </a:t>
            </a:r>
            <a:r>
              <a:rPr lang="en" sz="1500">
                <a:solidFill>
                  <a:schemeClr val="lt1"/>
                </a:solidFill>
              </a:rPr>
              <a:t>Binary Cross Entropy loss</a:t>
            </a:r>
            <a:r>
              <a:rPr lang="en" sz="1500"/>
              <a:t>; </a:t>
            </a:r>
            <a:r>
              <a:rPr lang="en" sz="1500" b="1"/>
              <a:t>Optimizer</a:t>
            </a:r>
            <a:r>
              <a:rPr lang="en" sz="1500"/>
              <a:t>: </a:t>
            </a:r>
            <a:r>
              <a:rPr lang="en" sz="1500">
                <a:solidFill>
                  <a:schemeClr val="lt1"/>
                </a:solidFill>
              </a:rPr>
              <a:t>Adam optimizer</a:t>
            </a:r>
            <a:r>
              <a:rPr lang="en" sz="1500"/>
              <a:t>; </a:t>
            </a:r>
            <a:r>
              <a:rPr lang="en" sz="1500" b="1"/>
              <a:t>Learning rate</a:t>
            </a:r>
            <a:r>
              <a:rPr lang="en" sz="1500"/>
              <a:t>: </a:t>
            </a:r>
            <a:r>
              <a:rPr lang="en" sz="1500">
                <a:solidFill>
                  <a:schemeClr val="lt1"/>
                </a:solidFill>
              </a:rPr>
              <a:t>0.0002</a:t>
            </a:r>
            <a:r>
              <a:rPr lang="en" sz="1500"/>
              <a:t>; </a:t>
            </a:r>
            <a:r>
              <a:rPr lang="en" sz="1500" b="1"/>
              <a:t>Weight decay:</a:t>
            </a:r>
            <a:r>
              <a:rPr lang="en" sz="1500"/>
              <a:t> </a:t>
            </a:r>
            <a:r>
              <a:rPr lang="en" sz="1500">
                <a:solidFill>
                  <a:schemeClr val="lt1"/>
                </a:solidFill>
              </a:rPr>
              <a:t>0.00002</a:t>
            </a:r>
            <a:r>
              <a:rPr lang="en" sz="1500"/>
              <a:t>; </a:t>
            </a:r>
            <a:r>
              <a:rPr lang="en" sz="1500" b="1"/>
              <a:t>Epochs:</a:t>
            </a:r>
            <a:r>
              <a:rPr lang="en" sz="1500"/>
              <a:t> </a:t>
            </a:r>
            <a:r>
              <a:rPr lang="en" sz="1500">
                <a:solidFill>
                  <a:schemeClr val="lt1"/>
                </a:solidFill>
              </a:rPr>
              <a:t>10</a:t>
            </a:r>
            <a:r>
              <a:rPr lang="en" sz="1500"/>
              <a:t>)</a:t>
            </a:r>
            <a:endParaRPr sz="1500"/>
          </a:p>
          <a:p>
            <a:pPr marL="457200" lvl="0" indent="-317500" algn="l" rtl="0">
              <a:spcBef>
                <a:spcPts val="1200"/>
              </a:spcBef>
              <a:spcAft>
                <a:spcPts val="0"/>
              </a:spcAft>
              <a:buClr>
                <a:schemeClr val="lt1"/>
              </a:buClr>
              <a:buSzPts val="1400"/>
              <a:buChar char="●"/>
            </a:pPr>
            <a:r>
              <a:rPr lang="en" sz="1400">
                <a:solidFill>
                  <a:schemeClr val="lt1"/>
                </a:solidFill>
              </a:rPr>
              <a:t>ResNet-50 </a:t>
            </a:r>
            <a:endParaRPr sz="1400">
              <a:solidFill>
                <a:schemeClr val="lt1"/>
              </a:solidFill>
            </a:endParaRPr>
          </a:p>
          <a:p>
            <a:pPr marL="457200" lvl="0" indent="-317500" algn="l" rtl="0">
              <a:spcBef>
                <a:spcPts val="0"/>
              </a:spcBef>
              <a:spcAft>
                <a:spcPts val="0"/>
              </a:spcAft>
              <a:buClr>
                <a:schemeClr val="lt1"/>
              </a:buClr>
              <a:buSzPts val="1400"/>
              <a:buChar char="●"/>
            </a:pPr>
            <a:r>
              <a:rPr lang="en" sz="1400">
                <a:solidFill>
                  <a:schemeClr val="lt1"/>
                </a:solidFill>
              </a:rPr>
              <a:t>ResNet-152</a:t>
            </a:r>
            <a:endParaRPr sz="1400">
              <a:solidFill>
                <a:schemeClr val="lt1"/>
              </a:solidFill>
            </a:endParaRPr>
          </a:p>
          <a:p>
            <a:pPr marL="457200" lvl="0" indent="-317500" algn="l" rtl="0">
              <a:spcBef>
                <a:spcPts val="0"/>
              </a:spcBef>
              <a:spcAft>
                <a:spcPts val="0"/>
              </a:spcAft>
              <a:buClr>
                <a:schemeClr val="lt1"/>
              </a:buClr>
              <a:buSzPts val="1400"/>
              <a:buChar char="●"/>
            </a:pPr>
            <a:r>
              <a:rPr lang="en" sz="1400">
                <a:solidFill>
                  <a:schemeClr val="lt1"/>
                </a:solidFill>
              </a:rPr>
              <a:t>DenseNet-121</a:t>
            </a:r>
            <a:endParaRPr sz="1400">
              <a:solidFill>
                <a:schemeClr val="lt1"/>
              </a:solidFill>
            </a:endParaRPr>
          </a:p>
          <a:p>
            <a:pPr marL="457200" lvl="0" indent="-317500" algn="l" rtl="0">
              <a:spcBef>
                <a:spcPts val="0"/>
              </a:spcBef>
              <a:spcAft>
                <a:spcPts val="0"/>
              </a:spcAft>
              <a:buClr>
                <a:schemeClr val="lt1"/>
              </a:buClr>
              <a:buSzPts val="1400"/>
              <a:buChar char="●"/>
            </a:pPr>
            <a:r>
              <a:rPr lang="en" sz="1400">
                <a:solidFill>
                  <a:schemeClr val="lt1"/>
                </a:solidFill>
              </a:rPr>
              <a:t>VGG19</a:t>
            </a:r>
            <a:endParaRPr sz="1400">
              <a:solidFill>
                <a:schemeClr val="lt1"/>
              </a:solidFill>
            </a:endParaRPr>
          </a:p>
          <a:p>
            <a:pPr marL="457200" lvl="0" indent="-317500" algn="l" rtl="0">
              <a:spcBef>
                <a:spcPts val="0"/>
              </a:spcBef>
              <a:spcAft>
                <a:spcPts val="0"/>
              </a:spcAft>
              <a:buClr>
                <a:schemeClr val="lt1"/>
              </a:buClr>
              <a:buSzPts val="1400"/>
              <a:buChar char="●"/>
            </a:pPr>
            <a:r>
              <a:rPr lang="en" sz="1400">
                <a:solidFill>
                  <a:schemeClr val="lt1"/>
                </a:solidFill>
              </a:rPr>
              <a:t>MNasNet0.5</a:t>
            </a:r>
            <a:endParaRPr sz="1400">
              <a:solidFill>
                <a:schemeClr val="lt1"/>
              </a:solidFill>
            </a:endParaRPr>
          </a:p>
          <a:p>
            <a:pPr marL="457200" lvl="0" indent="-317500" algn="l" rtl="0">
              <a:spcBef>
                <a:spcPts val="0"/>
              </a:spcBef>
              <a:spcAft>
                <a:spcPts val="0"/>
              </a:spcAft>
              <a:buClr>
                <a:schemeClr val="lt1"/>
              </a:buClr>
              <a:buSzPts val="1400"/>
              <a:buChar char="●"/>
            </a:pPr>
            <a:r>
              <a:rPr lang="en" sz="1400">
                <a:solidFill>
                  <a:schemeClr val="lt1"/>
                </a:solidFill>
              </a:rPr>
              <a:t>ResNeXt-50</a:t>
            </a:r>
            <a:endParaRPr sz="1400">
              <a:solidFill>
                <a:schemeClr val="lt1"/>
              </a:solidFill>
            </a:endParaRPr>
          </a:p>
          <a:p>
            <a:pPr marL="457200" lvl="0" indent="-317500" algn="l" rtl="0">
              <a:spcBef>
                <a:spcPts val="0"/>
              </a:spcBef>
              <a:spcAft>
                <a:spcPts val="0"/>
              </a:spcAft>
              <a:buClr>
                <a:schemeClr val="lt1"/>
              </a:buClr>
              <a:buSzPts val="1400"/>
              <a:buChar char="●"/>
            </a:pPr>
            <a:r>
              <a:rPr lang="en" sz="1400">
                <a:solidFill>
                  <a:schemeClr val="lt1"/>
                </a:solidFill>
              </a:rPr>
              <a:t>InceptionV3</a:t>
            </a:r>
            <a:endParaRPr sz="1400">
              <a:solidFill>
                <a:schemeClr val="lt1"/>
              </a:solidFill>
            </a:endParaRPr>
          </a:p>
          <a:p>
            <a:pPr marL="457200" lvl="0" indent="-317500" algn="l" rtl="0">
              <a:spcBef>
                <a:spcPts val="0"/>
              </a:spcBef>
              <a:spcAft>
                <a:spcPts val="0"/>
              </a:spcAft>
              <a:buClr>
                <a:schemeClr val="lt1"/>
              </a:buClr>
              <a:buSzPts val="1400"/>
              <a:buChar char="●"/>
            </a:pPr>
            <a:r>
              <a:rPr lang="en" sz="1400">
                <a:solidFill>
                  <a:schemeClr val="lt1"/>
                </a:solidFill>
              </a:rPr>
              <a:t>EfficientNetV2-S</a:t>
            </a:r>
            <a:endParaRPr sz="1600">
              <a:solidFill>
                <a:schemeClr val="lt1"/>
              </a:solidFill>
            </a:endParaRPr>
          </a:p>
          <a:p>
            <a:pPr marL="0" lvl="0" indent="0" algn="l" rtl="0">
              <a:spcBef>
                <a:spcPts val="1200"/>
              </a:spcBef>
              <a:spcAft>
                <a:spcPts val="1200"/>
              </a:spcAft>
              <a:buNone/>
            </a:pPr>
            <a:r>
              <a:rPr lang="en" sz="1500"/>
              <a:t>Each model is followed by one or multiple fully connected layers, along with ReLU activation function, a dropout layer of 0.2 to prevent overfitting, and a Sigmoid layer at the end.</a:t>
            </a:r>
            <a:endParaRPr sz="15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819150" y="5198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Evaluation Metrics</a:t>
            </a:r>
            <a:endParaRPr/>
          </a:p>
        </p:txBody>
      </p:sp>
      <p:sp>
        <p:nvSpPr>
          <p:cNvPr id="183" name="Google Shape;183;p21"/>
          <p:cNvSpPr txBox="1">
            <a:spLocks noGrp="1"/>
          </p:cNvSpPr>
          <p:nvPr>
            <p:ph type="body" idx="1"/>
          </p:nvPr>
        </p:nvSpPr>
        <p:spPr>
          <a:xfrm>
            <a:off x="819150" y="1177750"/>
            <a:ext cx="7754400" cy="3186000"/>
          </a:xfrm>
          <a:prstGeom prst="rect">
            <a:avLst/>
          </a:prstGeom>
        </p:spPr>
        <p:txBody>
          <a:bodyPr spcFirstLastPara="1" wrap="square" lIns="91425" tIns="91425" rIns="91425" bIns="91425" anchor="t" anchorCtr="0">
            <a:noAutofit/>
          </a:bodyPr>
          <a:lstStyle/>
          <a:p>
            <a:pPr marL="457200" lvl="0" indent="-318452" algn="l" rtl="0">
              <a:lnSpc>
                <a:spcPct val="115000"/>
              </a:lnSpc>
              <a:spcBef>
                <a:spcPts val="0"/>
              </a:spcBef>
              <a:spcAft>
                <a:spcPts val="0"/>
              </a:spcAft>
              <a:buSzPts val="1415"/>
              <a:buChar char="●"/>
            </a:pPr>
            <a:r>
              <a:rPr lang="en" sz="1415" b="1"/>
              <a:t>Precision</a:t>
            </a:r>
            <a:r>
              <a:rPr lang="en" sz="1415"/>
              <a:t>: Precision is defined as the number of observations that are correctly classified as true positives over the number of total positives (true positives + false positives).</a:t>
            </a:r>
            <a:endParaRPr sz="1415"/>
          </a:p>
          <a:p>
            <a:pPr marL="457200" lvl="0" indent="-318452" algn="l" rtl="0">
              <a:lnSpc>
                <a:spcPct val="115000"/>
              </a:lnSpc>
              <a:spcBef>
                <a:spcPts val="0"/>
              </a:spcBef>
              <a:spcAft>
                <a:spcPts val="0"/>
              </a:spcAft>
              <a:buSzPts val="1415"/>
              <a:buChar char="●"/>
            </a:pPr>
            <a:r>
              <a:rPr lang="en" sz="1415" b="1"/>
              <a:t>Recall</a:t>
            </a:r>
            <a:r>
              <a:rPr lang="en" sz="1415"/>
              <a:t>: Recall (or sensitivity) is defined as the number of observations correctly classified as true positives over the number of true positives and false negatives.</a:t>
            </a:r>
            <a:endParaRPr sz="1415"/>
          </a:p>
          <a:p>
            <a:pPr marL="457200" lvl="0" indent="-318452" algn="l" rtl="0">
              <a:lnSpc>
                <a:spcPct val="115000"/>
              </a:lnSpc>
              <a:spcBef>
                <a:spcPts val="0"/>
              </a:spcBef>
              <a:spcAft>
                <a:spcPts val="0"/>
              </a:spcAft>
              <a:buSzPts val="1415"/>
              <a:buChar char="●"/>
            </a:pPr>
            <a:r>
              <a:rPr lang="en" sz="1415" b="1"/>
              <a:t>F1-score</a:t>
            </a:r>
            <a:r>
              <a:rPr lang="en" sz="1415"/>
              <a:t>: F1-score is the harmonic mean of precision and recall metrics ( F1-score = 2 ∙ Precision ∙ Recall / (Precision + Recall) ).</a:t>
            </a:r>
            <a:endParaRPr sz="1415"/>
          </a:p>
          <a:p>
            <a:pPr marL="457200" lvl="0" indent="-318452" algn="l" rtl="0">
              <a:lnSpc>
                <a:spcPct val="115000"/>
              </a:lnSpc>
              <a:spcBef>
                <a:spcPts val="0"/>
              </a:spcBef>
              <a:spcAft>
                <a:spcPts val="0"/>
              </a:spcAft>
              <a:buSzPts val="1415"/>
              <a:buChar char="●"/>
            </a:pPr>
            <a:r>
              <a:rPr lang="en" sz="1415" b="1"/>
              <a:t>Matthew’s Correlation Coefficient (MCC)</a:t>
            </a:r>
            <a:r>
              <a:rPr lang="en" sz="1415"/>
              <a:t>: MCC is defined as the correlation between the predicted observations and their respective ground truths ( MCC = (TP ∙ TN - FP ∙ FN) / √(TP + FP)(TP + FN)(TN + FP)(TN + FN) ).</a:t>
            </a:r>
            <a:endParaRPr sz="1415"/>
          </a:p>
          <a:p>
            <a:pPr marL="457200" lvl="0" indent="-318452" algn="l" rtl="0">
              <a:lnSpc>
                <a:spcPct val="115000"/>
              </a:lnSpc>
              <a:spcBef>
                <a:spcPts val="0"/>
              </a:spcBef>
              <a:spcAft>
                <a:spcPts val="0"/>
              </a:spcAft>
              <a:buSzPts val="1415"/>
              <a:buChar char="●"/>
            </a:pPr>
            <a:r>
              <a:rPr lang="en" sz="1415" b="1"/>
              <a:t>ROC-AUC:</a:t>
            </a:r>
            <a:r>
              <a:rPr lang="en" sz="1415"/>
              <a:t> ROC-AUC is the area under the receiver operating characteristic (ROC) curve.</a:t>
            </a:r>
            <a:endParaRPr sz="1415"/>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1372</Words>
  <Application>Microsoft Office PowerPoint</Application>
  <PresentationFormat>Trình chiếu Trên màn hình (16:9)</PresentationFormat>
  <Paragraphs>76</Paragraphs>
  <Slides>18</Slides>
  <Notes>18</Notes>
  <HiddenSlides>1</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18</vt:i4>
      </vt:variant>
    </vt:vector>
  </HeadingPairs>
  <TitlesOfParts>
    <vt:vector size="22" baseType="lpstr">
      <vt:lpstr>Nunito</vt:lpstr>
      <vt:lpstr>Calibri</vt:lpstr>
      <vt:lpstr>Arial</vt:lpstr>
      <vt:lpstr>Shift</vt:lpstr>
      <vt:lpstr>Abnormality Detection and Predictions on Unseen Diseases in Chest X-ray Images</vt:lpstr>
      <vt:lpstr>Introduction</vt:lpstr>
      <vt:lpstr>Dataset 1</vt:lpstr>
      <vt:lpstr>Dataset 2</vt:lpstr>
      <vt:lpstr>Exploratory Data Analysis</vt:lpstr>
      <vt:lpstr>Exploratory Data Analysis</vt:lpstr>
      <vt:lpstr>Method</vt:lpstr>
      <vt:lpstr>Models</vt:lpstr>
      <vt:lpstr>Evaluation Metrics</vt:lpstr>
      <vt:lpstr>Results for Task 1</vt:lpstr>
      <vt:lpstr>Results for Task 1</vt:lpstr>
      <vt:lpstr>Results for Task 1</vt:lpstr>
      <vt:lpstr>Results for Task 2 </vt:lpstr>
      <vt:lpstr>Results for Task 2 </vt:lpstr>
      <vt:lpstr>Discussion</vt:lpstr>
      <vt:lpstr>Limitations</vt:lpstr>
      <vt:lpstr>Future Works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Abnormality Detection and Predictions on Unseen Diseases in Chest X-ray Images</dc:title>
  <cp:lastModifiedBy>Minh Hoang</cp:lastModifiedBy>
  <cp:revision>1</cp:revision>
  <dcterms:modified xsi:type="dcterms:W3CDTF">2023-03-12T08:13:34Z</dcterms:modified>
</cp:coreProperties>
</file>