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3" r:id="rId6"/>
    <p:sldId id="262" r:id="rId7"/>
    <p:sldId id="259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2C44-47F2-6AE1-798F-66329A3CF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05DEF-EAA5-C042-8DAD-251511920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28BD6-FF4A-5758-59B9-0E322449B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1AF8B-5A23-6F3F-6B29-B84DAABA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5675D-FA25-1A24-CCE0-3DE19322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650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56C80-43BD-CCFB-B975-1D2CD691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727EC-F87A-2C71-F783-05FC8FBD4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3F9A1-D25F-259C-2D90-278A1302A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DC342-8457-4D25-44BD-42D78996B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AE3C6-88D7-EEC0-53B2-424836280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65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E1B9C8-1C0B-2FD5-FA05-312165B04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801EB-D417-AD3C-3929-574046B9D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75269-5A15-0EA5-7DAF-2D322BB6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A4793-84E5-CD99-BA90-A02704196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40101-35AF-327E-705D-8B852768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213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A821-239B-1652-776F-0014C806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A75C9-1B26-2E8A-7E18-483D7E2F1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BF006-7074-FEFD-4454-20DB8CA0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4F0F1-34C8-6F97-B001-D133DC92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F7FB4-0DFD-94F4-4876-658BA442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193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E939-F01F-C5AA-4A8B-BC48C3CC3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D64B5-303D-F414-81D8-9FDE3A6F7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C123F-1A6F-0D0D-8791-99915DD60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D260F-4246-678E-EE81-723C461C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A9CD5-1994-61F0-C6BA-07B4026D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3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CE35C-1206-C66F-B6D8-EF3620BD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D9AB2-F5B2-6FB4-A1F9-D5E298BB0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508D6-107A-1880-4B23-F3C4C2CD1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B1A61-64FE-4251-1D49-00DB03C8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C4F9D-538B-3D42-7CC7-58755671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1EA82-6991-EDFE-62D7-4E7B6D19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628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1E7E-B134-39B5-061E-DF5328D4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94465-7FE3-68D1-9B12-94FF92CE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0008C-169E-1130-CDE0-C231BF805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4C6B8-E7DF-F483-A792-4743F491E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4CC57B-106C-2623-F937-E59F1B69F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CD2D6-C374-11D5-4372-A957F50C8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5DFEB2-F747-5DB8-93FF-C0B5BA42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1BC9F0-5E60-7ECE-6A09-207756C7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645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B791-C5D8-A1B2-7FCF-DFD5C3EF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C0579-3D7D-6201-57E3-6F4CBF92E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692B2-5D43-F57C-F059-C66B639F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592CF-BB7B-B977-A16D-8D7A54D7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10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4585F-A2B5-7643-46AC-23D79EC9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449024-F208-79D4-6FDE-F89EE747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B707D-FD97-6B0A-D292-0C6096E4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963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6D79-2014-64B1-9DD2-BE177950A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5DF91-F68B-9E67-137C-313602A93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5E61E-EAC9-38E7-AB4B-39942348E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F1193-7663-8420-CAAA-F4EEC619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5EFDA-7633-BD3B-C744-91598760F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D7B06-C106-11E1-1C72-94DA7B60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822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4B75C-002A-9391-AE47-7CBD1219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A4ED8B-D989-00E2-08C8-0217DAF76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873C1-AB3A-84BA-BDBD-60FCFC084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7E2AB-F181-66B5-84A9-031603BC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2373A-7B70-87E4-CE7D-F50575B9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A9560-CDFA-27E8-2725-64346084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714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2E8557-B8B5-5ABF-0C0C-B5C2D736E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9158F-1F45-FD1A-7C7F-62DDA47F6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00C02-F6CC-85F9-0D32-43AFE0DBF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2DE5-16C4-47CD-9071-AC93F263F62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8C93C-4D2F-B213-1169-C1F46BFB7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3A005-FE11-1303-E14F-1AA92C0E8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436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806D27-A5B7-4350-44ED-66527044D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6" y="2171699"/>
            <a:ext cx="2857500" cy="285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296580-5298-94C2-B1A8-E1D3CD307957}"/>
              </a:ext>
            </a:extLst>
          </p:cNvPr>
          <p:cNvSpPr txBox="1"/>
          <p:nvPr/>
        </p:nvSpPr>
        <p:spPr>
          <a:xfrm>
            <a:off x="338667" y="1272117"/>
            <a:ext cx="2038187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eX Gyre Bonum" panose="00000500000000000000" pitchFamily="50" charset="0"/>
              </a:rPr>
              <a:t>Metallic connection</a:t>
            </a:r>
            <a:br>
              <a:rPr lang="en-US" sz="1400" dirty="0">
                <a:latin typeface="TeX Gyre Bonum" panose="00000500000000000000" pitchFamily="50" charset="0"/>
              </a:rPr>
            </a:br>
            <a:r>
              <a:rPr lang="en-US" sz="1400" dirty="0">
                <a:latin typeface="TeX Gyre Bonum" panose="00000500000000000000" pitchFamily="50" charset="0"/>
              </a:rPr>
              <a:t>(a.k.a. busbar)</a:t>
            </a:r>
            <a:endParaRPr lang="en-ID" sz="1400" dirty="0">
              <a:latin typeface="TeX Gyre Bonum" panose="00000500000000000000" pitchFamily="50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78846A-882E-7D7F-044C-463739C97E4B}"/>
              </a:ext>
            </a:extLst>
          </p:cNvPr>
          <p:cNvCxnSpPr>
            <a:stCxn id="6" idx="2"/>
          </p:cNvCxnSpPr>
          <p:nvPr/>
        </p:nvCxnSpPr>
        <p:spPr>
          <a:xfrm>
            <a:off x="1357761" y="1795337"/>
            <a:ext cx="504905" cy="8822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2A289F-E4A1-4782-E5E6-6D54C455991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357761" y="1795337"/>
            <a:ext cx="504905" cy="18051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DFA814-10D7-0B87-EB91-4B5B37527C62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213338" y="1795337"/>
            <a:ext cx="144423" cy="27787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9C42A7-7F40-37D3-ADDF-60E51D4F28AF}"/>
              </a:ext>
            </a:extLst>
          </p:cNvPr>
          <p:cNvCxnSpPr>
            <a:cxnSpLocks/>
          </p:cNvCxnSpPr>
          <p:nvPr/>
        </p:nvCxnSpPr>
        <p:spPr>
          <a:xfrm>
            <a:off x="868891" y="3600449"/>
            <a:ext cx="3257550" cy="0"/>
          </a:xfrm>
          <a:prstGeom prst="line">
            <a:avLst/>
          </a:prstGeom>
          <a:ln w="19050">
            <a:solidFill>
              <a:srgbClr val="FFC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AB795D-3C17-C92A-7B82-9C0C09833870}"/>
              </a:ext>
            </a:extLst>
          </p:cNvPr>
          <p:cNvCxnSpPr>
            <a:cxnSpLocks/>
          </p:cNvCxnSpPr>
          <p:nvPr/>
        </p:nvCxnSpPr>
        <p:spPr>
          <a:xfrm>
            <a:off x="2497666" y="2076450"/>
            <a:ext cx="0" cy="3141133"/>
          </a:xfrm>
          <a:prstGeom prst="line">
            <a:avLst/>
          </a:prstGeom>
          <a:ln w="19050">
            <a:solidFill>
              <a:srgbClr val="FFC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1C581EC-2BCC-33A1-68D8-20A0DA1E0E3E}"/>
              </a:ext>
            </a:extLst>
          </p:cNvPr>
          <p:cNvSpPr txBox="1"/>
          <p:nvPr/>
        </p:nvSpPr>
        <p:spPr>
          <a:xfrm>
            <a:off x="2907322" y="1444188"/>
            <a:ext cx="1681611" cy="30777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eX Gyre Bonum" panose="00000500000000000000" pitchFamily="50" charset="0"/>
              </a:rPr>
              <a:t>Translation axes</a:t>
            </a:r>
            <a:endParaRPr lang="en-ID" sz="1400" dirty="0">
              <a:latin typeface="TeX Gyre Bonum" panose="00000500000000000000" pitchFamily="50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929EAF-C774-7299-43F5-B4637B6881AC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2497666" y="1751965"/>
            <a:ext cx="1250462" cy="10074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920D915-BE1E-783C-8724-61C969FBFA56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3070754" y="1751965"/>
            <a:ext cx="677374" cy="18484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6554FD7C-325B-84F3-2EA2-3C4A81B42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233" y="561538"/>
            <a:ext cx="6000750" cy="122872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BE7416C-54CE-FBE5-5AA8-F207BE12C9DF}"/>
              </a:ext>
            </a:extLst>
          </p:cNvPr>
          <p:cNvSpPr txBox="1"/>
          <p:nvPr/>
        </p:nvSpPr>
        <p:spPr>
          <a:xfrm>
            <a:off x="6728109" y="264070"/>
            <a:ext cx="3559665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eX Gyre Bonum" panose="00000500000000000000" pitchFamily="50" charset="0"/>
              </a:rPr>
              <a:t>(b) Random horizontal and vertical flip</a:t>
            </a:r>
            <a:endParaRPr lang="en-ID" sz="1400" dirty="0">
              <a:latin typeface="TeX Gyre Bonum" panose="00000500000000000000" pitchFamily="50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FBE94E-D634-DF1D-EDED-8222BFB51E76}"/>
              </a:ext>
            </a:extLst>
          </p:cNvPr>
          <p:cNvSpPr txBox="1"/>
          <p:nvPr/>
        </p:nvSpPr>
        <p:spPr>
          <a:xfrm>
            <a:off x="6545021" y="1929032"/>
            <a:ext cx="3559665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eX Gyre Bonum" panose="00000500000000000000" pitchFamily="50" charset="0"/>
              </a:rPr>
              <a:t>(c) Random horizontal and vertical shift</a:t>
            </a:r>
            <a:endParaRPr lang="en-ID" sz="1400" dirty="0">
              <a:latin typeface="TeX Gyre Bonum" panose="00000500000000000000" pitchFamily="50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7F6D57E-7A22-6520-5B89-DA841B7C5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8232" y="2220756"/>
            <a:ext cx="6000750" cy="122872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D243C42-F3A2-BBD5-A962-CFB11BD381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8232" y="3800474"/>
            <a:ext cx="6000750" cy="122872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3609E33-6CC2-DBF5-483A-944607CAEC31}"/>
              </a:ext>
            </a:extLst>
          </p:cNvPr>
          <p:cNvSpPr txBox="1"/>
          <p:nvPr/>
        </p:nvSpPr>
        <p:spPr>
          <a:xfrm>
            <a:off x="6724646" y="3512312"/>
            <a:ext cx="1706812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eX Gyre Bonum" panose="00000500000000000000" pitchFamily="50" charset="0"/>
              </a:rPr>
              <a:t>(d) Random zoom</a:t>
            </a:r>
            <a:endParaRPr lang="en-ID" sz="1400" dirty="0">
              <a:latin typeface="TeX Gyre Bonum" panose="00000500000000000000" pitchFamily="50" charset="0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719FD23-1607-3F5C-E6AF-610FE8D345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232" y="5380192"/>
            <a:ext cx="6000750" cy="1228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E7B8915-A637-F9C6-1ADE-A62EF9FE7CB1}"/>
                  </a:ext>
                </a:extLst>
              </p:cNvPr>
              <p:cNvSpPr txBox="1"/>
              <p:nvPr/>
            </p:nvSpPr>
            <p:spPr>
              <a:xfrm>
                <a:off x="6728111" y="5092030"/>
                <a:ext cx="2517493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eX Gyre Bonum" panose="00000500000000000000" pitchFamily="50" charset="0"/>
                  </a:rPr>
                  <a:t>(e) Random rotation by 90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en-ID" sz="1400" dirty="0">
                  <a:latin typeface="TeX Gyre Bonum" panose="00000500000000000000" pitchFamily="50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E7B8915-A637-F9C6-1ADE-A62EF9FE7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111" y="5092030"/>
                <a:ext cx="2517493" cy="307777"/>
              </a:xfrm>
              <a:prstGeom prst="rect">
                <a:avLst/>
              </a:prstGeom>
              <a:blipFill>
                <a:blip r:embed="rId7"/>
                <a:stretch>
                  <a:fillRect l="-726" t="-1961" b="-1960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A968709D-4068-CD58-263B-734E1163A826}"/>
              </a:ext>
            </a:extLst>
          </p:cNvPr>
          <p:cNvSpPr txBox="1"/>
          <p:nvPr/>
        </p:nvSpPr>
        <p:spPr>
          <a:xfrm>
            <a:off x="853018" y="5033636"/>
            <a:ext cx="3559665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eX Gyre Bonum" panose="00000500000000000000" pitchFamily="50" charset="0"/>
              </a:rPr>
              <a:t>(a) Anatomy of a solar cell</a:t>
            </a:r>
            <a:endParaRPr lang="en-ID" sz="1400" dirty="0">
              <a:latin typeface="TeX Gyre Bonum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2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2B61870-051F-0EFC-83F7-A85A01FF5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1176337"/>
            <a:ext cx="97821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4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F93554-2722-C5E0-C28C-A4BFAD25E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071562"/>
            <a:ext cx="95059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4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C99A4F-7017-18CB-D6B9-FA2E897BD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966912"/>
            <a:ext cx="111633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7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429CCB-10B7-3E5D-D9BE-6CCE42840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195387"/>
            <a:ext cx="86106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85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4F30B95-C4C1-BE44-137A-5B50ED7D3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1971675"/>
            <a:ext cx="89344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9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49FA65ED-1678-04BA-CAA7-05CFAE09B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957" y="3848099"/>
            <a:ext cx="3824288" cy="398145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EC54829-B5D0-BFC4-43F5-245B38BCDF54}"/>
              </a:ext>
            </a:extLst>
          </p:cNvPr>
          <p:cNvGrpSpPr/>
          <p:nvPr/>
        </p:nvGrpSpPr>
        <p:grpSpPr>
          <a:xfrm>
            <a:off x="116469" y="0"/>
            <a:ext cx="8134776" cy="7829550"/>
            <a:chOff x="116469" y="0"/>
            <a:chExt cx="8134776" cy="78295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20786B7-0C79-1096-670A-3F9FA4761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469" y="0"/>
              <a:ext cx="3824287" cy="38481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F73FC18-7531-09A0-C267-FF3793DB9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26958" y="0"/>
              <a:ext cx="3824287" cy="38481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216286C-A2A6-C12A-00C1-4D1D68BCB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6469" y="3981450"/>
              <a:ext cx="3824287" cy="38481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308F2C-6ED4-217A-234C-356993CBE870}"/>
                </a:ext>
              </a:extLst>
            </p:cNvPr>
            <p:cNvSpPr txBox="1"/>
            <p:nvPr/>
          </p:nvSpPr>
          <p:spPr>
            <a:xfrm>
              <a:off x="1009518" y="1770161"/>
              <a:ext cx="2038187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eX Gyre Bonum" panose="00000500000000000000" pitchFamily="50" charset="0"/>
                </a:rPr>
                <a:t>VGG19</a:t>
              </a:r>
              <a:endParaRPr lang="en-ID" sz="1400" dirty="0">
                <a:latin typeface="TeX Gyre Bonum" panose="00000500000000000000" pitchFamily="50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3B50E8-2E4C-B714-4510-99AB84297B4A}"/>
                </a:ext>
              </a:extLst>
            </p:cNvPr>
            <p:cNvSpPr txBox="1"/>
            <p:nvPr/>
          </p:nvSpPr>
          <p:spPr>
            <a:xfrm>
              <a:off x="5320007" y="1770161"/>
              <a:ext cx="2038187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eX Gyre Bonum" panose="00000500000000000000" pitchFamily="50" charset="0"/>
                </a:rPr>
                <a:t>ResNet152v2</a:t>
              </a:r>
              <a:endParaRPr lang="en-ID" sz="1400" dirty="0">
                <a:latin typeface="TeX Gyre Bonum" panose="00000500000000000000" pitchFamily="50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9035DCE-23AE-46FC-416F-4913BB70998B}"/>
                </a:ext>
              </a:extLst>
            </p:cNvPr>
            <p:cNvSpPr txBox="1"/>
            <p:nvPr/>
          </p:nvSpPr>
          <p:spPr>
            <a:xfrm>
              <a:off x="1009517" y="5751611"/>
              <a:ext cx="2038187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eX Gyre Bonum" panose="00000500000000000000" pitchFamily="50" charset="0"/>
                </a:rPr>
                <a:t>InceptionResNetv2</a:t>
              </a:r>
              <a:endParaRPr lang="en-ID" sz="1400" dirty="0">
                <a:latin typeface="TeX Gyre Bonum" panose="00000500000000000000" pitchFamily="50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8FBD6B-81BD-83CD-29BA-7F57AECAD548}"/>
                </a:ext>
              </a:extLst>
            </p:cNvPr>
            <p:cNvSpPr txBox="1"/>
            <p:nvPr/>
          </p:nvSpPr>
          <p:spPr>
            <a:xfrm>
              <a:off x="5410067" y="5751611"/>
              <a:ext cx="2038187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TeX Gyre Bonum" panose="00000500000000000000" pitchFamily="50" charset="0"/>
                </a:rPr>
                <a:t>NasNetLarge</a:t>
              </a:r>
              <a:endParaRPr lang="en-ID" sz="1400" dirty="0">
                <a:latin typeface="TeX Gyre Bonum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709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19B1E98B-4B8A-BA76-2EEC-D115421C2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37910"/>
              </p:ext>
            </p:extLst>
          </p:nvPr>
        </p:nvGraphicFramePr>
        <p:xfrm>
          <a:off x="751732" y="3437466"/>
          <a:ext cx="4400356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3872630865"/>
                    </a:ext>
                  </a:extLst>
                </a:gridCol>
                <a:gridCol w="844867">
                  <a:extLst>
                    <a:ext uri="{9D8B030D-6E8A-4147-A177-3AD203B41FA5}">
                      <a16:colId xmlns:a16="http://schemas.microsoft.com/office/drawing/2014/main" val="2317850323"/>
                    </a:ext>
                  </a:extLst>
                </a:gridCol>
                <a:gridCol w="844867">
                  <a:extLst>
                    <a:ext uri="{9D8B030D-6E8A-4147-A177-3AD203B41FA5}">
                      <a16:colId xmlns:a16="http://schemas.microsoft.com/office/drawing/2014/main" val="3427173819"/>
                    </a:ext>
                  </a:extLst>
                </a:gridCol>
                <a:gridCol w="844867">
                  <a:extLst>
                    <a:ext uri="{9D8B030D-6E8A-4147-A177-3AD203B41FA5}">
                      <a16:colId xmlns:a16="http://schemas.microsoft.com/office/drawing/2014/main" val="2404399359"/>
                    </a:ext>
                  </a:extLst>
                </a:gridCol>
                <a:gridCol w="789303">
                  <a:extLst>
                    <a:ext uri="{9D8B030D-6E8A-4147-A177-3AD203B41FA5}">
                      <a16:colId xmlns:a16="http://schemas.microsoft.com/office/drawing/2014/main" val="1079410152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chemeClr val="tx1"/>
                        </a:solidFill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A</a:t>
                      </a:r>
                      <a:endParaRPr lang="en-ID" sz="1400" b="1" dirty="0">
                        <a:solidFill>
                          <a:schemeClr val="tx1"/>
                        </a:solidFill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B</a:t>
                      </a:r>
                      <a:endParaRPr lang="en-ID" sz="1400" b="1" dirty="0">
                        <a:solidFill>
                          <a:schemeClr val="tx1"/>
                        </a:solidFill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C</a:t>
                      </a:r>
                      <a:endParaRPr lang="en-ID" sz="1400" b="1" dirty="0">
                        <a:solidFill>
                          <a:schemeClr val="tx1"/>
                        </a:solidFill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D</a:t>
                      </a:r>
                      <a:endParaRPr lang="en-ID" sz="1400" b="1" dirty="0">
                        <a:solidFill>
                          <a:schemeClr val="tx1"/>
                        </a:solidFill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788039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Accuracy</a:t>
                      </a:r>
                      <a:endParaRPr lang="en-ID" sz="1400" b="1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0.7463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0.7015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0.7313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0.7672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170562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Precision</a:t>
                      </a:r>
                      <a:endParaRPr lang="en-ID" sz="1400" b="1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0.7563</a:t>
                      </a:r>
                      <a:endParaRPr lang="en-ID" sz="1400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0.7402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0.7417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0.7263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24924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Recall</a:t>
                      </a:r>
                      <a:endParaRPr lang="en-ID" sz="1400" b="1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0.6164</a:t>
                      </a:r>
                      <a:endParaRPr lang="en-ID" sz="1400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0.5839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0.6871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0.8415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848077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F1-score</a:t>
                      </a:r>
                      <a:endParaRPr lang="en-ID" sz="1400" b="1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0.3396</a:t>
                      </a:r>
                      <a:endParaRPr lang="en-ID" sz="1400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0.3264</a:t>
                      </a:r>
                      <a:endParaRPr lang="en-ID" sz="1400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0.3567</a:t>
                      </a:r>
                      <a:endParaRPr lang="en-ID" sz="1400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0.3898</a:t>
                      </a:r>
                      <a:endParaRPr lang="en-ID" sz="1400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85246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E91247B-2324-D96A-6BB1-EE4E09B09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7" y="561979"/>
            <a:ext cx="5465667" cy="2867021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52B7D42-3110-CF3C-E6DD-738B954C1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838974"/>
              </p:ext>
            </p:extLst>
          </p:nvPr>
        </p:nvGraphicFramePr>
        <p:xfrm>
          <a:off x="7124352" y="3437466"/>
          <a:ext cx="417384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941">
                  <a:extLst>
                    <a:ext uri="{9D8B030D-6E8A-4147-A177-3AD203B41FA5}">
                      <a16:colId xmlns:a16="http://schemas.microsoft.com/office/drawing/2014/main" val="3872630865"/>
                    </a:ext>
                  </a:extLst>
                </a:gridCol>
                <a:gridCol w="844867">
                  <a:extLst>
                    <a:ext uri="{9D8B030D-6E8A-4147-A177-3AD203B41FA5}">
                      <a16:colId xmlns:a16="http://schemas.microsoft.com/office/drawing/2014/main" val="2317850323"/>
                    </a:ext>
                  </a:extLst>
                </a:gridCol>
                <a:gridCol w="844867">
                  <a:extLst>
                    <a:ext uri="{9D8B030D-6E8A-4147-A177-3AD203B41FA5}">
                      <a16:colId xmlns:a16="http://schemas.microsoft.com/office/drawing/2014/main" val="3427173819"/>
                    </a:ext>
                  </a:extLst>
                </a:gridCol>
                <a:gridCol w="844867">
                  <a:extLst>
                    <a:ext uri="{9D8B030D-6E8A-4147-A177-3AD203B41FA5}">
                      <a16:colId xmlns:a16="http://schemas.microsoft.com/office/drawing/2014/main" val="2404399359"/>
                    </a:ext>
                  </a:extLst>
                </a:gridCol>
                <a:gridCol w="789303">
                  <a:extLst>
                    <a:ext uri="{9D8B030D-6E8A-4147-A177-3AD203B41FA5}">
                      <a16:colId xmlns:a16="http://schemas.microsoft.com/office/drawing/2014/main" val="1079410152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chemeClr val="tx1"/>
                        </a:solidFill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A</a:t>
                      </a:r>
                      <a:endParaRPr lang="en-ID" sz="1400" b="1" dirty="0">
                        <a:solidFill>
                          <a:schemeClr val="tx1"/>
                        </a:solidFill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B</a:t>
                      </a:r>
                      <a:endParaRPr lang="en-ID" sz="1400" b="1" dirty="0">
                        <a:solidFill>
                          <a:schemeClr val="tx1"/>
                        </a:solidFill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C</a:t>
                      </a:r>
                      <a:endParaRPr lang="en-ID" sz="1400" b="1" dirty="0">
                        <a:solidFill>
                          <a:schemeClr val="tx1"/>
                        </a:solidFill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D</a:t>
                      </a:r>
                      <a:endParaRPr lang="en-ID" sz="1400" b="1" dirty="0">
                        <a:solidFill>
                          <a:schemeClr val="tx1"/>
                        </a:solidFill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788039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AUC</a:t>
                      </a:r>
                      <a:endParaRPr lang="en-ID" sz="1400" b="1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0.7557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0.7015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0.6307</a:t>
                      </a:r>
                      <a:endParaRPr lang="en-ID" sz="1400" b="0" kern="1200" dirty="0">
                        <a:solidFill>
                          <a:schemeClr val="dk1"/>
                        </a:solidFill>
                        <a:effectLst/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0.6612</a:t>
                      </a:r>
                      <a:endParaRPr lang="en-ID" sz="1400" b="0" kern="1200" dirty="0">
                        <a:solidFill>
                          <a:schemeClr val="dk1"/>
                        </a:solidFill>
                        <a:effectLst/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17056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8FCE7A4-4365-8648-61A6-E0F5AB59F3CB}"/>
              </a:ext>
            </a:extLst>
          </p:cNvPr>
          <p:cNvSpPr txBox="1"/>
          <p:nvPr/>
        </p:nvSpPr>
        <p:spPr>
          <a:xfrm>
            <a:off x="1852089" y="192646"/>
            <a:ext cx="2458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eX Gyre Bonum" panose="00000500000000000000" pitchFamily="50" charset="0"/>
                <a:ea typeface="CMU Sans Serif" panose="02000603000000000000" pitchFamily="2" charset="0"/>
                <a:cs typeface="CMU Sans Serif" panose="02000603000000000000" pitchFamily="2" charset="0"/>
              </a:rPr>
              <a:t>(a) Validation Result</a:t>
            </a:r>
            <a:endParaRPr lang="en-ID" dirty="0">
              <a:latin typeface="TeX Gyre Bonum" panose="00000500000000000000" pitchFamily="50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A101E1-33D0-296F-9597-97B54FAF8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693" y="561978"/>
            <a:ext cx="5465667" cy="28670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AA370D-BA34-79C4-3C91-AAD20A039205}"/>
              </a:ext>
            </a:extLst>
          </p:cNvPr>
          <p:cNvSpPr txBox="1"/>
          <p:nvPr/>
        </p:nvSpPr>
        <p:spPr>
          <a:xfrm>
            <a:off x="8011257" y="194792"/>
            <a:ext cx="2136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eX Gyre Bonum" panose="00000500000000000000" pitchFamily="50" charset="0"/>
                <a:ea typeface="CMU Sans Serif" panose="02000603000000000000" pitchFamily="2" charset="0"/>
                <a:cs typeface="CMU Sans Serif" panose="02000603000000000000" pitchFamily="2" charset="0"/>
              </a:rPr>
              <a:t>(b) ROC and AUC</a:t>
            </a:r>
            <a:endParaRPr lang="en-ID" dirty="0">
              <a:latin typeface="TeX Gyre Bonum" panose="00000500000000000000" pitchFamily="50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743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9BDB105-2E78-C389-F0A0-6154E81B262E}"/>
              </a:ext>
            </a:extLst>
          </p:cNvPr>
          <p:cNvGrpSpPr/>
          <p:nvPr/>
        </p:nvGrpSpPr>
        <p:grpSpPr>
          <a:xfrm>
            <a:off x="-134725" y="363894"/>
            <a:ext cx="12461450" cy="2048357"/>
            <a:chOff x="1" y="-195"/>
            <a:chExt cx="12461450" cy="204835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CD81947-FB9A-BC82-C564-D7962ADE5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" y="0"/>
              <a:ext cx="2024345" cy="203863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2CE7C11-CAD3-9D3D-8194-562E7B11D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4090" y="1"/>
              <a:ext cx="2005293" cy="204816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B8C3A53-8D4B-534C-E48C-130F04799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69127" y="-195"/>
              <a:ext cx="2038635" cy="204816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A73532E-334B-70C9-2E58-A3B8683C6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7506" y="-195"/>
              <a:ext cx="2019582" cy="203387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FDEB743-E210-D71A-C40F-7027AB5DD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52543" y="0"/>
              <a:ext cx="2029108" cy="204816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4A74B7C-D629-CDF7-1814-F018518FD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37106" y="9331"/>
              <a:ext cx="2024345" cy="2038635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F592CA2-A724-EA44-934C-F698F836D28F}"/>
              </a:ext>
            </a:extLst>
          </p:cNvPr>
          <p:cNvSpPr txBox="1"/>
          <p:nvPr/>
        </p:nvSpPr>
        <p:spPr>
          <a:xfrm>
            <a:off x="5523120" y="0"/>
            <a:ext cx="1099832" cy="30777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eX Gyre Bonum" panose="00000500000000000000" pitchFamily="50" charset="0"/>
              </a:rPr>
              <a:t>(a) VGG19</a:t>
            </a:r>
            <a:endParaRPr lang="en-ID" sz="1400" dirty="0">
              <a:latin typeface="TeX Gyre Bonum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043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103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TeX Gyre Bonum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Quang-Nguyen Vo-Huynh</dc:creator>
  <cp:lastModifiedBy>Quang-Nguyen Vo-Huynh</cp:lastModifiedBy>
  <cp:revision>48</cp:revision>
  <dcterms:created xsi:type="dcterms:W3CDTF">2022-10-08T16:04:29Z</dcterms:created>
  <dcterms:modified xsi:type="dcterms:W3CDTF">2022-10-09T03:46:08Z</dcterms:modified>
</cp:coreProperties>
</file>