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8" r:id="rId3"/>
    <p:sldId id="326" r:id="rId4"/>
    <p:sldId id="330" r:id="rId5"/>
    <p:sldId id="287" r:id="rId6"/>
    <p:sldId id="315" r:id="rId7"/>
    <p:sldId id="317" r:id="rId8"/>
    <p:sldId id="316" r:id="rId9"/>
    <p:sldId id="311" r:id="rId10"/>
    <p:sldId id="313" r:id="rId11"/>
    <p:sldId id="314" r:id="rId12"/>
    <p:sldId id="288" r:id="rId13"/>
    <p:sldId id="310" r:id="rId14"/>
    <p:sldId id="343" r:id="rId15"/>
    <p:sldId id="344" r:id="rId16"/>
    <p:sldId id="292" r:id="rId17"/>
    <p:sldId id="293" r:id="rId18"/>
    <p:sldId id="294" r:id="rId19"/>
    <p:sldId id="295" r:id="rId20"/>
    <p:sldId id="337" r:id="rId21"/>
    <p:sldId id="334" r:id="rId22"/>
    <p:sldId id="335" r:id="rId23"/>
    <p:sldId id="336" r:id="rId24"/>
    <p:sldId id="332" r:id="rId25"/>
    <p:sldId id="301" r:id="rId26"/>
    <p:sldId id="302" r:id="rId27"/>
    <p:sldId id="341" r:id="rId28"/>
    <p:sldId id="342" r:id="rId29"/>
    <p:sldId id="321" r:id="rId30"/>
    <p:sldId id="322" r:id="rId31"/>
    <p:sldId id="323" r:id="rId32"/>
    <p:sldId id="340" r:id="rId33"/>
    <p:sldId id="345" r:id="rId34"/>
    <p:sldId id="304"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pos="4096" userDrawn="1">
          <p15:clr>
            <a:srgbClr val="A4A3A4"/>
          </p15:clr>
        </p15:guide>
        <p15:guide id="2" orient="horz" pos="3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8"/>
    <p:restoredTop sz="90846"/>
  </p:normalViewPr>
  <p:slideViewPr>
    <p:cSldViewPr snapToGrid="0" snapToObjects="1">
      <p:cViewPr varScale="1">
        <p:scale>
          <a:sx n="80" d="100"/>
          <a:sy n="80" d="100"/>
        </p:scale>
        <p:origin x="1600" y="184"/>
      </p:cViewPr>
      <p:guideLst>
        <p:guide pos="4096"/>
        <p:guide orient="horz" pos="30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27" name="Shape 2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Tree>
    <p:extLst>
      <p:ext uri="{BB962C8B-B14F-4D97-AF65-F5344CB8AC3E}">
        <p14:creationId xmlns:p14="http://schemas.microsoft.com/office/powerpoint/2010/main" val="233840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Discrepancy between what is described within the pseudocode and the detailed description within the river and the original Evolution Algorithm.</a:t>
            </a:r>
          </a:p>
        </p:txBody>
      </p:sp>
    </p:spTree>
    <p:extLst>
      <p:ext uri="{BB962C8B-B14F-4D97-AF65-F5344CB8AC3E}">
        <p14:creationId xmlns:p14="http://schemas.microsoft.com/office/powerpoint/2010/main" val="247186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This evolution algorithm is different from what is described in the paper, from the original version also </a:t>
            </a:r>
            <a:r>
              <a:rPr lang="en-FR" dirty="0">
                <a:sym typeface="Wingdings" pitchFamily="2" charset="2"/>
              </a:rPr>
              <a:t> Refer to the paper of EA in 2000.</a:t>
            </a:r>
            <a:endParaRPr lang="en-FR" dirty="0"/>
          </a:p>
        </p:txBody>
      </p:sp>
    </p:spTree>
    <p:extLst>
      <p:ext uri="{BB962C8B-B14F-4D97-AF65-F5344CB8AC3E}">
        <p14:creationId xmlns:p14="http://schemas.microsoft.com/office/powerpoint/2010/main" val="114801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FR" dirty="0"/>
              <a:t>igger-is-better: useful to evaluate whether newly implemented algorithms work as planned</a:t>
            </a:r>
          </a:p>
        </p:txBody>
      </p:sp>
    </p:spTree>
    <p:extLst>
      <p:ext uri="{BB962C8B-B14F-4D97-AF65-F5344CB8AC3E}">
        <p14:creationId xmlns:p14="http://schemas.microsoft.com/office/powerpoint/2010/main" val="407938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The fact that River process one sample at a time will have certain impact on the design of clustering algorithms and metrics, will talk about that later.</a:t>
            </a:r>
          </a:p>
        </p:txBody>
      </p:sp>
    </p:spTree>
    <p:extLst>
      <p:ext uri="{BB962C8B-B14F-4D97-AF65-F5344CB8AC3E}">
        <p14:creationId xmlns:p14="http://schemas.microsoft.com/office/powerpoint/2010/main" val="52919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Grid-based: Challenges: how to construct the cells, i.e how often and how to choose size of ceels</a:t>
            </a:r>
          </a:p>
        </p:txBody>
      </p:sp>
    </p:spTree>
    <p:extLst>
      <p:ext uri="{BB962C8B-B14F-4D97-AF65-F5344CB8AC3E}">
        <p14:creationId xmlns:p14="http://schemas.microsoft.com/office/powerpoint/2010/main" val="86381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a:spLocks noGrp="1" noRot="1" noChangeAspect="1"/>
          </p:cNvSpPr>
          <p:nvPr>
            <p:ph type="sldImg"/>
          </p:nvPr>
        </p:nvSpPr>
        <p:spPr>
          <a:prstGeom prst="rect">
            <a:avLst/>
          </a:prstGeom>
        </p:spPr>
        <p:txBody>
          <a:bodyPr/>
          <a:lstStyle/>
          <a:p>
            <a:endParaRPr/>
          </a:p>
        </p:txBody>
      </p:sp>
      <p:sp>
        <p:nvSpPr>
          <p:cNvPr id="459" name="Shape 459"/>
          <p:cNvSpPr>
            <a:spLocks noGrp="1"/>
          </p:cNvSpPr>
          <p:nvPr>
            <p:ph type="body" sz="quarter" idx="1"/>
          </p:nvPr>
        </p:nvSpPr>
        <p:spPr>
          <a:prstGeom prst="rect">
            <a:avLst/>
          </a:prstGeom>
        </p:spPr>
        <p:txBody>
          <a:bodyPr/>
          <a:lstStyle/>
          <a:p>
            <a:r>
              <a:t>Assignment of point to micro-clusters: if points within boundary (or closest)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a:spLocks noGrp="1" noRot="1" noChangeAspect="1"/>
          </p:cNvSpPr>
          <p:nvPr>
            <p:ph type="sldImg"/>
          </p:nvPr>
        </p:nvSpPr>
        <p:spPr>
          <a:prstGeom prst="rect">
            <a:avLst/>
          </a:prstGeom>
        </p:spPr>
        <p:txBody>
          <a:bodyPr/>
          <a:lstStyle/>
          <a:p>
            <a:endParaRPr/>
          </a:p>
        </p:txBody>
      </p:sp>
      <p:sp>
        <p:nvSpPr>
          <p:cNvPr id="465" name="Shape 465"/>
          <p:cNvSpPr>
            <a:spLocks noGrp="1"/>
          </p:cNvSpPr>
          <p:nvPr>
            <p:ph type="body" sz="quarter" idx="1"/>
          </p:nvPr>
        </p:nvSpPr>
        <p:spPr>
          <a:prstGeom prst="rect">
            <a:avLst/>
          </a:prstGeom>
        </p:spPr>
        <p:txBody>
          <a:bodyPr/>
          <a:lstStyle/>
          <a:p>
            <a:r>
              <a:t>Seeds for offline k-means chosen proportionally to number of points in microcluster</a:t>
            </a:r>
          </a:p>
          <a:p>
            <a:r>
              <a:t>Points are the centroid of the microclusters weighted by their number of points</a:t>
            </a:r>
          </a:p>
          <a:p>
            <a:r>
              <a:t>Time-horizon queries by using a pyramidal snapshot mechanism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Shape 472"/>
          <p:cNvSpPr>
            <a:spLocks noGrp="1" noRot="1" noChangeAspect="1"/>
          </p:cNvSpPr>
          <p:nvPr>
            <p:ph type="sldImg"/>
          </p:nvPr>
        </p:nvSpPr>
        <p:spPr>
          <a:prstGeom prst="rect">
            <a:avLst/>
          </a:prstGeom>
        </p:spPr>
        <p:txBody>
          <a:bodyPr/>
          <a:lstStyle/>
          <a:p>
            <a:endParaRPr/>
          </a:p>
        </p:txBody>
      </p:sp>
      <p:sp>
        <p:nvSpPr>
          <p:cNvPr id="473" name="Shape 473"/>
          <p:cNvSpPr>
            <a:spLocks noGrp="1"/>
          </p:cNvSpPr>
          <p:nvPr>
            <p:ph type="body" sz="quarter" idx="1"/>
          </p:nvPr>
        </p:nvSpPr>
        <p:spPr>
          <a:prstGeom prst="rect">
            <a:avLst/>
          </a:prstGeom>
        </p:spPr>
        <p:txBody>
          <a:bodyPr/>
          <a:lstStyle/>
          <a:p>
            <a:r>
              <a:rPr dirty="0"/>
              <a:t>Non-spherical clusters</a:t>
            </a:r>
          </a:p>
          <a:p>
            <a:r>
              <a:rPr dirty="0"/>
              <a:t>Weight µ depends on fading function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a:spLocks noGrp="1" noRot="1" noChangeAspect="1"/>
          </p:cNvSpPr>
          <p:nvPr>
            <p:ph type="sldImg"/>
          </p:nvPr>
        </p:nvSpPr>
        <p:spPr>
          <a:prstGeom prst="rect">
            <a:avLst/>
          </a:prstGeom>
        </p:spPr>
        <p:txBody>
          <a:bodyPr/>
          <a:lstStyle/>
          <a:p>
            <a:endParaRPr/>
          </a:p>
        </p:txBody>
      </p:sp>
      <p:sp>
        <p:nvSpPr>
          <p:cNvPr id="482" name="Shape 482"/>
          <p:cNvSpPr>
            <a:spLocks noGrp="1"/>
          </p:cNvSpPr>
          <p:nvPr>
            <p:ph type="body" sz="quarter" idx="1"/>
          </p:nvPr>
        </p:nvSpPr>
        <p:spPr>
          <a:prstGeom prst="rect">
            <a:avLst/>
          </a:prstGeom>
        </p:spPr>
        <p:txBody>
          <a:bodyPr/>
          <a:lstStyle/>
          <a:p>
            <a:r>
              <a:t>Prune potential to outliers periodically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Tree>
    <p:extLst>
      <p:ext uri="{BB962C8B-B14F-4D97-AF65-F5344CB8AC3E}">
        <p14:creationId xmlns:p14="http://schemas.microsoft.com/office/powerpoint/2010/main" val="66322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Instead of simply updating the micro cluster based on the linear sum or “halflife” as K</a:t>
            </a:r>
            <a:r>
              <a:rPr lang="en-GB" dirty="0"/>
              <a:t>m</a:t>
            </a:r>
            <a:r>
              <a:rPr lang="en-FR" dirty="0"/>
              <a:t>eans, EvoStream gets more “fancy” by using the Gaussian Neighborhood function</a:t>
            </a:r>
          </a:p>
        </p:txBody>
      </p:sp>
    </p:spTree>
    <p:extLst>
      <p:ext uri="{BB962C8B-B14F-4D97-AF65-F5344CB8AC3E}">
        <p14:creationId xmlns:p14="http://schemas.microsoft.com/office/powerpoint/2010/main" val="262906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Image"/>
          <p:cNvSpPr>
            <a:spLocks noGrp="1"/>
          </p:cNvSpPr>
          <p:nvPr>
            <p:ph type="pic" idx="21"/>
          </p:nvPr>
        </p:nvSpPr>
        <p:spPr>
          <a:xfrm>
            <a:off x="5493159" y="2743200"/>
            <a:ext cx="7889605" cy="7012983"/>
          </a:xfrm>
          <a:prstGeom prst="rect">
            <a:avLst/>
          </a:prstGeom>
        </p:spPr>
        <p:txBody>
          <a:bodyPr lIns="91439" tIns="45719" rIns="91439" bIns="45719" anchor="t">
            <a:noAutofit/>
          </a:bodyPr>
          <a:lstStyle/>
          <a:p>
            <a:endParaRPr/>
          </a:p>
        </p:txBody>
      </p:sp>
      <p:sp>
        <p:nvSpPr>
          <p:cNvPr id="118" name="Title Text"/>
          <p:cNvSpPr txBox="1">
            <a:spLocks noGrp="1"/>
          </p:cNvSpPr>
          <p:nvPr>
            <p:ph type="title"/>
          </p:nvPr>
        </p:nvSpPr>
        <p:spPr>
          <a:xfrm>
            <a:off x="355600" y="254000"/>
            <a:ext cx="12293600" cy="2438400"/>
          </a:xfrm>
          <a:prstGeom prst="rect">
            <a:avLst/>
          </a:prstGeom>
        </p:spPr>
        <p:txBody>
          <a:bodyPr/>
          <a:lstStyle>
            <a:lvl1pPr>
              <a:defRPr sz="7200" cap="all">
                <a:solidFill>
                  <a:srgbClr val="535353"/>
                </a:solidFill>
                <a:latin typeface="Gill Sans Light"/>
                <a:ea typeface="Gill Sans Light"/>
                <a:cs typeface="Gill Sans Light"/>
                <a:sym typeface="Gill Sans Light"/>
              </a:defRPr>
            </a:lvl1pPr>
          </a:lstStyle>
          <a:p>
            <a:r>
              <a:t>Title Text</a:t>
            </a:r>
          </a:p>
        </p:txBody>
      </p:sp>
      <p:sp>
        <p:nvSpPr>
          <p:cNvPr id="119" name="Body Level One…"/>
          <p:cNvSpPr txBox="1">
            <a:spLocks noGrp="1"/>
          </p:cNvSpPr>
          <p:nvPr>
            <p:ph type="body" sz="half" idx="1"/>
          </p:nvPr>
        </p:nvSpPr>
        <p:spPr>
          <a:xfrm>
            <a:off x="355600" y="2730500"/>
            <a:ext cx="5892800" cy="6299200"/>
          </a:xfrm>
          <a:prstGeom prst="rect">
            <a:avLst/>
          </a:prstGeom>
        </p:spPr>
        <p:txBody>
          <a:bodyPr/>
          <a:lstStyle>
            <a:lvl1pPr marL="431800" indent="-431800">
              <a:spcBef>
                <a:spcPts val="3800"/>
              </a:spcBef>
              <a:buSzPct val="82000"/>
              <a:defRPr sz="3800">
                <a:solidFill>
                  <a:srgbClr val="535353"/>
                </a:solidFill>
                <a:latin typeface="Gill Sans Light"/>
                <a:ea typeface="Gill Sans Light"/>
                <a:cs typeface="Gill Sans Light"/>
                <a:sym typeface="Gill Sans Light"/>
              </a:defRPr>
            </a:lvl1pPr>
            <a:lvl2pPr marL="863600" indent="-431800">
              <a:spcBef>
                <a:spcPts val="3800"/>
              </a:spcBef>
              <a:buSzPct val="82000"/>
              <a:defRPr sz="3800">
                <a:solidFill>
                  <a:srgbClr val="535353"/>
                </a:solidFill>
                <a:latin typeface="Gill Sans Light"/>
                <a:ea typeface="Gill Sans Light"/>
                <a:cs typeface="Gill Sans Light"/>
                <a:sym typeface="Gill Sans Light"/>
              </a:defRPr>
            </a:lvl2pPr>
            <a:lvl3pPr marL="1295400" indent="-431800">
              <a:spcBef>
                <a:spcPts val="3800"/>
              </a:spcBef>
              <a:buSzPct val="82000"/>
              <a:defRPr sz="3800">
                <a:solidFill>
                  <a:srgbClr val="535353"/>
                </a:solidFill>
                <a:latin typeface="Gill Sans Light"/>
                <a:ea typeface="Gill Sans Light"/>
                <a:cs typeface="Gill Sans Light"/>
                <a:sym typeface="Gill Sans Light"/>
              </a:defRPr>
            </a:lvl3pPr>
            <a:lvl4pPr marL="1727200" indent="-431800">
              <a:spcBef>
                <a:spcPts val="3800"/>
              </a:spcBef>
              <a:buSzPct val="82000"/>
              <a:defRPr sz="3800">
                <a:solidFill>
                  <a:srgbClr val="535353"/>
                </a:solidFill>
                <a:latin typeface="Gill Sans Light"/>
                <a:ea typeface="Gill Sans Light"/>
                <a:cs typeface="Gill Sans Light"/>
                <a:sym typeface="Gill Sans Light"/>
              </a:defRPr>
            </a:lvl4pPr>
            <a:lvl5pPr marL="2159000" indent="-431800">
              <a:spcBef>
                <a:spcPts val="3800"/>
              </a:spcBef>
              <a:buSzPct val="82000"/>
              <a:defRPr sz="3800">
                <a:solidFill>
                  <a:srgbClr val="535353"/>
                </a:solidFill>
                <a:latin typeface="Gill Sans Light"/>
                <a:ea typeface="Gill Sans Light"/>
                <a:cs typeface="Gill Sans Light"/>
                <a:sym typeface="Gill Sans Light"/>
              </a:defRPr>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xfrm>
            <a:off x="6324599" y="9271000"/>
            <a:ext cx="342901" cy="355600"/>
          </a:xfrm>
          <a:prstGeom prst="rect">
            <a:avLst/>
          </a:prstGeom>
        </p:spPr>
        <p:txBody>
          <a:bodyPr/>
          <a:lstStyle>
            <a:lvl1pPr>
              <a:defRPr>
                <a:solidFill>
                  <a:srgbClr val="535353"/>
                </a:solidFill>
                <a:latin typeface="Gill Sans Light"/>
                <a:ea typeface="Gill Sans Light"/>
                <a:cs typeface="Gill Sans Light"/>
                <a:sym typeface="Gill Sans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7" name="Slide Number"/>
          <p:cNvSpPr txBox="1">
            <a:spLocks noGrp="1"/>
          </p:cNvSpPr>
          <p:nvPr>
            <p:ph type="sldNum" sz="quarter" idx="2"/>
          </p:nvPr>
        </p:nvSpPr>
        <p:spPr>
          <a:xfrm>
            <a:off x="11176000" y="9347200"/>
            <a:ext cx="492994" cy="481174"/>
          </a:xfrm>
          <a:prstGeom prst="rect">
            <a:avLst/>
          </a:prstGeom>
        </p:spPr>
        <p:txBody>
          <a:bodyPr lIns="0" tIns="0" rIns="0" bIns="0"/>
          <a:lstStyle>
            <a:lvl1pPr algn="l" defTabSz="650240">
              <a:defRPr sz="34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6C9D30"/>
        </a:solidFill>
        <a:effectLst/>
      </p:bgPr>
    </p:bg>
    <p:spTree>
      <p:nvGrpSpPr>
        <p:cNvPr id="1" name=""/>
        <p:cNvGrpSpPr/>
        <p:nvPr/>
      </p:nvGrpSpPr>
      <p:grpSpPr>
        <a:xfrm>
          <a:off x="0" y="0"/>
          <a:ext cx="0" cy="0"/>
          <a:chOff x="0" y="0"/>
          <a:chExt cx="0" cy="0"/>
        </a:xfrm>
      </p:grpSpPr>
      <p:sp>
        <p:nvSpPr>
          <p:cNvPr id="143" name="Rectangle"/>
          <p:cNvSpPr/>
          <p:nvPr/>
        </p:nvSpPr>
        <p:spPr>
          <a:xfrm>
            <a:off x="-1" y="1300479"/>
            <a:ext cx="13004801" cy="7911255"/>
          </a:xfrm>
          <a:prstGeom prst="rect">
            <a:avLst/>
          </a:prstGeom>
          <a:solidFill>
            <a:srgbClr val="FFFFFF"/>
          </a:solidFill>
          <a:ln w="12700">
            <a:miter lim="400000"/>
          </a:ln>
        </p:spPr>
        <p:txBody>
          <a:bodyPr lIns="65023" tIns="65023" rIns="65023" bIns="65023" anchor="ctr"/>
          <a:lstStyle/>
          <a:p>
            <a:pPr algn="l" defTabSz="1300480">
              <a:defRPr sz="3400">
                <a:latin typeface="Arial"/>
                <a:ea typeface="Arial"/>
                <a:cs typeface="Arial"/>
                <a:sym typeface="Arial"/>
              </a:defRPr>
            </a:pPr>
            <a:endParaRPr/>
          </a:p>
        </p:txBody>
      </p:sp>
      <p:sp>
        <p:nvSpPr>
          <p:cNvPr id="144" name="Rectangle"/>
          <p:cNvSpPr/>
          <p:nvPr/>
        </p:nvSpPr>
        <p:spPr>
          <a:xfrm>
            <a:off x="-1" y="9211733"/>
            <a:ext cx="13004801" cy="541867"/>
          </a:xfrm>
          <a:prstGeom prst="rect">
            <a:avLst/>
          </a:prstGeom>
          <a:solidFill>
            <a:srgbClr val="000000"/>
          </a:solidFill>
          <a:ln w="12700">
            <a:miter lim="400000"/>
          </a:ln>
        </p:spPr>
        <p:txBody>
          <a:bodyPr lIns="65023" tIns="65023" rIns="65023" bIns="65023" anchor="ctr"/>
          <a:lstStyle/>
          <a:p>
            <a:pPr algn="l" defTabSz="1300480">
              <a:defRPr sz="3400">
                <a:latin typeface="Arial"/>
                <a:ea typeface="Arial"/>
                <a:cs typeface="Arial"/>
                <a:sym typeface="Arial"/>
              </a:defRPr>
            </a:pPr>
            <a:endParaRPr/>
          </a:p>
        </p:txBody>
      </p:sp>
      <p:sp>
        <p:nvSpPr>
          <p:cNvPr id="145" name="FEARLESS engineering"/>
          <p:cNvSpPr txBox="1"/>
          <p:nvPr/>
        </p:nvSpPr>
        <p:spPr>
          <a:xfrm>
            <a:off x="216746" y="9325857"/>
            <a:ext cx="5635414" cy="352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3" tIns="65023" rIns="65023" bIns="65023" anchor="ctr">
            <a:spAutoFit/>
          </a:bodyPr>
          <a:lstStyle/>
          <a:p>
            <a:pPr algn="l" defTabSz="1300480">
              <a:spcBef>
                <a:spcPts val="1000"/>
              </a:spcBef>
              <a:defRPr sz="1600" b="1">
                <a:solidFill>
                  <a:srgbClr val="FFFFFF"/>
                </a:solidFill>
                <a:latin typeface="Arial"/>
                <a:ea typeface="Arial"/>
                <a:cs typeface="Arial"/>
                <a:sym typeface="Arial"/>
              </a:defRPr>
            </a:pPr>
            <a:r>
              <a:t>FEARLESS</a:t>
            </a:r>
            <a:r>
              <a:rPr b="0"/>
              <a:t> engineering</a:t>
            </a:r>
          </a:p>
        </p:txBody>
      </p:sp>
      <p:pic>
        <p:nvPicPr>
          <p:cNvPr id="146" name="utdlogo" descr="utdlogo"/>
          <p:cNvPicPr>
            <a:picLocks noChangeAspect="1"/>
          </p:cNvPicPr>
          <p:nvPr/>
        </p:nvPicPr>
        <p:blipFill>
          <a:blip r:embed="rId2"/>
          <a:stretch>
            <a:fillRect/>
          </a:stretch>
        </p:blipFill>
        <p:spPr>
          <a:xfrm>
            <a:off x="12029440" y="9329137"/>
            <a:ext cx="801512" cy="343183"/>
          </a:xfrm>
          <a:prstGeom prst="rect">
            <a:avLst/>
          </a:prstGeom>
          <a:ln w="12700">
            <a:miter lim="400000"/>
          </a:ln>
        </p:spPr>
      </p:pic>
      <p:sp>
        <p:nvSpPr>
          <p:cNvPr id="147" name="Title Text"/>
          <p:cNvSpPr txBox="1">
            <a:spLocks noGrp="1"/>
          </p:cNvSpPr>
          <p:nvPr>
            <p:ph type="title"/>
          </p:nvPr>
        </p:nvSpPr>
        <p:spPr>
          <a:xfrm>
            <a:off x="433493" y="174796"/>
            <a:ext cx="12137814" cy="975361"/>
          </a:xfrm>
          <a:prstGeom prst="rect">
            <a:avLst/>
          </a:prstGeom>
        </p:spPr>
        <p:txBody>
          <a:bodyPr lIns="65023" tIns="65023" rIns="65023" bIns="65023"/>
          <a:lstStyle>
            <a:lvl1pPr defTabSz="1300480">
              <a:defRPr sz="4400" b="1">
                <a:solidFill>
                  <a:srgbClr val="FFFFFF"/>
                </a:solidFill>
                <a:latin typeface="Arial"/>
                <a:ea typeface="Arial"/>
                <a:cs typeface="Arial"/>
                <a:sym typeface="Arial"/>
              </a:defRPr>
            </a:lvl1pPr>
          </a:lstStyle>
          <a:p>
            <a:r>
              <a:t>Title Text</a:t>
            </a:r>
          </a:p>
        </p:txBody>
      </p:sp>
      <p:sp>
        <p:nvSpPr>
          <p:cNvPr id="148" name="Body Level One…"/>
          <p:cNvSpPr txBox="1">
            <a:spLocks noGrp="1"/>
          </p:cNvSpPr>
          <p:nvPr>
            <p:ph type="body" idx="1"/>
          </p:nvPr>
        </p:nvSpPr>
        <p:spPr>
          <a:xfrm>
            <a:off x="758613" y="1517226"/>
            <a:ext cx="11487574" cy="7369388"/>
          </a:xfrm>
          <a:prstGeom prst="rect">
            <a:avLst/>
          </a:prstGeom>
        </p:spPr>
        <p:txBody>
          <a:bodyPr lIns="65023" tIns="65023" rIns="65023" bIns="65023" anchor="t"/>
          <a:lstStyle>
            <a:lvl1pPr marL="465364" indent="-465364" defTabSz="1300480">
              <a:spcBef>
                <a:spcPts val="900"/>
              </a:spcBef>
              <a:buSzPct val="100000"/>
              <a:defRPr sz="3800">
                <a:latin typeface="Arial"/>
                <a:ea typeface="Arial"/>
                <a:cs typeface="Arial"/>
                <a:sym typeface="Arial"/>
              </a:defRPr>
            </a:lvl1pPr>
            <a:lvl2pPr marL="909637" indent="-452437" defTabSz="1300480">
              <a:spcBef>
                <a:spcPts val="900"/>
              </a:spcBef>
              <a:buSzPct val="100000"/>
              <a:buChar char="–"/>
              <a:defRPr sz="3800">
                <a:latin typeface="Arial"/>
                <a:ea typeface="Arial"/>
                <a:cs typeface="Arial"/>
                <a:sym typeface="Arial"/>
              </a:defRPr>
            </a:lvl2pPr>
            <a:lvl3pPr marL="1348739" indent="-434339" defTabSz="1300480">
              <a:spcBef>
                <a:spcPts val="900"/>
              </a:spcBef>
              <a:buSzPct val="100000"/>
              <a:defRPr sz="3800">
                <a:latin typeface="Arial"/>
                <a:ea typeface="Arial"/>
                <a:cs typeface="Arial"/>
                <a:sym typeface="Arial"/>
              </a:defRPr>
            </a:lvl3pPr>
            <a:lvl4pPr marL="1854200" indent="-482600" defTabSz="1300480">
              <a:spcBef>
                <a:spcPts val="900"/>
              </a:spcBef>
              <a:buSzPct val="100000"/>
              <a:buChar char="–"/>
              <a:defRPr sz="3800">
                <a:latin typeface="Arial"/>
                <a:ea typeface="Arial"/>
                <a:cs typeface="Arial"/>
                <a:sym typeface="Arial"/>
              </a:defRPr>
            </a:lvl4pPr>
            <a:lvl5pPr marL="2371725" indent="-542925" defTabSz="1300480">
              <a:spcBef>
                <a:spcPts val="900"/>
              </a:spcBef>
              <a:buSzPct val="100000"/>
              <a:buChar char="»"/>
              <a:defRPr sz="38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9" name="Slide Number"/>
          <p:cNvSpPr txBox="1">
            <a:spLocks noGrp="1"/>
          </p:cNvSpPr>
          <p:nvPr>
            <p:ph type="sldNum" sz="quarter" idx="2"/>
          </p:nvPr>
        </p:nvSpPr>
        <p:spPr>
          <a:xfrm>
            <a:off x="6177279" y="9297528"/>
            <a:ext cx="368770" cy="352001"/>
          </a:xfrm>
          <a:prstGeom prst="rect">
            <a:avLst/>
          </a:prstGeom>
        </p:spPr>
        <p:txBody>
          <a:bodyPr lIns="65023" tIns="65023" rIns="65023" bIns="65023"/>
          <a:lstStyle>
            <a:lvl1pPr algn="l" defTabSz="1300480">
              <a:defRPr sz="1600">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355600" y="254000"/>
            <a:ext cx="12293600" cy="2438400"/>
          </a:xfrm>
          <a:prstGeom prst="rect">
            <a:avLst/>
          </a:prstGeom>
        </p:spPr>
        <p:txBody>
          <a:bodyPr/>
          <a:lstStyle>
            <a:lvl1pPr>
              <a:defRPr sz="7200" cap="all">
                <a:solidFill>
                  <a:srgbClr val="535353"/>
                </a:solidFill>
                <a:latin typeface="Gill Sans Light"/>
                <a:ea typeface="Gill Sans Light"/>
                <a:cs typeface="Gill Sans Light"/>
                <a:sym typeface="Gill Sans Light"/>
              </a:defRPr>
            </a:lvl1pPr>
          </a:lstStyle>
          <a:p>
            <a:r>
              <a:t>Title Text</a:t>
            </a:r>
          </a:p>
        </p:txBody>
      </p:sp>
      <p:sp>
        <p:nvSpPr>
          <p:cNvPr id="157" name="Body Level One…"/>
          <p:cNvSpPr txBox="1">
            <a:spLocks noGrp="1"/>
          </p:cNvSpPr>
          <p:nvPr>
            <p:ph type="body" idx="1"/>
          </p:nvPr>
        </p:nvSpPr>
        <p:spPr>
          <a:xfrm>
            <a:off x="355600" y="2730500"/>
            <a:ext cx="12293600" cy="6299200"/>
          </a:xfrm>
          <a:prstGeom prst="rect">
            <a:avLst/>
          </a:prstGeom>
        </p:spPr>
        <p:txBody>
          <a:bodyPr/>
          <a:lstStyle>
            <a:lvl1pPr marL="520700" indent="-520700">
              <a:lnSpc>
                <a:spcPct val="120000"/>
              </a:lnSpc>
              <a:spcBef>
                <a:spcPts val="4600"/>
              </a:spcBef>
              <a:buSzPct val="82000"/>
              <a:defRPr sz="4600">
                <a:solidFill>
                  <a:srgbClr val="535353"/>
                </a:solidFill>
                <a:latin typeface="Gill Sans Light"/>
                <a:ea typeface="Gill Sans Light"/>
                <a:cs typeface="Gill Sans Light"/>
                <a:sym typeface="Gill Sans Light"/>
              </a:defRPr>
            </a:lvl1pPr>
            <a:lvl2pPr marL="1041400" indent="-520700">
              <a:lnSpc>
                <a:spcPct val="120000"/>
              </a:lnSpc>
              <a:spcBef>
                <a:spcPts val="4600"/>
              </a:spcBef>
              <a:buSzPct val="82000"/>
              <a:defRPr sz="4600">
                <a:solidFill>
                  <a:srgbClr val="535353"/>
                </a:solidFill>
                <a:latin typeface="Gill Sans Light"/>
                <a:ea typeface="Gill Sans Light"/>
                <a:cs typeface="Gill Sans Light"/>
                <a:sym typeface="Gill Sans Light"/>
              </a:defRPr>
            </a:lvl2pPr>
            <a:lvl3pPr marL="1562100" indent="-520700">
              <a:lnSpc>
                <a:spcPct val="120000"/>
              </a:lnSpc>
              <a:spcBef>
                <a:spcPts val="4600"/>
              </a:spcBef>
              <a:buSzPct val="82000"/>
              <a:defRPr sz="4600">
                <a:solidFill>
                  <a:srgbClr val="535353"/>
                </a:solidFill>
                <a:latin typeface="Gill Sans Light"/>
                <a:ea typeface="Gill Sans Light"/>
                <a:cs typeface="Gill Sans Light"/>
                <a:sym typeface="Gill Sans Light"/>
              </a:defRPr>
            </a:lvl3pPr>
            <a:lvl4pPr marL="2082800" indent="-520700">
              <a:lnSpc>
                <a:spcPct val="120000"/>
              </a:lnSpc>
              <a:spcBef>
                <a:spcPts val="4600"/>
              </a:spcBef>
              <a:buSzPct val="82000"/>
              <a:defRPr sz="4600">
                <a:solidFill>
                  <a:srgbClr val="535353"/>
                </a:solidFill>
                <a:latin typeface="Gill Sans Light"/>
                <a:ea typeface="Gill Sans Light"/>
                <a:cs typeface="Gill Sans Light"/>
                <a:sym typeface="Gill Sans Light"/>
              </a:defRPr>
            </a:lvl4pPr>
            <a:lvl5pPr marL="2603500" indent="-520700">
              <a:lnSpc>
                <a:spcPct val="120000"/>
              </a:lnSpc>
              <a:spcBef>
                <a:spcPts val="4600"/>
              </a:spcBef>
              <a:buSzPct val="82000"/>
              <a:defRPr sz="4600">
                <a:solidFill>
                  <a:srgbClr val="535353"/>
                </a:solidFill>
                <a:latin typeface="Gill Sans Light"/>
                <a:ea typeface="Gill Sans Light"/>
                <a:cs typeface="Gill Sans Light"/>
                <a:sym typeface="Gill Sans Light"/>
              </a:defRPr>
            </a:lvl5pPr>
          </a:lstStyle>
          <a:p>
            <a:r>
              <a:t>Body Level One</a:t>
            </a:r>
          </a:p>
          <a:p>
            <a:pPr lvl="1"/>
            <a:r>
              <a:t>Body Level Two</a:t>
            </a:r>
          </a:p>
          <a:p>
            <a:pPr lvl="2"/>
            <a:r>
              <a:t>Body Level Three</a:t>
            </a:r>
          </a:p>
          <a:p>
            <a:pPr lvl="3"/>
            <a:r>
              <a:t>Body Level Four</a:t>
            </a:r>
          </a:p>
          <a:p>
            <a:pPr lvl="4"/>
            <a:r>
              <a:t>Body Level Five</a:t>
            </a:r>
          </a:p>
        </p:txBody>
      </p:sp>
      <p:sp>
        <p:nvSpPr>
          <p:cNvPr id="158" name="Slide Number"/>
          <p:cNvSpPr txBox="1">
            <a:spLocks noGrp="1"/>
          </p:cNvSpPr>
          <p:nvPr>
            <p:ph type="sldNum" sz="quarter" idx="2"/>
          </p:nvPr>
        </p:nvSpPr>
        <p:spPr>
          <a:xfrm>
            <a:off x="6324599" y="9271000"/>
            <a:ext cx="342901" cy="355600"/>
          </a:xfrm>
          <a:prstGeom prst="rect">
            <a:avLst/>
          </a:prstGeom>
        </p:spPr>
        <p:txBody>
          <a:bodyPr/>
          <a:lstStyle>
            <a:lvl1pPr>
              <a:defRPr>
                <a:solidFill>
                  <a:srgbClr val="535353"/>
                </a:solidFill>
                <a:latin typeface="Gill Sans Light"/>
                <a:ea typeface="Gill Sans Light"/>
                <a:cs typeface="Gill Sans Light"/>
                <a:sym typeface="Gill Sans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5" name="Image"/>
          <p:cNvSpPr>
            <a:spLocks noGrp="1"/>
          </p:cNvSpPr>
          <p:nvPr>
            <p:ph type="pic" idx="21"/>
          </p:nvPr>
        </p:nvSpPr>
        <p:spPr>
          <a:xfrm>
            <a:off x="1258743" y="-673100"/>
            <a:ext cx="10390144" cy="7777320"/>
          </a:xfrm>
          <a:prstGeom prst="rect">
            <a:avLst/>
          </a:prstGeom>
        </p:spPr>
        <p:txBody>
          <a:bodyPr lIns="91439" tIns="45719" rIns="91439" bIns="45719" anchor="t">
            <a:noAutofit/>
          </a:bodyPr>
          <a:lstStyle/>
          <a:p>
            <a:endParaRPr/>
          </a:p>
        </p:txBody>
      </p:sp>
      <p:sp>
        <p:nvSpPr>
          <p:cNvPr id="166" name="Title Text"/>
          <p:cNvSpPr txBox="1">
            <a:spLocks noGrp="1"/>
          </p:cNvSpPr>
          <p:nvPr>
            <p:ph type="title"/>
          </p:nvPr>
        </p:nvSpPr>
        <p:spPr>
          <a:xfrm>
            <a:off x="1270000" y="6908800"/>
            <a:ext cx="10464800" cy="1282700"/>
          </a:xfrm>
          <a:prstGeom prst="rect">
            <a:avLst/>
          </a:prstGeom>
        </p:spPr>
        <p:txBody>
          <a:bodyPr/>
          <a:lstStyle>
            <a:lvl1pPr>
              <a:defRPr sz="7200" cap="all">
                <a:solidFill>
                  <a:srgbClr val="535353"/>
                </a:solidFill>
                <a:latin typeface="Gill Sans Light"/>
                <a:ea typeface="Gill Sans Light"/>
                <a:cs typeface="Gill Sans Light"/>
                <a:sym typeface="Gill Sans Light"/>
              </a:defRPr>
            </a:lvl1pPr>
          </a:lstStyle>
          <a:p>
            <a:r>
              <a:t>Title Text</a:t>
            </a:r>
          </a:p>
        </p:txBody>
      </p:sp>
      <p:sp>
        <p:nvSpPr>
          <p:cNvPr id="167"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800">
                <a:solidFill>
                  <a:srgbClr val="535353"/>
                </a:solidFill>
                <a:latin typeface="Gill Sans Light"/>
                <a:ea typeface="Gill Sans Light"/>
                <a:cs typeface="Gill Sans Light"/>
                <a:sym typeface="Gill Sans Light"/>
              </a:defRPr>
            </a:lvl1pPr>
            <a:lvl2pPr marL="0" indent="228600" algn="ctr">
              <a:spcBef>
                <a:spcPts val="0"/>
              </a:spcBef>
              <a:buSzTx/>
              <a:buNone/>
              <a:defRPr sz="3800">
                <a:solidFill>
                  <a:srgbClr val="535353"/>
                </a:solidFill>
                <a:latin typeface="Gill Sans Light"/>
                <a:ea typeface="Gill Sans Light"/>
                <a:cs typeface="Gill Sans Light"/>
                <a:sym typeface="Gill Sans Light"/>
              </a:defRPr>
            </a:lvl2pPr>
            <a:lvl3pPr marL="0" indent="457200" algn="ctr">
              <a:spcBef>
                <a:spcPts val="0"/>
              </a:spcBef>
              <a:buSzTx/>
              <a:buNone/>
              <a:defRPr sz="3800">
                <a:solidFill>
                  <a:srgbClr val="535353"/>
                </a:solidFill>
                <a:latin typeface="Gill Sans Light"/>
                <a:ea typeface="Gill Sans Light"/>
                <a:cs typeface="Gill Sans Light"/>
                <a:sym typeface="Gill Sans Light"/>
              </a:defRPr>
            </a:lvl3pPr>
            <a:lvl4pPr marL="0" indent="685800" algn="ctr">
              <a:spcBef>
                <a:spcPts val="0"/>
              </a:spcBef>
              <a:buSzTx/>
              <a:buNone/>
              <a:defRPr sz="3800">
                <a:solidFill>
                  <a:srgbClr val="535353"/>
                </a:solidFill>
                <a:latin typeface="Gill Sans Light"/>
                <a:ea typeface="Gill Sans Light"/>
                <a:cs typeface="Gill Sans Light"/>
                <a:sym typeface="Gill Sans Light"/>
              </a:defRPr>
            </a:lvl4pPr>
            <a:lvl5pPr marL="0" indent="914400" algn="ctr">
              <a:spcBef>
                <a:spcPts val="0"/>
              </a:spcBef>
              <a:buSzTx/>
              <a:buNone/>
              <a:defRPr sz="3800">
                <a:solidFill>
                  <a:srgbClr val="535353"/>
                </a:solidFill>
                <a:latin typeface="Gill Sans Light"/>
                <a:ea typeface="Gill Sans Light"/>
                <a:cs typeface="Gill Sans Light"/>
                <a:sym typeface="Gill Sans Light"/>
              </a:defRPr>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6324599" y="9271000"/>
            <a:ext cx="342901" cy="355600"/>
          </a:xfrm>
          <a:prstGeom prst="rect">
            <a:avLst/>
          </a:prstGeom>
        </p:spPr>
        <p:txBody>
          <a:bodyPr/>
          <a:lstStyle>
            <a:lvl1pPr>
              <a:defRPr>
                <a:solidFill>
                  <a:srgbClr val="535353"/>
                </a:solidFill>
                <a:latin typeface="Gill Sans Light"/>
                <a:ea typeface="Gill Sans Light"/>
                <a:cs typeface="Gill Sans Light"/>
                <a:sym typeface="Gill Sans Light"/>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355600" y="2044700"/>
            <a:ext cx="12293600" cy="3238500"/>
          </a:xfrm>
          <a:prstGeom prst="rect">
            <a:avLst/>
          </a:prstGeom>
        </p:spPr>
        <p:txBody>
          <a:bodyPr anchor="b"/>
          <a:lstStyle>
            <a:lvl1pPr>
              <a:defRPr sz="7200" cap="all">
                <a:solidFill>
                  <a:srgbClr val="535353"/>
                </a:solidFill>
                <a:latin typeface="Gill Sans Light"/>
                <a:ea typeface="Gill Sans Light"/>
                <a:cs typeface="Gill Sans Light"/>
                <a:sym typeface="Gill Sans Light"/>
              </a:defRPr>
            </a:lvl1pPr>
          </a:lstStyle>
          <a:p>
            <a:r>
              <a:t>Title Text</a:t>
            </a:r>
          </a:p>
        </p:txBody>
      </p:sp>
      <p:sp>
        <p:nvSpPr>
          <p:cNvPr id="176" name="Body Level One…"/>
          <p:cNvSpPr txBox="1">
            <a:spLocks noGrp="1"/>
          </p:cNvSpPr>
          <p:nvPr>
            <p:ph type="body" sz="quarter" idx="1"/>
          </p:nvPr>
        </p:nvSpPr>
        <p:spPr>
          <a:xfrm>
            <a:off x="355600" y="5270500"/>
            <a:ext cx="12293600" cy="1295400"/>
          </a:xfrm>
          <a:prstGeom prst="rect">
            <a:avLst/>
          </a:prstGeom>
        </p:spPr>
        <p:txBody>
          <a:bodyPr anchor="t"/>
          <a:lstStyle>
            <a:lvl1pPr marL="0" indent="0" algn="ctr">
              <a:spcBef>
                <a:spcPts val="0"/>
              </a:spcBef>
              <a:buSzTx/>
              <a:buNone/>
              <a:defRPr sz="3800">
                <a:solidFill>
                  <a:srgbClr val="535353"/>
                </a:solidFill>
                <a:latin typeface="Gill Sans Light"/>
                <a:ea typeface="Gill Sans Light"/>
                <a:cs typeface="Gill Sans Light"/>
                <a:sym typeface="Gill Sans Light"/>
              </a:defRPr>
            </a:lvl1pPr>
            <a:lvl2pPr marL="0" indent="228600" algn="ctr">
              <a:spcBef>
                <a:spcPts val="0"/>
              </a:spcBef>
              <a:buSzTx/>
              <a:buNone/>
              <a:defRPr sz="3800">
                <a:solidFill>
                  <a:srgbClr val="535353"/>
                </a:solidFill>
                <a:latin typeface="Gill Sans Light"/>
                <a:ea typeface="Gill Sans Light"/>
                <a:cs typeface="Gill Sans Light"/>
                <a:sym typeface="Gill Sans Light"/>
              </a:defRPr>
            </a:lvl2pPr>
            <a:lvl3pPr marL="0" indent="457200" algn="ctr">
              <a:spcBef>
                <a:spcPts val="0"/>
              </a:spcBef>
              <a:buSzTx/>
              <a:buNone/>
              <a:defRPr sz="3800">
                <a:solidFill>
                  <a:srgbClr val="535353"/>
                </a:solidFill>
                <a:latin typeface="Gill Sans Light"/>
                <a:ea typeface="Gill Sans Light"/>
                <a:cs typeface="Gill Sans Light"/>
                <a:sym typeface="Gill Sans Light"/>
              </a:defRPr>
            </a:lvl3pPr>
            <a:lvl4pPr marL="0" indent="685800" algn="ctr">
              <a:spcBef>
                <a:spcPts val="0"/>
              </a:spcBef>
              <a:buSzTx/>
              <a:buNone/>
              <a:defRPr sz="3800">
                <a:solidFill>
                  <a:srgbClr val="535353"/>
                </a:solidFill>
                <a:latin typeface="Gill Sans Light"/>
                <a:ea typeface="Gill Sans Light"/>
                <a:cs typeface="Gill Sans Light"/>
                <a:sym typeface="Gill Sans Light"/>
              </a:defRPr>
            </a:lvl4pPr>
            <a:lvl5pPr marL="0" indent="914400" algn="ctr">
              <a:spcBef>
                <a:spcPts val="0"/>
              </a:spcBef>
              <a:buSzTx/>
              <a:buNone/>
              <a:defRPr sz="3800">
                <a:solidFill>
                  <a:srgbClr val="535353"/>
                </a:solidFill>
                <a:latin typeface="Gill Sans Light"/>
                <a:ea typeface="Gill Sans Light"/>
                <a:cs typeface="Gill Sans Light"/>
                <a:sym typeface="Gill Sans Light"/>
              </a:defRPr>
            </a:lvl5p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xfrm>
            <a:off x="6324599" y="9271000"/>
            <a:ext cx="342901" cy="355600"/>
          </a:xfrm>
          <a:prstGeom prst="rect">
            <a:avLst/>
          </a:prstGeom>
        </p:spPr>
        <p:txBody>
          <a:bodyPr/>
          <a:lstStyle>
            <a:lvl1pPr>
              <a:defRPr>
                <a:solidFill>
                  <a:srgbClr val="535353"/>
                </a:solidFill>
                <a:latin typeface="Gill Sans Light"/>
                <a:ea typeface="Gill Sans Light"/>
                <a:cs typeface="Gill Sans Light"/>
                <a:sym typeface="Gill Sans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To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4" name="Title Text"/>
          <p:cNvSpPr txBox="1">
            <a:spLocks noGrp="1"/>
          </p:cNvSpPr>
          <p:nvPr>
            <p:ph type="title"/>
          </p:nvPr>
        </p:nvSpPr>
        <p:spPr>
          <a:xfrm>
            <a:off x="355600" y="254000"/>
            <a:ext cx="12293600" cy="2438400"/>
          </a:xfrm>
          <a:prstGeom prst="rect">
            <a:avLst/>
          </a:prstGeom>
        </p:spPr>
        <p:txBody>
          <a:bodyPr/>
          <a:lstStyle>
            <a:lvl1pPr>
              <a:defRPr sz="7200" cap="all">
                <a:solidFill>
                  <a:srgbClr val="535353"/>
                </a:solidFill>
                <a:latin typeface="Gill Sans Light"/>
                <a:ea typeface="Gill Sans Light"/>
                <a:cs typeface="Gill Sans Light"/>
                <a:sym typeface="Gill Sans Light"/>
              </a:defRPr>
            </a:lvl1pPr>
          </a:lstStyle>
          <a:p>
            <a:r>
              <a:t>Title Text</a:t>
            </a:r>
          </a:p>
        </p:txBody>
      </p:sp>
      <p:sp>
        <p:nvSpPr>
          <p:cNvPr id="185" name="Slide Number"/>
          <p:cNvSpPr txBox="1">
            <a:spLocks noGrp="1"/>
          </p:cNvSpPr>
          <p:nvPr>
            <p:ph type="sldNum" sz="quarter" idx="2"/>
          </p:nvPr>
        </p:nvSpPr>
        <p:spPr>
          <a:xfrm>
            <a:off x="6324599" y="9271000"/>
            <a:ext cx="342901" cy="355600"/>
          </a:xfrm>
          <a:prstGeom prst="rect">
            <a:avLst/>
          </a:prstGeom>
        </p:spPr>
        <p:txBody>
          <a:bodyPr/>
          <a:lstStyle>
            <a:lvl1pPr>
              <a:defRPr>
                <a:solidFill>
                  <a:srgbClr val="535353"/>
                </a:solidFill>
                <a:latin typeface="Gill Sans Light"/>
                <a:ea typeface="Gill Sans Light"/>
                <a:cs typeface="Gill Sans Light"/>
                <a:sym typeface="Gill Sans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952500" y="254000"/>
            <a:ext cx="11099800" cy="2159000"/>
          </a:xfrm>
          <a:prstGeom prst="rect">
            <a:avLst/>
          </a:prstGeom>
        </p:spPr>
        <p:txBody>
          <a:bodyPr/>
          <a:lstStyle>
            <a:lvl1pPr>
              <a:defRPr>
                <a:latin typeface="Helvetica Neue Medium"/>
                <a:ea typeface="Helvetica Neue Medium"/>
                <a:cs typeface="Helvetica Neue Medium"/>
                <a:sym typeface="Helvetica Neue Medium"/>
              </a:defRPr>
            </a:lvl1pPr>
          </a:lstStyle>
          <a:p>
            <a:r>
              <a:t>Title Text</a:t>
            </a:r>
          </a:p>
        </p:txBody>
      </p:sp>
      <p:sp>
        <p:nvSpPr>
          <p:cNvPr id="193" name="Slide Number"/>
          <p:cNvSpPr txBox="1">
            <a:spLocks noGrp="1"/>
          </p:cNvSpPr>
          <p:nvPr>
            <p:ph type="sldNum" sz="quarter" idx="2"/>
          </p:nvPr>
        </p:nvSpPr>
        <p:spPr>
          <a:xfrm>
            <a:off x="6328884" y="9296400"/>
            <a:ext cx="340259" cy="324306"/>
          </a:xfrm>
          <a:prstGeom prst="rect">
            <a:avLst/>
          </a:prstGeom>
        </p:spPr>
        <p:txBody>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339974" y="1552574"/>
            <a:ext cx="8324852" cy="1619251"/>
          </a:xfrm>
          <a:prstGeom prst="rect">
            <a:avLst/>
          </a:prstGeom>
        </p:spPr>
        <p:txBody>
          <a:bodyPr lIns="38100" tIns="38100" rIns="38100" bIns="38100"/>
          <a:lstStyle>
            <a:lvl1pPr>
              <a:defRPr sz="7800"/>
            </a:lvl1pPr>
          </a:lstStyle>
          <a:p>
            <a:r>
              <a:t>Title Text</a:t>
            </a:r>
          </a:p>
        </p:txBody>
      </p:sp>
      <p:sp>
        <p:nvSpPr>
          <p:cNvPr id="201" name="Slide Number"/>
          <p:cNvSpPr txBox="1">
            <a:spLocks noGrp="1"/>
          </p:cNvSpPr>
          <p:nvPr>
            <p:ph type="sldNum" sz="quarter" idx="2"/>
          </p:nvPr>
        </p:nvSpPr>
        <p:spPr>
          <a:xfrm>
            <a:off x="6340208" y="8158162"/>
            <a:ext cx="314859" cy="317501"/>
          </a:xfrm>
          <a:prstGeom prst="rect">
            <a:avLst/>
          </a:prstGeom>
        </p:spPr>
        <p:txBody>
          <a:bodyPr lIns="38100" tIns="38100" rIns="38100" bIns="38100"/>
          <a:lstStyle>
            <a:lvl1pPr>
              <a:defRPr sz="16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8" name="Title Text"/>
          <p:cNvSpPr txBox="1">
            <a:spLocks noGrp="1"/>
          </p:cNvSpPr>
          <p:nvPr>
            <p:ph type="title"/>
          </p:nvPr>
        </p:nvSpPr>
        <p:spPr>
          <a:xfrm>
            <a:off x="2339974" y="1552574"/>
            <a:ext cx="8324852" cy="1619251"/>
          </a:xfrm>
          <a:prstGeom prst="rect">
            <a:avLst/>
          </a:prstGeom>
        </p:spPr>
        <p:txBody>
          <a:bodyPr lIns="38100" tIns="38100" rIns="38100" bIns="38100"/>
          <a:lstStyle>
            <a:lvl1pPr>
              <a:defRPr sz="7800"/>
            </a:lvl1pPr>
          </a:lstStyle>
          <a:p>
            <a:r>
              <a:t>Title Text</a:t>
            </a:r>
          </a:p>
        </p:txBody>
      </p:sp>
      <p:sp>
        <p:nvSpPr>
          <p:cNvPr id="209" name="Body Level One…"/>
          <p:cNvSpPr txBox="1">
            <a:spLocks noGrp="1"/>
          </p:cNvSpPr>
          <p:nvPr>
            <p:ph type="body" sz="half" idx="1"/>
          </p:nvPr>
        </p:nvSpPr>
        <p:spPr>
          <a:xfrm>
            <a:off x="2339974" y="3171825"/>
            <a:ext cx="8324852" cy="4714876"/>
          </a:xfrm>
          <a:prstGeom prst="rect">
            <a:avLst/>
          </a:prstGeom>
        </p:spPr>
        <p:txBody>
          <a:bodyPr lIns="38100" tIns="38100" rIns="38100" bIns="38100"/>
          <a:lstStyle>
            <a:lvl1pPr marL="419805" indent="-419805">
              <a:defRPr sz="3400"/>
            </a:lvl1pPr>
            <a:lvl2pPr marL="864305" indent="-419805">
              <a:defRPr sz="3400"/>
            </a:lvl2pPr>
            <a:lvl3pPr marL="1308805" indent="-419805">
              <a:defRPr sz="3400"/>
            </a:lvl3pPr>
            <a:lvl4pPr marL="1753305" indent="-419805">
              <a:defRPr sz="3400"/>
            </a:lvl4pPr>
            <a:lvl5pPr marL="2197805" indent="-419805">
              <a:defRPr sz="3400"/>
            </a:lvl5pPr>
          </a:lstStyle>
          <a:p>
            <a:r>
              <a:t>Body Level One</a:t>
            </a:r>
          </a:p>
          <a:p>
            <a:pPr lvl="1"/>
            <a:r>
              <a:t>Body Level Two</a:t>
            </a:r>
          </a:p>
          <a:p>
            <a:pPr lvl="2"/>
            <a:r>
              <a:t>Body Level Three</a:t>
            </a:r>
          </a:p>
          <a:p>
            <a:pPr lvl="3"/>
            <a:r>
              <a:t>Body Level Four</a:t>
            </a:r>
          </a:p>
          <a:p>
            <a:pPr lvl="4"/>
            <a:r>
              <a:t>Body Level Five</a:t>
            </a:r>
          </a:p>
        </p:txBody>
      </p:sp>
      <p:sp>
        <p:nvSpPr>
          <p:cNvPr id="210" name="Slide Number"/>
          <p:cNvSpPr txBox="1">
            <a:spLocks noGrp="1"/>
          </p:cNvSpPr>
          <p:nvPr>
            <p:ph type="sldNum" sz="quarter" idx="2"/>
          </p:nvPr>
        </p:nvSpPr>
        <p:spPr>
          <a:xfrm>
            <a:off x="6340208" y="8158162"/>
            <a:ext cx="314859" cy="317501"/>
          </a:xfrm>
          <a:prstGeom prst="rect">
            <a:avLst/>
          </a:prstGeom>
        </p:spPr>
        <p:txBody>
          <a:bodyPr lIns="38100" tIns="38100" rIns="38100" bIns="38100"/>
          <a:lstStyle>
            <a:lvl1pPr>
              <a:defRPr sz="16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717800" y="635000"/>
            <a:ext cx="12357100" cy="82380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533900" y="2603500"/>
            <a:ext cx="942975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374900" y="889000"/>
            <a:ext cx="11976100" cy="7984067"/>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680200" y="5026947"/>
            <a:ext cx="6057901" cy="4040705"/>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502400" y="886747"/>
            <a:ext cx="5867400" cy="391160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Type a quote here.”"/>
          <p:cNvSpPr>
            <a:spLocks noGrp="1"/>
          </p:cNvSpPr>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12800" y="0"/>
            <a:ext cx="14622784"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
        <p:nvSpPr>
          <p:cNvPr id="4"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1" r:id="rId10"/>
    <p:sldLayoutId id="2147483662"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s12599-019-00576-5"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07/s12599-019-00576-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s12599-019-00576-5"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hyperlink" Target="https://doi.org/10.1145/233269.233324" TargetMode="External"/><Relationship Id="rId4" Type="http://schemas.openxmlformats.org/officeDocument/2006/relationships/image" Target="../media/image530.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doi.org/10.5555/3001460.3001507" TargetMode="Externa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doi.org/10.1137/1.9781611972764.29" TargetMode="External"/><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hyperlink" Target="https://hoanganhngo610.github.io/river-clustering.kdd.2022/"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s://doi.org/10.1145/3534678.354260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bdr.2018.05.005"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doi.org/10.1016/j.bdr.2018.05.005"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doi.org/10.1016/j.bdr.2018.05.005" TargetMode="External"/><Relationship Id="rId4" Type="http://schemas.openxmlformats.org/officeDocument/2006/relationships/image" Target="../media/image19.gif"/></Relationships>
</file>

<file path=ppt/slides/_rels/slide2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doi.org/10.1016/j.bdr.2018.05.005"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1109/ACCESS.2020.2969849"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arxiv.org/abs/2006.10645"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Online Clustering: Algorithms, Evaluation, Metrics, Applications and Benchmarking using River"/>
          <p:cNvSpPr txBox="1">
            <a:spLocks noGrp="1"/>
          </p:cNvSpPr>
          <p:nvPr>
            <p:ph type="ctrTitle"/>
          </p:nvPr>
        </p:nvSpPr>
        <p:spPr>
          <a:xfrm>
            <a:off x="1045671" y="819510"/>
            <a:ext cx="10913458" cy="4569688"/>
          </a:xfrm>
          <a:prstGeom prst="rect">
            <a:avLst/>
          </a:prstGeom>
        </p:spPr>
        <p:txBody>
          <a:bodyPr>
            <a:normAutofit/>
          </a:bodyPr>
          <a:lstStyle>
            <a:lvl1pPr defTabSz="455675">
              <a:defRPr sz="6240" b="1">
                <a:latin typeface="Helvetica"/>
                <a:ea typeface="Helvetica"/>
                <a:cs typeface="Helvetica"/>
                <a:sym typeface="Helvetica"/>
              </a:defRPr>
            </a:lvl1pPr>
          </a:lstStyle>
          <a:p>
            <a:r>
              <a:rPr lang="en-GB" sz="5000" dirty="0"/>
              <a:t>ONLINE CLUSTERING: ALGORITHMS, EVALUATION, METRICS, CHALLENGES, APPLICATIONS AND BENCHMARKING WITH RIVER</a:t>
            </a:r>
            <a:endParaRPr sz="5000" dirty="0"/>
          </a:p>
        </p:txBody>
      </p:sp>
      <p:sp>
        <p:nvSpPr>
          <p:cNvPr id="231" name="Jacob Montiel, Albert Bifet, Hoang-Anh Ngo, Minh-Huong Le Nguyen"/>
          <p:cNvSpPr txBox="1">
            <a:spLocks noGrp="1"/>
          </p:cNvSpPr>
          <p:nvPr>
            <p:ph type="subTitle" sz="quarter" idx="1"/>
          </p:nvPr>
        </p:nvSpPr>
        <p:spPr>
          <a:xfrm>
            <a:off x="0" y="5886681"/>
            <a:ext cx="13004800" cy="1130301"/>
          </a:xfrm>
          <a:prstGeom prst="rect">
            <a:avLst/>
          </a:prstGeom>
        </p:spPr>
        <p:txBody>
          <a:bodyPr>
            <a:normAutofit/>
          </a:bodyPr>
          <a:lstStyle>
            <a:lvl1pPr defTabSz="239522">
              <a:defRPr sz="2460" b="1">
                <a:latin typeface="Helvetica"/>
                <a:ea typeface="Helvetica"/>
                <a:cs typeface="Helvetica"/>
                <a:sym typeface="Helvetica"/>
              </a:defRPr>
            </a:lvl1pPr>
          </a:lstStyle>
          <a:p>
            <a:r>
              <a:rPr lang="vi-VN" sz="2700" dirty="0"/>
              <a:t>Hoang-Anh Ngo, Télécom Paris, IP Paris, France</a:t>
            </a:r>
            <a:endParaRPr sz="2700" dirty="0"/>
          </a:p>
        </p:txBody>
      </p:sp>
      <p:sp>
        <p:nvSpPr>
          <p:cNvPr id="232" name="PAKDD 2022 Tutorial"/>
          <p:cNvSpPr txBox="1"/>
          <p:nvPr/>
        </p:nvSpPr>
        <p:spPr>
          <a:xfrm>
            <a:off x="0" y="6427728"/>
            <a:ext cx="13004800"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lang="vi-VN" sz="3000" dirty="0"/>
              <a:t>@LIAAD, INESC TEC, Porto, September 2022</a:t>
            </a:r>
            <a:endParaRPr sz="3000" dirty="0"/>
          </a:p>
        </p:txBody>
      </p:sp>
      <p:pic>
        <p:nvPicPr>
          <p:cNvPr id="234" name="Image" descr="Image"/>
          <p:cNvPicPr>
            <a:picLocks noChangeAspect="1"/>
          </p:cNvPicPr>
          <p:nvPr/>
        </p:nvPicPr>
        <p:blipFill>
          <a:blip r:embed="rId2"/>
          <a:stretch>
            <a:fillRect/>
          </a:stretch>
        </p:blipFill>
        <p:spPr>
          <a:xfrm>
            <a:off x="2066400" y="7353942"/>
            <a:ext cx="3676757" cy="1908000"/>
          </a:xfrm>
          <a:prstGeom prst="rect">
            <a:avLst/>
          </a:prstGeom>
          <a:ln w="12700">
            <a:miter lim="400000"/>
          </a:ln>
        </p:spPr>
      </p:pic>
      <p:pic>
        <p:nvPicPr>
          <p:cNvPr id="235" name="Image" descr="Image"/>
          <p:cNvPicPr>
            <a:picLocks noChangeAspect="1"/>
          </p:cNvPicPr>
          <p:nvPr/>
        </p:nvPicPr>
        <p:blipFill>
          <a:blip r:embed="rId3"/>
          <a:stretch>
            <a:fillRect/>
          </a:stretch>
        </p:blipFill>
        <p:spPr>
          <a:xfrm>
            <a:off x="0" y="7274742"/>
            <a:ext cx="2066400" cy="2066400"/>
          </a:xfrm>
          <a:prstGeom prst="rect">
            <a:avLst/>
          </a:prstGeom>
          <a:ln w="12700">
            <a:miter lim="400000"/>
          </a:ln>
        </p:spPr>
      </p:pic>
      <p:sp>
        <p:nvSpPr>
          <p:cNvPr id="2" name="Slide Number Placeholder 1">
            <a:extLst>
              <a:ext uri="{FF2B5EF4-FFF2-40B4-BE49-F238E27FC236}">
                <a16:creationId xmlns:a16="http://schemas.microsoft.com/office/drawing/2014/main" id="{52D9EA42-EFE6-FC4E-7A86-71E93695FEBE}"/>
              </a:ext>
            </a:extLst>
          </p:cNvPr>
          <p:cNvSpPr>
            <a:spLocks noGrp="1"/>
          </p:cNvSpPr>
          <p:nvPr>
            <p:ph type="sldNum" sz="quarter" idx="2"/>
          </p:nvPr>
        </p:nvSpPr>
        <p:spPr/>
        <p:txBody>
          <a:bodyPr/>
          <a:lstStyle/>
          <a:p>
            <a:fld id="{86CB4B4D-7CA3-9044-876B-883B54F8677D}" type="slidenum">
              <a:rPr lang="en-FR" smtClean="0"/>
              <a:t>1</a:t>
            </a:fld>
            <a:endParaRPr lang="en-FR"/>
          </a:p>
        </p:txBody>
      </p:sp>
      <p:pic>
        <p:nvPicPr>
          <p:cNvPr id="4" name="Picture 3">
            <a:extLst>
              <a:ext uri="{FF2B5EF4-FFF2-40B4-BE49-F238E27FC236}">
                <a16:creationId xmlns:a16="http://schemas.microsoft.com/office/drawing/2014/main" id="{DCFD2588-A6D3-07FA-1E05-A9A6CE54A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7729" y="7672942"/>
            <a:ext cx="2133600" cy="12700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863290" y="0"/>
            <a:ext cx="11099800" cy="2159000"/>
          </a:xfrm>
          <a:prstGeom prst="rect">
            <a:avLst/>
          </a:prstGeom>
        </p:spPr>
        <p:txBody>
          <a:bodyPr>
            <a:normAutofit/>
          </a:bodyPr>
          <a:lstStyle/>
          <a:p>
            <a:r>
              <a:rPr lang="en-FR" sz="6000" dirty="0"/>
              <a:t>ARISING PROBLEMS</a:t>
            </a:r>
            <a:endParaRPr sz="6000" dirty="0"/>
          </a:p>
        </p:txBody>
      </p:sp>
      <p:sp>
        <p:nvSpPr>
          <p:cNvPr id="441" name="Distance based (CluStream)…"/>
          <p:cNvSpPr txBox="1">
            <a:spLocks noGrp="1"/>
          </p:cNvSpPr>
          <p:nvPr>
            <p:ph type="body" idx="1"/>
          </p:nvPr>
        </p:nvSpPr>
        <p:spPr>
          <a:xfrm>
            <a:off x="549972" y="2468442"/>
            <a:ext cx="11904856" cy="4003288"/>
          </a:xfrm>
          <a:prstGeom prst="rect">
            <a:avLst/>
          </a:prstGeom>
        </p:spPr>
        <p:txBody>
          <a:bodyPr>
            <a:noAutofit/>
          </a:bodyPr>
          <a:lstStyle/>
          <a:p>
            <a:pPr>
              <a:lnSpc>
                <a:spcPct val="120000"/>
              </a:lnSpc>
              <a:spcBef>
                <a:spcPts val="2400"/>
              </a:spcBef>
            </a:pPr>
            <a:r>
              <a:rPr lang="en-GB" sz="2400" dirty="0"/>
              <a:t>In online clustering, historical data will be discarded and only information of formed clusters (cluster centres, number of points, linear sum, sum of squares, etc.) will be saved → Clustering algorithms are divided into </a:t>
            </a:r>
            <a:r>
              <a:rPr lang="en-GB" sz="2400" b="1" dirty="0"/>
              <a:t>two</a:t>
            </a:r>
            <a:r>
              <a:rPr lang="en-GB" sz="2400" dirty="0"/>
              <a:t> phases: ONLINE phase and OFFLINE phase.</a:t>
            </a:r>
          </a:p>
          <a:p>
            <a:pPr marL="0" indent="0">
              <a:lnSpc>
                <a:spcPct val="120000"/>
              </a:lnSpc>
              <a:spcBef>
                <a:spcPts val="2400"/>
              </a:spcBef>
              <a:buNone/>
            </a:pPr>
            <a:endParaRPr lang="en-GB" sz="2400" dirty="0"/>
          </a:p>
          <a:p>
            <a:pPr marL="0" indent="0">
              <a:lnSpc>
                <a:spcPct val="120000"/>
              </a:lnSpc>
              <a:spcBef>
                <a:spcPts val="2400"/>
              </a:spcBef>
              <a:buNone/>
            </a:pPr>
            <a:endParaRPr lang="en-GB" sz="2400" dirty="0"/>
          </a:p>
          <a:p>
            <a:pPr marL="0" indent="0">
              <a:lnSpc>
                <a:spcPct val="120000"/>
              </a:lnSpc>
              <a:spcBef>
                <a:spcPts val="2400"/>
              </a:spcBef>
              <a:buNone/>
            </a:pPr>
            <a:endParaRPr lang="en-GB" sz="2400" dirty="0"/>
          </a:p>
        </p:txBody>
      </p:sp>
      <p:pic>
        <p:nvPicPr>
          <p:cNvPr id="3" name="Picture 2" descr="Chart&#10;&#10;Description automatically generated">
            <a:extLst>
              <a:ext uri="{FF2B5EF4-FFF2-40B4-BE49-F238E27FC236}">
                <a16:creationId xmlns:a16="http://schemas.microsoft.com/office/drawing/2014/main" id="{2B791AD4-3606-E861-4FF5-85A49651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026" y="4470086"/>
            <a:ext cx="7438328" cy="2093323"/>
          </a:xfrm>
          <a:prstGeom prst="rect">
            <a:avLst/>
          </a:prstGeom>
        </p:spPr>
      </p:pic>
      <p:sp>
        <p:nvSpPr>
          <p:cNvPr id="2" name="TextBox 1">
            <a:extLst>
              <a:ext uri="{FF2B5EF4-FFF2-40B4-BE49-F238E27FC236}">
                <a16:creationId xmlns:a16="http://schemas.microsoft.com/office/drawing/2014/main" id="{2437176A-8F8E-9DB0-FE5C-088E7D7BB80A}"/>
              </a:ext>
            </a:extLst>
          </p:cNvPr>
          <p:cNvSpPr txBox="1"/>
          <p:nvPr/>
        </p:nvSpPr>
        <p:spPr>
          <a:xfrm>
            <a:off x="-89210" y="6781172"/>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Two-phase stream clustering with grid-based approach </a:t>
            </a:r>
          </a:p>
          <a:p>
            <a:r>
              <a:rPr kumimoji="0" lang="en-FR" sz="1600" b="0" i="0" u="none" strike="noStrike" cap="none" spc="0" normalizeH="0" baseline="0" dirty="0">
                <a:ln>
                  <a:noFill/>
                </a:ln>
                <a:solidFill>
                  <a:srgbClr val="000000"/>
                </a:solidFill>
                <a:effectLst/>
                <a:uFillTx/>
                <a:latin typeface="+mn-lt"/>
                <a:ea typeface="+mn-ea"/>
                <a:cs typeface="+mn-cs"/>
                <a:sym typeface="Helvetica Light"/>
              </a:rPr>
              <a:t>(Source: Matthias Carnein et al. 2017. </a:t>
            </a:r>
            <a:r>
              <a:rPr lang="en-GB" sz="1600" dirty="0"/>
              <a:t>An empirical comparison of stream clustering algorithms.)</a:t>
            </a:r>
          </a:p>
        </p:txBody>
      </p:sp>
      <p:sp>
        <p:nvSpPr>
          <p:cNvPr id="4" name="Slide Number Placeholder 3">
            <a:extLst>
              <a:ext uri="{FF2B5EF4-FFF2-40B4-BE49-F238E27FC236}">
                <a16:creationId xmlns:a16="http://schemas.microsoft.com/office/drawing/2014/main" id="{AFB73D3F-047A-F6ED-2572-D2E0BAC495C0}"/>
              </a:ext>
            </a:extLst>
          </p:cNvPr>
          <p:cNvSpPr>
            <a:spLocks noGrp="1"/>
          </p:cNvSpPr>
          <p:nvPr>
            <p:ph type="sldNum" sz="quarter" idx="2"/>
          </p:nvPr>
        </p:nvSpPr>
        <p:spPr/>
        <p:txBody>
          <a:bodyPr/>
          <a:lstStyle/>
          <a:p>
            <a:fld id="{86CB4B4D-7CA3-9044-876B-883B54F8677D}" type="slidenum">
              <a:rPr lang="en-FR" smtClean="0"/>
              <a:t>10</a:t>
            </a:fld>
            <a:endParaRPr lang="en-FR"/>
          </a:p>
        </p:txBody>
      </p:sp>
    </p:spTree>
    <p:extLst>
      <p:ext uri="{BB962C8B-B14F-4D97-AF65-F5344CB8AC3E}">
        <p14:creationId xmlns:p14="http://schemas.microsoft.com/office/powerpoint/2010/main" val="26322007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863290" y="0"/>
            <a:ext cx="11099800" cy="2159000"/>
          </a:xfrm>
          <a:prstGeom prst="rect">
            <a:avLst/>
          </a:prstGeom>
        </p:spPr>
        <p:txBody>
          <a:bodyPr>
            <a:normAutofit/>
          </a:bodyPr>
          <a:lstStyle/>
          <a:p>
            <a:r>
              <a:rPr lang="en-FR" sz="6000" dirty="0"/>
              <a:t>ARISING PROBLEMS</a:t>
            </a:r>
            <a:endParaRPr sz="6000" dirty="0"/>
          </a:p>
        </p:txBody>
      </p:sp>
      <p:sp>
        <p:nvSpPr>
          <p:cNvPr id="441" name="Distance based (CluStream)…"/>
          <p:cNvSpPr txBox="1">
            <a:spLocks noGrp="1"/>
          </p:cNvSpPr>
          <p:nvPr>
            <p:ph type="body" idx="1"/>
          </p:nvPr>
        </p:nvSpPr>
        <p:spPr>
          <a:xfrm>
            <a:off x="549972" y="2468442"/>
            <a:ext cx="11904856" cy="4003288"/>
          </a:xfrm>
          <a:prstGeom prst="rect">
            <a:avLst/>
          </a:prstGeom>
        </p:spPr>
        <p:txBody>
          <a:bodyPr>
            <a:noAutofit/>
          </a:bodyPr>
          <a:lstStyle/>
          <a:p>
            <a:pPr>
              <a:lnSpc>
                <a:spcPct val="120000"/>
              </a:lnSpc>
              <a:spcBef>
                <a:spcPts val="2400"/>
              </a:spcBef>
            </a:pPr>
            <a:r>
              <a:rPr lang="en-GB" sz="2400" dirty="0"/>
              <a:t>Through time, the distribution of the stream will change. (also known as drift or concept drift) → Models can employ time-window models, which only keeps the most few recent data points to avoid bias. This approach can include damped, sliding, landmark or pyramidal models.</a:t>
            </a:r>
          </a:p>
          <a:p>
            <a:pPr marL="0" indent="0">
              <a:lnSpc>
                <a:spcPct val="120000"/>
              </a:lnSpc>
              <a:spcBef>
                <a:spcPts val="2400"/>
              </a:spcBef>
              <a:buNone/>
            </a:pPr>
            <a:endParaRPr lang="en-GB" sz="2400" dirty="0"/>
          </a:p>
          <a:p>
            <a:pPr marL="0" indent="0">
              <a:lnSpc>
                <a:spcPct val="120000"/>
              </a:lnSpc>
              <a:spcBef>
                <a:spcPts val="2400"/>
              </a:spcBef>
              <a:buNone/>
            </a:pPr>
            <a:endParaRPr lang="en-GB" sz="2400" dirty="0"/>
          </a:p>
          <a:p>
            <a:pPr marL="0" indent="0">
              <a:lnSpc>
                <a:spcPct val="120000"/>
              </a:lnSpc>
              <a:spcBef>
                <a:spcPts val="2400"/>
              </a:spcBef>
              <a:buNone/>
            </a:pPr>
            <a:endParaRPr lang="en-GB" sz="2400" dirty="0"/>
          </a:p>
        </p:txBody>
      </p:sp>
      <p:sp>
        <p:nvSpPr>
          <p:cNvPr id="2" name="TextBox 1">
            <a:extLst>
              <a:ext uri="{FF2B5EF4-FFF2-40B4-BE49-F238E27FC236}">
                <a16:creationId xmlns:a16="http://schemas.microsoft.com/office/drawing/2014/main" id="{2437176A-8F8E-9DB0-FE5C-088E7D7BB80A}"/>
              </a:ext>
            </a:extLst>
          </p:cNvPr>
          <p:cNvSpPr txBox="1"/>
          <p:nvPr/>
        </p:nvSpPr>
        <p:spPr>
          <a:xfrm>
            <a:off x="-89211" y="7204472"/>
            <a:ext cx="130048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Two-phase stream clustering with grid-based approach </a:t>
            </a:r>
          </a:p>
          <a:p>
            <a:r>
              <a:rPr kumimoji="0" lang="en-FR" sz="1600" b="0" i="0" u="none" strike="noStrike" cap="none" spc="0" normalizeH="0" baseline="0" dirty="0">
                <a:ln>
                  <a:noFill/>
                </a:ln>
                <a:solidFill>
                  <a:srgbClr val="000000"/>
                </a:solidFill>
                <a:effectLst/>
                <a:uFillTx/>
                <a:latin typeface="+mn-lt"/>
                <a:ea typeface="+mn-ea"/>
                <a:cs typeface="+mn-cs"/>
                <a:sym typeface="Helvetica Light"/>
              </a:rPr>
              <a:t>(Source: Zhu Y. and Shasha D. 2002. Statstream: statistical monitoring of thousands of data streams in real life</a:t>
            </a:r>
          </a:p>
          <a:p>
            <a:r>
              <a:rPr lang="en-GB" sz="1600" dirty="0"/>
              <a:t>a</a:t>
            </a:r>
            <a:r>
              <a:rPr lang="en-FR" sz="1600" dirty="0"/>
              <a:t>nd Silva J. A. et al. 2013. Data stream clustering: a survey.</a:t>
            </a:r>
            <a:r>
              <a:rPr lang="en-GB" sz="1600" dirty="0"/>
              <a:t>)</a:t>
            </a:r>
          </a:p>
        </p:txBody>
      </p:sp>
      <p:pic>
        <p:nvPicPr>
          <p:cNvPr id="4" name="Picture 3" descr="Diagram, box and whisker chart&#10;&#10;Description automatically generated">
            <a:extLst>
              <a:ext uri="{FF2B5EF4-FFF2-40B4-BE49-F238E27FC236}">
                <a16:creationId xmlns:a16="http://schemas.microsoft.com/office/drawing/2014/main" id="{61958756-CD48-AEFD-5F96-65F3F6B5B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91" y="4470086"/>
            <a:ext cx="7930995" cy="2425533"/>
          </a:xfrm>
          <a:prstGeom prst="rect">
            <a:avLst/>
          </a:prstGeom>
        </p:spPr>
      </p:pic>
      <p:sp>
        <p:nvSpPr>
          <p:cNvPr id="3" name="Slide Number Placeholder 2">
            <a:extLst>
              <a:ext uri="{FF2B5EF4-FFF2-40B4-BE49-F238E27FC236}">
                <a16:creationId xmlns:a16="http://schemas.microsoft.com/office/drawing/2014/main" id="{39276F08-0941-8C63-D2D3-19E5699F98AA}"/>
              </a:ext>
            </a:extLst>
          </p:cNvPr>
          <p:cNvSpPr>
            <a:spLocks noGrp="1"/>
          </p:cNvSpPr>
          <p:nvPr>
            <p:ph type="sldNum" sz="quarter" idx="2"/>
          </p:nvPr>
        </p:nvSpPr>
        <p:spPr/>
        <p:txBody>
          <a:bodyPr/>
          <a:lstStyle/>
          <a:p>
            <a:fld id="{86CB4B4D-7CA3-9044-876B-883B54F8677D}" type="slidenum">
              <a:rPr lang="en-FR" smtClean="0"/>
              <a:t>11</a:t>
            </a:fld>
            <a:endParaRPr lang="en-FR"/>
          </a:p>
        </p:txBody>
      </p:sp>
    </p:spTree>
    <p:extLst>
      <p:ext uri="{BB962C8B-B14F-4D97-AF65-F5344CB8AC3E}">
        <p14:creationId xmlns:p14="http://schemas.microsoft.com/office/powerpoint/2010/main" val="30207570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863290" y="0"/>
            <a:ext cx="11099800" cy="2159000"/>
          </a:xfrm>
          <a:prstGeom prst="rect">
            <a:avLst/>
          </a:prstGeom>
        </p:spPr>
        <p:txBody>
          <a:bodyPr>
            <a:normAutofit/>
          </a:bodyPr>
          <a:lstStyle/>
          <a:p>
            <a:r>
              <a:rPr lang="en-FR" sz="6000" dirty="0"/>
              <a:t>APPROACHES</a:t>
            </a:r>
            <a:endParaRPr sz="6000" dirty="0"/>
          </a:p>
        </p:txBody>
      </p:sp>
      <p:sp>
        <p:nvSpPr>
          <p:cNvPr id="441" name="Distance based (CluStream)…"/>
          <p:cNvSpPr txBox="1">
            <a:spLocks noGrp="1"/>
          </p:cNvSpPr>
          <p:nvPr>
            <p:ph type="body" idx="1"/>
          </p:nvPr>
        </p:nvSpPr>
        <p:spPr>
          <a:xfrm>
            <a:off x="549972" y="1906859"/>
            <a:ext cx="11904856" cy="6646127"/>
          </a:xfrm>
          <a:prstGeom prst="rect">
            <a:avLst/>
          </a:prstGeom>
        </p:spPr>
        <p:txBody>
          <a:bodyPr>
            <a:noAutofit/>
          </a:bodyPr>
          <a:lstStyle/>
          <a:p>
            <a:pPr marL="0" indent="0">
              <a:lnSpc>
                <a:spcPct val="120000"/>
              </a:lnSpc>
              <a:spcBef>
                <a:spcPts val="1600"/>
              </a:spcBef>
              <a:buNone/>
            </a:pPr>
            <a:r>
              <a:rPr lang="en-GB" sz="1600" dirty="0"/>
              <a:t>Matthias </a:t>
            </a:r>
            <a:r>
              <a:rPr lang="en-GB" sz="1600" dirty="0" err="1"/>
              <a:t>Carnein</a:t>
            </a:r>
            <a:r>
              <a:rPr lang="en-GB" sz="1600" dirty="0"/>
              <a:t> and Heike </a:t>
            </a:r>
            <a:r>
              <a:rPr lang="en-GB" sz="1600" dirty="0" err="1"/>
              <a:t>Trautmann</a:t>
            </a:r>
            <a:r>
              <a:rPr lang="en-GB" sz="1600" dirty="0"/>
              <a:t>. 2019. </a:t>
            </a:r>
            <a:r>
              <a:rPr lang="en-GB" sz="1600" b="1" dirty="0"/>
              <a:t>Optimizing Data Stream Representation: An Extensive Survey on Stream Clustering Algorithms</a:t>
            </a:r>
            <a:r>
              <a:rPr lang="en-GB" sz="1600" dirty="0"/>
              <a:t>. </a:t>
            </a:r>
            <a:r>
              <a:rPr lang="en-GB" sz="1600" i="1" dirty="0"/>
              <a:t>Business and Information Systems Engineering </a:t>
            </a:r>
            <a:r>
              <a:rPr lang="en-GB" sz="1600" dirty="0"/>
              <a:t>61, 3 (2019), 277-297. </a:t>
            </a:r>
            <a:r>
              <a:rPr lang="en-GB" sz="1600" dirty="0">
                <a:hlinkClick r:id="rId3"/>
              </a:rPr>
              <a:t>https://doi.org/10.1007/s12599-019-00576-5</a:t>
            </a:r>
            <a:r>
              <a:rPr lang="en-GB" sz="1600" dirty="0"/>
              <a:t> </a:t>
            </a:r>
          </a:p>
          <a:p>
            <a:pPr>
              <a:lnSpc>
                <a:spcPct val="120000"/>
              </a:lnSpc>
              <a:spcBef>
                <a:spcPts val="1600"/>
              </a:spcBef>
            </a:pPr>
            <a:r>
              <a:rPr lang="en-GB" sz="2400" b="1" dirty="0"/>
              <a:t>Distance-based approach:</a:t>
            </a:r>
            <a:r>
              <a:rPr lang="en-GB" sz="2400" dirty="0"/>
              <a:t> threshold the distance of the new observation to existing clusters, either to insert or initialize new clusters, including:</a:t>
            </a:r>
          </a:p>
          <a:p>
            <a:pPr lvl="1">
              <a:lnSpc>
                <a:spcPct val="120000"/>
              </a:lnSpc>
              <a:spcBef>
                <a:spcPts val="1600"/>
              </a:spcBef>
            </a:pPr>
            <a:r>
              <a:rPr lang="en-GB" sz="2400" b="1" i="1" dirty="0"/>
              <a:t>Clustering Features (CFs), Extended CFs, Time-Fading CFs:</a:t>
            </a:r>
            <a:r>
              <a:rPr lang="en-GB" sz="2400" dirty="0"/>
              <a:t> BIRCH, </a:t>
            </a:r>
            <a:r>
              <a:rPr lang="en-GB" sz="2400" dirty="0" err="1"/>
              <a:t>CluStream</a:t>
            </a:r>
            <a:r>
              <a:rPr lang="en-GB" sz="2400" dirty="0"/>
              <a:t>, </a:t>
            </a:r>
            <a:r>
              <a:rPr lang="en-GB" sz="2400" dirty="0" err="1"/>
              <a:t>SDStream</a:t>
            </a:r>
            <a:r>
              <a:rPr lang="en-GB" sz="2400" dirty="0"/>
              <a:t>, </a:t>
            </a:r>
            <a:r>
              <a:rPr lang="en-GB" sz="2400" dirty="0" err="1"/>
              <a:t>ClusTree</a:t>
            </a:r>
            <a:r>
              <a:rPr lang="en-GB" sz="2400" dirty="0"/>
              <a:t>;</a:t>
            </a:r>
          </a:p>
          <a:p>
            <a:pPr lvl="1">
              <a:lnSpc>
                <a:spcPct val="120000"/>
              </a:lnSpc>
              <a:spcBef>
                <a:spcPts val="1600"/>
              </a:spcBef>
            </a:pPr>
            <a:r>
              <a:rPr lang="en-GB" sz="2400" b="1" i="1" dirty="0"/>
              <a:t>Centroids, Medoids:</a:t>
            </a:r>
            <a:r>
              <a:rPr lang="en-GB" sz="2400" dirty="0"/>
              <a:t> </a:t>
            </a:r>
            <a:r>
              <a:rPr lang="en-GB" sz="2400" dirty="0" err="1"/>
              <a:t>StreamKM</a:t>
            </a:r>
            <a:r>
              <a:rPr lang="en-GB" sz="2400" dirty="0"/>
              <a:t>++ (coreset), STREAM, </a:t>
            </a:r>
            <a:r>
              <a:rPr lang="en-GB" sz="2400" dirty="0" err="1"/>
              <a:t>RepStream</a:t>
            </a:r>
            <a:r>
              <a:rPr lang="en-GB" sz="2400" dirty="0"/>
              <a:t> (graph of nearest </a:t>
            </a:r>
            <a:r>
              <a:rPr lang="en-GB" sz="2400" dirty="0" err="1"/>
              <a:t>neighbors</a:t>
            </a:r>
            <a:r>
              <a:rPr lang="en-GB" sz="2400" dirty="0"/>
              <a:t>);</a:t>
            </a:r>
          </a:p>
          <a:p>
            <a:pPr lvl="1">
              <a:lnSpc>
                <a:spcPct val="120000"/>
              </a:lnSpc>
              <a:spcBef>
                <a:spcPts val="1600"/>
              </a:spcBef>
            </a:pPr>
            <a:r>
              <a:rPr lang="en-GB" sz="2400" b="1" i="1" dirty="0"/>
              <a:t>Competitive Learning:</a:t>
            </a:r>
            <a:r>
              <a:rPr lang="en-GB" sz="2400" dirty="0"/>
              <a:t> DBSTREAM.</a:t>
            </a:r>
          </a:p>
          <a:p>
            <a:pPr>
              <a:lnSpc>
                <a:spcPct val="120000"/>
              </a:lnSpc>
              <a:spcBef>
                <a:spcPts val="1600"/>
              </a:spcBef>
            </a:pPr>
            <a:r>
              <a:rPr lang="en-GB" sz="2400" b="1" dirty="0"/>
              <a:t>Density-based (Grid-based) approach:</a:t>
            </a:r>
            <a:r>
              <a:rPr lang="en-GB" sz="2400" dirty="0"/>
              <a:t> capture the density of observation in a grid, by separating the data space among all dimension, including:</a:t>
            </a:r>
          </a:p>
          <a:p>
            <a:pPr lvl="1">
              <a:lnSpc>
                <a:spcPct val="120000"/>
              </a:lnSpc>
              <a:spcBef>
                <a:spcPts val="1600"/>
              </a:spcBef>
            </a:pPr>
            <a:r>
              <a:rPr lang="en-GB" sz="2400" b="1" i="1" dirty="0"/>
              <a:t>One-time or recursive partitioning:</a:t>
            </a:r>
            <a:r>
              <a:rPr lang="en-GB" sz="2400" dirty="0"/>
              <a:t> </a:t>
            </a:r>
            <a:r>
              <a:rPr lang="en-GB" sz="2400" dirty="0" err="1"/>
              <a:t>DUCStream</a:t>
            </a:r>
            <a:r>
              <a:rPr lang="en-GB" sz="2400" dirty="0"/>
              <a:t>, D-Stream, Stats-Grid;</a:t>
            </a:r>
          </a:p>
          <a:p>
            <a:pPr lvl="1">
              <a:lnSpc>
                <a:spcPct val="120000"/>
              </a:lnSpc>
              <a:spcBef>
                <a:spcPts val="1600"/>
              </a:spcBef>
            </a:pPr>
            <a:r>
              <a:rPr lang="en-GB" sz="2400" b="1" i="1" dirty="0"/>
              <a:t>Hybrid Grid-Approach:</a:t>
            </a:r>
            <a:r>
              <a:rPr lang="en-GB" sz="2400" dirty="0"/>
              <a:t> </a:t>
            </a:r>
            <a:r>
              <a:rPr lang="en-GB" sz="2400" dirty="0" err="1"/>
              <a:t>HDCStream</a:t>
            </a:r>
            <a:r>
              <a:rPr lang="en-GB" sz="2400" dirty="0"/>
              <a:t>, </a:t>
            </a:r>
            <a:r>
              <a:rPr lang="en-GB" sz="2400" dirty="0" err="1"/>
              <a:t>Mudi</a:t>
            </a:r>
            <a:r>
              <a:rPr lang="en-GB" sz="2400" dirty="0"/>
              <a:t>-Stream;</a:t>
            </a:r>
          </a:p>
        </p:txBody>
      </p:sp>
      <p:sp>
        <p:nvSpPr>
          <p:cNvPr id="2" name="Slide Number Placeholder 1">
            <a:extLst>
              <a:ext uri="{FF2B5EF4-FFF2-40B4-BE49-F238E27FC236}">
                <a16:creationId xmlns:a16="http://schemas.microsoft.com/office/drawing/2014/main" id="{A7EAECE3-8834-9B09-1628-DDA9563316E8}"/>
              </a:ext>
            </a:extLst>
          </p:cNvPr>
          <p:cNvSpPr>
            <a:spLocks noGrp="1"/>
          </p:cNvSpPr>
          <p:nvPr>
            <p:ph type="sldNum" sz="quarter" idx="2"/>
          </p:nvPr>
        </p:nvSpPr>
        <p:spPr/>
        <p:txBody>
          <a:bodyPr/>
          <a:lstStyle/>
          <a:p>
            <a:fld id="{86CB4B4D-7CA3-9044-876B-883B54F8677D}" type="slidenum">
              <a:rPr lang="en-FR" smtClean="0"/>
              <a:t>12</a:t>
            </a:fld>
            <a:endParaRPr lang="en-F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863290" y="0"/>
            <a:ext cx="11099800" cy="2159000"/>
          </a:xfrm>
          <a:prstGeom prst="rect">
            <a:avLst/>
          </a:prstGeom>
        </p:spPr>
        <p:txBody>
          <a:bodyPr>
            <a:normAutofit/>
          </a:bodyPr>
          <a:lstStyle/>
          <a:p>
            <a:r>
              <a:rPr lang="en-FR" sz="6000" dirty="0"/>
              <a:t>APPROACHES</a:t>
            </a:r>
            <a:endParaRPr sz="6000" dirty="0"/>
          </a:p>
        </p:txBody>
      </p:sp>
      <p:sp>
        <p:nvSpPr>
          <p:cNvPr id="441" name="Distance based (CluStream)…"/>
          <p:cNvSpPr txBox="1">
            <a:spLocks noGrp="1"/>
          </p:cNvSpPr>
          <p:nvPr>
            <p:ph type="body" idx="1"/>
          </p:nvPr>
        </p:nvSpPr>
        <p:spPr>
          <a:xfrm>
            <a:off x="549972" y="2542477"/>
            <a:ext cx="11904856" cy="4873084"/>
          </a:xfrm>
          <a:prstGeom prst="rect">
            <a:avLst/>
          </a:prstGeom>
        </p:spPr>
        <p:txBody>
          <a:bodyPr>
            <a:noAutofit/>
          </a:bodyPr>
          <a:lstStyle/>
          <a:p>
            <a:pPr marL="0" indent="0">
              <a:lnSpc>
                <a:spcPct val="120000"/>
              </a:lnSpc>
              <a:spcBef>
                <a:spcPts val="2400"/>
              </a:spcBef>
              <a:buNone/>
            </a:pPr>
            <a:r>
              <a:rPr lang="en-GB" sz="1600" dirty="0"/>
              <a:t>Matthias </a:t>
            </a:r>
            <a:r>
              <a:rPr lang="en-GB" sz="1600" dirty="0" err="1"/>
              <a:t>Carnein</a:t>
            </a:r>
            <a:r>
              <a:rPr lang="en-GB" sz="1600" dirty="0"/>
              <a:t> and Heike </a:t>
            </a:r>
            <a:r>
              <a:rPr lang="en-GB" sz="1600" dirty="0" err="1"/>
              <a:t>Trautmann</a:t>
            </a:r>
            <a:r>
              <a:rPr lang="en-GB" sz="1600" dirty="0"/>
              <a:t>. 2019. </a:t>
            </a:r>
            <a:r>
              <a:rPr lang="en-GB" sz="1600" b="1" dirty="0"/>
              <a:t>Optimizing Data Stream Representation: An Extensive Survey on Stream Clustering Algorithms</a:t>
            </a:r>
            <a:r>
              <a:rPr lang="en-GB" sz="1600" dirty="0"/>
              <a:t>. </a:t>
            </a:r>
            <a:r>
              <a:rPr lang="en-GB" sz="1600" i="1" dirty="0"/>
              <a:t>Business and Information Systems Engineering</a:t>
            </a:r>
            <a:r>
              <a:rPr lang="en-GB" sz="1600" dirty="0"/>
              <a:t> 61, 3 (2019), 277-297. </a:t>
            </a:r>
            <a:r>
              <a:rPr lang="en-GB" sz="1600" dirty="0">
                <a:hlinkClick r:id="rId2"/>
              </a:rPr>
              <a:t>https://doi.org/10.1007/s12599-019-00576-5</a:t>
            </a:r>
            <a:r>
              <a:rPr lang="en-GB" sz="1600" dirty="0"/>
              <a:t> </a:t>
            </a:r>
          </a:p>
          <a:p>
            <a:pPr>
              <a:lnSpc>
                <a:spcPct val="120000"/>
              </a:lnSpc>
              <a:spcBef>
                <a:spcPts val="2400"/>
              </a:spcBef>
            </a:pPr>
            <a:r>
              <a:rPr lang="en-GB" sz="2400" b="1" dirty="0"/>
              <a:t>Model-based approach: </a:t>
            </a:r>
            <a:r>
              <a:rPr lang="en-GB" sz="2400" dirty="0"/>
              <a:t>Summarize the data stream as a </a:t>
            </a:r>
            <a:r>
              <a:rPr lang="en-GB" sz="2400" b="1" i="1" dirty="0"/>
              <a:t>statistical model</a:t>
            </a:r>
            <a:r>
              <a:rPr lang="en-GB" sz="2400" dirty="0"/>
              <a:t>, with a common area of research based on the Expectation Maximization (EM) algorithm. Others include the use of an incrementally-built classification tree or concepts from linear regression. Including </a:t>
            </a:r>
            <a:r>
              <a:rPr lang="en-GB" sz="2400" dirty="0" err="1"/>
              <a:t>CluDisStream</a:t>
            </a:r>
            <a:r>
              <a:rPr lang="en-GB" sz="2400" dirty="0"/>
              <a:t>, SWEM, COBWEB, </a:t>
            </a:r>
            <a:r>
              <a:rPr lang="en-GB" sz="2400" dirty="0" err="1"/>
              <a:t>Wstream</a:t>
            </a:r>
            <a:r>
              <a:rPr lang="en-GB" sz="2400" dirty="0"/>
              <a:t>, etc.</a:t>
            </a:r>
          </a:p>
          <a:p>
            <a:pPr>
              <a:lnSpc>
                <a:spcPct val="120000"/>
              </a:lnSpc>
              <a:spcBef>
                <a:spcPts val="2400"/>
              </a:spcBef>
            </a:pPr>
            <a:r>
              <a:rPr lang="en-GB" sz="2400" b="1" dirty="0"/>
              <a:t>Projected approach:</a:t>
            </a:r>
            <a:r>
              <a:rPr lang="en-GB" sz="2400" dirty="0"/>
              <a:t> This special approach deals with </a:t>
            </a:r>
            <a:r>
              <a:rPr lang="en-GB" sz="2400" b="1" i="1" dirty="0"/>
              <a:t>high dimensional data stream</a:t>
            </a:r>
            <a:r>
              <a:rPr lang="en-GB" sz="2400" dirty="0"/>
              <a:t>, addressing the curse of dimensionality. Including </a:t>
            </a:r>
            <a:r>
              <a:rPr lang="en-GB" sz="2400" dirty="0" err="1"/>
              <a:t>HPStream</a:t>
            </a:r>
            <a:r>
              <a:rPr lang="en-GB" sz="2400" dirty="0"/>
              <a:t>, </a:t>
            </a:r>
            <a:r>
              <a:rPr lang="en-GB" sz="2400" dirty="0" err="1"/>
              <a:t>HDDStream</a:t>
            </a:r>
            <a:r>
              <a:rPr lang="en-GB" sz="2400" dirty="0"/>
              <a:t>, and </a:t>
            </a:r>
            <a:r>
              <a:rPr lang="en-GB" sz="2400" dirty="0" err="1"/>
              <a:t>PreDeConStream</a:t>
            </a:r>
            <a:r>
              <a:rPr lang="en-GB" sz="2400" dirty="0"/>
              <a:t> along with their extensions.</a:t>
            </a:r>
          </a:p>
        </p:txBody>
      </p:sp>
      <p:sp>
        <p:nvSpPr>
          <p:cNvPr id="2" name="Slide Number Placeholder 1">
            <a:extLst>
              <a:ext uri="{FF2B5EF4-FFF2-40B4-BE49-F238E27FC236}">
                <a16:creationId xmlns:a16="http://schemas.microsoft.com/office/drawing/2014/main" id="{C36D4392-4BF5-5680-6FB9-8188304B3142}"/>
              </a:ext>
            </a:extLst>
          </p:cNvPr>
          <p:cNvSpPr>
            <a:spLocks noGrp="1"/>
          </p:cNvSpPr>
          <p:nvPr>
            <p:ph type="sldNum" sz="quarter" idx="2"/>
          </p:nvPr>
        </p:nvSpPr>
        <p:spPr/>
        <p:txBody>
          <a:bodyPr/>
          <a:lstStyle/>
          <a:p>
            <a:fld id="{86CB4B4D-7CA3-9044-876B-883B54F8677D}" type="slidenum">
              <a:rPr lang="en-FR" smtClean="0"/>
              <a:t>13</a:t>
            </a:fld>
            <a:endParaRPr lang="en-FR"/>
          </a:p>
        </p:txBody>
      </p:sp>
    </p:spTree>
    <p:extLst>
      <p:ext uri="{BB962C8B-B14F-4D97-AF65-F5344CB8AC3E}">
        <p14:creationId xmlns:p14="http://schemas.microsoft.com/office/powerpoint/2010/main" val="30820328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8484-9027-944B-C619-717A5C248CD3}"/>
              </a:ext>
            </a:extLst>
          </p:cNvPr>
          <p:cNvSpPr>
            <a:spLocks noGrp="1"/>
          </p:cNvSpPr>
          <p:nvPr>
            <p:ph type="title"/>
          </p:nvPr>
        </p:nvSpPr>
        <p:spPr>
          <a:xfrm>
            <a:off x="952500" y="164193"/>
            <a:ext cx="11099800" cy="2159000"/>
          </a:xfrm>
        </p:spPr>
        <p:txBody>
          <a:bodyPr>
            <a:normAutofit/>
          </a:bodyPr>
          <a:lstStyle/>
          <a:p>
            <a:r>
              <a:rPr lang="en-FR" sz="6000" dirty="0"/>
              <a:t>EVOLUTION OF ONLINE CLUSTERING ALGORITHS</a:t>
            </a:r>
          </a:p>
        </p:txBody>
      </p:sp>
      <p:sp>
        <p:nvSpPr>
          <p:cNvPr id="4" name="Slide Number Placeholder 3">
            <a:extLst>
              <a:ext uri="{FF2B5EF4-FFF2-40B4-BE49-F238E27FC236}">
                <a16:creationId xmlns:a16="http://schemas.microsoft.com/office/drawing/2014/main" id="{4E83DD81-9167-9E5A-CA24-C5AB74465842}"/>
              </a:ext>
            </a:extLst>
          </p:cNvPr>
          <p:cNvSpPr>
            <a:spLocks noGrp="1"/>
          </p:cNvSpPr>
          <p:nvPr>
            <p:ph type="sldNum" sz="quarter" idx="2"/>
          </p:nvPr>
        </p:nvSpPr>
        <p:spPr/>
        <p:txBody>
          <a:bodyPr/>
          <a:lstStyle/>
          <a:p>
            <a:fld id="{86CB4B4D-7CA3-9044-876B-883B54F8677D}" type="slidenum">
              <a:rPr lang="en-FR" smtClean="0"/>
              <a:t>14</a:t>
            </a:fld>
            <a:endParaRPr lang="en-FR"/>
          </a:p>
        </p:txBody>
      </p:sp>
      <p:pic>
        <p:nvPicPr>
          <p:cNvPr id="6" name="Picture 5">
            <a:extLst>
              <a:ext uri="{FF2B5EF4-FFF2-40B4-BE49-F238E27FC236}">
                <a16:creationId xmlns:a16="http://schemas.microsoft.com/office/drawing/2014/main" id="{01B65B48-89D3-BA85-7A38-B15DF62D1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102" y="2589893"/>
            <a:ext cx="7772400" cy="6662057"/>
          </a:xfrm>
          <a:prstGeom prst="rect">
            <a:avLst/>
          </a:prstGeom>
        </p:spPr>
      </p:pic>
      <p:sp>
        <p:nvSpPr>
          <p:cNvPr id="7" name="TextBox 6">
            <a:extLst>
              <a:ext uri="{FF2B5EF4-FFF2-40B4-BE49-F238E27FC236}">
                <a16:creationId xmlns:a16="http://schemas.microsoft.com/office/drawing/2014/main" id="{162E7AEB-34C7-D27E-D5FF-D1C4181C24E1}"/>
              </a:ext>
            </a:extLst>
          </p:cNvPr>
          <p:cNvSpPr txBox="1"/>
          <p:nvPr/>
        </p:nvSpPr>
        <p:spPr>
          <a:xfrm>
            <a:off x="-6350" y="2159026"/>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Matthias Carnein and Heike Trautmann. 2019. </a:t>
            </a:r>
            <a:r>
              <a:rPr kumimoji="0" lang="en-FR" sz="1600" b="1" i="1" u="none" strike="noStrike" cap="none" spc="0" normalizeH="0" baseline="0" dirty="0">
                <a:ln>
                  <a:noFill/>
                </a:ln>
                <a:solidFill>
                  <a:srgbClr val="000000"/>
                </a:solidFill>
                <a:effectLst/>
                <a:uFillTx/>
                <a:latin typeface="+mn-lt"/>
                <a:ea typeface="+mn-ea"/>
                <a:cs typeface="+mn-cs"/>
                <a:sym typeface="Helvetica Light"/>
              </a:rPr>
              <a:t>Optimizing Data Stream Representation: An Extensive Survey on Stream Clustering Algorithm</a:t>
            </a:r>
            <a:r>
              <a:rPr lang="en-FR" sz="1600" i="1" dirty="0"/>
              <a:t>. Business &amp; Information Systems Engineering</a:t>
            </a:r>
            <a:r>
              <a:rPr lang="en-FR" sz="1600" dirty="0"/>
              <a:t>, 61 (2019), 277-297. </a:t>
            </a:r>
            <a:r>
              <a:rPr lang="en-GB" sz="1600" dirty="0">
                <a:hlinkClick r:id="rId3"/>
              </a:rPr>
              <a:t>https://doi.org/10.1007/s12599-019-00576-5</a:t>
            </a:r>
            <a:r>
              <a:rPr lang="en-GB" sz="1600" dirty="0"/>
              <a:t>.</a:t>
            </a:r>
            <a:endParaRPr kumimoji="0" lang="en-FR" sz="1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0915233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80E7-EB0B-74EC-C396-24ECA9741490}"/>
              </a:ext>
            </a:extLst>
          </p:cNvPr>
          <p:cNvSpPr>
            <a:spLocks noGrp="1"/>
          </p:cNvSpPr>
          <p:nvPr>
            <p:ph type="title"/>
          </p:nvPr>
        </p:nvSpPr>
        <p:spPr/>
        <p:txBody>
          <a:bodyPr>
            <a:noAutofit/>
          </a:bodyPr>
          <a:lstStyle/>
          <a:p>
            <a:r>
              <a:rPr lang="en-FR" sz="4500" dirty="0"/>
              <a:t>SIMPLEST IMPLEMENTED ALGORITHM: INCREMENTAL K-MEANS</a:t>
            </a:r>
          </a:p>
        </p:txBody>
      </p:sp>
      <p:sp>
        <p:nvSpPr>
          <p:cNvPr id="3" name="Text Placeholder 2">
            <a:extLst>
              <a:ext uri="{FF2B5EF4-FFF2-40B4-BE49-F238E27FC236}">
                <a16:creationId xmlns:a16="http://schemas.microsoft.com/office/drawing/2014/main" id="{C2B732B8-2179-AC95-FCF7-CC78D66257FB}"/>
              </a:ext>
            </a:extLst>
          </p:cNvPr>
          <p:cNvSpPr>
            <a:spLocks noGrp="1"/>
          </p:cNvSpPr>
          <p:nvPr>
            <p:ph type="body" idx="1"/>
          </p:nvPr>
        </p:nvSpPr>
        <p:spPr/>
        <p:txBody>
          <a:bodyPr>
            <a:normAutofit/>
          </a:bodyPr>
          <a:lstStyle/>
          <a:p>
            <a:r>
              <a:rPr lang="en-FR" sz="3200" dirty="0"/>
              <a:t>Basically the simplest, naive approach that we can think of.</a:t>
            </a:r>
          </a:p>
          <a:p>
            <a:r>
              <a:rPr lang="en-FR" sz="3200" dirty="0"/>
              <a:t>Most noticable parameter: halflife, which decides how much to move the cluster to the new point</a:t>
            </a:r>
          </a:p>
          <a:p>
            <a:r>
              <a:rPr lang="en-FR" sz="3200" dirty="0"/>
              <a:t>Obtains comparable performance compared to more complicated algorithms, while maintaining a constantly low memory usage.</a:t>
            </a:r>
          </a:p>
        </p:txBody>
      </p:sp>
      <p:sp>
        <p:nvSpPr>
          <p:cNvPr id="4" name="Slide Number Placeholder 3">
            <a:extLst>
              <a:ext uri="{FF2B5EF4-FFF2-40B4-BE49-F238E27FC236}">
                <a16:creationId xmlns:a16="http://schemas.microsoft.com/office/drawing/2014/main" id="{1BA602C5-CA8A-6C88-81C0-C3DF9F169C23}"/>
              </a:ext>
            </a:extLst>
          </p:cNvPr>
          <p:cNvSpPr>
            <a:spLocks noGrp="1"/>
          </p:cNvSpPr>
          <p:nvPr>
            <p:ph type="sldNum" sz="quarter" idx="2"/>
          </p:nvPr>
        </p:nvSpPr>
        <p:spPr/>
        <p:txBody>
          <a:bodyPr/>
          <a:lstStyle/>
          <a:p>
            <a:fld id="{86CB4B4D-7CA3-9044-876B-883B54F8677D}" type="slidenum">
              <a:rPr lang="en-FR" smtClean="0"/>
              <a:t>15</a:t>
            </a:fld>
            <a:endParaRPr lang="en-FR"/>
          </a:p>
        </p:txBody>
      </p:sp>
    </p:spTree>
    <p:extLst>
      <p:ext uri="{BB962C8B-B14F-4D97-AF65-F5344CB8AC3E}">
        <p14:creationId xmlns:p14="http://schemas.microsoft.com/office/powerpoint/2010/main" val="40753625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2" name="Image" descr="Image"/>
          <p:cNvPicPr>
            <a:picLocks noGrp="1" noChangeAspect="1"/>
          </p:cNvPicPr>
          <p:nvPr>
            <p:ph type="pic" idx="21"/>
          </p:nvPr>
        </p:nvPicPr>
        <p:blipFill>
          <a:blip r:embed="rId3"/>
          <a:srcRect/>
          <a:stretch>
            <a:fillRect/>
          </a:stretch>
        </p:blipFill>
        <p:spPr>
          <a:xfrm>
            <a:off x="8176588" y="3035652"/>
            <a:ext cx="3837373" cy="5626114"/>
          </a:xfrm>
          <a:prstGeom prst="rect">
            <a:avLst/>
          </a:prstGeom>
        </p:spPr>
      </p:pic>
      <p:sp>
        <p:nvSpPr>
          <p:cNvPr id="453" name="Micro-Clusters"/>
          <p:cNvSpPr txBox="1">
            <a:spLocks noGrp="1"/>
          </p:cNvSpPr>
          <p:nvPr>
            <p:ph type="title"/>
          </p:nvPr>
        </p:nvSpPr>
        <p:spPr>
          <a:xfrm>
            <a:off x="6350" y="561807"/>
            <a:ext cx="13004799" cy="1403424"/>
          </a:xfrm>
          <a:prstGeom prst="rect">
            <a:avLst/>
          </a:prstGeom>
        </p:spPr>
        <p:txBody>
          <a:bodyPr>
            <a:normAutofit/>
          </a:bodyPr>
          <a:lstStyle/>
          <a:p>
            <a:r>
              <a:rPr lang="en-FR" sz="6000" dirty="0"/>
              <a:t>MICRO-CLUSTERS</a:t>
            </a:r>
            <a:endParaRPr sz="6000" dirty="0"/>
          </a:p>
        </p:txBody>
      </p:sp>
      <mc:AlternateContent xmlns:mc="http://schemas.openxmlformats.org/markup-compatibility/2006" xmlns:a14="http://schemas.microsoft.com/office/drawing/2010/main">
        <mc:Choice Requires="a14">
          <p:sp>
            <p:nvSpPr>
              <p:cNvPr id="454" name="AKA, Cluster Features CF Statistical summary structure…"/>
              <p:cNvSpPr txBox="1">
                <a:spLocks noGrp="1"/>
              </p:cNvSpPr>
              <p:nvPr>
                <p:ph type="body" sz="half" idx="1"/>
              </p:nvPr>
            </p:nvSpPr>
            <p:spPr>
              <a:xfrm>
                <a:off x="6350" y="2864451"/>
                <a:ext cx="7282366" cy="6286500"/>
              </a:xfrm>
              <a:prstGeom prst="rect">
                <a:avLst/>
              </a:prstGeom>
            </p:spPr>
            <p:txBody>
              <a:bodyPr>
                <a:normAutofit/>
              </a:bodyPr>
              <a:lstStyle/>
              <a:p>
                <a:pPr marL="291465" indent="-291465" defTabSz="496570">
                  <a:spcBef>
                    <a:spcPts val="2100"/>
                  </a:spcBef>
                  <a:defRPr sz="2380"/>
                </a:pPr>
                <a:r>
                  <a:rPr lang="en-GB" dirty="0"/>
                  <a:t>Cluster Features </a:t>
                </a:r>
                <a14:m>
                  <m:oMath xmlns:m="http://schemas.openxmlformats.org/officeDocument/2006/math">
                    <m:acc>
                      <m:accPr>
                        <m:chr m:val="⃗"/>
                        <m:ctrlPr>
                          <a:rPr lang="en-GB" i="1" smtClean="0">
                            <a:latin typeface="Cambria Math" panose="02040503050406030204" pitchFamily="18" charset="0"/>
                          </a:rPr>
                        </m:ctrlPr>
                      </m:accPr>
                      <m:e>
                        <m:r>
                          <m:rPr>
                            <m:sty m:val="p"/>
                          </m:rPr>
                          <a:rPr lang="en-GB" i="1">
                            <a:latin typeface="Cambria Math" panose="02040503050406030204" pitchFamily="18" charset="0"/>
                          </a:rPr>
                          <m:t>CF</m:t>
                        </m:r>
                      </m:e>
                    </m:acc>
                  </m:oMath>
                </a14:m>
                <a:r>
                  <a:rPr lang="en-GB" dirty="0"/>
                  <a:t> (statistical summary structure)</a:t>
                </a:r>
              </a:p>
              <a:p>
                <a:pPr marL="291465" indent="-291465" defTabSz="496570">
                  <a:spcBef>
                    <a:spcPts val="2100"/>
                  </a:spcBef>
                  <a:defRPr sz="2380"/>
                </a:pPr>
                <a:r>
                  <a:rPr lang="en-GB" dirty="0"/>
                  <a:t>Maintained in online phase, input for offline phase</a:t>
                </a:r>
              </a:p>
              <a:p>
                <a:pPr marL="291465" indent="-291465" defTabSz="496570">
                  <a:spcBef>
                    <a:spcPts val="2100"/>
                  </a:spcBef>
                  <a:defRPr sz="2380"/>
                </a:pPr>
                <a:r>
                  <a:rPr lang="en-GB" dirty="0"/>
                  <a:t>Data stream </a:t>
                </a:r>
                <a14:m>
                  <m:oMath xmlns:m="http://schemas.openxmlformats.org/officeDocument/2006/math">
                    <m:d>
                      <m:dPr>
                        <m:begChr m:val="⟨"/>
                        <m:endChr m:val="⟩"/>
                        <m:ctrlPr>
                          <a:rPr lang="ar-AE" i="1" smtClean="0">
                            <a:latin typeface="Cambria Math" panose="02040503050406030204" pitchFamily="18" charset="0"/>
                          </a:rPr>
                        </m:ctrlPr>
                      </m:dPr>
                      <m:e>
                        <m:acc>
                          <m:accPr>
                            <m:chr m:val="⃗"/>
                            <m:ctrlPr>
                              <a:rPr lang="ar-AE" i="1" smtClean="0">
                                <a:latin typeface="Cambria Math" panose="02040503050406030204" pitchFamily="18" charset="0"/>
                              </a:rPr>
                            </m:ctrlPr>
                          </m:accPr>
                          <m:e>
                            <m:sSub>
                              <m:sSubPr>
                                <m:ctrlPr>
                                  <a:rPr lang="en-GB" b="0" i="1" smtClean="0">
                                    <a:latin typeface="Cambria Math" panose="02040503050406030204" pitchFamily="18" charset="0"/>
                                  </a:rPr>
                                </m:ctrlPr>
                              </m:sSubPr>
                              <m:e>
                                <m:r>
                                  <m:rPr>
                                    <m:sty m:val="p"/>
                                  </m:rPr>
                                  <a:rPr lang="en-GB" i="1">
                                    <a:latin typeface="Cambria Math" panose="02040503050406030204" pitchFamily="18" charset="0"/>
                                  </a:rPr>
                                  <m:t>x</m:t>
                                </m:r>
                              </m:e>
                              <m:sub>
                                <m:r>
                                  <m:rPr>
                                    <m:sty m:val="p"/>
                                  </m:rPr>
                                  <a:rPr lang="en-GB" i="1">
                                    <a:latin typeface="Cambria Math" panose="02040503050406030204" pitchFamily="18" charset="0"/>
                                  </a:rPr>
                                  <m:t>i</m:t>
                                </m:r>
                              </m:sub>
                            </m:sSub>
                          </m:e>
                        </m:acc>
                      </m:e>
                    </m:d>
                  </m:oMath>
                </a14:m>
                <a:r>
                  <a:rPr lang="en-GB" dirty="0"/>
                  <a:t>, </a:t>
                </a:r>
                <a14:m>
                  <m:oMath xmlns:m="http://schemas.openxmlformats.org/officeDocument/2006/math">
                    <m:r>
                      <m:rPr>
                        <m:sty m:val="p"/>
                      </m:rPr>
                      <a:rPr lang="en-GB" i="1" dirty="0" smtClean="0">
                        <a:latin typeface="Cambria Math" panose="02040503050406030204" pitchFamily="18" charset="0"/>
                      </a:rPr>
                      <m:t>d</m:t>
                    </m:r>
                  </m:oMath>
                </a14:m>
                <a:r>
                  <a:rPr lang="en-GB" dirty="0"/>
                  <a:t> dimensions</a:t>
                </a:r>
              </a:p>
              <a:p>
                <a:pPr marL="291465" indent="-291465" defTabSz="496570">
                  <a:spcBef>
                    <a:spcPts val="2100"/>
                  </a:spcBef>
                  <a:defRPr sz="2380"/>
                </a:pPr>
                <a:r>
                  <a:rPr lang="en-GB" dirty="0"/>
                  <a:t>Cluster Features vector includes</a:t>
                </a:r>
              </a:p>
              <a:p>
                <a:pPr marL="634365" lvl="1" indent="-291465" defTabSz="496570">
                  <a:spcBef>
                    <a:spcPts val="2100"/>
                  </a:spcBef>
                  <a:defRPr sz="2380"/>
                </a:pPr>
                <a14:m>
                  <m:oMath xmlns:m="http://schemas.openxmlformats.org/officeDocument/2006/math">
                    <m:r>
                      <m:rPr>
                        <m:sty m:val="p"/>
                      </m:rPr>
                      <a:rPr lang="en-GB" i="1" dirty="0" smtClean="0">
                        <a:latin typeface="Cambria Math" panose="02040503050406030204" pitchFamily="18" charset="0"/>
                      </a:rPr>
                      <m:t>N</m:t>
                    </m:r>
                  </m:oMath>
                </a14:m>
                <a:r>
                  <a:rPr lang="en-GB" dirty="0"/>
                  <a:t>:	number of points</a:t>
                </a:r>
              </a:p>
              <a:p>
                <a:pPr marL="634365" lvl="1" indent="-291465" defTabSz="496570">
                  <a:spcBef>
                    <a:spcPts val="2100"/>
                  </a:spcBef>
                  <a:defRPr sz="2380"/>
                </a:pPr>
                <a14:m>
                  <m:oMath xmlns:m="http://schemas.openxmlformats.org/officeDocument/2006/math">
                    <m:sSub>
                      <m:sSubPr>
                        <m:ctrlPr>
                          <a:rPr lang="vi-VN" b="0" i="1" dirty="0" smtClean="0">
                            <a:latin typeface="Cambria Math" panose="02040503050406030204" pitchFamily="18" charset="0"/>
                          </a:rPr>
                        </m:ctrlPr>
                      </m:sSubPr>
                      <m:e>
                        <m:r>
                          <m:rPr>
                            <m:sty m:val="p"/>
                          </m:rPr>
                          <a:rPr lang="en-GB" i="0" dirty="0">
                            <a:latin typeface="Cambria Math" panose="02040503050406030204" pitchFamily="18" charset="0"/>
                          </a:rPr>
                          <m:t>LS</m:t>
                        </m:r>
                      </m:e>
                      <m:sub>
                        <m:r>
                          <m:rPr>
                            <m:sty m:val="p"/>
                          </m:rPr>
                          <a:rPr lang="vi-VN" i="1" dirty="0">
                            <a:latin typeface="Cambria Math" panose="02040503050406030204" pitchFamily="18" charset="0"/>
                          </a:rPr>
                          <m:t>i</m:t>
                        </m:r>
                      </m:sub>
                    </m:sSub>
                  </m:oMath>
                </a14:m>
                <a:r>
                  <a:rPr lang="en-GB" dirty="0"/>
                  <a:t>: sum of values </a:t>
                </a:r>
                <a:r>
                  <a:rPr lang="en-GB" sz="2040" dirty="0"/>
                  <a:t>(for dimension </a:t>
                </a:r>
                <a14:m>
                  <m:oMath xmlns:m="http://schemas.openxmlformats.org/officeDocument/2006/math">
                    <m:r>
                      <m:rPr>
                        <m:sty m:val="p"/>
                      </m:rPr>
                      <a:rPr lang="en-GB" sz="2040" i="1" dirty="0">
                        <a:latin typeface="Cambria Math" panose="02040503050406030204" pitchFamily="18" charset="0"/>
                      </a:rPr>
                      <m:t>j</m:t>
                    </m:r>
                  </m:oMath>
                </a14:m>
                <a:r>
                  <a:rPr lang="en-GB" sz="2040" dirty="0"/>
                  <a:t>)</a:t>
                </a:r>
                <a:endParaRPr lang="en-GB" sz="2380" dirty="0"/>
              </a:p>
              <a:p>
                <a:pPr marL="634365" lvl="1" indent="-291465" defTabSz="496570">
                  <a:spcBef>
                    <a:spcPts val="2100"/>
                  </a:spcBef>
                  <a:defRPr sz="2380"/>
                </a:pPr>
                <a14:m>
                  <m:oMath xmlns:m="http://schemas.openxmlformats.org/officeDocument/2006/math">
                    <m:sSub>
                      <m:sSubPr>
                        <m:ctrlPr>
                          <a:rPr lang="vi-VN" sz="2380" b="0" i="1" dirty="0" smtClean="0">
                            <a:latin typeface="Cambria Math" panose="02040503050406030204" pitchFamily="18" charset="0"/>
                          </a:rPr>
                        </m:ctrlPr>
                      </m:sSubPr>
                      <m:e>
                        <m:r>
                          <m:rPr>
                            <m:sty m:val="p"/>
                          </m:rPr>
                          <a:rPr lang="en-GB" sz="2380" i="0" dirty="0">
                            <a:latin typeface="Cambria Math" panose="02040503050406030204" pitchFamily="18" charset="0"/>
                          </a:rPr>
                          <m:t>SS</m:t>
                        </m:r>
                      </m:e>
                      <m:sub>
                        <m:r>
                          <m:rPr>
                            <m:sty m:val="p"/>
                          </m:rPr>
                          <a:rPr lang="vi-VN" sz="2380" i="1" dirty="0">
                            <a:latin typeface="Cambria Math" panose="02040503050406030204" pitchFamily="18" charset="0"/>
                          </a:rPr>
                          <m:t>i</m:t>
                        </m:r>
                      </m:sub>
                    </m:sSub>
                  </m:oMath>
                </a14:m>
                <a:r>
                  <a:rPr lang="en-GB" dirty="0"/>
                  <a:t>: sum of squared values </a:t>
                </a:r>
                <a:r>
                  <a:rPr lang="en-GB" sz="2040" dirty="0"/>
                  <a:t>(for dimension </a:t>
                </a:r>
                <a14:m>
                  <m:oMath xmlns:m="http://schemas.openxmlformats.org/officeDocument/2006/math">
                    <m:r>
                      <m:rPr>
                        <m:sty m:val="p"/>
                      </m:rPr>
                      <a:rPr lang="en-GB" sz="2040" i="1" dirty="0">
                        <a:latin typeface="Cambria Math" panose="02040503050406030204" pitchFamily="18" charset="0"/>
                      </a:rPr>
                      <m:t>j</m:t>
                    </m:r>
                  </m:oMath>
                </a14:m>
                <a:r>
                  <a:rPr lang="en-GB" sz="2040" dirty="0"/>
                  <a:t>)</a:t>
                </a:r>
              </a:p>
              <a:p>
                <a:pPr marL="291465" indent="-291465" defTabSz="496570">
                  <a:spcBef>
                    <a:spcPts val="2100"/>
                  </a:spcBef>
                  <a:defRPr sz="2380"/>
                </a:pPr>
                <a:r>
                  <a:rPr lang="en-GB" dirty="0"/>
                  <a:t>Easy to update, easy to merge</a:t>
                </a:r>
              </a:p>
              <a:p>
                <a:pPr marL="291465" indent="-291465" defTabSz="496570">
                  <a:spcBef>
                    <a:spcPts val="2100"/>
                  </a:spcBef>
                  <a:defRPr sz="2380"/>
                </a:pPr>
                <a:r>
                  <a:rPr lang="en-GB" b="1" dirty="0"/>
                  <a:t>Constant space irrespective to the number of examples!</a:t>
                </a:r>
                <a:endParaRPr b="1" dirty="0"/>
              </a:p>
            </p:txBody>
          </p:sp>
        </mc:Choice>
        <mc:Fallback xmlns="">
          <p:sp>
            <p:nvSpPr>
              <p:cNvPr id="454" name="AKA, Cluster Features CF Statistical summary structure…"/>
              <p:cNvSpPr txBox="1">
                <a:spLocks noGrp="1" noRot="1" noChangeAspect="1" noMove="1" noResize="1" noEditPoints="1" noAdjustHandles="1" noChangeArrowheads="1" noChangeShapeType="1" noTextEdit="1"/>
              </p:cNvSpPr>
              <p:nvPr>
                <p:ph type="body" sz="half" idx="1"/>
              </p:nvPr>
            </p:nvSpPr>
            <p:spPr>
              <a:xfrm>
                <a:off x="6350" y="2864451"/>
                <a:ext cx="7282366" cy="6286500"/>
              </a:xfrm>
              <a:prstGeom prst="rect">
                <a:avLst/>
              </a:prstGeom>
              <a:blipFill>
                <a:blip r:embed="rId4"/>
                <a:stretch>
                  <a:fillRect l="-870" r="-174"/>
                </a:stretch>
              </a:blipFill>
            </p:spPr>
            <p:txBody>
              <a:bodyPr/>
              <a:lstStyle/>
              <a:p>
                <a:r>
                  <a:rPr lang="en-FR">
                    <a:noFill/>
                  </a:rPr>
                  <a:t> </a:t>
                </a:r>
              </a:p>
            </p:txBody>
          </p:sp>
        </mc:Fallback>
      </mc:AlternateContent>
      <p:sp>
        <p:nvSpPr>
          <p:cNvPr id="4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456" name="Tian Zhang, Raghu Ramakrishnan, Miron Livny: “BIRCH: An Efficient Data Clustering Method for Very Large Databases”. SIGMOD ’96"/>
          <p:cNvSpPr txBox="1"/>
          <p:nvPr/>
        </p:nvSpPr>
        <p:spPr>
          <a:xfrm>
            <a:off x="-6350" y="1922196"/>
            <a:ext cx="13004800"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1600">
                <a:latin typeface="Helvetica"/>
                <a:ea typeface="Helvetica"/>
                <a:cs typeface="Helvetica"/>
                <a:sym typeface="Helvetica"/>
              </a:defRPr>
            </a:lvl1pPr>
          </a:lstStyle>
          <a:p>
            <a:r>
              <a:rPr dirty="0">
                <a:latin typeface="+mn-lt"/>
              </a:rPr>
              <a:t>Tian Zhang, Raghu Ramakrishnan,</a:t>
            </a:r>
            <a:r>
              <a:rPr lang="vi-VN" dirty="0">
                <a:latin typeface="+mn-lt"/>
              </a:rPr>
              <a:t> and</a:t>
            </a:r>
            <a:r>
              <a:rPr dirty="0">
                <a:latin typeface="+mn-lt"/>
              </a:rPr>
              <a:t> </a:t>
            </a:r>
            <a:r>
              <a:rPr dirty="0" err="1">
                <a:latin typeface="+mn-lt"/>
              </a:rPr>
              <a:t>Miron</a:t>
            </a:r>
            <a:r>
              <a:rPr dirty="0">
                <a:latin typeface="+mn-lt"/>
              </a:rPr>
              <a:t> </a:t>
            </a:r>
            <a:r>
              <a:rPr dirty="0" err="1">
                <a:latin typeface="+mn-lt"/>
              </a:rPr>
              <a:t>Livny</a:t>
            </a:r>
            <a:r>
              <a:rPr lang="vi-VN" dirty="0">
                <a:latin typeface="+mn-lt"/>
              </a:rPr>
              <a:t>. 1996.</a:t>
            </a:r>
            <a:r>
              <a:rPr dirty="0">
                <a:latin typeface="+mn-lt"/>
              </a:rPr>
              <a:t> </a:t>
            </a:r>
            <a:r>
              <a:rPr b="1" dirty="0">
                <a:latin typeface="+mn-lt"/>
              </a:rPr>
              <a:t>BIRCH: An Efficient Data Clustering Method for Very Large Databases</a:t>
            </a:r>
            <a:r>
              <a:rPr dirty="0">
                <a:latin typeface="+mn-lt"/>
              </a:rPr>
              <a:t>. </a:t>
            </a:r>
            <a:r>
              <a:rPr lang="en-FR" dirty="0">
                <a:latin typeface="+mn-lt"/>
              </a:rPr>
              <a:t>In </a:t>
            </a:r>
            <a:r>
              <a:rPr lang="en-FR" i="1" dirty="0">
                <a:latin typeface="+mn-lt"/>
              </a:rPr>
              <a:t>SIGMOD’96: Proceedings of the 1996 ACM SIGMOD International Conference on Management of Data</a:t>
            </a:r>
            <a:r>
              <a:rPr lang="en-GB" dirty="0">
                <a:latin typeface="+mn-lt"/>
              </a:rPr>
              <a:t>. Association for Computing Machinery, New York, NY, USA. </a:t>
            </a:r>
            <a:r>
              <a:rPr lang="en-GB" dirty="0">
                <a:latin typeface="+mn-lt"/>
                <a:hlinkClick r:id="rId5"/>
              </a:rPr>
              <a:t>https://doi.org/10.1145/233269.233324</a:t>
            </a:r>
            <a:endParaRPr dirty="0">
              <a:latin typeface="+mn-lt"/>
            </a:endParaRPr>
          </a:p>
        </p:txBody>
      </p:sp>
      <p:pic>
        <p:nvPicPr>
          <p:cNvPr id="457" name="Image" descr="Image"/>
          <p:cNvPicPr>
            <a:picLocks noChangeAspect="1"/>
          </p:cNvPicPr>
          <p:nvPr/>
        </p:nvPicPr>
        <p:blipFill>
          <a:blip r:embed="rId6"/>
          <a:stretch>
            <a:fillRect/>
          </a:stretch>
        </p:blipFill>
        <p:spPr>
          <a:xfrm>
            <a:off x="7288716" y="6610715"/>
            <a:ext cx="5366834" cy="2185589"/>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luStream"/>
          <p:cNvSpPr txBox="1">
            <a:spLocks noGrp="1"/>
          </p:cNvSpPr>
          <p:nvPr>
            <p:ph type="title"/>
          </p:nvPr>
        </p:nvSpPr>
        <p:spPr>
          <a:xfrm>
            <a:off x="952498" y="444500"/>
            <a:ext cx="11099800" cy="2159000"/>
          </a:xfrm>
          <a:prstGeom prst="rect">
            <a:avLst/>
          </a:prstGeom>
        </p:spPr>
        <p:txBody>
          <a:bodyPr>
            <a:normAutofit/>
          </a:bodyPr>
          <a:lstStyle/>
          <a:p>
            <a:r>
              <a:rPr lang="vi-VN" sz="6000" dirty="0"/>
              <a:t>CLUSTREAM</a:t>
            </a:r>
            <a:endParaRPr sz="6000" dirty="0"/>
          </a:p>
        </p:txBody>
      </p:sp>
      <mc:AlternateContent xmlns:mc="http://schemas.openxmlformats.org/markup-compatibility/2006" xmlns:a14="http://schemas.microsoft.com/office/drawing/2010/main">
        <mc:Choice Requires="a14">
          <p:sp>
            <p:nvSpPr>
              <p:cNvPr id="462" name="Timestamped data stream ⟨ti, x⃗i⟩, represented in d+1 dimensions…"/>
              <p:cNvSpPr txBox="1">
                <a:spLocks noGrp="1"/>
              </p:cNvSpPr>
              <p:nvPr>
                <p:ph type="body" idx="1"/>
              </p:nvPr>
            </p:nvSpPr>
            <p:spPr>
              <a:xfrm>
                <a:off x="727248" y="2919625"/>
                <a:ext cx="11550300" cy="6286500"/>
              </a:xfrm>
              <a:prstGeom prst="rect">
                <a:avLst/>
              </a:prstGeom>
            </p:spPr>
            <p:txBody>
              <a:bodyPr>
                <a:normAutofit/>
              </a:bodyPr>
              <a:lstStyle/>
              <a:p>
                <a:pPr marL="336042" indent="-336042" defTabSz="572516">
                  <a:spcBef>
                    <a:spcPts val="2400"/>
                  </a:spcBef>
                  <a:defRPr sz="2744"/>
                </a:pPr>
                <a:r>
                  <a:rPr lang="en-GB" sz="2800" dirty="0"/>
                  <a:t>Time - stamped data stream </a:t>
                </a:r>
                <a14:m>
                  <m:oMath xmlns:m="http://schemas.openxmlformats.org/officeDocument/2006/math">
                    <m:d>
                      <m:dPr>
                        <m:begChr m:val="⟨"/>
                        <m:endChr m:val="⟩"/>
                        <m:ctrlPr>
                          <a:rPr lang="en-GB" sz="2800" i="1" smtClean="0">
                            <a:latin typeface="Cambria Math" panose="02040503050406030204" pitchFamily="18" charset="0"/>
                          </a:rPr>
                        </m:ctrlPr>
                      </m:dPr>
                      <m:e>
                        <m:sSub>
                          <m:sSubPr>
                            <m:ctrlPr>
                              <a:rPr lang="vi-VN" sz="2800" b="0" i="1" smtClean="0">
                                <a:latin typeface="Cambria Math" panose="02040503050406030204" pitchFamily="18" charset="0"/>
                              </a:rPr>
                            </m:ctrlPr>
                          </m:sSubPr>
                          <m:e>
                            <m:r>
                              <m:rPr>
                                <m:sty m:val="p"/>
                              </m:rPr>
                              <a:rPr lang="en-GB" sz="2800" i="1">
                                <a:latin typeface="Cambria Math" panose="02040503050406030204" pitchFamily="18" charset="0"/>
                              </a:rPr>
                              <m:t>t</m:t>
                            </m:r>
                          </m:e>
                          <m:sub>
                            <m:r>
                              <m:rPr>
                                <m:sty m:val="p"/>
                              </m:rPr>
                              <a:rPr lang="vi-VN" sz="2800" i="1">
                                <a:latin typeface="Cambria Math" panose="02040503050406030204" pitchFamily="18" charset="0"/>
                              </a:rPr>
                              <m:t>i</m:t>
                            </m:r>
                          </m:sub>
                        </m:sSub>
                        <m:r>
                          <a:rPr lang="vi-VN" sz="2800" b="0" i="1" smtClean="0">
                            <a:latin typeface="Cambria Math" panose="02040503050406030204" pitchFamily="18" charset="0"/>
                          </a:rPr>
                          <m:t>,</m:t>
                        </m:r>
                        <m:acc>
                          <m:accPr>
                            <m:chr m:val="⃗"/>
                            <m:ctrlPr>
                              <a:rPr lang="vi-VN" sz="2800" b="0" i="1" smtClean="0">
                                <a:latin typeface="Cambria Math" panose="02040503050406030204" pitchFamily="18" charset="0"/>
                              </a:rPr>
                            </m:ctrlPr>
                          </m:accPr>
                          <m:e>
                            <m:sSub>
                              <m:sSubPr>
                                <m:ctrlPr>
                                  <a:rPr lang="vi-VN" sz="2800" b="0" i="1" smtClean="0">
                                    <a:latin typeface="Cambria Math" panose="02040503050406030204" pitchFamily="18" charset="0"/>
                                  </a:rPr>
                                </m:ctrlPr>
                              </m:sSubPr>
                              <m:e>
                                <m:r>
                                  <m:rPr>
                                    <m:sty m:val="p"/>
                                  </m:rPr>
                                  <a:rPr lang="en-GB" sz="2800" i="1">
                                    <a:latin typeface="Cambria Math" panose="02040503050406030204" pitchFamily="18" charset="0"/>
                                  </a:rPr>
                                  <m:t>x</m:t>
                                </m:r>
                              </m:e>
                              <m:sub>
                                <m:r>
                                  <m:rPr>
                                    <m:sty m:val="p"/>
                                  </m:rPr>
                                  <a:rPr lang="vi-VN" sz="2800" i="1">
                                    <a:latin typeface="Cambria Math" panose="02040503050406030204" pitchFamily="18" charset="0"/>
                                  </a:rPr>
                                  <m:t>i</m:t>
                                </m:r>
                              </m:sub>
                            </m:sSub>
                          </m:e>
                        </m:acc>
                      </m:e>
                    </m:d>
                  </m:oMath>
                </a14:m>
                <a:r>
                  <a:rPr lang="en-GB" sz="2800" dirty="0"/>
                  <a:t>, represented in </a:t>
                </a:r>
                <a14:m>
                  <m:oMath xmlns:m="http://schemas.openxmlformats.org/officeDocument/2006/math">
                    <m:r>
                      <m:rPr>
                        <m:sty m:val="p"/>
                      </m:rPr>
                      <a:rPr lang="en-GB" sz="2800" i="1" dirty="0" smtClean="0">
                        <a:latin typeface="Cambria Math" panose="02040503050406030204" pitchFamily="18" charset="0"/>
                      </a:rPr>
                      <m:t>d</m:t>
                    </m:r>
                    <m:r>
                      <a:rPr lang="vi-VN" sz="2800" b="0" i="1" dirty="0" smtClean="0">
                        <a:latin typeface="Cambria Math" panose="02040503050406030204" pitchFamily="18" charset="0"/>
                      </a:rPr>
                      <m:t>+</m:t>
                    </m:r>
                    <m:r>
                      <a:rPr lang="vi-VN" sz="2800" i="1" dirty="0">
                        <a:latin typeface="Cambria Math" panose="02040503050406030204" pitchFamily="18" charset="0"/>
                      </a:rPr>
                      <m:t>1</m:t>
                    </m:r>
                  </m:oMath>
                </a14:m>
                <a:r>
                  <a:rPr lang="en-GB" sz="2800" dirty="0"/>
                  <a:t> dimensions</a:t>
                </a:r>
              </a:p>
              <a:p>
                <a:pPr marL="336042" indent="-336042" defTabSz="572516">
                  <a:spcBef>
                    <a:spcPts val="2400"/>
                  </a:spcBef>
                  <a:defRPr sz="2744"/>
                </a:pPr>
                <a:r>
                  <a:rPr lang="en-GB" sz="2800" dirty="0"/>
                  <a:t>Seed algorithm with </a:t>
                </a:r>
                <a14:m>
                  <m:oMath xmlns:m="http://schemas.openxmlformats.org/officeDocument/2006/math">
                    <m:r>
                      <m:rPr>
                        <m:sty m:val="p"/>
                      </m:rPr>
                      <a:rPr lang="en-GB" sz="2800" i="1" dirty="0" smtClean="0">
                        <a:latin typeface="Cambria Math" panose="02040503050406030204" pitchFamily="18" charset="0"/>
                      </a:rPr>
                      <m:t>q</m:t>
                    </m:r>
                  </m:oMath>
                </a14:m>
                <a:r>
                  <a:rPr lang="en-GB" sz="2800" dirty="0"/>
                  <a:t> micro-clusters (K-Means on initial data)</a:t>
                </a:r>
              </a:p>
              <a:p>
                <a:pPr marL="336042" indent="-336042" defTabSz="572516">
                  <a:spcBef>
                    <a:spcPts val="2400"/>
                  </a:spcBef>
                  <a:defRPr sz="2744"/>
                </a:pPr>
                <a:r>
                  <a:rPr lang="en-GB" sz="2800" b="1" dirty="0"/>
                  <a:t>ONLINE phase.</a:t>
                </a:r>
                <a:r>
                  <a:rPr lang="en-GB" sz="2800" dirty="0"/>
                  <a:t> For each new point, either:</a:t>
                </a:r>
              </a:p>
              <a:p>
                <a:pPr marL="672084" lvl="1" indent="-336042" defTabSz="572516">
                  <a:spcBef>
                    <a:spcPts val="2400"/>
                  </a:spcBef>
                  <a:defRPr sz="2744"/>
                </a:pPr>
                <a:r>
                  <a:rPr lang="en-GB" sz="2800" dirty="0"/>
                  <a:t>Update one micro-cluster (point within maximum boundary)</a:t>
                </a:r>
              </a:p>
              <a:p>
                <a:pPr marL="672084" lvl="1" indent="-336042" defTabSz="572516">
                  <a:spcBef>
                    <a:spcPts val="2400"/>
                  </a:spcBef>
                  <a:defRPr sz="2744"/>
                </a:pPr>
                <a:r>
                  <a:rPr lang="en-GB" sz="2800" dirty="0"/>
                  <a:t>Create a new micro-cluster (delete/merge other micro-clusters)</a:t>
                </a:r>
              </a:p>
              <a:p>
                <a:pPr marL="336042" indent="-336042" defTabSz="572516">
                  <a:spcBef>
                    <a:spcPts val="2400"/>
                  </a:spcBef>
                  <a:defRPr sz="2744"/>
                </a:pPr>
                <a:r>
                  <a:rPr lang="en-GB" sz="2800" b="1" dirty="0"/>
                  <a:t>OFFLINE phase</a:t>
                </a:r>
                <a:r>
                  <a:rPr lang="en-GB" sz="2800" dirty="0"/>
                  <a:t>. Determine </a:t>
                </a:r>
                <a14:m>
                  <m:oMath xmlns:m="http://schemas.openxmlformats.org/officeDocument/2006/math">
                    <m:r>
                      <m:rPr>
                        <m:sty m:val="p"/>
                      </m:rPr>
                      <a:rPr lang="en-GB" sz="2800" i="1" dirty="0">
                        <a:latin typeface="Cambria Math" panose="02040503050406030204" pitchFamily="18" charset="0"/>
                      </a:rPr>
                      <m:t>k</m:t>
                    </m:r>
                  </m:oMath>
                </a14:m>
                <a:r>
                  <a:rPr lang="en-GB" sz="2800" dirty="0"/>
                  <a:t> macro-clusters on demand:</a:t>
                </a:r>
              </a:p>
              <a:p>
                <a:pPr marL="672084" lvl="1" indent="-336042" defTabSz="572516">
                  <a:spcBef>
                    <a:spcPts val="2400"/>
                  </a:spcBef>
                  <a:defRPr sz="2744"/>
                </a:pPr>
                <a:r>
                  <a:rPr lang="en-GB" sz="2800" dirty="0"/>
                  <a:t>K-Means on micro-clusters (weighted pseudo-points)</a:t>
                </a:r>
              </a:p>
              <a:p>
                <a:pPr marL="672084" lvl="1" indent="-336042" defTabSz="572516">
                  <a:spcBef>
                    <a:spcPts val="2400"/>
                  </a:spcBef>
                  <a:defRPr sz="2744"/>
                </a:pPr>
                <a:r>
                  <a:rPr lang="en-GB" sz="2800" dirty="0"/>
                  <a:t>Time-horizon queries via pyramidal snapshot mechanism</a:t>
                </a:r>
                <a:endParaRPr sz="2800" dirty="0"/>
              </a:p>
            </p:txBody>
          </p:sp>
        </mc:Choice>
        <mc:Fallback xmlns="">
          <p:sp>
            <p:nvSpPr>
              <p:cNvPr id="462" name="Timestamped data stream ⟨ti, x⃗i⟩, represented in d+1 dimensions…"/>
              <p:cNvSpPr txBox="1">
                <a:spLocks noGrp="1" noRot="1" noChangeAspect="1" noMove="1" noResize="1" noEditPoints="1" noAdjustHandles="1" noChangeArrowheads="1" noChangeShapeType="1" noTextEdit="1"/>
              </p:cNvSpPr>
              <p:nvPr>
                <p:ph type="body" idx="1"/>
              </p:nvPr>
            </p:nvSpPr>
            <p:spPr>
              <a:xfrm>
                <a:off x="727248" y="2919625"/>
                <a:ext cx="11550300" cy="6286500"/>
              </a:xfrm>
              <a:prstGeom prst="rect">
                <a:avLst/>
              </a:prstGeom>
              <a:blipFill>
                <a:blip r:embed="rId3"/>
                <a:stretch>
                  <a:fillRect l="-769"/>
                </a:stretch>
              </a:blipFill>
            </p:spPr>
            <p:txBody>
              <a:bodyPr/>
              <a:lstStyle/>
              <a:p>
                <a:r>
                  <a:rPr lang="en-FR">
                    <a:noFill/>
                  </a:rPr>
                  <a:t> </a:t>
                </a:r>
              </a:p>
            </p:txBody>
          </p:sp>
        </mc:Fallback>
      </mc:AlternateContent>
      <p:sp>
        <p:nvSpPr>
          <p:cNvPr id="463" name="Charu C. Aggarwal, Jiawei Han, Jianyong Wang, Philip S. Yu: “A Framework for Clustering Evolving Data Streams”. VLDB ‘03"/>
          <p:cNvSpPr txBox="1"/>
          <p:nvPr/>
        </p:nvSpPr>
        <p:spPr>
          <a:xfrm>
            <a:off x="-2" y="2078369"/>
            <a:ext cx="13004801"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1600">
                <a:latin typeface="Helvetica"/>
                <a:ea typeface="Helvetica"/>
                <a:cs typeface="Helvetica"/>
                <a:sym typeface="Helvetica"/>
              </a:defRPr>
            </a:lvl1pPr>
          </a:lstStyle>
          <a:p>
            <a:r>
              <a:rPr lang="en-GB" dirty="0" err="1">
                <a:latin typeface="+mn-ea"/>
                <a:ea typeface="+mn-ea"/>
              </a:rPr>
              <a:t>Charu</a:t>
            </a:r>
            <a:r>
              <a:rPr lang="en-GB" dirty="0">
                <a:latin typeface="+mn-ea"/>
                <a:ea typeface="+mn-ea"/>
              </a:rPr>
              <a:t> C. Aggarwal, Jiawei Han, </a:t>
            </a:r>
            <a:r>
              <a:rPr lang="en-GB" dirty="0" err="1">
                <a:latin typeface="+mn-ea"/>
                <a:ea typeface="+mn-ea"/>
              </a:rPr>
              <a:t>Jianyong</a:t>
            </a:r>
            <a:r>
              <a:rPr lang="en-GB" dirty="0">
                <a:latin typeface="+mn-ea"/>
                <a:ea typeface="+mn-ea"/>
              </a:rPr>
              <a:t> Wang, and Phillip S. Yu. 2003. </a:t>
            </a:r>
            <a:r>
              <a:rPr lang="en-GB" b="1" dirty="0">
                <a:latin typeface="+mn-ea"/>
                <a:ea typeface="+mn-ea"/>
              </a:rPr>
              <a:t>A Framework for Clustering Evolving Data Streams</a:t>
            </a:r>
            <a:r>
              <a:rPr lang="en-GB" dirty="0">
                <a:latin typeface="+mn-ea"/>
                <a:ea typeface="+mn-ea"/>
              </a:rPr>
              <a:t>. In: </a:t>
            </a:r>
            <a:r>
              <a:rPr lang="en-GB" i="1" dirty="0">
                <a:latin typeface="+mn-ea"/>
                <a:ea typeface="+mn-ea"/>
              </a:rPr>
              <a:t>Proceedings of the 29th International Conference on Very Large Data Bases - Volume 29</a:t>
            </a:r>
            <a:r>
              <a:rPr lang="en-GB" dirty="0">
                <a:latin typeface="+mn-ea"/>
                <a:ea typeface="+mn-ea"/>
              </a:rPr>
              <a:t> (Berlin, Germany) (VLDB ’03). VLDB Endowment, Berlin, Germany, 81–92.</a:t>
            </a:r>
            <a:endParaRPr dirty="0">
              <a:latin typeface="+mn-ea"/>
              <a:ea typeface="+mn-ea"/>
            </a:endParaRPr>
          </a:p>
        </p:txBody>
      </p:sp>
      <p:sp>
        <p:nvSpPr>
          <p:cNvPr id="2" name="Slide Number Placeholder 1">
            <a:extLst>
              <a:ext uri="{FF2B5EF4-FFF2-40B4-BE49-F238E27FC236}">
                <a16:creationId xmlns:a16="http://schemas.microsoft.com/office/drawing/2014/main" id="{EF4DDCC1-447B-8DBB-2C4C-60024554F9EA}"/>
              </a:ext>
            </a:extLst>
          </p:cNvPr>
          <p:cNvSpPr>
            <a:spLocks noGrp="1"/>
          </p:cNvSpPr>
          <p:nvPr>
            <p:ph type="sldNum" sz="quarter" idx="2"/>
          </p:nvPr>
        </p:nvSpPr>
        <p:spPr/>
        <p:txBody>
          <a:bodyPr/>
          <a:lstStyle/>
          <a:p>
            <a:fld id="{86CB4B4D-7CA3-9044-876B-883B54F8677D}" type="slidenum">
              <a:rPr lang="en-FR" smtClean="0"/>
              <a:t>17</a:t>
            </a:fld>
            <a:endParaRPr lang="en-F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 name="Image" descr="Image"/>
          <p:cNvPicPr>
            <a:picLocks noGrp="1" noChangeAspect="1"/>
          </p:cNvPicPr>
          <p:nvPr>
            <p:ph type="pic" idx="21"/>
          </p:nvPr>
        </p:nvPicPr>
        <p:blipFill>
          <a:blip r:embed="rId3"/>
          <a:srcRect l="21122" t="12802" r="15969" b="16168"/>
          <a:stretch>
            <a:fillRect/>
          </a:stretch>
        </p:blipFill>
        <p:spPr>
          <a:xfrm>
            <a:off x="7566892" y="3554219"/>
            <a:ext cx="4910412" cy="4759899"/>
          </a:xfrm>
          <a:custGeom>
            <a:avLst/>
            <a:gdLst/>
            <a:ahLst/>
            <a:cxnLst>
              <a:cxn ang="0">
                <a:pos x="wd2" y="hd2"/>
              </a:cxn>
              <a:cxn ang="5400000">
                <a:pos x="wd2" y="hd2"/>
              </a:cxn>
              <a:cxn ang="10800000">
                <a:pos x="wd2" y="hd2"/>
              </a:cxn>
              <a:cxn ang="16200000">
                <a:pos x="wd2" y="hd2"/>
              </a:cxn>
            </a:cxnLst>
            <a:rect l="0" t="0" r="r" b="b"/>
            <a:pathLst>
              <a:path w="21581" h="21502" extrusionOk="0">
                <a:moveTo>
                  <a:pt x="11737" y="4"/>
                </a:moveTo>
                <a:cubicBezTo>
                  <a:pt x="11724" y="-9"/>
                  <a:pt x="11686" y="9"/>
                  <a:pt x="11641" y="36"/>
                </a:cubicBezTo>
                <a:cubicBezTo>
                  <a:pt x="11626" y="46"/>
                  <a:pt x="11610" y="59"/>
                  <a:pt x="11592" y="72"/>
                </a:cubicBezTo>
                <a:cubicBezTo>
                  <a:pt x="11570" y="88"/>
                  <a:pt x="11546" y="108"/>
                  <a:pt x="11523" y="128"/>
                </a:cubicBezTo>
                <a:cubicBezTo>
                  <a:pt x="11438" y="199"/>
                  <a:pt x="11345" y="285"/>
                  <a:pt x="11284" y="361"/>
                </a:cubicBezTo>
                <a:cubicBezTo>
                  <a:pt x="11238" y="416"/>
                  <a:pt x="11209" y="464"/>
                  <a:pt x="11209" y="492"/>
                </a:cubicBezTo>
                <a:cubicBezTo>
                  <a:pt x="11209" y="521"/>
                  <a:pt x="11218" y="537"/>
                  <a:pt x="11233" y="544"/>
                </a:cubicBezTo>
                <a:cubicBezTo>
                  <a:pt x="11248" y="550"/>
                  <a:pt x="11269" y="546"/>
                  <a:pt x="11298" y="531"/>
                </a:cubicBezTo>
                <a:cubicBezTo>
                  <a:pt x="11356" y="500"/>
                  <a:pt x="11443" y="424"/>
                  <a:pt x="11559" y="305"/>
                </a:cubicBezTo>
                <a:cubicBezTo>
                  <a:pt x="11689" y="172"/>
                  <a:pt x="11768" y="36"/>
                  <a:pt x="11737" y="4"/>
                </a:cubicBezTo>
                <a:close/>
                <a:moveTo>
                  <a:pt x="12538" y="35"/>
                </a:moveTo>
                <a:cubicBezTo>
                  <a:pt x="12508" y="22"/>
                  <a:pt x="12488" y="29"/>
                  <a:pt x="12475" y="44"/>
                </a:cubicBezTo>
                <a:cubicBezTo>
                  <a:pt x="12471" y="48"/>
                  <a:pt x="12469" y="56"/>
                  <a:pt x="12466" y="63"/>
                </a:cubicBezTo>
                <a:cubicBezTo>
                  <a:pt x="12462" y="76"/>
                  <a:pt x="12463" y="98"/>
                  <a:pt x="12464" y="119"/>
                </a:cubicBezTo>
                <a:cubicBezTo>
                  <a:pt x="12467" y="176"/>
                  <a:pt x="12480" y="251"/>
                  <a:pt x="12522" y="364"/>
                </a:cubicBezTo>
                <a:cubicBezTo>
                  <a:pt x="12563" y="474"/>
                  <a:pt x="12580" y="529"/>
                  <a:pt x="12630" y="533"/>
                </a:cubicBezTo>
                <a:cubicBezTo>
                  <a:pt x="12631" y="533"/>
                  <a:pt x="12631" y="533"/>
                  <a:pt x="12632" y="533"/>
                </a:cubicBezTo>
                <a:cubicBezTo>
                  <a:pt x="12638" y="533"/>
                  <a:pt x="12651" y="527"/>
                  <a:pt x="12658" y="526"/>
                </a:cubicBezTo>
                <a:cubicBezTo>
                  <a:pt x="12712" y="518"/>
                  <a:pt x="12792" y="475"/>
                  <a:pt x="12958" y="386"/>
                </a:cubicBezTo>
                <a:cubicBezTo>
                  <a:pt x="13125" y="297"/>
                  <a:pt x="13213" y="191"/>
                  <a:pt x="13150" y="151"/>
                </a:cubicBezTo>
                <a:cubicBezTo>
                  <a:pt x="13087" y="111"/>
                  <a:pt x="13003" y="136"/>
                  <a:pt x="12962" y="205"/>
                </a:cubicBezTo>
                <a:cubicBezTo>
                  <a:pt x="12937" y="246"/>
                  <a:pt x="12897" y="261"/>
                  <a:pt x="12850" y="250"/>
                </a:cubicBezTo>
                <a:cubicBezTo>
                  <a:pt x="12801" y="237"/>
                  <a:pt x="12742" y="196"/>
                  <a:pt x="12670" y="130"/>
                </a:cubicBezTo>
                <a:cubicBezTo>
                  <a:pt x="12616" y="79"/>
                  <a:pt x="12572" y="49"/>
                  <a:pt x="12538" y="35"/>
                </a:cubicBezTo>
                <a:close/>
                <a:moveTo>
                  <a:pt x="7762" y="198"/>
                </a:moveTo>
                <a:cubicBezTo>
                  <a:pt x="7734" y="198"/>
                  <a:pt x="7680" y="252"/>
                  <a:pt x="7642" y="316"/>
                </a:cubicBezTo>
                <a:cubicBezTo>
                  <a:pt x="7603" y="380"/>
                  <a:pt x="7626" y="431"/>
                  <a:pt x="7692" y="431"/>
                </a:cubicBezTo>
                <a:cubicBezTo>
                  <a:pt x="7758" y="431"/>
                  <a:pt x="7812" y="380"/>
                  <a:pt x="7812" y="316"/>
                </a:cubicBezTo>
                <a:cubicBezTo>
                  <a:pt x="7812" y="252"/>
                  <a:pt x="7789" y="198"/>
                  <a:pt x="7762" y="198"/>
                </a:cubicBezTo>
                <a:close/>
                <a:moveTo>
                  <a:pt x="9435" y="198"/>
                </a:moveTo>
                <a:cubicBezTo>
                  <a:pt x="9129" y="198"/>
                  <a:pt x="9106" y="301"/>
                  <a:pt x="9313" y="402"/>
                </a:cubicBezTo>
                <a:cubicBezTo>
                  <a:pt x="9313" y="402"/>
                  <a:pt x="9314" y="402"/>
                  <a:pt x="9314" y="402"/>
                </a:cubicBezTo>
                <a:cubicBezTo>
                  <a:pt x="9383" y="436"/>
                  <a:pt x="9478" y="469"/>
                  <a:pt x="9595" y="499"/>
                </a:cubicBezTo>
                <a:cubicBezTo>
                  <a:pt x="9770" y="543"/>
                  <a:pt x="9913" y="613"/>
                  <a:pt x="9965" y="671"/>
                </a:cubicBezTo>
                <a:cubicBezTo>
                  <a:pt x="9982" y="690"/>
                  <a:pt x="9991" y="709"/>
                  <a:pt x="9986" y="725"/>
                </a:cubicBezTo>
                <a:cubicBezTo>
                  <a:pt x="9967" y="789"/>
                  <a:pt x="10069" y="875"/>
                  <a:pt x="10213" y="917"/>
                </a:cubicBezTo>
                <a:cubicBezTo>
                  <a:pt x="10411" y="974"/>
                  <a:pt x="10548" y="1001"/>
                  <a:pt x="10635" y="997"/>
                </a:cubicBezTo>
                <a:cubicBezTo>
                  <a:pt x="10643" y="997"/>
                  <a:pt x="10645" y="991"/>
                  <a:pt x="10652" y="990"/>
                </a:cubicBezTo>
                <a:cubicBezTo>
                  <a:pt x="10683" y="986"/>
                  <a:pt x="10711" y="982"/>
                  <a:pt x="10727" y="969"/>
                </a:cubicBezTo>
                <a:cubicBezTo>
                  <a:pt x="10747" y="952"/>
                  <a:pt x="10757" y="929"/>
                  <a:pt x="10757" y="897"/>
                </a:cubicBezTo>
                <a:cubicBezTo>
                  <a:pt x="10757" y="865"/>
                  <a:pt x="10727" y="837"/>
                  <a:pt x="10678" y="816"/>
                </a:cubicBezTo>
                <a:cubicBezTo>
                  <a:pt x="10631" y="795"/>
                  <a:pt x="10566" y="782"/>
                  <a:pt x="10493" y="782"/>
                </a:cubicBezTo>
                <a:cubicBezTo>
                  <a:pt x="10349" y="782"/>
                  <a:pt x="10109" y="652"/>
                  <a:pt x="9963" y="492"/>
                </a:cubicBezTo>
                <a:cubicBezTo>
                  <a:pt x="9817" y="332"/>
                  <a:pt x="9579" y="198"/>
                  <a:pt x="9435" y="198"/>
                </a:cubicBezTo>
                <a:close/>
                <a:moveTo>
                  <a:pt x="13474" y="198"/>
                </a:moveTo>
                <a:cubicBezTo>
                  <a:pt x="13412" y="198"/>
                  <a:pt x="13359" y="252"/>
                  <a:pt x="13359" y="316"/>
                </a:cubicBezTo>
                <a:cubicBezTo>
                  <a:pt x="13359" y="380"/>
                  <a:pt x="13412" y="431"/>
                  <a:pt x="13474" y="431"/>
                </a:cubicBezTo>
                <a:cubicBezTo>
                  <a:pt x="13537" y="431"/>
                  <a:pt x="13586" y="380"/>
                  <a:pt x="13586" y="316"/>
                </a:cubicBezTo>
                <a:cubicBezTo>
                  <a:pt x="13586" y="252"/>
                  <a:pt x="13537" y="198"/>
                  <a:pt x="13474" y="198"/>
                </a:cubicBezTo>
                <a:close/>
                <a:moveTo>
                  <a:pt x="14148" y="696"/>
                </a:moveTo>
                <a:cubicBezTo>
                  <a:pt x="14101" y="709"/>
                  <a:pt x="14052" y="757"/>
                  <a:pt x="13987" y="845"/>
                </a:cubicBezTo>
                <a:cubicBezTo>
                  <a:pt x="13895" y="970"/>
                  <a:pt x="13818" y="1111"/>
                  <a:pt x="13816" y="1159"/>
                </a:cubicBezTo>
                <a:cubicBezTo>
                  <a:pt x="13810" y="1317"/>
                  <a:pt x="14015" y="1251"/>
                  <a:pt x="14081" y="1073"/>
                </a:cubicBezTo>
                <a:cubicBezTo>
                  <a:pt x="14102" y="1017"/>
                  <a:pt x="14124" y="976"/>
                  <a:pt x="14149" y="949"/>
                </a:cubicBezTo>
                <a:cubicBezTo>
                  <a:pt x="14176" y="921"/>
                  <a:pt x="14206" y="907"/>
                  <a:pt x="14245" y="911"/>
                </a:cubicBezTo>
                <a:cubicBezTo>
                  <a:pt x="14322" y="919"/>
                  <a:pt x="14430" y="989"/>
                  <a:pt x="14599" y="1123"/>
                </a:cubicBezTo>
                <a:cubicBezTo>
                  <a:pt x="14657" y="1168"/>
                  <a:pt x="14701" y="1207"/>
                  <a:pt x="14734" y="1241"/>
                </a:cubicBezTo>
                <a:cubicBezTo>
                  <a:pt x="14766" y="1275"/>
                  <a:pt x="14788" y="1304"/>
                  <a:pt x="14798" y="1333"/>
                </a:cubicBezTo>
                <a:cubicBezTo>
                  <a:pt x="14809" y="1361"/>
                  <a:pt x="14808" y="1389"/>
                  <a:pt x="14798" y="1419"/>
                </a:cubicBezTo>
                <a:cubicBezTo>
                  <a:pt x="14789" y="1448"/>
                  <a:pt x="14768" y="1478"/>
                  <a:pt x="14739" y="1514"/>
                </a:cubicBezTo>
                <a:cubicBezTo>
                  <a:pt x="14638" y="1639"/>
                  <a:pt x="14632" y="1769"/>
                  <a:pt x="14718" y="2001"/>
                </a:cubicBezTo>
                <a:cubicBezTo>
                  <a:pt x="14768" y="2138"/>
                  <a:pt x="14809" y="2214"/>
                  <a:pt x="14870" y="2249"/>
                </a:cubicBezTo>
                <a:cubicBezTo>
                  <a:pt x="14930" y="2283"/>
                  <a:pt x="15011" y="2274"/>
                  <a:pt x="15144" y="2240"/>
                </a:cubicBezTo>
                <a:cubicBezTo>
                  <a:pt x="15314" y="2196"/>
                  <a:pt x="15454" y="2150"/>
                  <a:pt x="15454" y="2139"/>
                </a:cubicBezTo>
                <a:cubicBezTo>
                  <a:pt x="15454" y="2129"/>
                  <a:pt x="15518" y="2003"/>
                  <a:pt x="15595" y="1860"/>
                </a:cubicBezTo>
                <a:cubicBezTo>
                  <a:pt x="15643" y="1771"/>
                  <a:pt x="15680" y="1702"/>
                  <a:pt x="15702" y="1648"/>
                </a:cubicBezTo>
                <a:cubicBezTo>
                  <a:pt x="15724" y="1595"/>
                  <a:pt x="15730" y="1557"/>
                  <a:pt x="15724" y="1533"/>
                </a:cubicBezTo>
                <a:cubicBezTo>
                  <a:pt x="15714" y="1486"/>
                  <a:pt x="15647" y="1494"/>
                  <a:pt x="15520" y="1535"/>
                </a:cubicBezTo>
                <a:cubicBezTo>
                  <a:pt x="15294" y="1609"/>
                  <a:pt x="14897" y="1188"/>
                  <a:pt x="15013" y="996"/>
                </a:cubicBezTo>
                <a:cubicBezTo>
                  <a:pt x="15021" y="982"/>
                  <a:pt x="15019" y="968"/>
                  <a:pt x="15009" y="956"/>
                </a:cubicBezTo>
                <a:cubicBezTo>
                  <a:pt x="15000" y="944"/>
                  <a:pt x="14983" y="936"/>
                  <a:pt x="14959" y="927"/>
                </a:cubicBezTo>
                <a:cubicBezTo>
                  <a:pt x="14910" y="910"/>
                  <a:pt x="14837" y="897"/>
                  <a:pt x="14748" y="897"/>
                </a:cubicBezTo>
                <a:cubicBezTo>
                  <a:pt x="14570" y="897"/>
                  <a:pt x="14363" y="835"/>
                  <a:pt x="14289" y="759"/>
                </a:cubicBezTo>
                <a:cubicBezTo>
                  <a:pt x="14236" y="705"/>
                  <a:pt x="14194" y="683"/>
                  <a:pt x="14148" y="696"/>
                </a:cubicBezTo>
                <a:close/>
                <a:moveTo>
                  <a:pt x="12184" y="710"/>
                </a:moveTo>
                <a:cubicBezTo>
                  <a:pt x="12143" y="712"/>
                  <a:pt x="12116" y="757"/>
                  <a:pt x="12116" y="832"/>
                </a:cubicBezTo>
                <a:cubicBezTo>
                  <a:pt x="12116" y="932"/>
                  <a:pt x="12165" y="1013"/>
                  <a:pt x="12227" y="1013"/>
                </a:cubicBezTo>
                <a:cubicBezTo>
                  <a:pt x="12289" y="1013"/>
                  <a:pt x="12342" y="966"/>
                  <a:pt x="12342" y="906"/>
                </a:cubicBezTo>
                <a:cubicBezTo>
                  <a:pt x="12342" y="846"/>
                  <a:pt x="12289" y="764"/>
                  <a:pt x="12227" y="725"/>
                </a:cubicBezTo>
                <a:cubicBezTo>
                  <a:pt x="12212" y="715"/>
                  <a:pt x="12197" y="710"/>
                  <a:pt x="12184" y="710"/>
                </a:cubicBezTo>
                <a:close/>
                <a:moveTo>
                  <a:pt x="9056" y="782"/>
                </a:moveTo>
                <a:cubicBezTo>
                  <a:pt x="8994" y="782"/>
                  <a:pt x="8945" y="875"/>
                  <a:pt x="8945" y="990"/>
                </a:cubicBezTo>
                <a:cubicBezTo>
                  <a:pt x="8945" y="1060"/>
                  <a:pt x="8931" y="1126"/>
                  <a:pt x="8908" y="1184"/>
                </a:cubicBezTo>
                <a:cubicBezTo>
                  <a:pt x="8885" y="1241"/>
                  <a:pt x="8852" y="1291"/>
                  <a:pt x="8812" y="1329"/>
                </a:cubicBezTo>
                <a:cubicBezTo>
                  <a:pt x="8772" y="1368"/>
                  <a:pt x="8726" y="1395"/>
                  <a:pt x="8676" y="1408"/>
                </a:cubicBezTo>
                <a:cubicBezTo>
                  <a:pt x="8627" y="1420"/>
                  <a:pt x="8574" y="1417"/>
                  <a:pt x="8522" y="1397"/>
                </a:cubicBezTo>
                <a:cubicBezTo>
                  <a:pt x="8356" y="1332"/>
                  <a:pt x="8156" y="1539"/>
                  <a:pt x="8153" y="1781"/>
                </a:cubicBezTo>
                <a:cubicBezTo>
                  <a:pt x="8152" y="1850"/>
                  <a:pt x="8304" y="1906"/>
                  <a:pt x="8491" y="1906"/>
                </a:cubicBezTo>
                <a:cubicBezTo>
                  <a:pt x="8751" y="1906"/>
                  <a:pt x="8831" y="1854"/>
                  <a:pt x="8831" y="1682"/>
                </a:cubicBezTo>
                <a:cubicBezTo>
                  <a:pt x="8831" y="1630"/>
                  <a:pt x="8849" y="1580"/>
                  <a:pt x="8878" y="1535"/>
                </a:cubicBezTo>
                <a:cubicBezTo>
                  <a:pt x="8885" y="1525"/>
                  <a:pt x="8890" y="1514"/>
                  <a:pt x="8897" y="1505"/>
                </a:cubicBezTo>
                <a:cubicBezTo>
                  <a:pt x="8939" y="1453"/>
                  <a:pt x="8996" y="1415"/>
                  <a:pt x="9063" y="1397"/>
                </a:cubicBezTo>
                <a:cubicBezTo>
                  <a:pt x="9136" y="1378"/>
                  <a:pt x="9187" y="1344"/>
                  <a:pt x="9217" y="1304"/>
                </a:cubicBezTo>
                <a:cubicBezTo>
                  <a:pt x="9231" y="1284"/>
                  <a:pt x="9242" y="1263"/>
                  <a:pt x="9245" y="1239"/>
                </a:cubicBezTo>
                <a:cubicBezTo>
                  <a:pt x="9247" y="1216"/>
                  <a:pt x="9244" y="1190"/>
                  <a:pt x="9234" y="1164"/>
                </a:cubicBezTo>
                <a:cubicBezTo>
                  <a:pt x="9199" y="1071"/>
                  <a:pt x="9171" y="947"/>
                  <a:pt x="9171" y="888"/>
                </a:cubicBezTo>
                <a:cubicBezTo>
                  <a:pt x="9171" y="829"/>
                  <a:pt x="9118" y="782"/>
                  <a:pt x="9056" y="782"/>
                </a:cubicBezTo>
                <a:close/>
                <a:moveTo>
                  <a:pt x="11482" y="788"/>
                </a:moveTo>
                <a:cubicBezTo>
                  <a:pt x="11451" y="803"/>
                  <a:pt x="11415" y="838"/>
                  <a:pt x="11381" y="893"/>
                </a:cubicBezTo>
                <a:cubicBezTo>
                  <a:pt x="11363" y="924"/>
                  <a:pt x="11329" y="944"/>
                  <a:pt x="11287" y="952"/>
                </a:cubicBezTo>
                <a:cubicBezTo>
                  <a:pt x="11245" y="961"/>
                  <a:pt x="11195" y="956"/>
                  <a:pt x="11149" y="938"/>
                </a:cubicBezTo>
                <a:cubicBezTo>
                  <a:pt x="11097" y="918"/>
                  <a:pt x="11056" y="920"/>
                  <a:pt x="11027" y="942"/>
                </a:cubicBezTo>
                <a:cubicBezTo>
                  <a:pt x="10999" y="964"/>
                  <a:pt x="10984" y="1005"/>
                  <a:pt x="10984" y="1064"/>
                </a:cubicBezTo>
                <a:cubicBezTo>
                  <a:pt x="10984" y="1169"/>
                  <a:pt x="10906" y="1285"/>
                  <a:pt x="10813" y="1322"/>
                </a:cubicBezTo>
                <a:cubicBezTo>
                  <a:pt x="10694" y="1369"/>
                  <a:pt x="10640" y="1418"/>
                  <a:pt x="10654" y="1474"/>
                </a:cubicBezTo>
                <a:cubicBezTo>
                  <a:pt x="10654" y="1475"/>
                  <a:pt x="10654" y="1475"/>
                  <a:pt x="10654" y="1476"/>
                </a:cubicBezTo>
                <a:cubicBezTo>
                  <a:pt x="10669" y="1532"/>
                  <a:pt x="10751" y="1595"/>
                  <a:pt x="10898" y="1670"/>
                </a:cubicBezTo>
                <a:cubicBezTo>
                  <a:pt x="11038" y="1741"/>
                  <a:pt x="11165" y="1807"/>
                  <a:pt x="11181" y="1815"/>
                </a:cubicBezTo>
                <a:cubicBezTo>
                  <a:pt x="11290" y="1870"/>
                  <a:pt x="11611" y="1359"/>
                  <a:pt x="11632" y="1099"/>
                </a:cubicBezTo>
                <a:cubicBezTo>
                  <a:pt x="11638" y="1028"/>
                  <a:pt x="11634" y="970"/>
                  <a:pt x="11624" y="920"/>
                </a:cubicBezTo>
                <a:cubicBezTo>
                  <a:pt x="11621" y="909"/>
                  <a:pt x="11618" y="900"/>
                  <a:pt x="11615" y="890"/>
                </a:cubicBezTo>
                <a:cubicBezTo>
                  <a:pt x="11605" y="856"/>
                  <a:pt x="11592" y="829"/>
                  <a:pt x="11575" y="811"/>
                </a:cubicBezTo>
                <a:cubicBezTo>
                  <a:pt x="11570" y="805"/>
                  <a:pt x="11565" y="800"/>
                  <a:pt x="11559" y="797"/>
                </a:cubicBezTo>
                <a:cubicBezTo>
                  <a:pt x="11536" y="781"/>
                  <a:pt x="11511" y="774"/>
                  <a:pt x="11482" y="788"/>
                </a:cubicBezTo>
                <a:close/>
                <a:moveTo>
                  <a:pt x="7661" y="822"/>
                </a:moveTo>
                <a:cubicBezTo>
                  <a:pt x="7629" y="822"/>
                  <a:pt x="7593" y="844"/>
                  <a:pt x="7551" y="888"/>
                </a:cubicBezTo>
                <a:cubicBezTo>
                  <a:pt x="7483" y="958"/>
                  <a:pt x="7279" y="1013"/>
                  <a:pt x="7099" y="1013"/>
                </a:cubicBezTo>
                <a:cubicBezTo>
                  <a:pt x="6919" y="1013"/>
                  <a:pt x="6623" y="1123"/>
                  <a:pt x="6442" y="1255"/>
                </a:cubicBezTo>
                <a:cubicBezTo>
                  <a:pt x="6250" y="1396"/>
                  <a:pt x="5983" y="1481"/>
                  <a:pt x="5801" y="1460"/>
                </a:cubicBezTo>
                <a:cubicBezTo>
                  <a:pt x="5695" y="1447"/>
                  <a:pt x="5619" y="1451"/>
                  <a:pt x="5573" y="1471"/>
                </a:cubicBezTo>
                <a:cubicBezTo>
                  <a:pt x="5551" y="1480"/>
                  <a:pt x="5536" y="1496"/>
                  <a:pt x="5528" y="1514"/>
                </a:cubicBezTo>
                <a:cubicBezTo>
                  <a:pt x="5520" y="1531"/>
                  <a:pt x="5517" y="1554"/>
                  <a:pt x="5522" y="1580"/>
                </a:cubicBezTo>
                <a:cubicBezTo>
                  <a:pt x="5540" y="1666"/>
                  <a:pt x="5495" y="1813"/>
                  <a:pt x="5421" y="1904"/>
                </a:cubicBezTo>
                <a:cubicBezTo>
                  <a:pt x="5394" y="1939"/>
                  <a:pt x="5376" y="1970"/>
                  <a:pt x="5369" y="2003"/>
                </a:cubicBezTo>
                <a:cubicBezTo>
                  <a:pt x="5346" y="2101"/>
                  <a:pt x="5414" y="2208"/>
                  <a:pt x="5608" y="2415"/>
                </a:cubicBezTo>
                <a:cubicBezTo>
                  <a:pt x="5696" y="2510"/>
                  <a:pt x="5787" y="2597"/>
                  <a:pt x="5862" y="2659"/>
                </a:cubicBezTo>
                <a:cubicBezTo>
                  <a:pt x="5937" y="2722"/>
                  <a:pt x="5996" y="2761"/>
                  <a:pt x="6021" y="2761"/>
                </a:cubicBezTo>
                <a:cubicBezTo>
                  <a:pt x="6058" y="2761"/>
                  <a:pt x="6082" y="2745"/>
                  <a:pt x="6096" y="2715"/>
                </a:cubicBezTo>
                <a:cubicBezTo>
                  <a:pt x="6110" y="2685"/>
                  <a:pt x="6114" y="2639"/>
                  <a:pt x="6107" y="2588"/>
                </a:cubicBezTo>
                <a:cubicBezTo>
                  <a:pt x="6092" y="2484"/>
                  <a:pt x="6036" y="2349"/>
                  <a:pt x="5943" y="2213"/>
                </a:cubicBezTo>
                <a:cubicBezTo>
                  <a:pt x="5857" y="2087"/>
                  <a:pt x="5825" y="1995"/>
                  <a:pt x="5848" y="1935"/>
                </a:cubicBezTo>
                <a:cubicBezTo>
                  <a:pt x="5856" y="1915"/>
                  <a:pt x="5870" y="1897"/>
                  <a:pt x="5890" y="1885"/>
                </a:cubicBezTo>
                <a:cubicBezTo>
                  <a:pt x="6023" y="1800"/>
                  <a:pt x="6209" y="1858"/>
                  <a:pt x="6293" y="1978"/>
                </a:cubicBezTo>
                <a:cubicBezTo>
                  <a:pt x="6322" y="2018"/>
                  <a:pt x="6339" y="2064"/>
                  <a:pt x="6339" y="2116"/>
                </a:cubicBezTo>
                <a:cubicBezTo>
                  <a:pt x="6339" y="2214"/>
                  <a:pt x="6387" y="2295"/>
                  <a:pt x="6445" y="2295"/>
                </a:cubicBezTo>
                <a:cubicBezTo>
                  <a:pt x="6466" y="2295"/>
                  <a:pt x="6487" y="2287"/>
                  <a:pt x="6506" y="2274"/>
                </a:cubicBezTo>
                <a:cubicBezTo>
                  <a:pt x="6515" y="2268"/>
                  <a:pt x="6522" y="2257"/>
                  <a:pt x="6530" y="2249"/>
                </a:cubicBezTo>
                <a:cubicBezTo>
                  <a:pt x="6539" y="2239"/>
                  <a:pt x="6547" y="2232"/>
                  <a:pt x="6555" y="2220"/>
                </a:cubicBezTo>
                <a:cubicBezTo>
                  <a:pt x="6585" y="2174"/>
                  <a:pt x="6611" y="2112"/>
                  <a:pt x="6625" y="2044"/>
                </a:cubicBezTo>
                <a:cubicBezTo>
                  <a:pt x="6625" y="2044"/>
                  <a:pt x="6625" y="2041"/>
                  <a:pt x="6625" y="2041"/>
                </a:cubicBezTo>
                <a:cubicBezTo>
                  <a:pt x="6639" y="1972"/>
                  <a:pt x="6643" y="1900"/>
                  <a:pt x="6635" y="1833"/>
                </a:cubicBezTo>
                <a:cubicBezTo>
                  <a:pt x="6628" y="1766"/>
                  <a:pt x="6608" y="1706"/>
                  <a:pt x="6574" y="1664"/>
                </a:cubicBezTo>
                <a:cubicBezTo>
                  <a:pt x="6483" y="1552"/>
                  <a:pt x="6489" y="1478"/>
                  <a:pt x="6593" y="1392"/>
                </a:cubicBezTo>
                <a:cubicBezTo>
                  <a:pt x="6704" y="1301"/>
                  <a:pt x="7128" y="1197"/>
                  <a:pt x="7523" y="1151"/>
                </a:cubicBezTo>
                <a:cubicBezTo>
                  <a:pt x="7655" y="1136"/>
                  <a:pt x="7786" y="1128"/>
                  <a:pt x="7898" y="1128"/>
                </a:cubicBezTo>
                <a:cubicBezTo>
                  <a:pt x="7968" y="1128"/>
                  <a:pt x="8030" y="1113"/>
                  <a:pt x="8076" y="1091"/>
                </a:cubicBezTo>
                <a:cubicBezTo>
                  <a:pt x="8122" y="1068"/>
                  <a:pt x="8151" y="1036"/>
                  <a:pt x="8151" y="1001"/>
                </a:cubicBezTo>
                <a:cubicBezTo>
                  <a:pt x="8151" y="966"/>
                  <a:pt x="8132" y="941"/>
                  <a:pt x="8102" y="929"/>
                </a:cubicBezTo>
                <a:cubicBezTo>
                  <a:pt x="8072" y="917"/>
                  <a:pt x="8031" y="920"/>
                  <a:pt x="7985" y="938"/>
                </a:cubicBezTo>
                <a:cubicBezTo>
                  <a:pt x="7940" y="956"/>
                  <a:pt x="7890" y="958"/>
                  <a:pt x="7847" y="949"/>
                </a:cubicBezTo>
                <a:cubicBezTo>
                  <a:pt x="7804" y="939"/>
                  <a:pt x="7766" y="916"/>
                  <a:pt x="7746" y="883"/>
                </a:cubicBezTo>
                <a:cubicBezTo>
                  <a:pt x="7721" y="841"/>
                  <a:pt x="7693" y="821"/>
                  <a:pt x="7661" y="822"/>
                </a:cubicBezTo>
                <a:close/>
                <a:moveTo>
                  <a:pt x="5887" y="897"/>
                </a:moveTo>
                <a:cubicBezTo>
                  <a:pt x="5825" y="897"/>
                  <a:pt x="5775" y="949"/>
                  <a:pt x="5775" y="1013"/>
                </a:cubicBezTo>
                <a:cubicBezTo>
                  <a:pt x="5775" y="1077"/>
                  <a:pt x="5825" y="1130"/>
                  <a:pt x="5887" y="1130"/>
                </a:cubicBezTo>
                <a:cubicBezTo>
                  <a:pt x="5949" y="1130"/>
                  <a:pt x="6000" y="1077"/>
                  <a:pt x="6000" y="1013"/>
                </a:cubicBezTo>
                <a:cubicBezTo>
                  <a:pt x="6000" y="949"/>
                  <a:pt x="5949" y="897"/>
                  <a:pt x="5887" y="897"/>
                </a:cubicBezTo>
                <a:close/>
                <a:moveTo>
                  <a:pt x="12271" y="1177"/>
                </a:moveTo>
                <a:cubicBezTo>
                  <a:pt x="12257" y="1176"/>
                  <a:pt x="12243" y="1179"/>
                  <a:pt x="12227" y="1189"/>
                </a:cubicBezTo>
                <a:cubicBezTo>
                  <a:pt x="12165" y="1229"/>
                  <a:pt x="12116" y="1310"/>
                  <a:pt x="12116" y="1370"/>
                </a:cubicBezTo>
                <a:cubicBezTo>
                  <a:pt x="12116" y="1430"/>
                  <a:pt x="12165" y="1480"/>
                  <a:pt x="12227" y="1480"/>
                </a:cubicBezTo>
                <a:cubicBezTo>
                  <a:pt x="12289" y="1480"/>
                  <a:pt x="12342" y="1398"/>
                  <a:pt x="12342" y="1298"/>
                </a:cubicBezTo>
                <a:cubicBezTo>
                  <a:pt x="12342" y="1224"/>
                  <a:pt x="12312" y="1178"/>
                  <a:pt x="12271" y="1177"/>
                </a:cubicBezTo>
                <a:close/>
                <a:moveTo>
                  <a:pt x="14224" y="1530"/>
                </a:moveTo>
                <a:cubicBezTo>
                  <a:pt x="14173" y="1505"/>
                  <a:pt x="14048" y="1544"/>
                  <a:pt x="13881" y="1657"/>
                </a:cubicBezTo>
                <a:cubicBezTo>
                  <a:pt x="13721" y="1765"/>
                  <a:pt x="13413" y="1854"/>
                  <a:pt x="13194" y="1854"/>
                </a:cubicBezTo>
                <a:cubicBezTo>
                  <a:pt x="12738" y="1854"/>
                  <a:pt x="12691" y="1940"/>
                  <a:pt x="13031" y="2159"/>
                </a:cubicBezTo>
                <a:cubicBezTo>
                  <a:pt x="13081" y="2191"/>
                  <a:pt x="13122" y="2214"/>
                  <a:pt x="13159" y="2229"/>
                </a:cubicBezTo>
                <a:cubicBezTo>
                  <a:pt x="13196" y="2245"/>
                  <a:pt x="13229" y="2252"/>
                  <a:pt x="13260" y="2250"/>
                </a:cubicBezTo>
                <a:cubicBezTo>
                  <a:pt x="13322" y="2248"/>
                  <a:pt x="13377" y="2212"/>
                  <a:pt x="13455" y="2141"/>
                </a:cubicBezTo>
                <a:cubicBezTo>
                  <a:pt x="13507" y="2094"/>
                  <a:pt x="13581" y="2068"/>
                  <a:pt x="13661" y="2057"/>
                </a:cubicBezTo>
                <a:cubicBezTo>
                  <a:pt x="13900" y="2024"/>
                  <a:pt x="14191" y="2137"/>
                  <a:pt x="14097" y="2293"/>
                </a:cubicBezTo>
                <a:cubicBezTo>
                  <a:pt x="14078" y="2326"/>
                  <a:pt x="14080" y="2355"/>
                  <a:pt x="14099" y="2376"/>
                </a:cubicBezTo>
                <a:cubicBezTo>
                  <a:pt x="14118" y="2397"/>
                  <a:pt x="14155" y="2410"/>
                  <a:pt x="14203" y="2410"/>
                </a:cubicBezTo>
                <a:cubicBezTo>
                  <a:pt x="14261" y="2410"/>
                  <a:pt x="14305" y="2404"/>
                  <a:pt x="14333" y="2390"/>
                </a:cubicBezTo>
                <a:cubicBezTo>
                  <a:pt x="14388" y="2364"/>
                  <a:pt x="14383" y="2311"/>
                  <a:pt x="14322" y="2240"/>
                </a:cubicBezTo>
                <a:cubicBezTo>
                  <a:pt x="14291" y="2204"/>
                  <a:pt x="14245" y="2161"/>
                  <a:pt x="14184" y="2116"/>
                </a:cubicBezTo>
                <a:cubicBezTo>
                  <a:pt x="14019" y="1992"/>
                  <a:pt x="14015" y="1943"/>
                  <a:pt x="14146" y="1781"/>
                </a:cubicBezTo>
                <a:cubicBezTo>
                  <a:pt x="14230" y="1676"/>
                  <a:pt x="14260" y="1600"/>
                  <a:pt x="14249" y="1558"/>
                </a:cubicBezTo>
                <a:cubicBezTo>
                  <a:pt x="14245" y="1545"/>
                  <a:pt x="14237" y="1536"/>
                  <a:pt x="14224" y="1530"/>
                </a:cubicBezTo>
                <a:close/>
                <a:moveTo>
                  <a:pt x="16164" y="1732"/>
                </a:moveTo>
                <a:cubicBezTo>
                  <a:pt x="16149" y="1728"/>
                  <a:pt x="16136" y="1729"/>
                  <a:pt x="16127" y="1738"/>
                </a:cubicBezTo>
                <a:cubicBezTo>
                  <a:pt x="16091" y="1775"/>
                  <a:pt x="16128" y="1915"/>
                  <a:pt x="16209" y="2050"/>
                </a:cubicBezTo>
                <a:cubicBezTo>
                  <a:pt x="16246" y="2110"/>
                  <a:pt x="16286" y="2161"/>
                  <a:pt x="16323" y="2200"/>
                </a:cubicBezTo>
                <a:cubicBezTo>
                  <a:pt x="16360" y="2240"/>
                  <a:pt x="16395" y="2267"/>
                  <a:pt x="16426" y="2283"/>
                </a:cubicBezTo>
                <a:cubicBezTo>
                  <a:pt x="16487" y="2314"/>
                  <a:pt x="16530" y="2293"/>
                  <a:pt x="16527" y="2207"/>
                </a:cubicBezTo>
                <a:cubicBezTo>
                  <a:pt x="16524" y="2130"/>
                  <a:pt x="16439" y="1997"/>
                  <a:pt x="16349" y="1890"/>
                </a:cubicBezTo>
                <a:cubicBezTo>
                  <a:pt x="16281" y="1810"/>
                  <a:pt x="16210" y="1745"/>
                  <a:pt x="16164" y="1732"/>
                </a:cubicBezTo>
                <a:close/>
                <a:moveTo>
                  <a:pt x="7132" y="1946"/>
                </a:moveTo>
                <a:cubicBezTo>
                  <a:pt x="7070" y="1946"/>
                  <a:pt x="7019" y="1998"/>
                  <a:pt x="7019" y="2062"/>
                </a:cubicBezTo>
                <a:cubicBezTo>
                  <a:pt x="7019" y="2126"/>
                  <a:pt x="7070" y="2179"/>
                  <a:pt x="7132" y="2179"/>
                </a:cubicBezTo>
                <a:cubicBezTo>
                  <a:pt x="7195" y="2179"/>
                  <a:pt x="7246" y="2126"/>
                  <a:pt x="7246" y="2062"/>
                </a:cubicBezTo>
                <a:cubicBezTo>
                  <a:pt x="7246" y="1998"/>
                  <a:pt x="7195" y="1946"/>
                  <a:pt x="7132" y="1946"/>
                </a:cubicBezTo>
                <a:close/>
                <a:moveTo>
                  <a:pt x="4980" y="2179"/>
                </a:moveTo>
                <a:cubicBezTo>
                  <a:pt x="4918" y="2179"/>
                  <a:pt x="4868" y="2231"/>
                  <a:pt x="4868" y="2295"/>
                </a:cubicBezTo>
                <a:cubicBezTo>
                  <a:pt x="4868" y="2359"/>
                  <a:pt x="4918" y="2410"/>
                  <a:pt x="4980" y="2410"/>
                </a:cubicBezTo>
                <a:cubicBezTo>
                  <a:pt x="5042" y="2410"/>
                  <a:pt x="5095" y="2359"/>
                  <a:pt x="5095" y="2295"/>
                </a:cubicBezTo>
                <a:cubicBezTo>
                  <a:pt x="5095" y="2231"/>
                  <a:pt x="5042" y="2179"/>
                  <a:pt x="4980" y="2179"/>
                </a:cubicBezTo>
                <a:close/>
                <a:moveTo>
                  <a:pt x="7526" y="2211"/>
                </a:moveTo>
                <a:cubicBezTo>
                  <a:pt x="7494" y="2220"/>
                  <a:pt x="7472" y="2241"/>
                  <a:pt x="7472" y="2274"/>
                </a:cubicBezTo>
                <a:cubicBezTo>
                  <a:pt x="7472" y="2340"/>
                  <a:pt x="7587" y="2418"/>
                  <a:pt x="7727" y="2446"/>
                </a:cubicBezTo>
                <a:cubicBezTo>
                  <a:pt x="7867" y="2474"/>
                  <a:pt x="8019" y="2502"/>
                  <a:pt x="8065" y="2510"/>
                </a:cubicBezTo>
                <a:cubicBezTo>
                  <a:pt x="8089" y="2515"/>
                  <a:pt x="8111" y="2505"/>
                  <a:pt x="8126" y="2487"/>
                </a:cubicBezTo>
                <a:cubicBezTo>
                  <a:pt x="8142" y="2469"/>
                  <a:pt x="8151" y="2442"/>
                  <a:pt x="8151" y="2410"/>
                </a:cubicBezTo>
                <a:cubicBezTo>
                  <a:pt x="8151" y="2378"/>
                  <a:pt x="8133" y="2350"/>
                  <a:pt x="8104" y="2329"/>
                </a:cubicBezTo>
                <a:cubicBezTo>
                  <a:pt x="8075" y="2309"/>
                  <a:pt x="8035" y="2295"/>
                  <a:pt x="7990" y="2295"/>
                </a:cubicBezTo>
                <a:cubicBezTo>
                  <a:pt x="7902" y="2295"/>
                  <a:pt x="7751" y="2264"/>
                  <a:pt x="7652" y="2225"/>
                </a:cubicBezTo>
                <a:cubicBezTo>
                  <a:pt x="7603" y="2206"/>
                  <a:pt x="7559" y="2202"/>
                  <a:pt x="7526" y="2211"/>
                </a:cubicBezTo>
                <a:close/>
                <a:moveTo>
                  <a:pt x="16987" y="2415"/>
                </a:moveTo>
                <a:cubicBezTo>
                  <a:pt x="16871" y="2418"/>
                  <a:pt x="16745" y="2456"/>
                  <a:pt x="16701" y="2528"/>
                </a:cubicBezTo>
                <a:cubicBezTo>
                  <a:pt x="16663" y="2592"/>
                  <a:pt x="16531" y="2643"/>
                  <a:pt x="16410" y="2643"/>
                </a:cubicBezTo>
                <a:cubicBezTo>
                  <a:pt x="16285" y="2643"/>
                  <a:pt x="16215" y="2675"/>
                  <a:pt x="16201" y="2731"/>
                </a:cubicBezTo>
                <a:cubicBezTo>
                  <a:pt x="16186" y="2787"/>
                  <a:pt x="16227" y="2869"/>
                  <a:pt x="16326" y="2971"/>
                </a:cubicBezTo>
                <a:cubicBezTo>
                  <a:pt x="16401" y="3048"/>
                  <a:pt x="16414" y="3109"/>
                  <a:pt x="16356" y="3109"/>
                </a:cubicBezTo>
                <a:cubicBezTo>
                  <a:pt x="16341" y="3109"/>
                  <a:pt x="16340" y="3116"/>
                  <a:pt x="16347" y="3127"/>
                </a:cubicBezTo>
                <a:cubicBezTo>
                  <a:pt x="16351" y="3132"/>
                  <a:pt x="16362" y="3143"/>
                  <a:pt x="16370" y="3150"/>
                </a:cubicBezTo>
                <a:cubicBezTo>
                  <a:pt x="16412" y="3190"/>
                  <a:pt x="16507" y="3254"/>
                  <a:pt x="16644" y="3330"/>
                </a:cubicBezTo>
                <a:cubicBezTo>
                  <a:pt x="16978" y="3516"/>
                  <a:pt x="17035" y="3603"/>
                  <a:pt x="17006" y="3902"/>
                </a:cubicBezTo>
                <a:cubicBezTo>
                  <a:pt x="16988" y="4095"/>
                  <a:pt x="17022" y="4287"/>
                  <a:pt x="17085" y="4327"/>
                </a:cubicBezTo>
                <a:cubicBezTo>
                  <a:pt x="17148" y="4366"/>
                  <a:pt x="17171" y="4476"/>
                  <a:pt x="17136" y="4570"/>
                </a:cubicBezTo>
                <a:cubicBezTo>
                  <a:pt x="17100" y="4664"/>
                  <a:pt x="17122" y="4741"/>
                  <a:pt x="17184" y="4741"/>
                </a:cubicBezTo>
                <a:cubicBezTo>
                  <a:pt x="17215" y="4741"/>
                  <a:pt x="17251" y="4720"/>
                  <a:pt x="17284" y="4689"/>
                </a:cubicBezTo>
                <a:cubicBezTo>
                  <a:pt x="17316" y="4657"/>
                  <a:pt x="17346" y="4613"/>
                  <a:pt x="17364" y="4565"/>
                </a:cubicBezTo>
                <a:cubicBezTo>
                  <a:pt x="17446" y="4345"/>
                  <a:pt x="17819" y="4337"/>
                  <a:pt x="17992" y="4552"/>
                </a:cubicBezTo>
                <a:cubicBezTo>
                  <a:pt x="18027" y="4596"/>
                  <a:pt x="18081" y="4626"/>
                  <a:pt x="18142" y="4642"/>
                </a:cubicBezTo>
                <a:cubicBezTo>
                  <a:pt x="18263" y="4675"/>
                  <a:pt x="18412" y="4656"/>
                  <a:pt x="18498" y="4597"/>
                </a:cubicBezTo>
                <a:cubicBezTo>
                  <a:pt x="18541" y="4568"/>
                  <a:pt x="18568" y="4529"/>
                  <a:pt x="18568" y="4481"/>
                </a:cubicBezTo>
                <a:cubicBezTo>
                  <a:pt x="18568" y="4417"/>
                  <a:pt x="18487" y="4399"/>
                  <a:pt x="18388" y="4438"/>
                </a:cubicBezTo>
                <a:cubicBezTo>
                  <a:pt x="18328" y="4461"/>
                  <a:pt x="18278" y="4457"/>
                  <a:pt x="18238" y="4430"/>
                </a:cubicBezTo>
                <a:cubicBezTo>
                  <a:pt x="18197" y="4403"/>
                  <a:pt x="18168" y="4352"/>
                  <a:pt x="18147" y="4271"/>
                </a:cubicBezTo>
                <a:cubicBezTo>
                  <a:pt x="18114" y="4140"/>
                  <a:pt x="18029" y="4053"/>
                  <a:pt x="17959" y="4079"/>
                </a:cubicBezTo>
                <a:cubicBezTo>
                  <a:pt x="17889" y="4105"/>
                  <a:pt x="17740" y="4076"/>
                  <a:pt x="17627" y="4016"/>
                </a:cubicBezTo>
                <a:cubicBezTo>
                  <a:pt x="17585" y="3994"/>
                  <a:pt x="17554" y="3975"/>
                  <a:pt x="17531" y="3955"/>
                </a:cubicBezTo>
                <a:cubicBezTo>
                  <a:pt x="17509" y="3936"/>
                  <a:pt x="17495" y="3919"/>
                  <a:pt x="17490" y="3898"/>
                </a:cubicBezTo>
                <a:cubicBezTo>
                  <a:pt x="17484" y="3877"/>
                  <a:pt x="17488" y="3853"/>
                  <a:pt x="17500" y="3826"/>
                </a:cubicBezTo>
                <a:cubicBezTo>
                  <a:pt x="17512" y="3801"/>
                  <a:pt x="17532" y="3772"/>
                  <a:pt x="17559" y="3738"/>
                </a:cubicBezTo>
                <a:cubicBezTo>
                  <a:pt x="17595" y="3695"/>
                  <a:pt x="17616" y="3664"/>
                  <a:pt x="17633" y="3634"/>
                </a:cubicBezTo>
                <a:cubicBezTo>
                  <a:pt x="17645" y="3612"/>
                  <a:pt x="17656" y="3591"/>
                  <a:pt x="17652" y="3572"/>
                </a:cubicBezTo>
                <a:cubicBezTo>
                  <a:pt x="17649" y="3557"/>
                  <a:pt x="17641" y="3542"/>
                  <a:pt x="17626" y="3527"/>
                </a:cubicBezTo>
                <a:cubicBezTo>
                  <a:pt x="17566" y="3466"/>
                  <a:pt x="17401" y="3391"/>
                  <a:pt x="17067" y="3236"/>
                </a:cubicBezTo>
                <a:cubicBezTo>
                  <a:pt x="16772" y="3099"/>
                  <a:pt x="16530" y="2960"/>
                  <a:pt x="16530" y="2926"/>
                </a:cubicBezTo>
                <a:cubicBezTo>
                  <a:pt x="16530" y="2893"/>
                  <a:pt x="16682" y="2810"/>
                  <a:pt x="16869" y="2743"/>
                </a:cubicBezTo>
                <a:cubicBezTo>
                  <a:pt x="17055" y="2677"/>
                  <a:pt x="17209" y="2574"/>
                  <a:pt x="17209" y="2516"/>
                </a:cubicBezTo>
                <a:cubicBezTo>
                  <a:pt x="17209" y="2499"/>
                  <a:pt x="17202" y="2484"/>
                  <a:pt x="17191" y="2471"/>
                </a:cubicBezTo>
                <a:cubicBezTo>
                  <a:pt x="17180" y="2458"/>
                  <a:pt x="17163" y="2445"/>
                  <a:pt x="17142" y="2437"/>
                </a:cubicBezTo>
                <a:cubicBezTo>
                  <a:pt x="17101" y="2420"/>
                  <a:pt x="17045" y="2414"/>
                  <a:pt x="16987" y="2415"/>
                </a:cubicBezTo>
                <a:close/>
                <a:moveTo>
                  <a:pt x="3171" y="2643"/>
                </a:moveTo>
                <a:cubicBezTo>
                  <a:pt x="3109" y="2643"/>
                  <a:pt x="3058" y="2697"/>
                  <a:pt x="3058" y="2761"/>
                </a:cubicBezTo>
                <a:cubicBezTo>
                  <a:pt x="3058" y="2825"/>
                  <a:pt x="3109" y="2876"/>
                  <a:pt x="3171" y="2876"/>
                </a:cubicBezTo>
                <a:cubicBezTo>
                  <a:pt x="3233" y="2876"/>
                  <a:pt x="3283" y="2825"/>
                  <a:pt x="3283" y="2761"/>
                </a:cubicBezTo>
                <a:cubicBezTo>
                  <a:pt x="3283" y="2697"/>
                  <a:pt x="3233" y="2643"/>
                  <a:pt x="3171" y="2643"/>
                </a:cubicBezTo>
                <a:close/>
                <a:moveTo>
                  <a:pt x="15599" y="2686"/>
                </a:moveTo>
                <a:cubicBezTo>
                  <a:pt x="15528" y="2676"/>
                  <a:pt x="15453" y="2682"/>
                  <a:pt x="15379" y="2693"/>
                </a:cubicBezTo>
                <a:cubicBezTo>
                  <a:pt x="15361" y="2696"/>
                  <a:pt x="15344" y="2700"/>
                  <a:pt x="15327" y="2704"/>
                </a:cubicBezTo>
                <a:cubicBezTo>
                  <a:pt x="15274" y="2716"/>
                  <a:pt x="15227" y="2732"/>
                  <a:pt x="15185" y="2752"/>
                </a:cubicBezTo>
                <a:cubicBezTo>
                  <a:pt x="15163" y="2764"/>
                  <a:pt x="15138" y="2773"/>
                  <a:pt x="15121" y="2787"/>
                </a:cubicBezTo>
                <a:cubicBezTo>
                  <a:pt x="15116" y="2791"/>
                  <a:pt x="15112" y="2795"/>
                  <a:pt x="15107" y="2799"/>
                </a:cubicBezTo>
                <a:cubicBezTo>
                  <a:pt x="15079" y="2826"/>
                  <a:pt x="15060" y="2856"/>
                  <a:pt x="15060" y="2890"/>
                </a:cubicBezTo>
                <a:cubicBezTo>
                  <a:pt x="15060" y="2967"/>
                  <a:pt x="15168" y="2989"/>
                  <a:pt x="15334" y="2946"/>
                </a:cubicBezTo>
                <a:cubicBezTo>
                  <a:pt x="15486" y="2907"/>
                  <a:pt x="15642" y="2930"/>
                  <a:pt x="15681" y="2994"/>
                </a:cubicBezTo>
                <a:cubicBezTo>
                  <a:pt x="15702" y="3030"/>
                  <a:pt x="15730" y="3056"/>
                  <a:pt x="15761" y="3075"/>
                </a:cubicBezTo>
                <a:cubicBezTo>
                  <a:pt x="15792" y="3094"/>
                  <a:pt x="15825" y="3106"/>
                  <a:pt x="15855" y="3107"/>
                </a:cubicBezTo>
                <a:cubicBezTo>
                  <a:pt x="15885" y="3109"/>
                  <a:pt x="15912" y="3101"/>
                  <a:pt x="15932" y="3084"/>
                </a:cubicBezTo>
                <a:cubicBezTo>
                  <a:pt x="15952" y="3068"/>
                  <a:pt x="15963" y="3044"/>
                  <a:pt x="15963" y="3009"/>
                </a:cubicBezTo>
                <a:cubicBezTo>
                  <a:pt x="15963" y="2953"/>
                  <a:pt x="15887" y="2840"/>
                  <a:pt x="15794" y="2761"/>
                </a:cubicBezTo>
                <a:cubicBezTo>
                  <a:pt x="15746" y="2721"/>
                  <a:pt x="15677" y="2697"/>
                  <a:pt x="15599" y="2686"/>
                </a:cubicBezTo>
                <a:close/>
                <a:moveTo>
                  <a:pt x="3881" y="2767"/>
                </a:moveTo>
                <a:cubicBezTo>
                  <a:pt x="3860" y="2780"/>
                  <a:pt x="3851" y="2815"/>
                  <a:pt x="3851" y="2871"/>
                </a:cubicBezTo>
                <a:cubicBezTo>
                  <a:pt x="3851" y="2931"/>
                  <a:pt x="3907" y="3017"/>
                  <a:pt x="3979" y="3063"/>
                </a:cubicBezTo>
                <a:cubicBezTo>
                  <a:pt x="4001" y="3077"/>
                  <a:pt x="4017" y="3093"/>
                  <a:pt x="4026" y="3109"/>
                </a:cubicBezTo>
                <a:cubicBezTo>
                  <a:pt x="4034" y="3126"/>
                  <a:pt x="4036" y="3143"/>
                  <a:pt x="4029" y="3163"/>
                </a:cubicBezTo>
                <a:cubicBezTo>
                  <a:pt x="4017" y="3202"/>
                  <a:pt x="3974" y="3247"/>
                  <a:pt x="3902" y="3301"/>
                </a:cubicBezTo>
                <a:cubicBezTo>
                  <a:pt x="3711" y="3444"/>
                  <a:pt x="3708" y="3471"/>
                  <a:pt x="3876" y="3604"/>
                </a:cubicBezTo>
                <a:cubicBezTo>
                  <a:pt x="3926" y="3644"/>
                  <a:pt x="3977" y="3721"/>
                  <a:pt x="4017" y="3810"/>
                </a:cubicBezTo>
                <a:cubicBezTo>
                  <a:pt x="4057" y="3900"/>
                  <a:pt x="4085" y="4005"/>
                  <a:pt x="4096" y="4101"/>
                </a:cubicBezTo>
                <a:cubicBezTo>
                  <a:pt x="4131" y="4438"/>
                  <a:pt x="4118" y="4448"/>
                  <a:pt x="3680" y="4439"/>
                </a:cubicBezTo>
                <a:cubicBezTo>
                  <a:pt x="3579" y="4437"/>
                  <a:pt x="3498" y="4434"/>
                  <a:pt x="3436" y="4425"/>
                </a:cubicBezTo>
                <a:cubicBezTo>
                  <a:pt x="3373" y="4416"/>
                  <a:pt x="3329" y="4403"/>
                  <a:pt x="3295" y="4380"/>
                </a:cubicBezTo>
                <a:cubicBezTo>
                  <a:pt x="3228" y="4336"/>
                  <a:pt x="3208" y="4256"/>
                  <a:pt x="3192" y="4119"/>
                </a:cubicBezTo>
                <a:cubicBezTo>
                  <a:pt x="3172" y="3947"/>
                  <a:pt x="3102" y="3810"/>
                  <a:pt x="3037" y="3810"/>
                </a:cubicBezTo>
                <a:cubicBezTo>
                  <a:pt x="2971" y="3810"/>
                  <a:pt x="2943" y="3908"/>
                  <a:pt x="2974" y="4029"/>
                </a:cubicBezTo>
                <a:cubicBezTo>
                  <a:pt x="3005" y="4150"/>
                  <a:pt x="2987" y="4319"/>
                  <a:pt x="2936" y="4404"/>
                </a:cubicBezTo>
                <a:cubicBezTo>
                  <a:pt x="2884" y="4490"/>
                  <a:pt x="2896" y="4623"/>
                  <a:pt x="2962" y="4705"/>
                </a:cubicBezTo>
                <a:cubicBezTo>
                  <a:pt x="3006" y="4759"/>
                  <a:pt x="3015" y="4804"/>
                  <a:pt x="2983" y="4850"/>
                </a:cubicBezTo>
                <a:cubicBezTo>
                  <a:pt x="2951" y="4897"/>
                  <a:pt x="2880" y="4941"/>
                  <a:pt x="2758" y="4997"/>
                </a:cubicBezTo>
                <a:cubicBezTo>
                  <a:pt x="2669" y="5037"/>
                  <a:pt x="2572" y="5094"/>
                  <a:pt x="2489" y="5153"/>
                </a:cubicBezTo>
                <a:cubicBezTo>
                  <a:pt x="2406" y="5212"/>
                  <a:pt x="2337" y="5273"/>
                  <a:pt x="2301" y="5322"/>
                </a:cubicBezTo>
                <a:cubicBezTo>
                  <a:pt x="2242" y="5399"/>
                  <a:pt x="2204" y="5437"/>
                  <a:pt x="2175" y="5433"/>
                </a:cubicBezTo>
                <a:cubicBezTo>
                  <a:pt x="2160" y="5431"/>
                  <a:pt x="2151" y="5417"/>
                  <a:pt x="2137" y="5393"/>
                </a:cubicBezTo>
                <a:cubicBezTo>
                  <a:pt x="2123" y="5370"/>
                  <a:pt x="2108" y="5340"/>
                  <a:pt x="2091" y="5295"/>
                </a:cubicBezTo>
                <a:cubicBezTo>
                  <a:pt x="2046" y="5173"/>
                  <a:pt x="1975" y="5105"/>
                  <a:pt x="1917" y="5096"/>
                </a:cubicBezTo>
                <a:cubicBezTo>
                  <a:pt x="1888" y="5091"/>
                  <a:pt x="1863" y="5103"/>
                  <a:pt x="1844" y="5128"/>
                </a:cubicBezTo>
                <a:cubicBezTo>
                  <a:pt x="1825" y="5154"/>
                  <a:pt x="1812" y="5194"/>
                  <a:pt x="1812" y="5252"/>
                </a:cubicBezTo>
                <a:cubicBezTo>
                  <a:pt x="1812" y="5341"/>
                  <a:pt x="1888" y="5444"/>
                  <a:pt x="1981" y="5481"/>
                </a:cubicBezTo>
                <a:cubicBezTo>
                  <a:pt x="2075" y="5518"/>
                  <a:pt x="2151" y="5627"/>
                  <a:pt x="2151" y="5725"/>
                </a:cubicBezTo>
                <a:cubicBezTo>
                  <a:pt x="2151" y="5785"/>
                  <a:pt x="2156" y="5830"/>
                  <a:pt x="2166" y="5858"/>
                </a:cubicBezTo>
                <a:cubicBezTo>
                  <a:pt x="2198" y="5936"/>
                  <a:pt x="2292" y="5865"/>
                  <a:pt x="2555" y="5614"/>
                </a:cubicBezTo>
                <a:cubicBezTo>
                  <a:pt x="2610" y="5562"/>
                  <a:pt x="2662" y="5521"/>
                  <a:pt x="2711" y="5486"/>
                </a:cubicBezTo>
                <a:cubicBezTo>
                  <a:pt x="2808" y="5418"/>
                  <a:pt x="2897" y="5383"/>
                  <a:pt x="2988" y="5379"/>
                </a:cubicBezTo>
                <a:cubicBezTo>
                  <a:pt x="3033" y="5377"/>
                  <a:pt x="3080" y="5381"/>
                  <a:pt x="3127" y="5393"/>
                </a:cubicBezTo>
                <a:cubicBezTo>
                  <a:pt x="3271" y="5430"/>
                  <a:pt x="3349" y="5424"/>
                  <a:pt x="3380" y="5366"/>
                </a:cubicBezTo>
                <a:cubicBezTo>
                  <a:pt x="3390" y="5347"/>
                  <a:pt x="3398" y="5320"/>
                  <a:pt x="3398" y="5289"/>
                </a:cubicBezTo>
                <a:cubicBezTo>
                  <a:pt x="3398" y="5194"/>
                  <a:pt x="3529" y="5028"/>
                  <a:pt x="3689" y="4920"/>
                </a:cubicBezTo>
                <a:cubicBezTo>
                  <a:pt x="3829" y="4826"/>
                  <a:pt x="3903" y="4780"/>
                  <a:pt x="3949" y="4785"/>
                </a:cubicBezTo>
                <a:cubicBezTo>
                  <a:pt x="3972" y="4788"/>
                  <a:pt x="3985" y="4803"/>
                  <a:pt x="4000" y="4834"/>
                </a:cubicBezTo>
                <a:cubicBezTo>
                  <a:pt x="4014" y="4864"/>
                  <a:pt x="4027" y="4907"/>
                  <a:pt x="4041" y="4965"/>
                </a:cubicBezTo>
                <a:cubicBezTo>
                  <a:pt x="4075" y="5097"/>
                  <a:pt x="4152" y="5207"/>
                  <a:pt x="4214" y="5207"/>
                </a:cubicBezTo>
                <a:cubicBezTo>
                  <a:pt x="4276" y="5207"/>
                  <a:pt x="4296" y="5126"/>
                  <a:pt x="4259" y="5027"/>
                </a:cubicBezTo>
                <a:cubicBezTo>
                  <a:pt x="4221" y="4924"/>
                  <a:pt x="4267" y="4818"/>
                  <a:pt x="4368" y="4778"/>
                </a:cubicBezTo>
                <a:cubicBezTo>
                  <a:pt x="4464" y="4740"/>
                  <a:pt x="4513" y="4637"/>
                  <a:pt x="4479" y="4547"/>
                </a:cubicBezTo>
                <a:cubicBezTo>
                  <a:pt x="4462" y="4502"/>
                  <a:pt x="4467" y="4454"/>
                  <a:pt x="4486" y="4413"/>
                </a:cubicBezTo>
                <a:cubicBezTo>
                  <a:pt x="4505" y="4370"/>
                  <a:pt x="4540" y="4334"/>
                  <a:pt x="4587" y="4316"/>
                </a:cubicBezTo>
                <a:cubicBezTo>
                  <a:pt x="4680" y="4279"/>
                  <a:pt x="4755" y="4197"/>
                  <a:pt x="4755" y="4133"/>
                </a:cubicBezTo>
                <a:cubicBezTo>
                  <a:pt x="4755" y="4101"/>
                  <a:pt x="4734" y="4079"/>
                  <a:pt x="4704" y="4070"/>
                </a:cubicBezTo>
                <a:cubicBezTo>
                  <a:pt x="4674" y="4061"/>
                  <a:pt x="4633" y="4065"/>
                  <a:pt x="4587" y="4083"/>
                </a:cubicBezTo>
                <a:cubicBezTo>
                  <a:pt x="4475" y="4127"/>
                  <a:pt x="4393" y="4095"/>
                  <a:pt x="4357" y="4025"/>
                </a:cubicBezTo>
                <a:cubicBezTo>
                  <a:pt x="4339" y="3991"/>
                  <a:pt x="4333" y="3949"/>
                  <a:pt x="4341" y="3902"/>
                </a:cubicBezTo>
                <a:cubicBezTo>
                  <a:pt x="4350" y="3855"/>
                  <a:pt x="4372" y="3805"/>
                  <a:pt x="4413" y="3755"/>
                </a:cubicBezTo>
                <a:cubicBezTo>
                  <a:pt x="4438" y="3724"/>
                  <a:pt x="4456" y="3691"/>
                  <a:pt x="4464" y="3656"/>
                </a:cubicBezTo>
                <a:cubicBezTo>
                  <a:pt x="4488" y="3552"/>
                  <a:pt x="4432" y="3418"/>
                  <a:pt x="4280" y="3177"/>
                </a:cubicBezTo>
                <a:cubicBezTo>
                  <a:pt x="4198" y="3046"/>
                  <a:pt x="4129" y="2959"/>
                  <a:pt x="4066" y="2889"/>
                </a:cubicBezTo>
                <a:cubicBezTo>
                  <a:pt x="4036" y="2856"/>
                  <a:pt x="4008" y="2823"/>
                  <a:pt x="3984" y="2804"/>
                </a:cubicBezTo>
                <a:cubicBezTo>
                  <a:pt x="3977" y="2799"/>
                  <a:pt x="3969" y="2791"/>
                  <a:pt x="3963" y="2787"/>
                </a:cubicBezTo>
                <a:cubicBezTo>
                  <a:pt x="3929" y="2764"/>
                  <a:pt x="3900" y="2755"/>
                  <a:pt x="3881" y="2767"/>
                </a:cubicBezTo>
                <a:close/>
                <a:moveTo>
                  <a:pt x="14484" y="2987"/>
                </a:moveTo>
                <a:cubicBezTo>
                  <a:pt x="14457" y="2986"/>
                  <a:pt x="14440" y="3005"/>
                  <a:pt x="14428" y="3030"/>
                </a:cubicBezTo>
                <a:cubicBezTo>
                  <a:pt x="14425" y="3038"/>
                  <a:pt x="14425" y="3047"/>
                  <a:pt x="14423" y="3055"/>
                </a:cubicBezTo>
                <a:cubicBezTo>
                  <a:pt x="14419" y="3079"/>
                  <a:pt x="14421" y="3105"/>
                  <a:pt x="14428" y="3136"/>
                </a:cubicBezTo>
                <a:cubicBezTo>
                  <a:pt x="14431" y="3146"/>
                  <a:pt x="14430" y="3156"/>
                  <a:pt x="14434" y="3167"/>
                </a:cubicBezTo>
                <a:cubicBezTo>
                  <a:pt x="14449" y="3213"/>
                  <a:pt x="14474" y="3263"/>
                  <a:pt x="14516" y="3312"/>
                </a:cubicBezTo>
                <a:cubicBezTo>
                  <a:pt x="14611" y="3424"/>
                  <a:pt x="14666" y="3581"/>
                  <a:pt x="14638" y="3661"/>
                </a:cubicBezTo>
                <a:cubicBezTo>
                  <a:pt x="14624" y="3701"/>
                  <a:pt x="14626" y="3741"/>
                  <a:pt x="14641" y="3767"/>
                </a:cubicBezTo>
                <a:cubicBezTo>
                  <a:pt x="14656" y="3794"/>
                  <a:pt x="14683" y="3810"/>
                  <a:pt x="14720" y="3810"/>
                </a:cubicBezTo>
                <a:cubicBezTo>
                  <a:pt x="14738" y="3810"/>
                  <a:pt x="14755" y="3799"/>
                  <a:pt x="14767" y="3783"/>
                </a:cubicBezTo>
                <a:cubicBezTo>
                  <a:pt x="14771" y="3778"/>
                  <a:pt x="14771" y="3767"/>
                  <a:pt x="14774" y="3760"/>
                </a:cubicBezTo>
                <a:cubicBezTo>
                  <a:pt x="14779" y="3747"/>
                  <a:pt x="14787" y="3738"/>
                  <a:pt x="14790" y="3721"/>
                </a:cubicBezTo>
                <a:cubicBezTo>
                  <a:pt x="14799" y="3665"/>
                  <a:pt x="14796" y="3589"/>
                  <a:pt x="14783" y="3507"/>
                </a:cubicBezTo>
                <a:cubicBezTo>
                  <a:pt x="14782" y="3507"/>
                  <a:pt x="14783" y="3504"/>
                  <a:pt x="14783" y="3504"/>
                </a:cubicBezTo>
                <a:cubicBezTo>
                  <a:pt x="14780" y="3486"/>
                  <a:pt x="14772" y="3470"/>
                  <a:pt x="14769" y="3452"/>
                </a:cubicBezTo>
                <a:cubicBezTo>
                  <a:pt x="14737" y="3302"/>
                  <a:pt x="14680" y="3145"/>
                  <a:pt x="14599" y="3061"/>
                </a:cubicBezTo>
                <a:cubicBezTo>
                  <a:pt x="14553" y="3012"/>
                  <a:pt x="14515" y="2989"/>
                  <a:pt x="14484" y="2987"/>
                </a:cubicBezTo>
                <a:close/>
                <a:moveTo>
                  <a:pt x="4980" y="3109"/>
                </a:moveTo>
                <a:cubicBezTo>
                  <a:pt x="4918" y="3109"/>
                  <a:pt x="4868" y="3162"/>
                  <a:pt x="4868" y="3226"/>
                </a:cubicBezTo>
                <a:cubicBezTo>
                  <a:pt x="4868" y="3290"/>
                  <a:pt x="4918" y="3342"/>
                  <a:pt x="4980" y="3342"/>
                </a:cubicBezTo>
                <a:cubicBezTo>
                  <a:pt x="5042" y="3342"/>
                  <a:pt x="5095" y="3290"/>
                  <a:pt x="5095" y="3226"/>
                </a:cubicBezTo>
                <a:cubicBezTo>
                  <a:pt x="5095" y="3162"/>
                  <a:pt x="5042" y="3109"/>
                  <a:pt x="4980" y="3109"/>
                </a:cubicBezTo>
                <a:close/>
                <a:moveTo>
                  <a:pt x="5660" y="3342"/>
                </a:moveTo>
                <a:cubicBezTo>
                  <a:pt x="5598" y="3342"/>
                  <a:pt x="5548" y="3395"/>
                  <a:pt x="5548" y="3459"/>
                </a:cubicBezTo>
                <a:cubicBezTo>
                  <a:pt x="5548" y="3491"/>
                  <a:pt x="5561" y="3520"/>
                  <a:pt x="5582" y="3541"/>
                </a:cubicBezTo>
                <a:cubicBezTo>
                  <a:pt x="5602" y="3562"/>
                  <a:pt x="5629" y="3575"/>
                  <a:pt x="5660" y="3575"/>
                </a:cubicBezTo>
                <a:cubicBezTo>
                  <a:pt x="5722" y="3575"/>
                  <a:pt x="5775" y="3523"/>
                  <a:pt x="5775" y="3459"/>
                </a:cubicBezTo>
                <a:cubicBezTo>
                  <a:pt x="5775" y="3395"/>
                  <a:pt x="5722" y="3342"/>
                  <a:pt x="5660" y="3342"/>
                </a:cubicBezTo>
                <a:close/>
                <a:moveTo>
                  <a:pt x="15864" y="3593"/>
                </a:moveTo>
                <a:cubicBezTo>
                  <a:pt x="15845" y="3587"/>
                  <a:pt x="15823" y="3590"/>
                  <a:pt x="15803" y="3599"/>
                </a:cubicBezTo>
                <a:cubicBezTo>
                  <a:pt x="15783" y="3607"/>
                  <a:pt x="15762" y="3623"/>
                  <a:pt x="15740" y="3645"/>
                </a:cubicBezTo>
                <a:cubicBezTo>
                  <a:pt x="15649" y="3738"/>
                  <a:pt x="15662" y="3813"/>
                  <a:pt x="15789" y="3921"/>
                </a:cubicBezTo>
                <a:cubicBezTo>
                  <a:pt x="15885" y="4003"/>
                  <a:pt x="15963" y="4136"/>
                  <a:pt x="15963" y="4219"/>
                </a:cubicBezTo>
                <a:cubicBezTo>
                  <a:pt x="15963" y="4302"/>
                  <a:pt x="16029" y="4398"/>
                  <a:pt x="16106" y="4430"/>
                </a:cubicBezTo>
                <a:cubicBezTo>
                  <a:pt x="16329" y="4523"/>
                  <a:pt x="16459" y="4511"/>
                  <a:pt x="16642" y="4387"/>
                </a:cubicBezTo>
                <a:cubicBezTo>
                  <a:pt x="16717" y="4337"/>
                  <a:pt x="16755" y="4306"/>
                  <a:pt x="16755" y="4275"/>
                </a:cubicBezTo>
                <a:cubicBezTo>
                  <a:pt x="16755" y="4243"/>
                  <a:pt x="16717" y="4211"/>
                  <a:pt x="16642" y="4162"/>
                </a:cubicBezTo>
                <a:cubicBezTo>
                  <a:pt x="16548" y="4100"/>
                  <a:pt x="16467" y="3995"/>
                  <a:pt x="16459" y="3929"/>
                </a:cubicBezTo>
                <a:cubicBezTo>
                  <a:pt x="16429" y="3677"/>
                  <a:pt x="16413" y="3668"/>
                  <a:pt x="16256" y="3801"/>
                </a:cubicBezTo>
                <a:cubicBezTo>
                  <a:pt x="16129" y="3910"/>
                  <a:pt x="16070" y="3894"/>
                  <a:pt x="15979" y="3728"/>
                </a:cubicBezTo>
                <a:cubicBezTo>
                  <a:pt x="15937" y="3652"/>
                  <a:pt x="15902" y="3606"/>
                  <a:pt x="15864" y="3593"/>
                </a:cubicBezTo>
                <a:close/>
                <a:moveTo>
                  <a:pt x="5322" y="3810"/>
                </a:moveTo>
                <a:cubicBezTo>
                  <a:pt x="5259" y="3810"/>
                  <a:pt x="5207" y="3861"/>
                  <a:pt x="5207" y="3925"/>
                </a:cubicBezTo>
                <a:cubicBezTo>
                  <a:pt x="5207" y="3989"/>
                  <a:pt x="5259" y="4043"/>
                  <a:pt x="5322" y="4043"/>
                </a:cubicBezTo>
                <a:cubicBezTo>
                  <a:pt x="5384" y="4043"/>
                  <a:pt x="5433" y="3989"/>
                  <a:pt x="5433" y="3925"/>
                </a:cubicBezTo>
                <a:cubicBezTo>
                  <a:pt x="5433" y="3861"/>
                  <a:pt x="5384" y="3810"/>
                  <a:pt x="5322" y="3810"/>
                </a:cubicBezTo>
                <a:close/>
                <a:moveTo>
                  <a:pt x="11322" y="3925"/>
                </a:moveTo>
                <a:cubicBezTo>
                  <a:pt x="11291" y="3925"/>
                  <a:pt x="11264" y="3938"/>
                  <a:pt x="11243" y="3959"/>
                </a:cubicBezTo>
                <a:cubicBezTo>
                  <a:pt x="11223" y="3980"/>
                  <a:pt x="11209" y="4011"/>
                  <a:pt x="11209" y="4043"/>
                </a:cubicBezTo>
                <a:cubicBezTo>
                  <a:pt x="11209" y="4107"/>
                  <a:pt x="11260" y="4158"/>
                  <a:pt x="11322" y="4158"/>
                </a:cubicBezTo>
                <a:cubicBezTo>
                  <a:pt x="11384" y="4158"/>
                  <a:pt x="11435" y="4107"/>
                  <a:pt x="11435" y="4043"/>
                </a:cubicBezTo>
                <a:cubicBezTo>
                  <a:pt x="11435" y="3979"/>
                  <a:pt x="11384" y="3925"/>
                  <a:pt x="11322" y="3925"/>
                </a:cubicBezTo>
                <a:close/>
                <a:moveTo>
                  <a:pt x="7279" y="4203"/>
                </a:moveTo>
                <a:cubicBezTo>
                  <a:pt x="7258" y="4212"/>
                  <a:pt x="7246" y="4233"/>
                  <a:pt x="7246" y="4267"/>
                </a:cubicBezTo>
                <a:cubicBezTo>
                  <a:pt x="7246" y="4335"/>
                  <a:pt x="7297" y="4391"/>
                  <a:pt x="7359" y="4391"/>
                </a:cubicBezTo>
                <a:cubicBezTo>
                  <a:pt x="7421" y="4391"/>
                  <a:pt x="7472" y="4367"/>
                  <a:pt x="7472" y="4339"/>
                </a:cubicBezTo>
                <a:cubicBezTo>
                  <a:pt x="7472" y="4311"/>
                  <a:pt x="7421" y="4255"/>
                  <a:pt x="7359" y="4215"/>
                </a:cubicBezTo>
                <a:cubicBezTo>
                  <a:pt x="7328" y="4196"/>
                  <a:pt x="7299" y="4194"/>
                  <a:pt x="7279" y="4203"/>
                </a:cubicBezTo>
                <a:close/>
                <a:moveTo>
                  <a:pt x="11325" y="4513"/>
                </a:moveTo>
                <a:cubicBezTo>
                  <a:pt x="11269" y="4483"/>
                  <a:pt x="11208" y="4509"/>
                  <a:pt x="11195" y="4622"/>
                </a:cubicBezTo>
                <a:cubicBezTo>
                  <a:pt x="11180" y="4739"/>
                  <a:pt x="11169" y="4812"/>
                  <a:pt x="11149" y="4875"/>
                </a:cubicBezTo>
                <a:cubicBezTo>
                  <a:pt x="11149" y="4876"/>
                  <a:pt x="11149" y="4876"/>
                  <a:pt x="11149" y="4877"/>
                </a:cubicBezTo>
                <a:cubicBezTo>
                  <a:pt x="11129" y="4939"/>
                  <a:pt x="11099" y="4992"/>
                  <a:pt x="11053" y="5067"/>
                </a:cubicBezTo>
                <a:cubicBezTo>
                  <a:pt x="10993" y="5166"/>
                  <a:pt x="11035" y="5279"/>
                  <a:pt x="11170" y="5384"/>
                </a:cubicBezTo>
                <a:cubicBezTo>
                  <a:pt x="11234" y="5434"/>
                  <a:pt x="11282" y="5472"/>
                  <a:pt x="11324" y="5497"/>
                </a:cubicBezTo>
                <a:cubicBezTo>
                  <a:pt x="11449" y="5574"/>
                  <a:pt x="11505" y="5536"/>
                  <a:pt x="11690" y="5391"/>
                </a:cubicBezTo>
                <a:cubicBezTo>
                  <a:pt x="11816" y="5293"/>
                  <a:pt x="11879" y="5228"/>
                  <a:pt x="11877" y="5178"/>
                </a:cubicBezTo>
                <a:cubicBezTo>
                  <a:pt x="11877" y="5178"/>
                  <a:pt x="11877" y="5177"/>
                  <a:pt x="11877" y="5176"/>
                </a:cubicBezTo>
                <a:cubicBezTo>
                  <a:pt x="11871" y="5127"/>
                  <a:pt x="11800" y="5091"/>
                  <a:pt x="11662" y="5054"/>
                </a:cubicBezTo>
                <a:cubicBezTo>
                  <a:pt x="11594" y="5036"/>
                  <a:pt x="11538" y="4997"/>
                  <a:pt x="11498" y="4943"/>
                </a:cubicBezTo>
                <a:cubicBezTo>
                  <a:pt x="11458" y="4890"/>
                  <a:pt x="11435" y="4824"/>
                  <a:pt x="11435" y="4751"/>
                </a:cubicBezTo>
                <a:cubicBezTo>
                  <a:pt x="11435" y="4631"/>
                  <a:pt x="11382" y="4543"/>
                  <a:pt x="11325" y="4513"/>
                </a:cubicBezTo>
                <a:close/>
                <a:moveTo>
                  <a:pt x="6410" y="4549"/>
                </a:moveTo>
                <a:cubicBezTo>
                  <a:pt x="6390" y="4545"/>
                  <a:pt x="6376" y="4548"/>
                  <a:pt x="6367" y="4558"/>
                </a:cubicBezTo>
                <a:cubicBezTo>
                  <a:pt x="6330" y="4596"/>
                  <a:pt x="6398" y="4703"/>
                  <a:pt x="6518" y="4796"/>
                </a:cubicBezTo>
                <a:cubicBezTo>
                  <a:pt x="6681" y="4923"/>
                  <a:pt x="6786" y="4977"/>
                  <a:pt x="6817" y="4963"/>
                </a:cubicBezTo>
                <a:cubicBezTo>
                  <a:pt x="6847" y="4949"/>
                  <a:pt x="6805" y="4869"/>
                  <a:pt x="6670" y="4730"/>
                </a:cubicBezTo>
                <a:cubicBezTo>
                  <a:pt x="6606" y="4664"/>
                  <a:pt x="6540" y="4609"/>
                  <a:pt x="6485" y="4578"/>
                </a:cubicBezTo>
                <a:cubicBezTo>
                  <a:pt x="6484" y="4577"/>
                  <a:pt x="6484" y="4578"/>
                  <a:pt x="6483" y="4578"/>
                </a:cubicBezTo>
                <a:cubicBezTo>
                  <a:pt x="6456" y="4562"/>
                  <a:pt x="6430" y="4553"/>
                  <a:pt x="6410" y="4549"/>
                </a:cubicBezTo>
                <a:close/>
                <a:moveTo>
                  <a:pt x="7472" y="4855"/>
                </a:moveTo>
                <a:cubicBezTo>
                  <a:pt x="7410" y="4855"/>
                  <a:pt x="7359" y="4910"/>
                  <a:pt x="7359" y="4974"/>
                </a:cubicBezTo>
                <a:cubicBezTo>
                  <a:pt x="7359" y="5038"/>
                  <a:pt x="7410" y="5088"/>
                  <a:pt x="7472" y="5088"/>
                </a:cubicBezTo>
                <a:cubicBezTo>
                  <a:pt x="7535" y="5088"/>
                  <a:pt x="7586" y="5038"/>
                  <a:pt x="7586" y="4974"/>
                </a:cubicBezTo>
                <a:cubicBezTo>
                  <a:pt x="7586" y="4910"/>
                  <a:pt x="7535" y="4855"/>
                  <a:pt x="7472" y="4855"/>
                </a:cubicBezTo>
                <a:close/>
                <a:moveTo>
                  <a:pt x="9838" y="4855"/>
                </a:moveTo>
                <a:cubicBezTo>
                  <a:pt x="9810" y="4855"/>
                  <a:pt x="9786" y="4877"/>
                  <a:pt x="9768" y="4907"/>
                </a:cubicBezTo>
                <a:cubicBezTo>
                  <a:pt x="9749" y="4939"/>
                  <a:pt x="9736" y="4983"/>
                  <a:pt x="9736" y="5031"/>
                </a:cubicBezTo>
                <a:cubicBezTo>
                  <a:pt x="9736" y="5079"/>
                  <a:pt x="9757" y="5123"/>
                  <a:pt x="9787" y="5155"/>
                </a:cubicBezTo>
                <a:cubicBezTo>
                  <a:pt x="9817" y="5186"/>
                  <a:pt x="9856" y="5207"/>
                  <a:pt x="9902" y="5207"/>
                </a:cubicBezTo>
                <a:cubicBezTo>
                  <a:pt x="10003" y="5207"/>
                  <a:pt x="10045" y="5137"/>
                  <a:pt x="10005" y="5031"/>
                </a:cubicBezTo>
                <a:cubicBezTo>
                  <a:pt x="9969" y="4935"/>
                  <a:pt x="9893" y="4855"/>
                  <a:pt x="9838" y="4855"/>
                </a:cubicBezTo>
                <a:close/>
                <a:moveTo>
                  <a:pt x="18937" y="4879"/>
                </a:moveTo>
                <a:cubicBezTo>
                  <a:pt x="18918" y="4881"/>
                  <a:pt x="18893" y="4899"/>
                  <a:pt x="18868" y="4916"/>
                </a:cubicBezTo>
                <a:cubicBezTo>
                  <a:pt x="18828" y="4944"/>
                  <a:pt x="18786" y="4984"/>
                  <a:pt x="18745" y="5040"/>
                </a:cubicBezTo>
                <a:cubicBezTo>
                  <a:pt x="18713" y="5086"/>
                  <a:pt x="18684" y="5119"/>
                  <a:pt x="18658" y="5144"/>
                </a:cubicBezTo>
                <a:cubicBezTo>
                  <a:pt x="18582" y="5217"/>
                  <a:pt x="18526" y="5206"/>
                  <a:pt x="18440" y="5119"/>
                </a:cubicBezTo>
                <a:cubicBezTo>
                  <a:pt x="18372" y="5050"/>
                  <a:pt x="18320" y="5015"/>
                  <a:pt x="18275" y="4999"/>
                </a:cubicBezTo>
                <a:cubicBezTo>
                  <a:pt x="18259" y="4993"/>
                  <a:pt x="18243" y="4988"/>
                  <a:pt x="18229" y="4988"/>
                </a:cubicBezTo>
                <a:cubicBezTo>
                  <a:pt x="18220" y="4988"/>
                  <a:pt x="18211" y="4987"/>
                  <a:pt x="18203" y="4990"/>
                </a:cubicBezTo>
                <a:cubicBezTo>
                  <a:pt x="18179" y="4999"/>
                  <a:pt x="18157" y="5018"/>
                  <a:pt x="18138" y="5051"/>
                </a:cubicBezTo>
                <a:cubicBezTo>
                  <a:pt x="18117" y="5088"/>
                  <a:pt x="18100" y="5139"/>
                  <a:pt x="18083" y="5207"/>
                </a:cubicBezTo>
                <a:cubicBezTo>
                  <a:pt x="18073" y="5246"/>
                  <a:pt x="18059" y="5280"/>
                  <a:pt x="18039" y="5309"/>
                </a:cubicBezTo>
                <a:cubicBezTo>
                  <a:pt x="18020" y="5338"/>
                  <a:pt x="17995" y="5361"/>
                  <a:pt x="17966" y="5381"/>
                </a:cubicBezTo>
                <a:cubicBezTo>
                  <a:pt x="17907" y="5419"/>
                  <a:pt x="17828" y="5438"/>
                  <a:pt x="17729" y="5438"/>
                </a:cubicBezTo>
                <a:cubicBezTo>
                  <a:pt x="17655" y="5438"/>
                  <a:pt x="17592" y="5452"/>
                  <a:pt x="17540" y="5470"/>
                </a:cubicBezTo>
                <a:cubicBezTo>
                  <a:pt x="17508" y="5482"/>
                  <a:pt x="17475" y="5494"/>
                  <a:pt x="17458" y="5510"/>
                </a:cubicBezTo>
                <a:cubicBezTo>
                  <a:pt x="17443" y="5524"/>
                  <a:pt x="17436" y="5539"/>
                  <a:pt x="17436" y="5555"/>
                </a:cubicBezTo>
                <a:cubicBezTo>
                  <a:pt x="17436" y="5578"/>
                  <a:pt x="17447" y="5598"/>
                  <a:pt x="17463" y="5614"/>
                </a:cubicBezTo>
                <a:cubicBezTo>
                  <a:pt x="17517" y="5663"/>
                  <a:pt x="17640" y="5680"/>
                  <a:pt x="17769" y="5669"/>
                </a:cubicBezTo>
                <a:cubicBezTo>
                  <a:pt x="17854" y="5662"/>
                  <a:pt x="17942" y="5642"/>
                  <a:pt x="18013" y="5612"/>
                </a:cubicBezTo>
                <a:cubicBezTo>
                  <a:pt x="18048" y="5597"/>
                  <a:pt x="18081" y="5578"/>
                  <a:pt x="18105" y="5558"/>
                </a:cubicBezTo>
                <a:cubicBezTo>
                  <a:pt x="18130" y="5538"/>
                  <a:pt x="18148" y="5517"/>
                  <a:pt x="18158" y="5492"/>
                </a:cubicBezTo>
                <a:cubicBezTo>
                  <a:pt x="18215" y="5338"/>
                  <a:pt x="18273" y="5349"/>
                  <a:pt x="18557" y="5565"/>
                </a:cubicBezTo>
                <a:cubicBezTo>
                  <a:pt x="18648" y="5635"/>
                  <a:pt x="18726" y="5712"/>
                  <a:pt x="18777" y="5784"/>
                </a:cubicBezTo>
                <a:cubicBezTo>
                  <a:pt x="18777" y="5784"/>
                  <a:pt x="18777" y="5787"/>
                  <a:pt x="18777" y="5788"/>
                </a:cubicBezTo>
                <a:cubicBezTo>
                  <a:pt x="18801" y="5823"/>
                  <a:pt x="18819" y="5855"/>
                  <a:pt x="18829" y="5884"/>
                </a:cubicBezTo>
                <a:cubicBezTo>
                  <a:pt x="18829" y="5885"/>
                  <a:pt x="18829" y="5888"/>
                  <a:pt x="18829" y="5888"/>
                </a:cubicBezTo>
                <a:cubicBezTo>
                  <a:pt x="18839" y="5917"/>
                  <a:pt x="18843" y="5942"/>
                  <a:pt x="18836" y="5962"/>
                </a:cubicBezTo>
                <a:cubicBezTo>
                  <a:pt x="18806" y="6041"/>
                  <a:pt x="18864" y="6139"/>
                  <a:pt x="18963" y="6178"/>
                </a:cubicBezTo>
                <a:cubicBezTo>
                  <a:pt x="19000" y="6193"/>
                  <a:pt x="19026" y="6208"/>
                  <a:pt x="19045" y="6225"/>
                </a:cubicBezTo>
                <a:cubicBezTo>
                  <a:pt x="19103" y="6276"/>
                  <a:pt x="19093" y="6347"/>
                  <a:pt x="19023" y="6481"/>
                </a:cubicBezTo>
                <a:cubicBezTo>
                  <a:pt x="18957" y="6608"/>
                  <a:pt x="18835" y="6683"/>
                  <a:pt x="18751" y="6650"/>
                </a:cubicBezTo>
                <a:cubicBezTo>
                  <a:pt x="18661" y="6614"/>
                  <a:pt x="18574" y="6689"/>
                  <a:pt x="18538" y="6829"/>
                </a:cubicBezTo>
                <a:cubicBezTo>
                  <a:pt x="18521" y="6894"/>
                  <a:pt x="18484" y="6944"/>
                  <a:pt x="18440" y="6985"/>
                </a:cubicBezTo>
                <a:cubicBezTo>
                  <a:pt x="18411" y="7012"/>
                  <a:pt x="18381" y="7038"/>
                  <a:pt x="18344" y="7052"/>
                </a:cubicBezTo>
                <a:cubicBezTo>
                  <a:pt x="18313" y="7063"/>
                  <a:pt x="18281" y="7068"/>
                  <a:pt x="18247" y="7068"/>
                </a:cubicBezTo>
                <a:cubicBezTo>
                  <a:pt x="17932" y="7068"/>
                  <a:pt x="17840" y="7262"/>
                  <a:pt x="18084" y="7408"/>
                </a:cubicBezTo>
                <a:cubicBezTo>
                  <a:pt x="18164" y="7456"/>
                  <a:pt x="18240" y="7488"/>
                  <a:pt x="18309" y="7507"/>
                </a:cubicBezTo>
                <a:cubicBezTo>
                  <a:pt x="18447" y="7544"/>
                  <a:pt x="18561" y="7522"/>
                  <a:pt x="18636" y="7448"/>
                </a:cubicBezTo>
                <a:cubicBezTo>
                  <a:pt x="18673" y="7410"/>
                  <a:pt x="18699" y="7362"/>
                  <a:pt x="18716" y="7297"/>
                </a:cubicBezTo>
                <a:cubicBezTo>
                  <a:pt x="18728" y="7250"/>
                  <a:pt x="18741" y="7213"/>
                  <a:pt x="18758" y="7184"/>
                </a:cubicBezTo>
                <a:cubicBezTo>
                  <a:pt x="18775" y="7155"/>
                  <a:pt x="18796" y="7134"/>
                  <a:pt x="18822" y="7121"/>
                </a:cubicBezTo>
                <a:cubicBezTo>
                  <a:pt x="18875" y="7097"/>
                  <a:pt x="18951" y="7104"/>
                  <a:pt x="19068" y="7134"/>
                </a:cubicBezTo>
                <a:cubicBezTo>
                  <a:pt x="19237" y="7178"/>
                  <a:pt x="19317" y="7174"/>
                  <a:pt x="19345" y="7107"/>
                </a:cubicBezTo>
                <a:cubicBezTo>
                  <a:pt x="19355" y="7085"/>
                  <a:pt x="19359" y="7056"/>
                  <a:pt x="19359" y="7019"/>
                </a:cubicBezTo>
                <a:cubicBezTo>
                  <a:pt x="19359" y="6967"/>
                  <a:pt x="19377" y="6912"/>
                  <a:pt x="19405" y="6867"/>
                </a:cubicBezTo>
                <a:cubicBezTo>
                  <a:pt x="19433" y="6820"/>
                  <a:pt x="19470" y="6783"/>
                  <a:pt x="19513" y="6767"/>
                </a:cubicBezTo>
                <a:cubicBezTo>
                  <a:pt x="19567" y="6745"/>
                  <a:pt x="19607" y="6687"/>
                  <a:pt x="19633" y="6609"/>
                </a:cubicBezTo>
                <a:cubicBezTo>
                  <a:pt x="19633" y="6608"/>
                  <a:pt x="19633" y="6608"/>
                  <a:pt x="19633" y="6607"/>
                </a:cubicBezTo>
                <a:cubicBezTo>
                  <a:pt x="19712" y="6368"/>
                  <a:pt x="19665" y="5940"/>
                  <a:pt x="19495" y="5746"/>
                </a:cubicBezTo>
                <a:cubicBezTo>
                  <a:pt x="19442" y="5686"/>
                  <a:pt x="19365" y="5619"/>
                  <a:pt x="19281" y="5560"/>
                </a:cubicBezTo>
                <a:cubicBezTo>
                  <a:pt x="19198" y="5501"/>
                  <a:pt x="19112" y="5453"/>
                  <a:pt x="19038" y="5424"/>
                </a:cubicBezTo>
                <a:cubicBezTo>
                  <a:pt x="18816" y="5336"/>
                  <a:pt x="18793" y="5288"/>
                  <a:pt x="18911" y="5142"/>
                </a:cubicBezTo>
                <a:cubicBezTo>
                  <a:pt x="18989" y="5046"/>
                  <a:pt x="19020" y="4935"/>
                  <a:pt x="18979" y="4893"/>
                </a:cubicBezTo>
                <a:cubicBezTo>
                  <a:pt x="18969" y="4883"/>
                  <a:pt x="18954" y="4876"/>
                  <a:pt x="18937" y="4879"/>
                </a:cubicBezTo>
                <a:close/>
                <a:moveTo>
                  <a:pt x="12227" y="4974"/>
                </a:moveTo>
                <a:cubicBezTo>
                  <a:pt x="12165" y="4974"/>
                  <a:pt x="12116" y="5024"/>
                  <a:pt x="12116" y="5088"/>
                </a:cubicBezTo>
                <a:cubicBezTo>
                  <a:pt x="12116" y="5152"/>
                  <a:pt x="12165" y="5207"/>
                  <a:pt x="12227" y="5207"/>
                </a:cubicBezTo>
                <a:cubicBezTo>
                  <a:pt x="12289" y="5207"/>
                  <a:pt x="12342" y="5152"/>
                  <a:pt x="12342" y="5088"/>
                </a:cubicBezTo>
                <a:cubicBezTo>
                  <a:pt x="12342" y="5024"/>
                  <a:pt x="12289" y="4974"/>
                  <a:pt x="12227" y="4974"/>
                </a:cubicBezTo>
                <a:close/>
                <a:moveTo>
                  <a:pt x="6454" y="5207"/>
                </a:moveTo>
                <a:cubicBezTo>
                  <a:pt x="6391" y="5207"/>
                  <a:pt x="6339" y="5257"/>
                  <a:pt x="6339" y="5322"/>
                </a:cubicBezTo>
                <a:cubicBezTo>
                  <a:pt x="6339" y="5386"/>
                  <a:pt x="6391" y="5438"/>
                  <a:pt x="6454" y="5438"/>
                </a:cubicBezTo>
                <a:cubicBezTo>
                  <a:pt x="6516" y="5438"/>
                  <a:pt x="6565" y="5386"/>
                  <a:pt x="6565" y="5322"/>
                </a:cubicBezTo>
                <a:cubicBezTo>
                  <a:pt x="6565" y="5257"/>
                  <a:pt x="6516" y="5207"/>
                  <a:pt x="6454" y="5207"/>
                </a:cubicBezTo>
                <a:close/>
                <a:moveTo>
                  <a:pt x="9171" y="5207"/>
                </a:moveTo>
                <a:cubicBezTo>
                  <a:pt x="9140" y="5207"/>
                  <a:pt x="9112" y="5220"/>
                  <a:pt x="9091" y="5241"/>
                </a:cubicBezTo>
                <a:cubicBezTo>
                  <a:pt x="9071" y="5262"/>
                  <a:pt x="9056" y="5290"/>
                  <a:pt x="9056" y="5322"/>
                </a:cubicBezTo>
                <a:cubicBezTo>
                  <a:pt x="9056" y="5386"/>
                  <a:pt x="9109" y="5438"/>
                  <a:pt x="9171" y="5438"/>
                </a:cubicBezTo>
                <a:cubicBezTo>
                  <a:pt x="9234" y="5438"/>
                  <a:pt x="9283" y="5386"/>
                  <a:pt x="9283" y="5322"/>
                </a:cubicBezTo>
                <a:cubicBezTo>
                  <a:pt x="9283" y="5257"/>
                  <a:pt x="9234" y="5207"/>
                  <a:pt x="9171" y="5207"/>
                </a:cubicBezTo>
                <a:close/>
                <a:moveTo>
                  <a:pt x="12827" y="5366"/>
                </a:moveTo>
                <a:cubicBezTo>
                  <a:pt x="12807" y="5376"/>
                  <a:pt x="12794" y="5399"/>
                  <a:pt x="12794" y="5433"/>
                </a:cubicBezTo>
                <a:cubicBezTo>
                  <a:pt x="12794" y="5500"/>
                  <a:pt x="12845" y="5555"/>
                  <a:pt x="12907" y="5555"/>
                </a:cubicBezTo>
                <a:cubicBezTo>
                  <a:pt x="12970" y="5555"/>
                  <a:pt x="13021" y="5531"/>
                  <a:pt x="13021" y="5503"/>
                </a:cubicBezTo>
                <a:cubicBezTo>
                  <a:pt x="13021" y="5474"/>
                  <a:pt x="12970" y="5420"/>
                  <a:pt x="12907" y="5381"/>
                </a:cubicBezTo>
                <a:cubicBezTo>
                  <a:pt x="12876" y="5361"/>
                  <a:pt x="12848" y="5357"/>
                  <a:pt x="12827" y="5366"/>
                </a:cubicBezTo>
                <a:close/>
                <a:moveTo>
                  <a:pt x="12121" y="5671"/>
                </a:moveTo>
                <a:cubicBezTo>
                  <a:pt x="12102" y="5671"/>
                  <a:pt x="12086" y="5680"/>
                  <a:pt x="12072" y="5693"/>
                </a:cubicBezTo>
                <a:cubicBezTo>
                  <a:pt x="12065" y="5699"/>
                  <a:pt x="12060" y="5712"/>
                  <a:pt x="12055" y="5721"/>
                </a:cubicBezTo>
                <a:cubicBezTo>
                  <a:pt x="12049" y="5731"/>
                  <a:pt x="12042" y="5735"/>
                  <a:pt x="12037" y="5746"/>
                </a:cubicBezTo>
                <a:cubicBezTo>
                  <a:pt x="12037" y="5747"/>
                  <a:pt x="12037" y="5748"/>
                  <a:pt x="12037" y="5748"/>
                </a:cubicBezTo>
                <a:cubicBezTo>
                  <a:pt x="12019" y="5795"/>
                  <a:pt x="12012" y="5859"/>
                  <a:pt x="12021" y="5929"/>
                </a:cubicBezTo>
                <a:cubicBezTo>
                  <a:pt x="12067" y="6265"/>
                  <a:pt x="11681" y="6363"/>
                  <a:pt x="11472" y="6069"/>
                </a:cubicBezTo>
                <a:cubicBezTo>
                  <a:pt x="11415" y="5989"/>
                  <a:pt x="11369" y="5945"/>
                  <a:pt x="11325" y="5933"/>
                </a:cubicBezTo>
                <a:cubicBezTo>
                  <a:pt x="11323" y="5932"/>
                  <a:pt x="11319" y="5933"/>
                  <a:pt x="11317" y="5933"/>
                </a:cubicBezTo>
                <a:cubicBezTo>
                  <a:pt x="11275" y="5925"/>
                  <a:pt x="11238" y="5944"/>
                  <a:pt x="11189" y="5994"/>
                </a:cubicBezTo>
                <a:cubicBezTo>
                  <a:pt x="11098" y="6088"/>
                  <a:pt x="11014" y="6096"/>
                  <a:pt x="10917" y="6014"/>
                </a:cubicBezTo>
                <a:cubicBezTo>
                  <a:pt x="10855" y="5960"/>
                  <a:pt x="10811" y="5942"/>
                  <a:pt x="10778" y="5940"/>
                </a:cubicBezTo>
                <a:cubicBezTo>
                  <a:pt x="10756" y="5939"/>
                  <a:pt x="10735" y="5940"/>
                  <a:pt x="10725" y="5956"/>
                </a:cubicBezTo>
                <a:cubicBezTo>
                  <a:pt x="10716" y="5972"/>
                  <a:pt x="10719" y="6000"/>
                  <a:pt x="10722" y="6028"/>
                </a:cubicBezTo>
                <a:cubicBezTo>
                  <a:pt x="10726" y="6073"/>
                  <a:pt x="10738" y="6128"/>
                  <a:pt x="10771" y="6193"/>
                </a:cubicBezTo>
                <a:cubicBezTo>
                  <a:pt x="10807" y="6264"/>
                  <a:pt x="10860" y="6343"/>
                  <a:pt x="10929" y="6421"/>
                </a:cubicBezTo>
                <a:cubicBezTo>
                  <a:pt x="11084" y="6592"/>
                  <a:pt x="11158" y="6710"/>
                  <a:pt x="11148" y="6797"/>
                </a:cubicBezTo>
                <a:cubicBezTo>
                  <a:pt x="11137" y="6884"/>
                  <a:pt x="11041" y="6940"/>
                  <a:pt x="10858" y="6989"/>
                </a:cubicBezTo>
                <a:cubicBezTo>
                  <a:pt x="10668" y="7040"/>
                  <a:pt x="10590" y="6981"/>
                  <a:pt x="10490" y="6709"/>
                </a:cubicBezTo>
                <a:cubicBezTo>
                  <a:pt x="10454" y="6612"/>
                  <a:pt x="10407" y="6533"/>
                  <a:pt x="10359" y="6481"/>
                </a:cubicBezTo>
                <a:cubicBezTo>
                  <a:pt x="10311" y="6430"/>
                  <a:pt x="10265" y="6405"/>
                  <a:pt x="10225" y="6421"/>
                </a:cubicBezTo>
                <a:cubicBezTo>
                  <a:pt x="10148" y="6451"/>
                  <a:pt x="10054" y="6426"/>
                  <a:pt x="10017" y="6365"/>
                </a:cubicBezTo>
                <a:cubicBezTo>
                  <a:pt x="9946" y="6247"/>
                  <a:pt x="9876" y="6225"/>
                  <a:pt x="9824" y="6279"/>
                </a:cubicBezTo>
                <a:cubicBezTo>
                  <a:pt x="9771" y="6333"/>
                  <a:pt x="9736" y="6462"/>
                  <a:pt x="9736" y="6654"/>
                </a:cubicBezTo>
                <a:cubicBezTo>
                  <a:pt x="9736" y="7060"/>
                  <a:pt x="9585" y="7287"/>
                  <a:pt x="9456" y="7071"/>
                </a:cubicBezTo>
                <a:cubicBezTo>
                  <a:pt x="9436" y="7039"/>
                  <a:pt x="9407" y="7008"/>
                  <a:pt x="9375" y="6987"/>
                </a:cubicBezTo>
                <a:cubicBezTo>
                  <a:pt x="9375" y="6987"/>
                  <a:pt x="9374" y="6987"/>
                  <a:pt x="9374" y="6987"/>
                </a:cubicBezTo>
                <a:cubicBezTo>
                  <a:pt x="9341" y="6966"/>
                  <a:pt x="9307" y="6953"/>
                  <a:pt x="9278" y="6953"/>
                </a:cubicBezTo>
                <a:cubicBezTo>
                  <a:pt x="9202" y="6953"/>
                  <a:pt x="9168" y="7138"/>
                  <a:pt x="9173" y="7344"/>
                </a:cubicBezTo>
                <a:cubicBezTo>
                  <a:pt x="9176" y="7446"/>
                  <a:pt x="9190" y="7553"/>
                  <a:pt x="9211" y="7645"/>
                </a:cubicBezTo>
                <a:cubicBezTo>
                  <a:pt x="9233" y="7738"/>
                  <a:pt x="9261" y="7815"/>
                  <a:pt x="9300" y="7855"/>
                </a:cubicBezTo>
                <a:cubicBezTo>
                  <a:pt x="9390" y="7947"/>
                  <a:pt x="9222" y="8226"/>
                  <a:pt x="9000" y="8468"/>
                </a:cubicBezTo>
                <a:cubicBezTo>
                  <a:pt x="8890" y="8589"/>
                  <a:pt x="8765" y="8700"/>
                  <a:pt x="8653" y="8774"/>
                </a:cubicBezTo>
                <a:cubicBezTo>
                  <a:pt x="8541" y="8849"/>
                  <a:pt x="8443" y="8888"/>
                  <a:pt x="8381" y="8860"/>
                </a:cubicBezTo>
                <a:cubicBezTo>
                  <a:pt x="8295" y="8822"/>
                  <a:pt x="8200" y="8795"/>
                  <a:pt x="8102" y="8782"/>
                </a:cubicBezTo>
                <a:cubicBezTo>
                  <a:pt x="7905" y="8754"/>
                  <a:pt x="7699" y="8775"/>
                  <a:pt x="7551" y="8837"/>
                </a:cubicBezTo>
                <a:cubicBezTo>
                  <a:pt x="7477" y="8868"/>
                  <a:pt x="7417" y="8910"/>
                  <a:pt x="7380" y="8961"/>
                </a:cubicBezTo>
                <a:cubicBezTo>
                  <a:pt x="7299" y="9073"/>
                  <a:pt x="7166" y="9165"/>
                  <a:pt x="7083" y="9165"/>
                </a:cubicBezTo>
                <a:cubicBezTo>
                  <a:pt x="7043" y="9165"/>
                  <a:pt x="6997" y="9194"/>
                  <a:pt x="6958" y="9241"/>
                </a:cubicBezTo>
                <a:cubicBezTo>
                  <a:pt x="6919" y="9287"/>
                  <a:pt x="6885" y="9352"/>
                  <a:pt x="6867" y="9423"/>
                </a:cubicBezTo>
                <a:cubicBezTo>
                  <a:pt x="6793" y="9716"/>
                  <a:pt x="6610" y="9601"/>
                  <a:pt x="6548" y="9223"/>
                </a:cubicBezTo>
                <a:cubicBezTo>
                  <a:pt x="6536" y="9148"/>
                  <a:pt x="6549" y="9080"/>
                  <a:pt x="6585" y="9022"/>
                </a:cubicBezTo>
                <a:cubicBezTo>
                  <a:pt x="6585" y="9021"/>
                  <a:pt x="6584" y="9020"/>
                  <a:pt x="6585" y="9020"/>
                </a:cubicBezTo>
                <a:cubicBezTo>
                  <a:pt x="6603" y="8991"/>
                  <a:pt x="6628" y="8965"/>
                  <a:pt x="6658" y="8941"/>
                </a:cubicBezTo>
                <a:cubicBezTo>
                  <a:pt x="6688" y="8916"/>
                  <a:pt x="6724" y="8894"/>
                  <a:pt x="6766" y="8875"/>
                </a:cubicBezTo>
                <a:cubicBezTo>
                  <a:pt x="6847" y="8838"/>
                  <a:pt x="6906" y="8807"/>
                  <a:pt x="6946" y="8778"/>
                </a:cubicBezTo>
                <a:cubicBezTo>
                  <a:pt x="6985" y="8749"/>
                  <a:pt x="7005" y="8723"/>
                  <a:pt x="7001" y="8696"/>
                </a:cubicBezTo>
                <a:cubicBezTo>
                  <a:pt x="6995" y="8642"/>
                  <a:pt x="6901" y="8584"/>
                  <a:pt x="6717" y="8497"/>
                </a:cubicBezTo>
                <a:cubicBezTo>
                  <a:pt x="6636" y="8458"/>
                  <a:pt x="6559" y="8436"/>
                  <a:pt x="6487" y="8430"/>
                </a:cubicBezTo>
                <a:cubicBezTo>
                  <a:pt x="6486" y="8430"/>
                  <a:pt x="6486" y="8430"/>
                  <a:pt x="6485" y="8430"/>
                </a:cubicBezTo>
                <a:cubicBezTo>
                  <a:pt x="6342" y="8420"/>
                  <a:pt x="6225" y="8475"/>
                  <a:pt x="6162" y="8577"/>
                </a:cubicBezTo>
                <a:cubicBezTo>
                  <a:pt x="6131" y="8629"/>
                  <a:pt x="6114" y="8692"/>
                  <a:pt x="6114" y="8767"/>
                </a:cubicBezTo>
                <a:cubicBezTo>
                  <a:pt x="6114" y="8810"/>
                  <a:pt x="6090" y="8861"/>
                  <a:pt x="6054" y="8911"/>
                </a:cubicBezTo>
                <a:cubicBezTo>
                  <a:pt x="6018" y="8960"/>
                  <a:pt x="5971" y="9008"/>
                  <a:pt x="5916" y="9040"/>
                </a:cubicBezTo>
                <a:cubicBezTo>
                  <a:pt x="5660" y="9191"/>
                  <a:pt x="5531" y="9271"/>
                  <a:pt x="5496" y="9345"/>
                </a:cubicBezTo>
                <a:cubicBezTo>
                  <a:pt x="5479" y="9382"/>
                  <a:pt x="5483" y="9417"/>
                  <a:pt x="5510" y="9459"/>
                </a:cubicBezTo>
                <a:cubicBezTo>
                  <a:pt x="5537" y="9502"/>
                  <a:pt x="5585" y="9551"/>
                  <a:pt x="5648" y="9615"/>
                </a:cubicBezTo>
                <a:cubicBezTo>
                  <a:pt x="5780" y="9751"/>
                  <a:pt x="5887" y="9968"/>
                  <a:pt x="5887" y="10096"/>
                </a:cubicBezTo>
                <a:cubicBezTo>
                  <a:pt x="5887" y="10395"/>
                  <a:pt x="5926" y="10390"/>
                  <a:pt x="6298" y="10035"/>
                </a:cubicBezTo>
                <a:cubicBezTo>
                  <a:pt x="6616" y="9732"/>
                  <a:pt x="6888" y="9710"/>
                  <a:pt x="6801" y="9994"/>
                </a:cubicBezTo>
                <a:cubicBezTo>
                  <a:pt x="6774" y="10082"/>
                  <a:pt x="6731" y="10403"/>
                  <a:pt x="6705" y="10707"/>
                </a:cubicBezTo>
                <a:cubicBezTo>
                  <a:pt x="6660" y="11240"/>
                  <a:pt x="6742" y="11380"/>
                  <a:pt x="6968" y="11153"/>
                </a:cubicBezTo>
                <a:cubicBezTo>
                  <a:pt x="7019" y="11103"/>
                  <a:pt x="7090" y="11079"/>
                  <a:pt x="7169" y="11075"/>
                </a:cubicBezTo>
                <a:cubicBezTo>
                  <a:pt x="7169" y="11075"/>
                  <a:pt x="7170" y="11075"/>
                  <a:pt x="7171" y="11075"/>
                </a:cubicBezTo>
                <a:cubicBezTo>
                  <a:pt x="7410" y="11064"/>
                  <a:pt x="7731" y="11246"/>
                  <a:pt x="7860" y="11510"/>
                </a:cubicBezTo>
                <a:cubicBezTo>
                  <a:pt x="7897" y="11588"/>
                  <a:pt x="7926" y="11649"/>
                  <a:pt x="7943" y="11698"/>
                </a:cubicBezTo>
                <a:cubicBezTo>
                  <a:pt x="7961" y="11748"/>
                  <a:pt x="7968" y="11784"/>
                  <a:pt x="7964" y="11817"/>
                </a:cubicBezTo>
                <a:cubicBezTo>
                  <a:pt x="7964" y="11817"/>
                  <a:pt x="7964" y="11820"/>
                  <a:pt x="7964" y="11820"/>
                </a:cubicBezTo>
                <a:cubicBezTo>
                  <a:pt x="7963" y="11831"/>
                  <a:pt x="7954" y="11839"/>
                  <a:pt x="7950" y="11849"/>
                </a:cubicBezTo>
                <a:cubicBezTo>
                  <a:pt x="7943" y="11868"/>
                  <a:pt x="7936" y="11887"/>
                  <a:pt x="7919" y="11905"/>
                </a:cubicBezTo>
                <a:cubicBezTo>
                  <a:pt x="7892" y="11931"/>
                  <a:pt x="7854" y="11958"/>
                  <a:pt x="7804" y="11991"/>
                </a:cubicBezTo>
                <a:cubicBezTo>
                  <a:pt x="7504" y="12183"/>
                  <a:pt x="7526" y="12344"/>
                  <a:pt x="7839" y="12238"/>
                </a:cubicBezTo>
                <a:cubicBezTo>
                  <a:pt x="7979" y="12191"/>
                  <a:pt x="8193" y="12159"/>
                  <a:pt x="8313" y="12166"/>
                </a:cubicBezTo>
                <a:cubicBezTo>
                  <a:pt x="8433" y="12174"/>
                  <a:pt x="8593" y="12095"/>
                  <a:pt x="8667" y="11991"/>
                </a:cubicBezTo>
                <a:cubicBezTo>
                  <a:pt x="8698" y="11948"/>
                  <a:pt x="8722" y="11915"/>
                  <a:pt x="8744" y="11896"/>
                </a:cubicBezTo>
                <a:cubicBezTo>
                  <a:pt x="8763" y="11878"/>
                  <a:pt x="8781" y="11875"/>
                  <a:pt x="8798" y="11878"/>
                </a:cubicBezTo>
                <a:cubicBezTo>
                  <a:pt x="8803" y="11879"/>
                  <a:pt x="8808" y="11882"/>
                  <a:pt x="8814" y="11885"/>
                </a:cubicBezTo>
                <a:cubicBezTo>
                  <a:pt x="8823" y="11890"/>
                  <a:pt x="8835" y="11904"/>
                  <a:pt x="8845" y="11915"/>
                </a:cubicBezTo>
                <a:cubicBezTo>
                  <a:pt x="8872" y="11947"/>
                  <a:pt x="8903" y="11993"/>
                  <a:pt x="8945" y="12073"/>
                </a:cubicBezTo>
                <a:cubicBezTo>
                  <a:pt x="9005" y="12189"/>
                  <a:pt x="9033" y="12264"/>
                  <a:pt x="9026" y="12324"/>
                </a:cubicBezTo>
                <a:cubicBezTo>
                  <a:pt x="9020" y="12384"/>
                  <a:pt x="8978" y="12431"/>
                  <a:pt x="8897" y="12491"/>
                </a:cubicBezTo>
                <a:cubicBezTo>
                  <a:pt x="8845" y="12530"/>
                  <a:pt x="8771" y="12558"/>
                  <a:pt x="8697" y="12573"/>
                </a:cubicBezTo>
                <a:cubicBezTo>
                  <a:pt x="8622" y="12588"/>
                  <a:pt x="8547" y="12590"/>
                  <a:pt x="8486" y="12573"/>
                </a:cubicBezTo>
                <a:cubicBezTo>
                  <a:pt x="8364" y="12541"/>
                  <a:pt x="8266" y="12565"/>
                  <a:pt x="8266" y="12629"/>
                </a:cubicBezTo>
                <a:cubicBezTo>
                  <a:pt x="8266" y="12833"/>
                  <a:pt x="8570" y="13014"/>
                  <a:pt x="8777" y="12932"/>
                </a:cubicBezTo>
                <a:cubicBezTo>
                  <a:pt x="8842" y="12906"/>
                  <a:pt x="8906" y="12905"/>
                  <a:pt x="8965" y="12928"/>
                </a:cubicBezTo>
                <a:cubicBezTo>
                  <a:pt x="9025" y="12951"/>
                  <a:pt x="9081" y="12998"/>
                  <a:pt x="9131" y="13068"/>
                </a:cubicBezTo>
                <a:cubicBezTo>
                  <a:pt x="9189" y="13150"/>
                  <a:pt x="9236" y="13197"/>
                  <a:pt x="9279" y="13210"/>
                </a:cubicBezTo>
                <a:cubicBezTo>
                  <a:pt x="9324" y="13223"/>
                  <a:pt x="9365" y="13203"/>
                  <a:pt x="9414" y="13152"/>
                </a:cubicBezTo>
                <a:cubicBezTo>
                  <a:pt x="9501" y="13063"/>
                  <a:pt x="9612" y="13055"/>
                  <a:pt x="9747" y="13129"/>
                </a:cubicBezTo>
                <a:cubicBezTo>
                  <a:pt x="9787" y="13151"/>
                  <a:pt x="9823" y="13164"/>
                  <a:pt x="9860" y="13165"/>
                </a:cubicBezTo>
                <a:cubicBezTo>
                  <a:pt x="9897" y="13166"/>
                  <a:pt x="9936" y="13155"/>
                  <a:pt x="9977" y="13131"/>
                </a:cubicBezTo>
                <a:cubicBezTo>
                  <a:pt x="10018" y="13107"/>
                  <a:pt x="10063" y="13066"/>
                  <a:pt x="10115" y="13013"/>
                </a:cubicBezTo>
                <a:cubicBezTo>
                  <a:pt x="10167" y="12959"/>
                  <a:pt x="10225" y="12891"/>
                  <a:pt x="10295" y="12805"/>
                </a:cubicBezTo>
                <a:cubicBezTo>
                  <a:pt x="10420" y="12648"/>
                  <a:pt x="10495" y="12546"/>
                  <a:pt x="10549" y="12459"/>
                </a:cubicBezTo>
                <a:cubicBezTo>
                  <a:pt x="10571" y="12424"/>
                  <a:pt x="10592" y="12389"/>
                  <a:pt x="10603" y="12362"/>
                </a:cubicBezTo>
                <a:cubicBezTo>
                  <a:pt x="10608" y="12350"/>
                  <a:pt x="10614" y="12337"/>
                  <a:pt x="10617" y="12326"/>
                </a:cubicBezTo>
                <a:cubicBezTo>
                  <a:pt x="10630" y="12283"/>
                  <a:pt x="10633" y="12248"/>
                  <a:pt x="10619" y="12218"/>
                </a:cubicBezTo>
                <a:cubicBezTo>
                  <a:pt x="10603" y="12187"/>
                  <a:pt x="10573" y="12162"/>
                  <a:pt x="10530" y="12134"/>
                </a:cubicBezTo>
                <a:cubicBezTo>
                  <a:pt x="10436" y="12075"/>
                  <a:pt x="10398" y="11790"/>
                  <a:pt x="10431" y="11602"/>
                </a:cubicBezTo>
                <a:cubicBezTo>
                  <a:pt x="10431" y="11601"/>
                  <a:pt x="10430" y="11601"/>
                  <a:pt x="10431" y="11600"/>
                </a:cubicBezTo>
                <a:cubicBezTo>
                  <a:pt x="10442" y="11537"/>
                  <a:pt x="10460" y="11486"/>
                  <a:pt x="10488" y="11456"/>
                </a:cubicBezTo>
                <a:cubicBezTo>
                  <a:pt x="10502" y="11443"/>
                  <a:pt x="10523" y="11439"/>
                  <a:pt x="10549" y="11442"/>
                </a:cubicBezTo>
                <a:cubicBezTo>
                  <a:pt x="10629" y="11450"/>
                  <a:pt x="10758" y="11525"/>
                  <a:pt x="10877" y="11620"/>
                </a:cubicBezTo>
                <a:cubicBezTo>
                  <a:pt x="10957" y="11683"/>
                  <a:pt x="11031" y="11754"/>
                  <a:pt x="11085" y="11820"/>
                </a:cubicBezTo>
                <a:cubicBezTo>
                  <a:pt x="11095" y="11834"/>
                  <a:pt x="11100" y="11844"/>
                  <a:pt x="11109" y="11856"/>
                </a:cubicBezTo>
                <a:cubicBezTo>
                  <a:pt x="11144" y="11907"/>
                  <a:pt x="11168" y="11955"/>
                  <a:pt x="11161" y="11989"/>
                </a:cubicBezTo>
                <a:cubicBezTo>
                  <a:pt x="11147" y="12069"/>
                  <a:pt x="11049" y="12335"/>
                  <a:pt x="10945" y="12582"/>
                </a:cubicBezTo>
                <a:cubicBezTo>
                  <a:pt x="10841" y="12829"/>
                  <a:pt x="10781" y="13070"/>
                  <a:pt x="10809" y="13117"/>
                </a:cubicBezTo>
                <a:cubicBezTo>
                  <a:pt x="10837" y="13163"/>
                  <a:pt x="10705" y="13370"/>
                  <a:pt x="10520" y="13579"/>
                </a:cubicBezTo>
                <a:cubicBezTo>
                  <a:pt x="10448" y="13659"/>
                  <a:pt x="10392" y="13721"/>
                  <a:pt x="10342" y="13767"/>
                </a:cubicBezTo>
                <a:cubicBezTo>
                  <a:pt x="10243" y="13859"/>
                  <a:pt x="10177" y="13889"/>
                  <a:pt x="10113" y="13873"/>
                </a:cubicBezTo>
                <a:cubicBezTo>
                  <a:pt x="10081" y="13865"/>
                  <a:pt x="10046" y="13844"/>
                  <a:pt x="10010" y="13814"/>
                </a:cubicBezTo>
                <a:cubicBezTo>
                  <a:pt x="9881" y="13703"/>
                  <a:pt x="9808" y="13701"/>
                  <a:pt x="9709" y="13803"/>
                </a:cubicBezTo>
                <a:cubicBezTo>
                  <a:pt x="9609" y="13905"/>
                  <a:pt x="9622" y="13938"/>
                  <a:pt x="9757" y="13938"/>
                </a:cubicBezTo>
                <a:cubicBezTo>
                  <a:pt x="9856" y="13938"/>
                  <a:pt x="10001" y="14018"/>
                  <a:pt x="10080" y="14115"/>
                </a:cubicBezTo>
                <a:cubicBezTo>
                  <a:pt x="10165" y="14221"/>
                  <a:pt x="10311" y="14265"/>
                  <a:pt x="10441" y="14223"/>
                </a:cubicBezTo>
                <a:cubicBezTo>
                  <a:pt x="10521" y="14197"/>
                  <a:pt x="10580" y="14195"/>
                  <a:pt x="10624" y="14223"/>
                </a:cubicBezTo>
                <a:cubicBezTo>
                  <a:pt x="10669" y="14250"/>
                  <a:pt x="10699" y="14304"/>
                  <a:pt x="10722" y="14393"/>
                </a:cubicBezTo>
                <a:cubicBezTo>
                  <a:pt x="10739" y="14460"/>
                  <a:pt x="10771" y="14521"/>
                  <a:pt x="10809" y="14565"/>
                </a:cubicBezTo>
                <a:cubicBezTo>
                  <a:pt x="10848" y="14609"/>
                  <a:pt x="10891" y="14637"/>
                  <a:pt x="10933" y="14637"/>
                </a:cubicBezTo>
                <a:cubicBezTo>
                  <a:pt x="11016" y="14637"/>
                  <a:pt x="11124" y="14708"/>
                  <a:pt x="11174" y="14795"/>
                </a:cubicBezTo>
                <a:cubicBezTo>
                  <a:pt x="11223" y="14881"/>
                  <a:pt x="11342" y="14982"/>
                  <a:pt x="11435" y="15019"/>
                </a:cubicBezTo>
                <a:cubicBezTo>
                  <a:pt x="11570" y="15071"/>
                  <a:pt x="11677" y="15094"/>
                  <a:pt x="11761" y="15089"/>
                </a:cubicBezTo>
                <a:cubicBezTo>
                  <a:pt x="11804" y="15086"/>
                  <a:pt x="11841" y="15074"/>
                  <a:pt x="11871" y="15056"/>
                </a:cubicBezTo>
                <a:cubicBezTo>
                  <a:pt x="11902" y="15039"/>
                  <a:pt x="11925" y="15017"/>
                  <a:pt x="11945" y="14985"/>
                </a:cubicBezTo>
                <a:cubicBezTo>
                  <a:pt x="11984" y="14920"/>
                  <a:pt x="12062" y="14894"/>
                  <a:pt x="12117" y="14929"/>
                </a:cubicBezTo>
                <a:cubicBezTo>
                  <a:pt x="12134" y="14940"/>
                  <a:pt x="12153" y="14944"/>
                  <a:pt x="12171" y="14940"/>
                </a:cubicBezTo>
                <a:cubicBezTo>
                  <a:pt x="12181" y="14938"/>
                  <a:pt x="12191" y="14928"/>
                  <a:pt x="12201" y="14922"/>
                </a:cubicBezTo>
                <a:cubicBezTo>
                  <a:pt x="12209" y="14917"/>
                  <a:pt x="12217" y="14916"/>
                  <a:pt x="12225" y="14909"/>
                </a:cubicBezTo>
                <a:cubicBezTo>
                  <a:pt x="12226" y="14909"/>
                  <a:pt x="12227" y="14908"/>
                  <a:pt x="12227" y="14908"/>
                </a:cubicBezTo>
                <a:cubicBezTo>
                  <a:pt x="12341" y="14811"/>
                  <a:pt x="12454" y="14512"/>
                  <a:pt x="12454" y="14242"/>
                </a:cubicBezTo>
                <a:cubicBezTo>
                  <a:pt x="12454" y="14147"/>
                  <a:pt x="12466" y="14070"/>
                  <a:pt x="12485" y="14011"/>
                </a:cubicBezTo>
                <a:cubicBezTo>
                  <a:pt x="12486" y="14010"/>
                  <a:pt x="12485" y="14008"/>
                  <a:pt x="12485" y="14008"/>
                </a:cubicBezTo>
                <a:cubicBezTo>
                  <a:pt x="12544" y="13830"/>
                  <a:pt x="12677" y="13828"/>
                  <a:pt x="12792" y="14051"/>
                </a:cubicBezTo>
                <a:cubicBezTo>
                  <a:pt x="12860" y="14181"/>
                  <a:pt x="12967" y="14287"/>
                  <a:pt x="13031" y="14287"/>
                </a:cubicBezTo>
                <a:cubicBezTo>
                  <a:pt x="13050" y="14287"/>
                  <a:pt x="13064" y="14282"/>
                  <a:pt x="13075" y="14269"/>
                </a:cubicBezTo>
                <a:cubicBezTo>
                  <a:pt x="13106" y="14231"/>
                  <a:pt x="13100" y="14141"/>
                  <a:pt x="13064" y="14022"/>
                </a:cubicBezTo>
                <a:cubicBezTo>
                  <a:pt x="13017" y="13863"/>
                  <a:pt x="12916" y="13654"/>
                  <a:pt x="12780" y="13455"/>
                </a:cubicBezTo>
                <a:cubicBezTo>
                  <a:pt x="12735" y="13389"/>
                  <a:pt x="12699" y="13335"/>
                  <a:pt x="12675" y="13290"/>
                </a:cubicBezTo>
                <a:cubicBezTo>
                  <a:pt x="12675" y="13290"/>
                  <a:pt x="12676" y="13289"/>
                  <a:pt x="12675" y="13289"/>
                </a:cubicBezTo>
                <a:cubicBezTo>
                  <a:pt x="12604" y="13154"/>
                  <a:pt x="12628" y="13101"/>
                  <a:pt x="12738" y="13007"/>
                </a:cubicBezTo>
                <a:cubicBezTo>
                  <a:pt x="12841" y="12919"/>
                  <a:pt x="12878" y="12761"/>
                  <a:pt x="12838" y="12595"/>
                </a:cubicBezTo>
                <a:cubicBezTo>
                  <a:pt x="12814" y="12498"/>
                  <a:pt x="12820" y="12431"/>
                  <a:pt x="12857" y="12369"/>
                </a:cubicBezTo>
                <a:cubicBezTo>
                  <a:pt x="12863" y="12358"/>
                  <a:pt x="12865" y="12346"/>
                  <a:pt x="12874" y="12335"/>
                </a:cubicBezTo>
                <a:cubicBezTo>
                  <a:pt x="12905" y="12299"/>
                  <a:pt x="12947" y="12264"/>
                  <a:pt x="13012" y="12226"/>
                </a:cubicBezTo>
                <a:cubicBezTo>
                  <a:pt x="13076" y="12188"/>
                  <a:pt x="13158" y="12145"/>
                  <a:pt x="13263" y="12096"/>
                </a:cubicBezTo>
                <a:cubicBezTo>
                  <a:pt x="13415" y="12026"/>
                  <a:pt x="13511" y="11987"/>
                  <a:pt x="13589" y="11960"/>
                </a:cubicBezTo>
                <a:cubicBezTo>
                  <a:pt x="13700" y="11923"/>
                  <a:pt x="13766" y="11920"/>
                  <a:pt x="13827" y="11967"/>
                </a:cubicBezTo>
                <a:cubicBezTo>
                  <a:pt x="13861" y="11994"/>
                  <a:pt x="13897" y="12035"/>
                  <a:pt x="13944" y="12089"/>
                </a:cubicBezTo>
                <a:cubicBezTo>
                  <a:pt x="14004" y="12160"/>
                  <a:pt x="14055" y="12212"/>
                  <a:pt x="14099" y="12247"/>
                </a:cubicBezTo>
                <a:cubicBezTo>
                  <a:pt x="14099" y="12247"/>
                  <a:pt x="14102" y="12247"/>
                  <a:pt x="14102" y="12247"/>
                </a:cubicBezTo>
                <a:cubicBezTo>
                  <a:pt x="14146" y="12282"/>
                  <a:pt x="14178" y="12298"/>
                  <a:pt x="14202" y="12297"/>
                </a:cubicBezTo>
                <a:cubicBezTo>
                  <a:pt x="14225" y="12297"/>
                  <a:pt x="14238" y="12281"/>
                  <a:pt x="14240" y="12245"/>
                </a:cubicBezTo>
                <a:cubicBezTo>
                  <a:pt x="14242" y="12209"/>
                  <a:pt x="14234" y="12154"/>
                  <a:pt x="14212" y="12082"/>
                </a:cubicBezTo>
                <a:cubicBezTo>
                  <a:pt x="14131" y="11820"/>
                  <a:pt x="14480" y="11568"/>
                  <a:pt x="14767" y="11681"/>
                </a:cubicBezTo>
                <a:cubicBezTo>
                  <a:pt x="14845" y="11711"/>
                  <a:pt x="14897" y="11720"/>
                  <a:pt x="14924" y="11711"/>
                </a:cubicBezTo>
                <a:cubicBezTo>
                  <a:pt x="14941" y="11705"/>
                  <a:pt x="14945" y="11690"/>
                  <a:pt x="14943" y="11672"/>
                </a:cubicBezTo>
                <a:cubicBezTo>
                  <a:pt x="14942" y="11666"/>
                  <a:pt x="14939" y="11661"/>
                  <a:pt x="14936" y="11654"/>
                </a:cubicBezTo>
                <a:cubicBezTo>
                  <a:pt x="14933" y="11645"/>
                  <a:pt x="14926" y="11633"/>
                  <a:pt x="14920" y="11623"/>
                </a:cubicBezTo>
                <a:cubicBezTo>
                  <a:pt x="14907" y="11602"/>
                  <a:pt x="14881" y="11576"/>
                  <a:pt x="14856" y="11550"/>
                </a:cubicBezTo>
                <a:cubicBezTo>
                  <a:pt x="14796" y="11488"/>
                  <a:pt x="14716" y="11419"/>
                  <a:pt x="14599" y="11351"/>
                </a:cubicBezTo>
                <a:cubicBezTo>
                  <a:pt x="14510" y="11298"/>
                  <a:pt x="14424" y="11262"/>
                  <a:pt x="14339" y="11245"/>
                </a:cubicBezTo>
                <a:cubicBezTo>
                  <a:pt x="14339" y="11245"/>
                  <a:pt x="14338" y="11245"/>
                  <a:pt x="14338" y="11245"/>
                </a:cubicBezTo>
                <a:cubicBezTo>
                  <a:pt x="14254" y="11229"/>
                  <a:pt x="14174" y="11231"/>
                  <a:pt x="14095" y="11250"/>
                </a:cubicBezTo>
                <a:cubicBezTo>
                  <a:pt x="14016" y="11270"/>
                  <a:pt x="13939" y="11309"/>
                  <a:pt x="13863" y="11365"/>
                </a:cubicBezTo>
                <a:cubicBezTo>
                  <a:pt x="13788" y="11421"/>
                  <a:pt x="13714" y="11495"/>
                  <a:pt x="13642" y="11587"/>
                </a:cubicBezTo>
                <a:cubicBezTo>
                  <a:pt x="13552" y="11702"/>
                  <a:pt x="13446" y="11710"/>
                  <a:pt x="13214" y="11620"/>
                </a:cubicBezTo>
                <a:cubicBezTo>
                  <a:pt x="13135" y="11589"/>
                  <a:pt x="13071" y="11554"/>
                  <a:pt x="13023" y="11519"/>
                </a:cubicBezTo>
                <a:cubicBezTo>
                  <a:pt x="12980" y="11489"/>
                  <a:pt x="12954" y="11456"/>
                  <a:pt x="12935" y="11424"/>
                </a:cubicBezTo>
                <a:cubicBezTo>
                  <a:pt x="12929" y="11413"/>
                  <a:pt x="12927" y="11402"/>
                  <a:pt x="12923" y="11390"/>
                </a:cubicBezTo>
                <a:cubicBezTo>
                  <a:pt x="12916" y="11368"/>
                  <a:pt x="12916" y="11346"/>
                  <a:pt x="12921" y="11324"/>
                </a:cubicBezTo>
                <a:cubicBezTo>
                  <a:pt x="12924" y="11312"/>
                  <a:pt x="12927" y="11301"/>
                  <a:pt x="12934" y="11290"/>
                </a:cubicBezTo>
                <a:cubicBezTo>
                  <a:pt x="12951" y="11259"/>
                  <a:pt x="12977" y="11230"/>
                  <a:pt x="13021" y="11202"/>
                </a:cubicBezTo>
                <a:cubicBezTo>
                  <a:pt x="13083" y="11162"/>
                  <a:pt x="13107" y="11010"/>
                  <a:pt x="13071" y="10865"/>
                </a:cubicBezTo>
                <a:cubicBezTo>
                  <a:pt x="13054" y="10793"/>
                  <a:pt x="13057" y="10720"/>
                  <a:pt x="13075" y="10651"/>
                </a:cubicBezTo>
                <a:cubicBezTo>
                  <a:pt x="13075" y="10651"/>
                  <a:pt x="13075" y="10650"/>
                  <a:pt x="13075" y="10650"/>
                </a:cubicBezTo>
                <a:cubicBezTo>
                  <a:pt x="13093" y="10582"/>
                  <a:pt x="13128" y="10520"/>
                  <a:pt x="13169" y="10470"/>
                </a:cubicBezTo>
                <a:cubicBezTo>
                  <a:pt x="13211" y="10420"/>
                  <a:pt x="13259" y="10381"/>
                  <a:pt x="13312" y="10365"/>
                </a:cubicBezTo>
                <a:cubicBezTo>
                  <a:pt x="13365" y="10348"/>
                  <a:pt x="13418" y="10352"/>
                  <a:pt x="13469" y="10384"/>
                </a:cubicBezTo>
                <a:cubicBezTo>
                  <a:pt x="13536" y="10427"/>
                  <a:pt x="13736" y="10397"/>
                  <a:pt x="13914" y="10316"/>
                </a:cubicBezTo>
                <a:cubicBezTo>
                  <a:pt x="14010" y="10273"/>
                  <a:pt x="14086" y="10209"/>
                  <a:pt x="14141" y="10141"/>
                </a:cubicBezTo>
                <a:cubicBezTo>
                  <a:pt x="14158" y="10119"/>
                  <a:pt x="14159" y="10095"/>
                  <a:pt x="14172" y="10072"/>
                </a:cubicBezTo>
                <a:cubicBezTo>
                  <a:pt x="14220" y="9986"/>
                  <a:pt x="14253" y="9896"/>
                  <a:pt x="14238" y="9814"/>
                </a:cubicBezTo>
                <a:cubicBezTo>
                  <a:pt x="14220" y="9711"/>
                  <a:pt x="14148" y="9625"/>
                  <a:pt x="14019" y="9590"/>
                </a:cubicBezTo>
                <a:cubicBezTo>
                  <a:pt x="13972" y="9578"/>
                  <a:pt x="13936" y="9566"/>
                  <a:pt x="13910" y="9553"/>
                </a:cubicBezTo>
                <a:cubicBezTo>
                  <a:pt x="13884" y="9538"/>
                  <a:pt x="13869" y="9522"/>
                  <a:pt x="13863" y="9501"/>
                </a:cubicBezTo>
                <a:cubicBezTo>
                  <a:pt x="13853" y="9459"/>
                  <a:pt x="13881" y="9399"/>
                  <a:pt x="13944" y="9296"/>
                </a:cubicBezTo>
                <a:cubicBezTo>
                  <a:pt x="13992" y="9217"/>
                  <a:pt x="14019" y="9149"/>
                  <a:pt x="14027" y="9095"/>
                </a:cubicBezTo>
                <a:cubicBezTo>
                  <a:pt x="14036" y="9042"/>
                  <a:pt x="14024" y="9003"/>
                  <a:pt x="13999" y="8982"/>
                </a:cubicBezTo>
                <a:cubicBezTo>
                  <a:pt x="13951" y="8941"/>
                  <a:pt x="13846" y="8970"/>
                  <a:pt x="13712" y="9095"/>
                </a:cubicBezTo>
                <a:cubicBezTo>
                  <a:pt x="13524" y="9270"/>
                  <a:pt x="13387" y="9229"/>
                  <a:pt x="13380" y="9043"/>
                </a:cubicBezTo>
                <a:cubicBezTo>
                  <a:pt x="13377" y="8982"/>
                  <a:pt x="13390" y="8907"/>
                  <a:pt x="13419" y="8816"/>
                </a:cubicBezTo>
                <a:cubicBezTo>
                  <a:pt x="13449" y="8716"/>
                  <a:pt x="13456" y="8650"/>
                  <a:pt x="13445" y="8615"/>
                </a:cubicBezTo>
                <a:cubicBezTo>
                  <a:pt x="13435" y="8579"/>
                  <a:pt x="13406" y="8574"/>
                  <a:pt x="13370" y="8593"/>
                </a:cubicBezTo>
                <a:cubicBezTo>
                  <a:pt x="13296" y="8633"/>
                  <a:pt x="13184" y="8777"/>
                  <a:pt x="13084" y="8993"/>
                </a:cubicBezTo>
                <a:cubicBezTo>
                  <a:pt x="12875" y="9445"/>
                  <a:pt x="12681" y="9432"/>
                  <a:pt x="12681" y="8968"/>
                </a:cubicBezTo>
                <a:cubicBezTo>
                  <a:pt x="12681" y="8845"/>
                  <a:pt x="12670" y="8774"/>
                  <a:pt x="12635" y="8740"/>
                </a:cubicBezTo>
                <a:cubicBezTo>
                  <a:pt x="12600" y="8706"/>
                  <a:pt x="12540" y="8710"/>
                  <a:pt x="12442" y="8737"/>
                </a:cubicBezTo>
                <a:cubicBezTo>
                  <a:pt x="12400" y="8748"/>
                  <a:pt x="12356" y="8749"/>
                  <a:pt x="12311" y="8742"/>
                </a:cubicBezTo>
                <a:cubicBezTo>
                  <a:pt x="12265" y="8736"/>
                  <a:pt x="12219" y="8721"/>
                  <a:pt x="12173" y="8699"/>
                </a:cubicBezTo>
                <a:cubicBezTo>
                  <a:pt x="11903" y="8573"/>
                  <a:pt x="11663" y="8217"/>
                  <a:pt x="11777" y="7996"/>
                </a:cubicBezTo>
                <a:cubicBezTo>
                  <a:pt x="11794" y="7964"/>
                  <a:pt x="11813" y="7937"/>
                  <a:pt x="11836" y="7916"/>
                </a:cubicBezTo>
                <a:cubicBezTo>
                  <a:pt x="11908" y="7850"/>
                  <a:pt x="12006" y="7830"/>
                  <a:pt x="12107" y="7849"/>
                </a:cubicBezTo>
                <a:cubicBezTo>
                  <a:pt x="12107" y="7849"/>
                  <a:pt x="12108" y="7849"/>
                  <a:pt x="12109" y="7849"/>
                </a:cubicBezTo>
                <a:cubicBezTo>
                  <a:pt x="12243" y="7876"/>
                  <a:pt x="12381" y="7974"/>
                  <a:pt x="12463" y="8131"/>
                </a:cubicBezTo>
                <a:cubicBezTo>
                  <a:pt x="12525" y="8251"/>
                  <a:pt x="12624" y="8350"/>
                  <a:pt x="12684" y="8350"/>
                </a:cubicBezTo>
                <a:cubicBezTo>
                  <a:pt x="12737" y="8350"/>
                  <a:pt x="12769" y="8332"/>
                  <a:pt x="12784" y="8303"/>
                </a:cubicBezTo>
                <a:cubicBezTo>
                  <a:pt x="12824" y="8213"/>
                  <a:pt x="12701" y="8005"/>
                  <a:pt x="12442" y="7756"/>
                </a:cubicBezTo>
                <a:cubicBezTo>
                  <a:pt x="12248" y="7570"/>
                  <a:pt x="12128" y="7419"/>
                  <a:pt x="12173" y="7419"/>
                </a:cubicBezTo>
                <a:cubicBezTo>
                  <a:pt x="12218" y="7419"/>
                  <a:pt x="12193" y="7339"/>
                  <a:pt x="12116" y="7243"/>
                </a:cubicBezTo>
                <a:cubicBezTo>
                  <a:pt x="12078" y="7197"/>
                  <a:pt x="12056" y="7158"/>
                  <a:pt x="12044" y="7121"/>
                </a:cubicBezTo>
                <a:cubicBezTo>
                  <a:pt x="12041" y="7114"/>
                  <a:pt x="12040" y="7106"/>
                  <a:pt x="12039" y="7098"/>
                </a:cubicBezTo>
                <a:cubicBezTo>
                  <a:pt x="12032" y="7062"/>
                  <a:pt x="12032" y="7028"/>
                  <a:pt x="12051" y="6989"/>
                </a:cubicBezTo>
                <a:cubicBezTo>
                  <a:pt x="12065" y="6961"/>
                  <a:pt x="12086" y="6930"/>
                  <a:pt x="12114" y="6896"/>
                </a:cubicBezTo>
                <a:cubicBezTo>
                  <a:pt x="12191" y="6800"/>
                  <a:pt x="12295" y="6748"/>
                  <a:pt x="12346" y="6781"/>
                </a:cubicBezTo>
                <a:cubicBezTo>
                  <a:pt x="12398" y="6814"/>
                  <a:pt x="12438" y="6816"/>
                  <a:pt x="12466" y="6801"/>
                </a:cubicBezTo>
                <a:cubicBezTo>
                  <a:pt x="12550" y="6754"/>
                  <a:pt x="12524" y="6536"/>
                  <a:pt x="12368" y="6424"/>
                </a:cubicBezTo>
                <a:cubicBezTo>
                  <a:pt x="12290" y="6368"/>
                  <a:pt x="12239" y="6303"/>
                  <a:pt x="12212" y="6229"/>
                </a:cubicBezTo>
                <a:cubicBezTo>
                  <a:pt x="12184" y="6154"/>
                  <a:pt x="12178" y="6070"/>
                  <a:pt x="12198" y="5967"/>
                </a:cubicBezTo>
                <a:cubicBezTo>
                  <a:pt x="12214" y="5876"/>
                  <a:pt x="12216" y="5801"/>
                  <a:pt x="12203" y="5750"/>
                </a:cubicBezTo>
                <a:cubicBezTo>
                  <a:pt x="12196" y="5724"/>
                  <a:pt x="12185" y="5706"/>
                  <a:pt x="12171" y="5693"/>
                </a:cubicBezTo>
                <a:cubicBezTo>
                  <a:pt x="12158" y="5679"/>
                  <a:pt x="12141" y="5671"/>
                  <a:pt x="12121" y="5671"/>
                </a:cubicBezTo>
                <a:close/>
                <a:moveTo>
                  <a:pt x="3794" y="5694"/>
                </a:moveTo>
                <a:cubicBezTo>
                  <a:pt x="3707" y="5700"/>
                  <a:pt x="3601" y="5733"/>
                  <a:pt x="3506" y="5770"/>
                </a:cubicBezTo>
                <a:cubicBezTo>
                  <a:pt x="3471" y="5783"/>
                  <a:pt x="3437" y="5797"/>
                  <a:pt x="3408" y="5813"/>
                </a:cubicBezTo>
                <a:cubicBezTo>
                  <a:pt x="3393" y="5821"/>
                  <a:pt x="3377" y="5828"/>
                  <a:pt x="3365" y="5836"/>
                </a:cubicBezTo>
                <a:cubicBezTo>
                  <a:pt x="3319" y="5867"/>
                  <a:pt x="3283" y="5900"/>
                  <a:pt x="3283" y="5929"/>
                </a:cubicBezTo>
                <a:cubicBezTo>
                  <a:pt x="3283" y="5998"/>
                  <a:pt x="3411" y="6014"/>
                  <a:pt x="3595" y="5967"/>
                </a:cubicBezTo>
                <a:cubicBezTo>
                  <a:pt x="3770" y="5922"/>
                  <a:pt x="3878" y="5883"/>
                  <a:pt x="3932" y="5845"/>
                </a:cubicBezTo>
                <a:cubicBezTo>
                  <a:pt x="3958" y="5826"/>
                  <a:pt x="3971" y="5809"/>
                  <a:pt x="3972" y="5789"/>
                </a:cubicBezTo>
                <a:cubicBezTo>
                  <a:pt x="3972" y="5770"/>
                  <a:pt x="3961" y="5748"/>
                  <a:pt x="3939" y="5725"/>
                </a:cubicBezTo>
                <a:cubicBezTo>
                  <a:pt x="3914" y="5700"/>
                  <a:pt x="3860" y="5690"/>
                  <a:pt x="3794" y="5694"/>
                </a:cubicBezTo>
                <a:close/>
                <a:moveTo>
                  <a:pt x="16984" y="5788"/>
                </a:moveTo>
                <a:cubicBezTo>
                  <a:pt x="16922" y="5788"/>
                  <a:pt x="16869" y="5840"/>
                  <a:pt x="16869" y="5904"/>
                </a:cubicBezTo>
                <a:cubicBezTo>
                  <a:pt x="16869" y="5968"/>
                  <a:pt x="16922" y="6019"/>
                  <a:pt x="16984" y="6019"/>
                </a:cubicBezTo>
                <a:cubicBezTo>
                  <a:pt x="17046" y="6019"/>
                  <a:pt x="17095" y="5968"/>
                  <a:pt x="17095" y="5904"/>
                </a:cubicBezTo>
                <a:cubicBezTo>
                  <a:pt x="17095" y="5840"/>
                  <a:pt x="17046" y="5788"/>
                  <a:pt x="16984" y="5788"/>
                </a:cubicBezTo>
                <a:close/>
                <a:moveTo>
                  <a:pt x="4868" y="5904"/>
                </a:moveTo>
                <a:cubicBezTo>
                  <a:pt x="4806" y="5904"/>
                  <a:pt x="4755" y="5955"/>
                  <a:pt x="4755" y="6019"/>
                </a:cubicBezTo>
                <a:cubicBezTo>
                  <a:pt x="4755" y="6051"/>
                  <a:pt x="4767" y="6082"/>
                  <a:pt x="4788" y="6103"/>
                </a:cubicBezTo>
                <a:cubicBezTo>
                  <a:pt x="4808" y="6124"/>
                  <a:pt x="4837" y="6137"/>
                  <a:pt x="4868" y="6137"/>
                </a:cubicBezTo>
                <a:cubicBezTo>
                  <a:pt x="4930" y="6137"/>
                  <a:pt x="4980" y="6083"/>
                  <a:pt x="4980" y="6019"/>
                </a:cubicBezTo>
                <a:cubicBezTo>
                  <a:pt x="4980" y="5955"/>
                  <a:pt x="4930" y="5904"/>
                  <a:pt x="4868" y="5904"/>
                </a:cubicBezTo>
                <a:close/>
                <a:moveTo>
                  <a:pt x="17887" y="6051"/>
                </a:moveTo>
                <a:cubicBezTo>
                  <a:pt x="17810" y="6084"/>
                  <a:pt x="17804" y="6343"/>
                  <a:pt x="17880" y="6697"/>
                </a:cubicBezTo>
                <a:cubicBezTo>
                  <a:pt x="17885" y="6716"/>
                  <a:pt x="17933" y="6706"/>
                  <a:pt x="17987" y="6671"/>
                </a:cubicBezTo>
                <a:cubicBezTo>
                  <a:pt x="18130" y="6581"/>
                  <a:pt x="18081" y="6105"/>
                  <a:pt x="17924" y="6051"/>
                </a:cubicBezTo>
                <a:cubicBezTo>
                  <a:pt x="17910" y="6046"/>
                  <a:pt x="17898" y="6046"/>
                  <a:pt x="17887" y="6051"/>
                </a:cubicBezTo>
                <a:close/>
                <a:moveTo>
                  <a:pt x="1812" y="6137"/>
                </a:moveTo>
                <a:cubicBezTo>
                  <a:pt x="1750" y="6137"/>
                  <a:pt x="1699" y="6192"/>
                  <a:pt x="1699" y="6256"/>
                </a:cubicBezTo>
                <a:cubicBezTo>
                  <a:pt x="1699" y="6320"/>
                  <a:pt x="1750" y="6370"/>
                  <a:pt x="1812" y="6370"/>
                </a:cubicBezTo>
                <a:cubicBezTo>
                  <a:pt x="1875" y="6370"/>
                  <a:pt x="1924" y="6320"/>
                  <a:pt x="1924" y="6256"/>
                </a:cubicBezTo>
                <a:cubicBezTo>
                  <a:pt x="1924" y="6192"/>
                  <a:pt x="1875" y="6137"/>
                  <a:pt x="1812" y="6137"/>
                </a:cubicBezTo>
                <a:close/>
                <a:moveTo>
                  <a:pt x="6562" y="6376"/>
                </a:moveTo>
                <a:cubicBezTo>
                  <a:pt x="6538" y="6371"/>
                  <a:pt x="6525" y="6379"/>
                  <a:pt x="6515" y="6390"/>
                </a:cubicBezTo>
                <a:cubicBezTo>
                  <a:pt x="6513" y="6393"/>
                  <a:pt x="6509" y="6394"/>
                  <a:pt x="6508" y="6397"/>
                </a:cubicBezTo>
                <a:cubicBezTo>
                  <a:pt x="6504" y="6404"/>
                  <a:pt x="6506" y="6418"/>
                  <a:pt x="6506" y="6428"/>
                </a:cubicBezTo>
                <a:cubicBezTo>
                  <a:pt x="6506" y="6450"/>
                  <a:pt x="6513" y="6480"/>
                  <a:pt x="6529" y="6514"/>
                </a:cubicBezTo>
                <a:cubicBezTo>
                  <a:pt x="6534" y="6524"/>
                  <a:pt x="6538" y="6533"/>
                  <a:pt x="6544" y="6544"/>
                </a:cubicBezTo>
                <a:cubicBezTo>
                  <a:pt x="6572" y="6593"/>
                  <a:pt x="6611" y="6648"/>
                  <a:pt x="6668" y="6707"/>
                </a:cubicBezTo>
                <a:cubicBezTo>
                  <a:pt x="6798" y="6841"/>
                  <a:pt x="6873" y="7025"/>
                  <a:pt x="6836" y="7123"/>
                </a:cubicBezTo>
                <a:cubicBezTo>
                  <a:pt x="6812" y="7186"/>
                  <a:pt x="6813" y="7233"/>
                  <a:pt x="6843" y="7261"/>
                </a:cubicBezTo>
                <a:cubicBezTo>
                  <a:pt x="6873" y="7290"/>
                  <a:pt x="6931" y="7301"/>
                  <a:pt x="7021" y="7301"/>
                </a:cubicBezTo>
                <a:cubicBezTo>
                  <a:pt x="7070" y="7301"/>
                  <a:pt x="7108" y="7298"/>
                  <a:pt x="7139" y="7290"/>
                </a:cubicBezTo>
                <a:cubicBezTo>
                  <a:pt x="7170" y="7282"/>
                  <a:pt x="7192" y="7270"/>
                  <a:pt x="7207" y="7252"/>
                </a:cubicBezTo>
                <a:cubicBezTo>
                  <a:pt x="7237" y="7217"/>
                  <a:pt x="7237" y="7158"/>
                  <a:pt x="7214" y="7068"/>
                </a:cubicBezTo>
                <a:cubicBezTo>
                  <a:pt x="7182" y="6940"/>
                  <a:pt x="7200" y="6808"/>
                  <a:pt x="7256" y="6772"/>
                </a:cubicBezTo>
                <a:cubicBezTo>
                  <a:pt x="7307" y="6739"/>
                  <a:pt x="7339" y="6704"/>
                  <a:pt x="7354" y="6670"/>
                </a:cubicBezTo>
                <a:cubicBezTo>
                  <a:pt x="7369" y="6635"/>
                  <a:pt x="7368" y="6601"/>
                  <a:pt x="7352" y="6575"/>
                </a:cubicBezTo>
                <a:cubicBezTo>
                  <a:pt x="7337" y="6549"/>
                  <a:pt x="7306" y="6529"/>
                  <a:pt x="7267" y="6519"/>
                </a:cubicBezTo>
                <a:cubicBezTo>
                  <a:pt x="7225" y="6509"/>
                  <a:pt x="7171" y="6510"/>
                  <a:pt x="7110" y="6526"/>
                </a:cubicBezTo>
                <a:cubicBezTo>
                  <a:pt x="6973" y="6563"/>
                  <a:pt x="6794" y="6536"/>
                  <a:pt x="6712" y="6465"/>
                </a:cubicBezTo>
                <a:cubicBezTo>
                  <a:pt x="6648" y="6411"/>
                  <a:pt x="6597" y="6383"/>
                  <a:pt x="6562" y="6376"/>
                </a:cubicBezTo>
                <a:close/>
                <a:moveTo>
                  <a:pt x="3143" y="6390"/>
                </a:moveTo>
                <a:cubicBezTo>
                  <a:pt x="3128" y="6386"/>
                  <a:pt x="3115" y="6387"/>
                  <a:pt x="3107" y="6395"/>
                </a:cubicBezTo>
                <a:cubicBezTo>
                  <a:pt x="3070" y="6433"/>
                  <a:pt x="3109" y="6573"/>
                  <a:pt x="3190" y="6707"/>
                </a:cubicBezTo>
                <a:cubicBezTo>
                  <a:pt x="3336" y="6947"/>
                  <a:pt x="3513" y="7036"/>
                  <a:pt x="3506" y="6865"/>
                </a:cubicBezTo>
                <a:cubicBezTo>
                  <a:pt x="3503" y="6787"/>
                  <a:pt x="3420" y="6651"/>
                  <a:pt x="3330" y="6544"/>
                </a:cubicBezTo>
                <a:cubicBezTo>
                  <a:pt x="3262" y="6464"/>
                  <a:pt x="3189" y="6402"/>
                  <a:pt x="3143" y="6390"/>
                </a:cubicBezTo>
                <a:close/>
                <a:moveTo>
                  <a:pt x="2377" y="6487"/>
                </a:moveTo>
                <a:cubicBezTo>
                  <a:pt x="2315" y="6487"/>
                  <a:pt x="2266" y="6539"/>
                  <a:pt x="2266" y="6603"/>
                </a:cubicBezTo>
                <a:cubicBezTo>
                  <a:pt x="2266" y="6667"/>
                  <a:pt x="2315" y="6720"/>
                  <a:pt x="2377" y="6720"/>
                </a:cubicBezTo>
                <a:cubicBezTo>
                  <a:pt x="2440" y="6720"/>
                  <a:pt x="2493" y="6667"/>
                  <a:pt x="2493" y="6603"/>
                </a:cubicBezTo>
                <a:cubicBezTo>
                  <a:pt x="2493" y="6539"/>
                  <a:pt x="2440" y="6487"/>
                  <a:pt x="2377" y="6487"/>
                </a:cubicBezTo>
                <a:close/>
                <a:moveTo>
                  <a:pt x="14402" y="6620"/>
                </a:moveTo>
                <a:cubicBezTo>
                  <a:pt x="14379" y="6624"/>
                  <a:pt x="14351" y="6650"/>
                  <a:pt x="14322" y="6675"/>
                </a:cubicBezTo>
                <a:cubicBezTo>
                  <a:pt x="14299" y="6695"/>
                  <a:pt x="14275" y="6721"/>
                  <a:pt x="14252" y="6750"/>
                </a:cubicBezTo>
                <a:cubicBezTo>
                  <a:pt x="14237" y="6770"/>
                  <a:pt x="14221" y="6788"/>
                  <a:pt x="14207" y="6810"/>
                </a:cubicBezTo>
                <a:cubicBezTo>
                  <a:pt x="14185" y="6843"/>
                  <a:pt x="14169" y="6876"/>
                  <a:pt x="14153" y="6910"/>
                </a:cubicBezTo>
                <a:cubicBezTo>
                  <a:pt x="14143" y="6932"/>
                  <a:pt x="14132" y="6954"/>
                  <a:pt x="14125" y="6974"/>
                </a:cubicBezTo>
                <a:cubicBezTo>
                  <a:pt x="14108" y="7028"/>
                  <a:pt x="14101" y="7076"/>
                  <a:pt x="14118" y="7105"/>
                </a:cubicBezTo>
                <a:cubicBezTo>
                  <a:pt x="14134" y="7132"/>
                  <a:pt x="14167" y="7127"/>
                  <a:pt x="14209" y="7100"/>
                </a:cubicBezTo>
                <a:cubicBezTo>
                  <a:pt x="14250" y="7073"/>
                  <a:pt x="14300" y="7021"/>
                  <a:pt x="14346" y="6953"/>
                </a:cubicBezTo>
                <a:cubicBezTo>
                  <a:pt x="14440" y="6816"/>
                  <a:pt x="14484" y="6671"/>
                  <a:pt x="14446" y="6632"/>
                </a:cubicBezTo>
                <a:cubicBezTo>
                  <a:pt x="14434" y="6620"/>
                  <a:pt x="14420" y="6616"/>
                  <a:pt x="14402" y="6620"/>
                </a:cubicBezTo>
                <a:close/>
                <a:moveTo>
                  <a:pt x="4989" y="6720"/>
                </a:moveTo>
                <a:cubicBezTo>
                  <a:pt x="4923" y="6720"/>
                  <a:pt x="4868" y="6771"/>
                  <a:pt x="4868" y="6835"/>
                </a:cubicBezTo>
                <a:cubicBezTo>
                  <a:pt x="4868" y="6899"/>
                  <a:pt x="4891" y="6953"/>
                  <a:pt x="4919" y="6953"/>
                </a:cubicBezTo>
                <a:cubicBezTo>
                  <a:pt x="4946" y="6953"/>
                  <a:pt x="5001" y="6899"/>
                  <a:pt x="5039" y="6835"/>
                </a:cubicBezTo>
                <a:cubicBezTo>
                  <a:pt x="5078" y="6771"/>
                  <a:pt x="5055" y="6720"/>
                  <a:pt x="4989" y="6720"/>
                </a:cubicBezTo>
                <a:close/>
                <a:moveTo>
                  <a:pt x="8788" y="6765"/>
                </a:moveTo>
                <a:cubicBezTo>
                  <a:pt x="8746" y="6766"/>
                  <a:pt x="8718" y="6812"/>
                  <a:pt x="8718" y="6887"/>
                </a:cubicBezTo>
                <a:cubicBezTo>
                  <a:pt x="8718" y="6938"/>
                  <a:pt x="8722" y="6978"/>
                  <a:pt x="8730" y="7007"/>
                </a:cubicBezTo>
                <a:cubicBezTo>
                  <a:pt x="8730" y="7007"/>
                  <a:pt x="8730" y="7008"/>
                  <a:pt x="8730" y="7009"/>
                </a:cubicBezTo>
                <a:cubicBezTo>
                  <a:pt x="8738" y="7036"/>
                  <a:pt x="8751" y="7054"/>
                  <a:pt x="8765" y="7061"/>
                </a:cubicBezTo>
                <a:cubicBezTo>
                  <a:pt x="8779" y="7067"/>
                  <a:pt x="8796" y="7061"/>
                  <a:pt x="8815" y="7044"/>
                </a:cubicBezTo>
                <a:cubicBezTo>
                  <a:pt x="8835" y="7028"/>
                  <a:pt x="8857" y="7001"/>
                  <a:pt x="8882" y="6960"/>
                </a:cubicBezTo>
                <a:cubicBezTo>
                  <a:pt x="8899" y="6931"/>
                  <a:pt x="8904" y="6896"/>
                  <a:pt x="8896" y="6863"/>
                </a:cubicBezTo>
                <a:cubicBezTo>
                  <a:pt x="8896" y="6863"/>
                  <a:pt x="8896" y="6862"/>
                  <a:pt x="8896" y="6862"/>
                </a:cubicBezTo>
                <a:cubicBezTo>
                  <a:pt x="8887" y="6829"/>
                  <a:pt x="8865" y="6797"/>
                  <a:pt x="8833" y="6777"/>
                </a:cubicBezTo>
                <a:cubicBezTo>
                  <a:pt x="8817" y="6767"/>
                  <a:pt x="8801" y="6764"/>
                  <a:pt x="8788" y="6765"/>
                </a:cubicBezTo>
                <a:close/>
                <a:moveTo>
                  <a:pt x="2348" y="6840"/>
                </a:moveTo>
                <a:cubicBezTo>
                  <a:pt x="2313" y="6838"/>
                  <a:pt x="2291" y="6859"/>
                  <a:pt x="2278" y="6888"/>
                </a:cubicBezTo>
                <a:cubicBezTo>
                  <a:pt x="2265" y="6919"/>
                  <a:pt x="2261" y="6962"/>
                  <a:pt x="2268" y="7007"/>
                </a:cubicBezTo>
                <a:cubicBezTo>
                  <a:pt x="2281" y="7096"/>
                  <a:pt x="2332" y="7192"/>
                  <a:pt x="2407" y="7224"/>
                </a:cubicBezTo>
                <a:cubicBezTo>
                  <a:pt x="2511" y="7267"/>
                  <a:pt x="2617" y="7290"/>
                  <a:pt x="2697" y="7290"/>
                </a:cubicBezTo>
                <a:cubicBezTo>
                  <a:pt x="2737" y="7290"/>
                  <a:pt x="2769" y="7284"/>
                  <a:pt x="2793" y="7274"/>
                </a:cubicBezTo>
                <a:cubicBezTo>
                  <a:pt x="2816" y="7263"/>
                  <a:pt x="2831" y="7247"/>
                  <a:pt x="2831" y="7225"/>
                </a:cubicBezTo>
                <a:cubicBezTo>
                  <a:pt x="2831" y="7180"/>
                  <a:pt x="2741" y="7086"/>
                  <a:pt x="2636" y="7001"/>
                </a:cubicBezTo>
                <a:cubicBezTo>
                  <a:pt x="2635" y="7001"/>
                  <a:pt x="2634" y="7002"/>
                  <a:pt x="2634" y="7001"/>
                </a:cubicBezTo>
                <a:cubicBezTo>
                  <a:pt x="2581" y="6959"/>
                  <a:pt x="2525" y="6918"/>
                  <a:pt x="2475" y="6888"/>
                </a:cubicBezTo>
                <a:cubicBezTo>
                  <a:pt x="2474" y="6888"/>
                  <a:pt x="2474" y="6889"/>
                  <a:pt x="2473" y="6888"/>
                </a:cubicBezTo>
                <a:cubicBezTo>
                  <a:pt x="2423" y="6859"/>
                  <a:pt x="2377" y="6841"/>
                  <a:pt x="2348" y="6840"/>
                </a:cubicBezTo>
                <a:close/>
                <a:moveTo>
                  <a:pt x="7856" y="6953"/>
                </a:moveTo>
                <a:cubicBezTo>
                  <a:pt x="7752" y="6953"/>
                  <a:pt x="7702" y="6982"/>
                  <a:pt x="7706" y="7032"/>
                </a:cubicBezTo>
                <a:cubicBezTo>
                  <a:pt x="7710" y="7082"/>
                  <a:pt x="7767" y="7152"/>
                  <a:pt x="7877" y="7234"/>
                </a:cubicBezTo>
                <a:cubicBezTo>
                  <a:pt x="8051" y="7365"/>
                  <a:pt x="8130" y="7731"/>
                  <a:pt x="8072" y="7939"/>
                </a:cubicBezTo>
                <a:cubicBezTo>
                  <a:pt x="8063" y="7974"/>
                  <a:pt x="8048" y="8002"/>
                  <a:pt x="8031" y="8027"/>
                </a:cubicBezTo>
                <a:cubicBezTo>
                  <a:pt x="8013" y="8050"/>
                  <a:pt x="7993" y="8071"/>
                  <a:pt x="7968" y="8081"/>
                </a:cubicBezTo>
                <a:cubicBezTo>
                  <a:pt x="7882" y="8114"/>
                  <a:pt x="7812" y="8179"/>
                  <a:pt x="7812" y="8222"/>
                </a:cubicBezTo>
                <a:cubicBezTo>
                  <a:pt x="7813" y="8266"/>
                  <a:pt x="8017" y="8309"/>
                  <a:pt x="8268" y="8319"/>
                </a:cubicBezTo>
                <a:cubicBezTo>
                  <a:pt x="8533" y="8330"/>
                  <a:pt x="8697" y="8291"/>
                  <a:pt x="8658" y="8226"/>
                </a:cubicBezTo>
                <a:cubicBezTo>
                  <a:pt x="8622" y="8165"/>
                  <a:pt x="8671" y="8083"/>
                  <a:pt x="8768" y="8045"/>
                </a:cubicBezTo>
                <a:cubicBezTo>
                  <a:pt x="8835" y="8018"/>
                  <a:pt x="8882" y="7987"/>
                  <a:pt x="8910" y="7957"/>
                </a:cubicBezTo>
                <a:cubicBezTo>
                  <a:pt x="8929" y="7935"/>
                  <a:pt x="8929" y="7914"/>
                  <a:pt x="8929" y="7892"/>
                </a:cubicBezTo>
                <a:cubicBezTo>
                  <a:pt x="8929" y="7884"/>
                  <a:pt x="8939" y="7875"/>
                  <a:pt x="8936" y="7867"/>
                </a:cubicBezTo>
                <a:cubicBezTo>
                  <a:pt x="8915" y="7811"/>
                  <a:pt x="8823" y="7767"/>
                  <a:pt x="8667" y="7767"/>
                </a:cubicBezTo>
                <a:cubicBezTo>
                  <a:pt x="8461" y="7767"/>
                  <a:pt x="8341" y="7661"/>
                  <a:pt x="8201" y="7358"/>
                </a:cubicBezTo>
                <a:cubicBezTo>
                  <a:pt x="8098" y="7134"/>
                  <a:pt x="7942" y="6953"/>
                  <a:pt x="7856" y="6953"/>
                </a:cubicBezTo>
                <a:close/>
                <a:moveTo>
                  <a:pt x="1626" y="6974"/>
                </a:moveTo>
                <a:cubicBezTo>
                  <a:pt x="1578" y="6979"/>
                  <a:pt x="1527" y="6998"/>
                  <a:pt x="1484" y="7028"/>
                </a:cubicBezTo>
                <a:cubicBezTo>
                  <a:pt x="1441" y="7059"/>
                  <a:pt x="1405" y="7100"/>
                  <a:pt x="1387" y="7156"/>
                </a:cubicBezTo>
                <a:cubicBezTo>
                  <a:pt x="1380" y="7177"/>
                  <a:pt x="1379" y="7195"/>
                  <a:pt x="1385" y="7213"/>
                </a:cubicBezTo>
                <a:cubicBezTo>
                  <a:pt x="1385" y="7214"/>
                  <a:pt x="1385" y="7216"/>
                  <a:pt x="1385" y="7217"/>
                </a:cubicBezTo>
                <a:cubicBezTo>
                  <a:pt x="1403" y="7268"/>
                  <a:pt x="1472" y="7301"/>
                  <a:pt x="1575" y="7301"/>
                </a:cubicBezTo>
                <a:cubicBezTo>
                  <a:pt x="1645" y="7301"/>
                  <a:pt x="1704" y="7283"/>
                  <a:pt x="1746" y="7251"/>
                </a:cubicBezTo>
                <a:cubicBezTo>
                  <a:pt x="1788" y="7218"/>
                  <a:pt x="1812" y="7172"/>
                  <a:pt x="1812" y="7118"/>
                </a:cubicBezTo>
                <a:cubicBezTo>
                  <a:pt x="1812" y="7064"/>
                  <a:pt x="1789" y="7025"/>
                  <a:pt x="1755" y="7001"/>
                </a:cubicBezTo>
                <a:cubicBezTo>
                  <a:pt x="1720" y="6978"/>
                  <a:pt x="1674" y="6970"/>
                  <a:pt x="1626" y="6974"/>
                </a:cubicBezTo>
                <a:close/>
                <a:moveTo>
                  <a:pt x="15512" y="7068"/>
                </a:moveTo>
                <a:cubicBezTo>
                  <a:pt x="15480" y="7068"/>
                  <a:pt x="15452" y="7081"/>
                  <a:pt x="15431" y="7102"/>
                </a:cubicBezTo>
                <a:cubicBezTo>
                  <a:pt x="15411" y="7123"/>
                  <a:pt x="15398" y="7154"/>
                  <a:pt x="15398" y="7186"/>
                </a:cubicBezTo>
                <a:cubicBezTo>
                  <a:pt x="15398" y="7250"/>
                  <a:pt x="15449" y="7301"/>
                  <a:pt x="15512" y="7301"/>
                </a:cubicBezTo>
                <a:cubicBezTo>
                  <a:pt x="15574" y="7301"/>
                  <a:pt x="15625" y="7250"/>
                  <a:pt x="15625" y="7186"/>
                </a:cubicBezTo>
                <a:cubicBezTo>
                  <a:pt x="15625" y="7122"/>
                  <a:pt x="15574" y="7068"/>
                  <a:pt x="15512" y="7068"/>
                </a:cubicBezTo>
                <a:close/>
                <a:moveTo>
                  <a:pt x="20040" y="7068"/>
                </a:moveTo>
                <a:cubicBezTo>
                  <a:pt x="19977" y="7068"/>
                  <a:pt x="19926" y="7122"/>
                  <a:pt x="19926" y="7186"/>
                </a:cubicBezTo>
                <a:cubicBezTo>
                  <a:pt x="19926" y="7250"/>
                  <a:pt x="19977" y="7301"/>
                  <a:pt x="20040" y="7301"/>
                </a:cubicBezTo>
                <a:cubicBezTo>
                  <a:pt x="20102" y="7301"/>
                  <a:pt x="20153" y="7250"/>
                  <a:pt x="20153" y="7186"/>
                </a:cubicBezTo>
                <a:cubicBezTo>
                  <a:pt x="20153" y="7122"/>
                  <a:pt x="20102" y="7068"/>
                  <a:pt x="20040" y="7068"/>
                </a:cubicBezTo>
                <a:close/>
                <a:moveTo>
                  <a:pt x="12951" y="7186"/>
                </a:moveTo>
                <a:cubicBezTo>
                  <a:pt x="12923" y="7186"/>
                  <a:pt x="12898" y="7194"/>
                  <a:pt x="12880" y="7209"/>
                </a:cubicBezTo>
                <a:cubicBezTo>
                  <a:pt x="12861" y="7225"/>
                  <a:pt x="12847" y="7248"/>
                  <a:pt x="12838" y="7276"/>
                </a:cubicBezTo>
                <a:cubicBezTo>
                  <a:pt x="12785" y="7442"/>
                  <a:pt x="12903" y="7796"/>
                  <a:pt x="13113" y="7961"/>
                </a:cubicBezTo>
                <a:cubicBezTo>
                  <a:pt x="13218" y="8042"/>
                  <a:pt x="13342" y="8111"/>
                  <a:pt x="13389" y="8113"/>
                </a:cubicBezTo>
                <a:cubicBezTo>
                  <a:pt x="13426" y="8115"/>
                  <a:pt x="13451" y="8101"/>
                  <a:pt x="13464" y="8082"/>
                </a:cubicBezTo>
                <a:cubicBezTo>
                  <a:pt x="13489" y="8043"/>
                  <a:pt x="13468" y="7972"/>
                  <a:pt x="13412" y="7914"/>
                </a:cubicBezTo>
                <a:cubicBezTo>
                  <a:pt x="13383" y="7885"/>
                  <a:pt x="13347" y="7859"/>
                  <a:pt x="13303" y="7842"/>
                </a:cubicBezTo>
                <a:cubicBezTo>
                  <a:pt x="13257" y="7824"/>
                  <a:pt x="13214" y="7772"/>
                  <a:pt x="13183" y="7706"/>
                </a:cubicBezTo>
                <a:cubicBezTo>
                  <a:pt x="13152" y="7641"/>
                  <a:pt x="13132" y="7561"/>
                  <a:pt x="13132" y="7480"/>
                </a:cubicBezTo>
                <a:cubicBezTo>
                  <a:pt x="13132" y="7287"/>
                  <a:pt x="13070" y="7186"/>
                  <a:pt x="12951" y="7186"/>
                </a:cubicBezTo>
                <a:close/>
                <a:moveTo>
                  <a:pt x="6227" y="7301"/>
                </a:moveTo>
                <a:cubicBezTo>
                  <a:pt x="6196" y="7301"/>
                  <a:pt x="6168" y="7334"/>
                  <a:pt x="6147" y="7385"/>
                </a:cubicBezTo>
                <a:cubicBezTo>
                  <a:pt x="6126" y="7436"/>
                  <a:pt x="6114" y="7508"/>
                  <a:pt x="6114" y="7586"/>
                </a:cubicBezTo>
                <a:cubicBezTo>
                  <a:pt x="6114" y="7664"/>
                  <a:pt x="6101" y="7742"/>
                  <a:pt x="6080" y="7806"/>
                </a:cubicBezTo>
                <a:cubicBezTo>
                  <a:pt x="6060" y="7871"/>
                  <a:pt x="6030" y="7924"/>
                  <a:pt x="5998" y="7944"/>
                </a:cubicBezTo>
                <a:cubicBezTo>
                  <a:pt x="5935" y="7985"/>
                  <a:pt x="5915" y="8067"/>
                  <a:pt x="5951" y="8127"/>
                </a:cubicBezTo>
                <a:cubicBezTo>
                  <a:pt x="5988" y="8188"/>
                  <a:pt x="6065" y="8206"/>
                  <a:pt x="6124" y="8168"/>
                </a:cubicBezTo>
                <a:cubicBezTo>
                  <a:pt x="6183" y="8131"/>
                  <a:pt x="6204" y="8055"/>
                  <a:pt x="6171" y="8000"/>
                </a:cubicBezTo>
                <a:cubicBezTo>
                  <a:pt x="6138" y="7945"/>
                  <a:pt x="6162" y="7866"/>
                  <a:pt x="6225" y="7826"/>
                </a:cubicBezTo>
                <a:cubicBezTo>
                  <a:pt x="6299" y="7779"/>
                  <a:pt x="6336" y="7649"/>
                  <a:pt x="6337" y="7530"/>
                </a:cubicBezTo>
                <a:cubicBezTo>
                  <a:pt x="6337" y="7529"/>
                  <a:pt x="6337" y="7527"/>
                  <a:pt x="6337" y="7527"/>
                </a:cubicBezTo>
                <a:cubicBezTo>
                  <a:pt x="6337" y="7407"/>
                  <a:pt x="6301" y="7301"/>
                  <a:pt x="6227" y="7301"/>
                </a:cubicBezTo>
                <a:close/>
                <a:moveTo>
                  <a:pt x="13813" y="7419"/>
                </a:moveTo>
                <a:cubicBezTo>
                  <a:pt x="13750" y="7419"/>
                  <a:pt x="13701" y="7470"/>
                  <a:pt x="13701" y="7534"/>
                </a:cubicBezTo>
                <a:cubicBezTo>
                  <a:pt x="13701" y="7598"/>
                  <a:pt x="13750" y="7650"/>
                  <a:pt x="13813" y="7650"/>
                </a:cubicBezTo>
                <a:cubicBezTo>
                  <a:pt x="13875" y="7650"/>
                  <a:pt x="13926" y="7598"/>
                  <a:pt x="13926" y="7534"/>
                </a:cubicBezTo>
                <a:cubicBezTo>
                  <a:pt x="13926" y="7470"/>
                  <a:pt x="13875" y="7419"/>
                  <a:pt x="13813" y="7419"/>
                </a:cubicBezTo>
                <a:close/>
                <a:moveTo>
                  <a:pt x="5554" y="7650"/>
                </a:moveTo>
                <a:cubicBezTo>
                  <a:pt x="5488" y="7650"/>
                  <a:pt x="5433" y="7703"/>
                  <a:pt x="5433" y="7767"/>
                </a:cubicBezTo>
                <a:cubicBezTo>
                  <a:pt x="5433" y="7799"/>
                  <a:pt x="5442" y="7828"/>
                  <a:pt x="5451" y="7849"/>
                </a:cubicBezTo>
                <a:cubicBezTo>
                  <a:pt x="5460" y="7870"/>
                  <a:pt x="5470" y="7883"/>
                  <a:pt x="5484" y="7883"/>
                </a:cubicBezTo>
                <a:cubicBezTo>
                  <a:pt x="5511" y="7883"/>
                  <a:pt x="5566" y="7831"/>
                  <a:pt x="5604" y="7767"/>
                </a:cubicBezTo>
                <a:cubicBezTo>
                  <a:pt x="5643" y="7703"/>
                  <a:pt x="5620" y="7650"/>
                  <a:pt x="5554" y="7650"/>
                </a:cubicBezTo>
                <a:close/>
                <a:moveTo>
                  <a:pt x="20040" y="7650"/>
                </a:moveTo>
                <a:cubicBezTo>
                  <a:pt x="19977" y="7650"/>
                  <a:pt x="19926" y="7703"/>
                  <a:pt x="19926" y="7767"/>
                </a:cubicBezTo>
                <a:cubicBezTo>
                  <a:pt x="19926" y="7831"/>
                  <a:pt x="19977" y="7883"/>
                  <a:pt x="20040" y="7883"/>
                </a:cubicBezTo>
                <a:cubicBezTo>
                  <a:pt x="20102" y="7883"/>
                  <a:pt x="20153" y="7831"/>
                  <a:pt x="20153" y="7767"/>
                </a:cubicBezTo>
                <a:cubicBezTo>
                  <a:pt x="20153" y="7703"/>
                  <a:pt x="20102" y="7650"/>
                  <a:pt x="20040" y="7650"/>
                </a:cubicBezTo>
                <a:close/>
                <a:moveTo>
                  <a:pt x="2348" y="7697"/>
                </a:moveTo>
                <a:cubicBezTo>
                  <a:pt x="2194" y="7692"/>
                  <a:pt x="2090" y="7703"/>
                  <a:pt x="2018" y="7735"/>
                </a:cubicBezTo>
                <a:cubicBezTo>
                  <a:pt x="1983" y="7750"/>
                  <a:pt x="1955" y="7772"/>
                  <a:pt x="1934" y="7799"/>
                </a:cubicBezTo>
                <a:cubicBezTo>
                  <a:pt x="1913" y="7827"/>
                  <a:pt x="1898" y="7861"/>
                  <a:pt x="1887" y="7901"/>
                </a:cubicBezTo>
                <a:cubicBezTo>
                  <a:pt x="1871" y="7964"/>
                  <a:pt x="1878" y="8028"/>
                  <a:pt x="1901" y="8086"/>
                </a:cubicBezTo>
                <a:cubicBezTo>
                  <a:pt x="1925" y="8145"/>
                  <a:pt x="1965" y="8196"/>
                  <a:pt x="2020" y="8229"/>
                </a:cubicBezTo>
                <a:cubicBezTo>
                  <a:pt x="2291" y="8392"/>
                  <a:pt x="2344" y="8377"/>
                  <a:pt x="2411" y="8116"/>
                </a:cubicBezTo>
                <a:cubicBezTo>
                  <a:pt x="2421" y="8075"/>
                  <a:pt x="2433" y="8041"/>
                  <a:pt x="2449" y="8014"/>
                </a:cubicBezTo>
                <a:cubicBezTo>
                  <a:pt x="2464" y="7988"/>
                  <a:pt x="2481" y="7970"/>
                  <a:pt x="2501" y="7957"/>
                </a:cubicBezTo>
                <a:cubicBezTo>
                  <a:pt x="2543" y="7932"/>
                  <a:pt x="2598" y="7933"/>
                  <a:pt x="2667" y="7961"/>
                </a:cubicBezTo>
                <a:cubicBezTo>
                  <a:pt x="2736" y="7988"/>
                  <a:pt x="2780" y="7994"/>
                  <a:pt x="2803" y="7980"/>
                </a:cubicBezTo>
                <a:cubicBezTo>
                  <a:pt x="2826" y="7966"/>
                  <a:pt x="2827" y="7930"/>
                  <a:pt x="2808" y="7873"/>
                </a:cubicBezTo>
                <a:cubicBezTo>
                  <a:pt x="2800" y="7848"/>
                  <a:pt x="2782" y="7825"/>
                  <a:pt x="2756" y="7805"/>
                </a:cubicBezTo>
                <a:cubicBezTo>
                  <a:pt x="2731" y="7784"/>
                  <a:pt x="2698" y="7766"/>
                  <a:pt x="2658" y="7751"/>
                </a:cubicBezTo>
                <a:cubicBezTo>
                  <a:pt x="2658" y="7751"/>
                  <a:pt x="2657" y="7751"/>
                  <a:pt x="2656" y="7751"/>
                </a:cubicBezTo>
                <a:cubicBezTo>
                  <a:pt x="2576" y="7719"/>
                  <a:pt x="2468" y="7701"/>
                  <a:pt x="2348" y="7697"/>
                </a:cubicBezTo>
                <a:close/>
                <a:moveTo>
                  <a:pt x="14423" y="7814"/>
                </a:moveTo>
                <a:cubicBezTo>
                  <a:pt x="14410" y="7813"/>
                  <a:pt x="14395" y="7816"/>
                  <a:pt x="14380" y="7826"/>
                </a:cubicBezTo>
                <a:cubicBezTo>
                  <a:pt x="14348" y="7846"/>
                  <a:pt x="14320" y="7874"/>
                  <a:pt x="14299" y="7907"/>
                </a:cubicBezTo>
                <a:cubicBezTo>
                  <a:pt x="14278" y="7940"/>
                  <a:pt x="14266" y="7977"/>
                  <a:pt x="14266" y="8007"/>
                </a:cubicBezTo>
                <a:cubicBezTo>
                  <a:pt x="14266" y="8067"/>
                  <a:pt x="14317" y="8116"/>
                  <a:pt x="14380" y="8116"/>
                </a:cubicBezTo>
                <a:cubicBezTo>
                  <a:pt x="14442" y="8116"/>
                  <a:pt x="14491" y="8035"/>
                  <a:pt x="14491" y="7935"/>
                </a:cubicBezTo>
                <a:cubicBezTo>
                  <a:pt x="14491" y="7861"/>
                  <a:pt x="14464" y="7815"/>
                  <a:pt x="14423" y="7814"/>
                </a:cubicBezTo>
                <a:close/>
                <a:moveTo>
                  <a:pt x="19349" y="7925"/>
                </a:moveTo>
                <a:cubicBezTo>
                  <a:pt x="19272" y="7915"/>
                  <a:pt x="19166" y="7917"/>
                  <a:pt x="19049" y="7932"/>
                </a:cubicBezTo>
                <a:cubicBezTo>
                  <a:pt x="18480" y="8003"/>
                  <a:pt x="18467" y="8009"/>
                  <a:pt x="18794" y="8106"/>
                </a:cubicBezTo>
                <a:cubicBezTo>
                  <a:pt x="18876" y="8130"/>
                  <a:pt x="18960" y="8145"/>
                  <a:pt x="19038" y="8151"/>
                </a:cubicBezTo>
                <a:cubicBezTo>
                  <a:pt x="19143" y="8157"/>
                  <a:pt x="19234" y="8145"/>
                  <a:pt x="19311" y="8122"/>
                </a:cubicBezTo>
                <a:cubicBezTo>
                  <a:pt x="19336" y="8114"/>
                  <a:pt x="19360" y="8105"/>
                  <a:pt x="19380" y="8095"/>
                </a:cubicBezTo>
                <a:cubicBezTo>
                  <a:pt x="19395" y="8087"/>
                  <a:pt x="19411" y="8079"/>
                  <a:pt x="19422" y="8070"/>
                </a:cubicBezTo>
                <a:cubicBezTo>
                  <a:pt x="19452" y="8045"/>
                  <a:pt x="19475" y="8016"/>
                  <a:pt x="19475" y="7982"/>
                </a:cubicBezTo>
                <a:cubicBezTo>
                  <a:pt x="19475" y="7953"/>
                  <a:pt x="19426" y="7934"/>
                  <a:pt x="19349" y="7925"/>
                </a:cubicBezTo>
                <a:close/>
                <a:moveTo>
                  <a:pt x="1432" y="8000"/>
                </a:moveTo>
                <a:cubicBezTo>
                  <a:pt x="1349" y="8000"/>
                  <a:pt x="1277" y="8009"/>
                  <a:pt x="1226" y="8025"/>
                </a:cubicBezTo>
                <a:cubicBezTo>
                  <a:pt x="1174" y="8041"/>
                  <a:pt x="1144" y="8062"/>
                  <a:pt x="1149" y="8086"/>
                </a:cubicBezTo>
                <a:cubicBezTo>
                  <a:pt x="1156" y="8120"/>
                  <a:pt x="1151" y="8170"/>
                  <a:pt x="1136" y="8229"/>
                </a:cubicBezTo>
                <a:cubicBezTo>
                  <a:pt x="1135" y="8230"/>
                  <a:pt x="1136" y="8230"/>
                  <a:pt x="1136" y="8231"/>
                </a:cubicBezTo>
                <a:cubicBezTo>
                  <a:pt x="1120" y="8291"/>
                  <a:pt x="1094" y="8360"/>
                  <a:pt x="1062" y="8432"/>
                </a:cubicBezTo>
                <a:cubicBezTo>
                  <a:pt x="999" y="8576"/>
                  <a:pt x="909" y="8732"/>
                  <a:pt x="815" y="8844"/>
                </a:cubicBezTo>
                <a:cubicBezTo>
                  <a:pt x="662" y="9026"/>
                  <a:pt x="662" y="9047"/>
                  <a:pt x="825" y="9047"/>
                </a:cubicBezTo>
                <a:cubicBezTo>
                  <a:pt x="1066" y="9047"/>
                  <a:pt x="1586" y="8801"/>
                  <a:pt x="1586" y="8687"/>
                </a:cubicBezTo>
                <a:cubicBezTo>
                  <a:pt x="1586" y="8662"/>
                  <a:pt x="1572" y="8632"/>
                  <a:pt x="1551" y="8602"/>
                </a:cubicBezTo>
                <a:cubicBezTo>
                  <a:pt x="1529" y="8572"/>
                  <a:pt x="1498" y="8541"/>
                  <a:pt x="1465" y="8520"/>
                </a:cubicBezTo>
                <a:cubicBezTo>
                  <a:pt x="1445" y="8507"/>
                  <a:pt x="1432" y="8492"/>
                  <a:pt x="1425" y="8473"/>
                </a:cubicBezTo>
                <a:cubicBezTo>
                  <a:pt x="1418" y="8454"/>
                  <a:pt x="1417" y="8432"/>
                  <a:pt x="1423" y="8407"/>
                </a:cubicBezTo>
                <a:cubicBezTo>
                  <a:pt x="1423" y="8407"/>
                  <a:pt x="1423" y="8406"/>
                  <a:pt x="1423" y="8405"/>
                </a:cubicBezTo>
                <a:cubicBezTo>
                  <a:pt x="1436" y="8355"/>
                  <a:pt x="1475" y="8295"/>
                  <a:pt x="1538" y="8222"/>
                </a:cubicBezTo>
                <a:cubicBezTo>
                  <a:pt x="1632" y="8116"/>
                  <a:pt x="1676" y="8061"/>
                  <a:pt x="1662" y="8032"/>
                </a:cubicBezTo>
                <a:cubicBezTo>
                  <a:pt x="1660" y="8028"/>
                  <a:pt x="1649" y="8028"/>
                  <a:pt x="1645" y="8025"/>
                </a:cubicBezTo>
                <a:cubicBezTo>
                  <a:pt x="1618" y="8007"/>
                  <a:pt x="1555" y="8000"/>
                  <a:pt x="1432" y="8000"/>
                </a:cubicBezTo>
                <a:close/>
                <a:moveTo>
                  <a:pt x="7157" y="8013"/>
                </a:moveTo>
                <a:cubicBezTo>
                  <a:pt x="7112" y="8012"/>
                  <a:pt x="7071" y="8024"/>
                  <a:pt x="7045" y="8050"/>
                </a:cubicBezTo>
                <a:cubicBezTo>
                  <a:pt x="7003" y="8094"/>
                  <a:pt x="7044" y="8179"/>
                  <a:pt x="7136" y="8238"/>
                </a:cubicBezTo>
                <a:cubicBezTo>
                  <a:pt x="7355" y="8381"/>
                  <a:pt x="7472" y="8377"/>
                  <a:pt x="7472" y="8229"/>
                </a:cubicBezTo>
                <a:cubicBezTo>
                  <a:pt x="7472" y="8196"/>
                  <a:pt x="7451" y="8165"/>
                  <a:pt x="7425" y="8136"/>
                </a:cubicBezTo>
                <a:cubicBezTo>
                  <a:pt x="7417" y="8126"/>
                  <a:pt x="7406" y="8117"/>
                  <a:pt x="7396" y="8108"/>
                </a:cubicBezTo>
                <a:cubicBezTo>
                  <a:pt x="7378" y="8093"/>
                  <a:pt x="7357" y="8082"/>
                  <a:pt x="7336" y="8070"/>
                </a:cubicBezTo>
                <a:cubicBezTo>
                  <a:pt x="7279" y="8038"/>
                  <a:pt x="7215" y="8013"/>
                  <a:pt x="7157" y="8013"/>
                </a:cubicBezTo>
                <a:close/>
                <a:moveTo>
                  <a:pt x="17882" y="8116"/>
                </a:moveTo>
                <a:cubicBezTo>
                  <a:pt x="17816" y="8116"/>
                  <a:pt x="17795" y="8167"/>
                  <a:pt x="17833" y="8231"/>
                </a:cubicBezTo>
                <a:cubicBezTo>
                  <a:pt x="17872" y="8295"/>
                  <a:pt x="17924" y="8350"/>
                  <a:pt x="17952" y="8350"/>
                </a:cubicBezTo>
                <a:cubicBezTo>
                  <a:pt x="17979" y="8350"/>
                  <a:pt x="18001" y="8295"/>
                  <a:pt x="18001" y="8231"/>
                </a:cubicBezTo>
                <a:cubicBezTo>
                  <a:pt x="18001" y="8167"/>
                  <a:pt x="17948" y="8116"/>
                  <a:pt x="17882" y="8116"/>
                </a:cubicBezTo>
                <a:close/>
                <a:moveTo>
                  <a:pt x="2787" y="8161"/>
                </a:moveTo>
                <a:cubicBezTo>
                  <a:pt x="2747" y="8163"/>
                  <a:pt x="2718" y="8208"/>
                  <a:pt x="2718" y="8283"/>
                </a:cubicBezTo>
                <a:cubicBezTo>
                  <a:pt x="2718" y="8383"/>
                  <a:pt x="2769" y="8464"/>
                  <a:pt x="2831" y="8464"/>
                </a:cubicBezTo>
                <a:cubicBezTo>
                  <a:pt x="2893" y="8464"/>
                  <a:pt x="2944" y="8417"/>
                  <a:pt x="2944" y="8357"/>
                </a:cubicBezTo>
                <a:cubicBezTo>
                  <a:pt x="2944" y="8296"/>
                  <a:pt x="2893" y="8213"/>
                  <a:pt x="2831" y="8174"/>
                </a:cubicBezTo>
                <a:cubicBezTo>
                  <a:pt x="2815" y="8164"/>
                  <a:pt x="2801" y="8161"/>
                  <a:pt x="2787" y="8161"/>
                </a:cubicBezTo>
                <a:close/>
                <a:moveTo>
                  <a:pt x="20525" y="8276"/>
                </a:moveTo>
                <a:cubicBezTo>
                  <a:pt x="20504" y="8285"/>
                  <a:pt x="20491" y="8308"/>
                  <a:pt x="20491" y="8342"/>
                </a:cubicBezTo>
                <a:cubicBezTo>
                  <a:pt x="20491" y="8376"/>
                  <a:pt x="20504" y="8406"/>
                  <a:pt x="20525" y="8428"/>
                </a:cubicBezTo>
                <a:cubicBezTo>
                  <a:pt x="20545" y="8451"/>
                  <a:pt x="20575" y="8464"/>
                  <a:pt x="20607" y="8464"/>
                </a:cubicBezTo>
                <a:cubicBezTo>
                  <a:pt x="20669" y="8464"/>
                  <a:pt x="20718" y="8442"/>
                  <a:pt x="20718" y="8414"/>
                </a:cubicBezTo>
                <a:cubicBezTo>
                  <a:pt x="20718" y="8386"/>
                  <a:pt x="20669" y="8332"/>
                  <a:pt x="20607" y="8292"/>
                </a:cubicBezTo>
                <a:cubicBezTo>
                  <a:pt x="20575" y="8272"/>
                  <a:pt x="20545" y="8267"/>
                  <a:pt x="20525" y="8276"/>
                </a:cubicBezTo>
                <a:close/>
                <a:moveTo>
                  <a:pt x="14610" y="8464"/>
                </a:moveTo>
                <a:cubicBezTo>
                  <a:pt x="14537" y="8464"/>
                  <a:pt x="14508" y="8514"/>
                  <a:pt x="14544" y="8574"/>
                </a:cubicBezTo>
                <a:cubicBezTo>
                  <a:pt x="14579" y="8633"/>
                  <a:pt x="14558" y="8714"/>
                  <a:pt x="14495" y="8755"/>
                </a:cubicBezTo>
                <a:cubicBezTo>
                  <a:pt x="14431" y="8795"/>
                  <a:pt x="14380" y="8879"/>
                  <a:pt x="14380" y="8939"/>
                </a:cubicBezTo>
                <a:cubicBezTo>
                  <a:pt x="14380" y="9000"/>
                  <a:pt x="14429" y="9047"/>
                  <a:pt x="14491" y="9047"/>
                </a:cubicBezTo>
                <a:cubicBezTo>
                  <a:pt x="14554" y="9047"/>
                  <a:pt x="14606" y="9000"/>
                  <a:pt x="14606" y="8941"/>
                </a:cubicBezTo>
                <a:cubicBezTo>
                  <a:pt x="14606" y="8882"/>
                  <a:pt x="14637" y="8752"/>
                  <a:pt x="14674" y="8651"/>
                </a:cubicBezTo>
                <a:cubicBezTo>
                  <a:pt x="14713" y="8548"/>
                  <a:pt x="14684" y="8464"/>
                  <a:pt x="14610" y="8464"/>
                </a:cubicBezTo>
                <a:close/>
                <a:moveTo>
                  <a:pt x="19248" y="8464"/>
                </a:moveTo>
                <a:cubicBezTo>
                  <a:pt x="19186" y="8464"/>
                  <a:pt x="19133" y="8519"/>
                  <a:pt x="19133" y="8583"/>
                </a:cubicBezTo>
                <a:cubicBezTo>
                  <a:pt x="19133" y="8615"/>
                  <a:pt x="19145" y="8642"/>
                  <a:pt x="19166" y="8663"/>
                </a:cubicBezTo>
                <a:cubicBezTo>
                  <a:pt x="19186" y="8684"/>
                  <a:pt x="19217" y="8697"/>
                  <a:pt x="19248" y="8697"/>
                </a:cubicBezTo>
                <a:cubicBezTo>
                  <a:pt x="19310" y="8697"/>
                  <a:pt x="19359" y="8647"/>
                  <a:pt x="19359" y="8583"/>
                </a:cubicBezTo>
                <a:cubicBezTo>
                  <a:pt x="19359" y="8519"/>
                  <a:pt x="19310" y="8464"/>
                  <a:pt x="19248" y="8464"/>
                </a:cubicBezTo>
                <a:close/>
                <a:moveTo>
                  <a:pt x="5660" y="8583"/>
                </a:moveTo>
                <a:cubicBezTo>
                  <a:pt x="5598" y="8583"/>
                  <a:pt x="5548" y="8633"/>
                  <a:pt x="5548" y="8697"/>
                </a:cubicBezTo>
                <a:cubicBezTo>
                  <a:pt x="5548" y="8761"/>
                  <a:pt x="5598" y="8816"/>
                  <a:pt x="5660" y="8816"/>
                </a:cubicBezTo>
                <a:cubicBezTo>
                  <a:pt x="5722" y="8816"/>
                  <a:pt x="5775" y="8761"/>
                  <a:pt x="5775" y="8697"/>
                </a:cubicBezTo>
                <a:cubicBezTo>
                  <a:pt x="5775" y="8633"/>
                  <a:pt x="5722" y="8583"/>
                  <a:pt x="5660" y="8583"/>
                </a:cubicBezTo>
                <a:close/>
                <a:moveTo>
                  <a:pt x="15171" y="8697"/>
                </a:moveTo>
                <a:cubicBezTo>
                  <a:pt x="15140" y="8697"/>
                  <a:pt x="15114" y="8712"/>
                  <a:pt x="15093" y="8733"/>
                </a:cubicBezTo>
                <a:cubicBezTo>
                  <a:pt x="15074" y="8754"/>
                  <a:pt x="15060" y="8784"/>
                  <a:pt x="15060" y="8816"/>
                </a:cubicBezTo>
                <a:cubicBezTo>
                  <a:pt x="15060" y="8880"/>
                  <a:pt x="15109" y="8932"/>
                  <a:pt x="15171" y="8932"/>
                </a:cubicBezTo>
                <a:cubicBezTo>
                  <a:pt x="15203" y="8932"/>
                  <a:pt x="15231" y="8920"/>
                  <a:pt x="15252" y="8898"/>
                </a:cubicBezTo>
                <a:cubicBezTo>
                  <a:pt x="15272" y="8877"/>
                  <a:pt x="15285" y="8848"/>
                  <a:pt x="15285" y="8816"/>
                </a:cubicBezTo>
                <a:cubicBezTo>
                  <a:pt x="15285" y="8784"/>
                  <a:pt x="15272" y="8754"/>
                  <a:pt x="15252" y="8733"/>
                </a:cubicBezTo>
                <a:cubicBezTo>
                  <a:pt x="15231" y="8712"/>
                  <a:pt x="15203" y="8697"/>
                  <a:pt x="15171" y="8697"/>
                </a:cubicBezTo>
                <a:close/>
                <a:moveTo>
                  <a:pt x="2179" y="9034"/>
                </a:moveTo>
                <a:cubicBezTo>
                  <a:pt x="2154" y="9034"/>
                  <a:pt x="2124" y="9046"/>
                  <a:pt x="2091" y="9065"/>
                </a:cubicBezTo>
                <a:cubicBezTo>
                  <a:pt x="2042" y="9093"/>
                  <a:pt x="1987" y="9146"/>
                  <a:pt x="1931" y="9212"/>
                </a:cubicBezTo>
                <a:cubicBezTo>
                  <a:pt x="1918" y="9227"/>
                  <a:pt x="1905" y="9245"/>
                  <a:pt x="1893" y="9262"/>
                </a:cubicBezTo>
                <a:cubicBezTo>
                  <a:pt x="1833" y="9341"/>
                  <a:pt x="1775" y="9432"/>
                  <a:pt x="1727" y="9544"/>
                </a:cubicBezTo>
                <a:cubicBezTo>
                  <a:pt x="1687" y="9637"/>
                  <a:pt x="1648" y="9706"/>
                  <a:pt x="1608" y="9757"/>
                </a:cubicBezTo>
                <a:cubicBezTo>
                  <a:pt x="1570" y="9807"/>
                  <a:pt x="1533" y="9838"/>
                  <a:pt x="1495" y="9848"/>
                </a:cubicBezTo>
                <a:cubicBezTo>
                  <a:pt x="1417" y="9868"/>
                  <a:pt x="1338" y="9805"/>
                  <a:pt x="1259" y="9660"/>
                </a:cubicBezTo>
                <a:cubicBezTo>
                  <a:pt x="1229" y="9604"/>
                  <a:pt x="1193" y="9565"/>
                  <a:pt x="1160" y="9542"/>
                </a:cubicBezTo>
                <a:cubicBezTo>
                  <a:pt x="1126" y="9519"/>
                  <a:pt x="1095" y="9514"/>
                  <a:pt x="1074" y="9535"/>
                </a:cubicBezTo>
                <a:cubicBezTo>
                  <a:pt x="1034" y="9577"/>
                  <a:pt x="1086" y="9743"/>
                  <a:pt x="1190" y="9906"/>
                </a:cubicBezTo>
                <a:cubicBezTo>
                  <a:pt x="1242" y="9988"/>
                  <a:pt x="1282" y="10086"/>
                  <a:pt x="1303" y="10180"/>
                </a:cubicBezTo>
                <a:cubicBezTo>
                  <a:pt x="1325" y="10274"/>
                  <a:pt x="1328" y="10362"/>
                  <a:pt x="1308" y="10426"/>
                </a:cubicBezTo>
                <a:cubicBezTo>
                  <a:pt x="1296" y="10467"/>
                  <a:pt x="1289" y="10500"/>
                  <a:pt x="1289" y="10531"/>
                </a:cubicBezTo>
                <a:cubicBezTo>
                  <a:pt x="1289" y="10562"/>
                  <a:pt x="1296" y="10591"/>
                  <a:pt x="1310" y="10614"/>
                </a:cubicBezTo>
                <a:cubicBezTo>
                  <a:pt x="1323" y="10636"/>
                  <a:pt x="1342" y="10655"/>
                  <a:pt x="1369" y="10671"/>
                </a:cubicBezTo>
                <a:cubicBezTo>
                  <a:pt x="1370" y="10672"/>
                  <a:pt x="1372" y="10671"/>
                  <a:pt x="1373" y="10671"/>
                </a:cubicBezTo>
                <a:cubicBezTo>
                  <a:pt x="1401" y="10687"/>
                  <a:pt x="1434" y="10703"/>
                  <a:pt x="1477" y="10714"/>
                </a:cubicBezTo>
                <a:cubicBezTo>
                  <a:pt x="1665" y="10765"/>
                  <a:pt x="1702" y="10834"/>
                  <a:pt x="1640" y="11035"/>
                </a:cubicBezTo>
                <a:cubicBezTo>
                  <a:pt x="1603" y="11153"/>
                  <a:pt x="1591" y="11216"/>
                  <a:pt x="1624" y="11240"/>
                </a:cubicBezTo>
                <a:cubicBezTo>
                  <a:pt x="1657" y="11263"/>
                  <a:pt x="1736" y="11247"/>
                  <a:pt x="1884" y="11209"/>
                </a:cubicBezTo>
                <a:cubicBezTo>
                  <a:pt x="2100" y="11153"/>
                  <a:pt x="2216" y="11114"/>
                  <a:pt x="2245" y="11066"/>
                </a:cubicBezTo>
                <a:cubicBezTo>
                  <a:pt x="2259" y="11041"/>
                  <a:pt x="2251" y="11012"/>
                  <a:pt x="2224" y="10980"/>
                </a:cubicBezTo>
                <a:cubicBezTo>
                  <a:pt x="2197" y="10947"/>
                  <a:pt x="2151" y="10911"/>
                  <a:pt x="2088" y="10863"/>
                </a:cubicBezTo>
                <a:cubicBezTo>
                  <a:pt x="2034" y="10823"/>
                  <a:pt x="1998" y="10792"/>
                  <a:pt x="1971" y="10764"/>
                </a:cubicBezTo>
                <a:cubicBezTo>
                  <a:pt x="1945" y="10738"/>
                  <a:pt x="1930" y="10715"/>
                  <a:pt x="1929" y="10689"/>
                </a:cubicBezTo>
                <a:cubicBezTo>
                  <a:pt x="1928" y="10638"/>
                  <a:pt x="1978" y="10578"/>
                  <a:pt x="2079" y="10463"/>
                </a:cubicBezTo>
                <a:cubicBezTo>
                  <a:pt x="2193" y="10333"/>
                  <a:pt x="2255" y="10176"/>
                  <a:pt x="2217" y="10112"/>
                </a:cubicBezTo>
                <a:cubicBezTo>
                  <a:pt x="2178" y="10048"/>
                  <a:pt x="2236" y="9938"/>
                  <a:pt x="2346" y="9870"/>
                </a:cubicBezTo>
                <a:cubicBezTo>
                  <a:pt x="2392" y="9841"/>
                  <a:pt x="2427" y="9819"/>
                  <a:pt x="2451" y="9800"/>
                </a:cubicBezTo>
                <a:cubicBezTo>
                  <a:pt x="2474" y="9781"/>
                  <a:pt x="2486" y="9764"/>
                  <a:pt x="2487" y="9748"/>
                </a:cubicBezTo>
                <a:cubicBezTo>
                  <a:pt x="2488" y="9732"/>
                  <a:pt x="2477" y="9716"/>
                  <a:pt x="2456" y="9698"/>
                </a:cubicBezTo>
                <a:cubicBezTo>
                  <a:pt x="2435" y="9679"/>
                  <a:pt x="2403" y="9658"/>
                  <a:pt x="2360" y="9631"/>
                </a:cubicBezTo>
                <a:cubicBezTo>
                  <a:pt x="2244" y="9560"/>
                  <a:pt x="2196" y="9424"/>
                  <a:pt x="2233" y="9280"/>
                </a:cubicBezTo>
                <a:cubicBezTo>
                  <a:pt x="2251" y="9208"/>
                  <a:pt x="2251" y="9160"/>
                  <a:pt x="2245" y="9120"/>
                </a:cubicBezTo>
                <a:cubicBezTo>
                  <a:pt x="2242" y="9102"/>
                  <a:pt x="2240" y="9084"/>
                  <a:pt x="2233" y="9072"/>
                </a:cubicBezTo>
                <a:cubicBezTo>
                  <a:pt x="2231" y="9069"/>
                  <a:pt x="2228" y="9064"/>
                  <a:pt x="2226" y="9061"/>
                </a:cubicBezTo>
                <a:cubicBezTo>
                  <a:pt x="2213" y="9046"/>
                  <a:pt x="2199" y="9035"/>
                  <a:pt x="2179" y="9034"/>
                </a:cubicBezTo>
                <a:close/>
                <a:moveTo>
                  <a:pt x="2718" y="9047"/>
                </a:moveTo>
                <a:cubicBezTo>
                  <a:pt x="2655" y="9047"/>
                  <a:pt x="2604" y="9101"/>
                  <a:pt x="2604" y="9165"/>
                </a:cubicBezTo>
                <a:cubicBezTo>
                  <a:pt x="2604" y="9197"/>
                  <a:pt x="2617" y="9225"/>
                  <a:pt x="2637" y="9246"/>
                </a:cubicBezTo>
                <a:cubicBezTo>
                  <a:pt x="2658" y="9267"/>
                  <a:pt x="2686" y="9280"/>
                  <a:pt x="2718" y="9280"/>
                </a:cubicBezTo>
                <a:cubicBezTo>
                  <a:pt x="2780" y="9280"/>
                  <a:pt x="2831" y="9229"/>
                  <a:pt x="2831" y="9165"/>
                </a:cubicBezTo>
                <a:cubicBezTo>
                  <a:pt x="2831" y="9101"/>
                  <a:pt x="2780" y="9047"/>
                  <a:pt x="2718" y="9047"/>
                </a:cubicBezTo>
                <a:close/>
                <a:moveTo>
                  <a:pt x="20394" y="9163"/>
                </a:moveTo>
                <a:cubicBezTo>
                  <a:pt x="20381" y="9165"/>
                  <a:pt x="20368" y="9173"/>
                  <a:pt x="20354" y="9183"/>
                </a:cubicBezTo>
                <a:cubicBezTo>
                  <a:pt x="20325" y="9205"/>
                  <a:pt x="20292" y="9240"/>
                  <a:pt x="20263" y="9285"/>
                </a:cubicBezTo>
                <a:cubicBezTo>
                  <a:pt x="20204" y="9377"/>
                  <a:pt x="20156" y="9503"/>
                  <a:pt x="20155" y="9601"/>
                </a:cubicBezTo>
                <a:cubicBezTo>
                  <a:pt x="20154" y="9681"/>
                  <a:pt x="20197" y="9746"/>
                  <a:pt x="20252" y="9746"/>
                </a:cubicBezTo>
                <a:cubicBezTo>
                  <a:pt x="20339" y="9746"/>
                  <a:pt x="20445" y="9473"/>
                  <a:pt x="20453" y="9300"/>
                </a:cubicBezTo>
                <a:cubicBezTo>
                  <a:pt x="20456" y="9242"/>
                  <a:pt x="20447" y="9197"/>
                  <a:pt x="20425" y="9174"/>
                </a:cubicBezTo>
                <a:cubicBezTo>
                  <a:pt x="20416" y="9165"/>
                  <a:pt x="20406" y="9162"/>
                  <a:pt x="20394" y="9163"/>
                </a:cubicBezTo>
                <a:close/>
                <a:moveTo>
                  <a:pt x="3398" y="9165"/>
                </a:moveTo>
                <a:cubicBezTo>
                  <a:pt x="3367" y="9165"/>
                  <a:pt x="3336" y="9178"/>
                  <a:pt x="3316" y="9199"/>
                </a:cubicBezTo>
                <a:cubicBezTo>
                  <a:pt x="3295" y="9220"/>
                  <a:pt x="3283" y="9248"/>
                  <a:pt x="3283" y="9280"/>
                </a:cubicBezTo>
                <a:cubicBezTo>
                  <a:pt x="3283" y="9344"/>
                  <a:pt x="3336" y="9398"/>
                  <a:pt x="3398" y="9398"/>
                </a:cubicBezTo>
                <a:cubicBezTo>
                  <a:pt x="3460" y="9398"/>
                  <a:pt x="3509" y="9344"/>
                  <a:pt x="3509" y="9280"/>
                </a:cubicBezTo>
                <a:cubicBezTo>
                  <a:pt x="3509" y="9216"/>
                  <a:pt x="3460" y="9165"/>
                  <a:pt x="3398" y="9165"/>
                </a:cubicBezTo>
                <a:close/>
                <a:moveTo>
                  <a:pt x="565" y="9280"/>
                </a:moveTo>
                <a:cubicBezTo>
                  <a:pt x="503" y="9280"/>
                  <a:pt x="454" y="9334"/>
                  <a:pt x="454" y="9398"/>
                </a:cubicBezTo>
                <a:cubicBezTo>
                  <a:pt x="454" y="9462"/>
                  <a:pt x="503" y="9513"/>
                  <a:pt x="565" y="9513"/>
                </a:cubicBezTo>
                <a:cubicBezTo>
                  <a:pt x="627" y="9513"/>
                  <a:pt x="680" y="9462"/>
                  <a:pt x="680" y="9398"/>
                </a:cubicBezTo>
                <a:cubicBezTo>
                  <a:pt x="680" y="9334"/>
                  <a:pt x="627" y="9280"/>
                  <a:pt x="565" y="9280"/>
                </a:cubicBezTo>
                <a:close/>
                <a:moveTo>
                  <a:pt x="19579" y="9280"/>
                </a:moveTo>
                <a:cubicBezTo>
                  <a:pt x="19546" y="9280"/>
                  <a:pt x="19525" y="9293"/>
                  <a:pt x="19516" y="9314"/>
                </a:cubicBezTo>
                <a:cubicBezTo>
                  <a:pt x="19507" y="9335"/>
                  <a:pt x="19511" y="9366"/>
                  <a:pt x="19530" y="9398"/>
                </a:cubicBezTo>
                <a:cubicBezTo>
                  <a:pt x="19550" y="9431"/>
                  <a:pt x="19548" y="9467"/>
                  <a:pt x="19529" y="9501"/>
                </a:cubicBezTo>
                <a:cubicBezTo>
                  <a:pt x="19510" y="9535"/>
                  <a:pt x="19474" y="9567"/>
                  <a:pt x="19424" y="9587"/>
                </a:cubicBezTo>
                <a:cubicBezTo>
                  <a:pt x="19375" y="9606"/>
                  <a:pt x="19332" y="9634"/>
                  <a:pt x="19300" y="9665"/>
                </a:cubicBezTo>
                <a:cubicBezTo>
                  <a:pt x="19268" y="9697"/>
                  <a:pt x="19248" y="9730"/>
                  <a:pt x="19248" y="9759"/>
                </a:cubicBezTo>
                <a:cubicBezTo>
                  <a:pt x="19248" y="9800"/>
                  <a:pt x="19256" y="9829"/>
                  <a:pt x="19270" y="9845"/>
                </a:cubicBezTo>
                <a:cubicBezTo>
                  <a:pt x="19285" y="9860"/>
                  <a:pt x="19308" y="9863"/>
                  <a:pt x="19335" y="9854"/>
                </a:cubicBezTo>
                <a:cubicBezTo>
                  <a:pt x="19388" y="9835"/>
                  <a:pt x="19461" y="9769"/>
                  <a:pt x="19543" y="9658"/>
                </a:cubicBezTo>
                <a:cubicBezTo>
                  <a:pt x="19726" y="9409"/>
                  <a:pt x="19738" y="9280"/>
                  <a:pt x="19579" y="9280"/>
                </a:cubicBezTo>
                <a:close/>
                <a:moveTo>
                  <a:pt x="14606" y="9398"/>
                </a:moveTo>
                <a:cubicBezTo>
                  <a:pt x="14544" y="9398"/>
                  <a:pt x="14491" y="9449"/>
                  <a:pt x="14491" y="9513"/>
                </a:cubicBezTo>
                <a:cubicBezTo>
                  <a:pt x="14491" y="9577"/>
                  <a:pt x="14544" y="9631"/>
                  <a:pt x="14606" y="9631"/>
                </a:cubicBezTo>
                <a:cubicBezTo>
                  <a:pt x="14669" y="9631"/>
                  <a:pt x="14718" y="9577"/>
                  <a:pt x="14718" y="9513"/>
                </a:cubicBezTo>
                <a:cubicBezTo>
                  <a:pt x="14718" y="9449"/>
                  <a:pt x="14669" y="9398"/>
                  <a:pt x="14606" y="9398"/>
                </a:cubicBezTo>
                <a:close/>
                <a:moveTo>
                  <a:pt x="15625" y="9631"/>
                </a:moveTo>
                <a:cubicBezTo>
                  <a:pt x="15563" y="9631"/>
                  <a:pt x="15512" y="9682"/>
                  <a:pt x="15512" y="9746"/>
                </a:cubicBezTo>
                <a:cubicBezTo>
                  <a:pt x="15512" y="9778"/>
                  <a:pt x="15524" y="9808"/>
                  <a:pt x="15545" y="9829"/>
                </a:cubicBezTo>
                <a:cubicBezTo>
                  <a:pt x="15565" y="9850"/>
                  <a:pt x="15594" y="9863"/>
                  <a:pt x="15625" y="9863"/>
                </a:cubicBezTo>
                <a:cubicBezTo>
                  <a:pt x="15687" y="9863"/>
                  <a:pt x="15737" y="9810"/>
                  <a:pt x="15737" y="9746"/>
                </a:cubicBezTo>
                <a:cubicBezTo>
                  <a:pt x="15737" y="9682"/>
                  <a:pt x="15687" y="9631"/>
                  <a:pt x="15625" y="9631"/>
                </a:cubicBezTo>
                <a:close/>
                <a:moveTo>
                  <a:pt x="16757" y="9746"/>
                </a:moveTo>
                <a:cubicBezTo>
                  <a:pt x="16726" y="9746"/>
                  <a:pt x="16696" y="9759"/>
                  <a:pt x="16675" y="9780"/>
                </a:cubicBezTo>
                <a:cubicBezTo>
                  <a:pt x="16655" y="9801"/>
                  <a:pt x="16642" y="9831"/>
                  <a:pt x="16642" y="9863"/>
                </a:cubicBezTo>
                <a:cubicBezTo>
                  <a:pt x="16642" y="9895"/>
                  <a:pt x="16655" y="9924"/>
                  <a:pt x="16675" y="9945"/>
                </a:cubicBezTo>
                <a:cubicBezTo>
                  <a:pt x="16696" y="9966"/>
                  <a:pt x="16726" y="9979"/>
                  <a:pt x="16757" y="9979"/>
                </a:cubicBezTo>
                <a:cubicBezTo>
                  <a:pt x="16819" y="9979"/>
                  <a:pt x="16869" y="9927"/>
                  <a:pt x="16869" y="9863"/>
                </a:cubicBezTo>
                <a:cubicBezTo>
                  <a:pt x="16869" y="9799"/>
                  <a:pt x="16819" y="9746"/>
                  <a:pt x="16757" y="9746"/>
                </a:cubicBezTo>
                <a:close/>
                <a:moveTo>
                  <a:pt x="15171" y="9863"/>
                </a:moveTo>
                <a:cubicBezTo>
                  <a:pt x="15109" y="9863"/>
                  <a:pt x="15060" y="9915"/>
                  <a:pt x="15060" y="9979"/>
                </a:cubicBezTo>
                <a:cubicBezTo>
                  <a:pt x="15060" y="10043"/>
                  <a:pt x="15109" y="10096"/>
                  <a:pt x="15171" y="10096"/>
                </a:cubicBezTo>
                <a:cubicBezTo>
                  <a:pt x="15234" y="10096"/>
                  <a:pt x="15285" y="10043"/>
                  <a:pt x="15285" y="9979"/>
                </a:cubicBezTo>
                <a:cubicBezTo>
                  <a:pt x="15285" y="9915"/>
                  <a:pt x="15234" y="9863"/>
                  <a:pt x="15171" y="9863"/>
                </a:cubicBezTo>
                <a:close/>
                <a:moveTo>
                  <a:pt x="21470" y="10024"/>
                </a:moveTo>
                <a:cubicBezTo>
                  <a:pt x="21428" y="10026"/>
                  <a:pt x="21398" y="10073"/>
                  <a:pt x="21398" y="10148"/>
                </a:cubicBezTo>
                <a:cubicBezTo>
                  <a:pt x="21398" y="10352"/>
                  <a:pt x="21467" y="10381"/>
                  <a:pt x="21564" y="10219"/>
                </a:cubicBezTo>
                <a:cubicBezTo>
                  <a:pt x="21600" y="10160"/>
                  <a:pt x="21577" y="10079"/>
                  <a:pt x="21514" y="10038"/>
                </a:cubicBezTo>
                <a:cubicBezTo>
                  <a:pt x="21498" y="10028"/>
                  <a:pt x="21484" y="10023"/>
                  <a:pt x="21470" y="10024"/>
                </a:cubicBezTo>
                <a:close/>
                <a:moveTo>
                  <a:pt x="4083" y="10212"/>
                </a:moveTo>
                <a:cubicBezTo>
                  <a:pt x="4007" y="10212"/>
                  <a:pt x="3968" y="10262"/>
                  <a:pt x="3966" y="10323"/>
                </a:cubicBezTo>
                <a:cubicBezTo>
                  <a:pt x="3966" y="10354"/>
                  <a:pt x="3976" y="10387"/>
                  <a:pt x="3994" y="10418"/>
                </a:cubicBezTo>
                <a:cubicBezTo>
                  <a:pt x="4013" y="10450"/>
                  <a:pt x="4039" y="10481"/>
                  <a:pt x="4076" y="10504"/>
                </a:cubicBezTo>
                <a:cubicBezTo>
                  <a:pt x="4140" y="10545"/>
                  <a:pt x="4163" y="10626"/>
                  <a:pt x="4127" y="10686"/>
                </a:cubicBezTo>
                <a:cubicBezTo>
                  <a:pt x="4109" y="10715"/>
                  <a:pt x="4107" y="10743"/>
                  <a:pt x="4116" y="10763"/>
                </a:cubicBezTo>
                <a:cubicBezTo>
                  <a:pt x="4126" y="10782"/>
                  <a:pt x="4150" y="10795"/>
                  <a:pt x="4183" y="10795"/>
                </a:cubicBezTo>
                <a:cubicBezTo>
                  <a:pt x="4221" y="10795"/>
                  <a:pt x="4249" y="10783"/>
                  <a:pt x="4268" y="10763"/>
                </a:cubicBezTo>
                <a:cubicBezTo>
                  <a:pt x="4288" y="10743"/>
                  <a:pt x="4299" y="10714"/>
                  <a:pt x="4300" y="10684"/>
                </a:cubicBezTo>
                <a:cubicBezTo>
                  <a:pt x="4300" y="10653"/>
                  <a:pt x="4290" y="10619"/>
                  <a:pt x="4272" y="10587"/>
                </a:cubicBezTo>
                <a:cubicBezTo>
                  <a:pt x="4253" y="10555"/>
                  <a:pt x="4224" y="10527"/>
                  <a:pt x="4186" y="10503"/>
                </a:cubicBezTo>
                <a:cubicBezTo>
                  <a:pt x="4155" y="10483"/>
                  <a:pt x="4134" y="10451"/>
                  <a:pt x="4125" y="10418"/>
                </a:cubicBezTo>
                <a:cubicBezTo>
                  <a:pt x="4116" y="10386"/>
                  <a:pt x="4119" y="10350"/>
                  <a:pt x="4137" y="10320"/>
                </a:cubicBezTo>
                <a:cubicBezTo>
                  <a:pt x="4173" y="10260"/>
                  <a:pt x="4149" y="10212"/>
                  <a:pt x="4083" y="10212"/>
                </a:cubicBezTo>
                <a:close/>
                <a:moveTo>
                  <a:pt x="20607" y="10329"/>
                </a:moveTo>
                <a:cubicBezTo>
                  <a:pt x="20544" y="10329"/>
                  <a:pt x="20491" y="10379"/>
                  <a:pt x="20491" y="10444"/>
                </a:cubicBezTo>
                <a:cubicBezTo>
                  <a:pt x="20491" y="10508"/>
                  <a:pt x="20544" y="10562"/>
                  <a:pt x="20607" y="10562"/>
                </a:cubicBezTo>
                <a:cubicBezTo>
                  <a:pt x="20669" y="10562"/>
                  <a:pt x="20718" y="10508"/>
                  <a:pt x="20718" y="10444"/>
                </a:cubicBezTo>
                <a:cubicBezTo>
                  <a:pt x="20718" y="10379"/>
                  <a:pt x="20669" y="10329"/>
                  <a:pt x="20607" y="10329"/>
                </a:cubicBezTo>
                <a:close/>
                <a:moveTo>
                  <a:pt x="14674" y="10404"/>
                </a:moveTo>
                <a:cubicBezTo>
                  <a:pt x="14538" y="10415"/>
                  <a:pt x="14417" y="10441"/>
                  <a:pt x="14336" y="10479"/>
                </a:cubicBezTo>
                <a:cubicBezTo>
                  <a:pt x="14255" y="10518"/>
                  <a:pt x="14182" y="10564"/>
                  <a:pt x="14128" y="10605"/>
                </a:cubicBezTo>
                <a:cubicBezTo>
                  <a:pt x="14075" y="10646"/>
                  <a:pt x="14040" y="10683"/>
                  <a:pt x="14039" y="10707"/>
                </a:cubicBezTo>
                <a:cubicBezTo>
                  <a:pt x="14039" y="10724"/>
                  <a:pt x="14049" y="10738"/>
                  <a:pt x="14064" y="10750"/>
                </a:cubicBezTo>
                <a:cubicBezTo>
                  <a:pt x="14079" y="10761"/>
                  <a:pt x="14100" y="10770"/>
                  <a:pt x="14125" y="10777"/>
                </a:cubicBezTo>
                <a:cubicBezTo>
                  <a:pt x="14126" y="10777"/>
                  <a:pt x="14126" y="10777"/>
                  <a:pt x="14127" y="10777"/>
                </a:cubicBezTo>
                <a:cubicBezTo>
                  <a:pt x="14284" y="10818"/>
                  <a:pt x="14603" y="10776"/>
                  <a:pt x="14666" y="10671"/>
                </a:cubicBezTo>
                <a:cubicBezTo>
                  <a:pt x="14712" y="10595"/>
                  <a:pt x="14913" y="10574"/>
                  <a:pt x="15184" y="10621"/>
                </a:cubicBezTo>
                <a:cubicBezTo>
                  <a:pt x="15312" y="10643"/>
                  <a:pt x="15421" y="10650"/>
                  <a:pt x="15499" y="10644"/>
                </a:cubicBezTo>
                <a:cubicBezTo>
                  <a:pt x="15578" y="10638"/>
                  <a:pt x="15625" y="10619"/>
                  <a:pt x="15625" y="10587"/>
                </a:cubicBezTo>
                <a:cubicBezTo>
                  <a:pt x="15625" y="10566"/>
                  <a:pt x="15609" y="10547"/>
                  <a:pt x="15587" y="10530"/>
                </a:cubicBezTo>
                <a:cubicBezTo>
                  <a:pt x="15579" y="10524"/>
                  <a:pt x="15570" y="10519"/>
                  <a:pt x="15560" y="10513"/>
                </a:cubicBezTo>
                <a:cubicBezTo>
                  <a:pt x="15544" y="10504"/>
                  <a:pt x="15523" y="10495"/>
                  <a:pt x="15501" y="10487"/>
                </a:cubicBezTo>
                <a:cubicBezTo>
                  <a:pt x="15476" y="10477"/>
                  <a:pt x="15442" y="10470"/>
                  <a:pt x="15410" y="10461"/>
                </a:cubicBezTo>
                <a:cubicBezTo>
                  <a:pt x="15340" y="10443"/>
                  <a:pt x="15256" y="10427"/>
                  <a:pt x="15165" y="10417"/>
                </a:cubicBezTo>
                <a:cubicBezTo>
                  <a:pt x="15127" y="10412"/>
                  <a:pt x="15092" y="10409"/>
                  <a:pt x="15053" y="10406"/>
                </a:cubicBezTo>
                <a:cubicBezTo>
                  <a:pt x="14927" y="10398"/>
                  <a:pt x="14794" y="10394"/>
                  <a:pt x="14674" y="10404"/>
                </a:cubicBezTo>
                <a:close/>
                <a:moveTo>
                  <a:pt x="20153" y="10569"/>
                </a:moveTo>
                <a:cubicBezTo>
                  <a:pt x="20074" y="10569"/>
                  <a:pt x="19950" y="10603"/>
                  <a:pt x="19766" y="10675"/>
                </a:cubicBezTo>
                <a:cubicBezTo>
                  <a:pt x="19606" y="10737"/>
                  <a:pt x="19475" y="10868"/>
                  <a:pt x="19475" y="10965"/>
                </a:cubicBezTo>
                <a:cubicBezTo>
                  <a:pt x="19475" y="11192"/>
                  <a:pt x="19632" y="11194"/>
                  <a:pt x="19813" y="10969"/>
                </a:cubicBezTo>
                <a:cubicBezTo>
                  <a:pt x="19890" y="10873"/>
                  <a:pt x="20024" y="10795"/>
                  <a:pt x="20109" y="10795"/>
                </a:cubicBezTo>
                <a:cubicBezTo>
                  <a:pt x="20195" y="10795"/>
                  <a:pt x="20266" y="10741"/>
                  <a:pt x="20266" y="10677"/>
                </a:cubicBezTo>
                <a:cubicBezTo>
                  <a:pt x="20266" y="10640"/>
                  <a:pt x="20257" y="10614"/>
                  <a:pt x="20239" y="10596"/>
                </a:cubicBezTo>
                <a:cubicBezTo>
                  <a:pt x="20220" y="10578"/>
                  <a:pt x="20193" y="10569"/>
                  <a:pt x="20153" y="10569"/>
                </a:cubicBezTo>
                <a:close/>
                <a:moveTo>
                  <a:pt x="3398" y="10677"/>
                </a:moveTo>
                <a:cubicBezTo>
                  <a:pt x="3336" y="10677"/>
                  <a:pt x="3283" y="10731"/>
                  <a:pt x="3283" y="10795"/>
                </a:cubicBezTo>
                <a:cubicBezTo>
                  <a:pt x="3283" y="10859"/>
                  <a:pt x="3336" y="10910"/>
                  <a:pt x="3398" y="10910"/>
                </a:cubicBezTo>
                <a:cubicBezTo>
                  <a:pt x="3460" y="10910"/>
                  <a:pt x="3509" y="10859"/>
                  <a:pt x="3509" y="10795"/>
                </a:cubicBezTo>
                <a:cubicBezTo>
                  <a:pt x="3509" y="10731"/>
                  <a:pt x="3460" y="10677"/>
                  <a:pt x="3398" y="10677"/>
                </a:cubicBezTo>
                <a:close/>
                <a:moveTo>
                  <a:pt x="20607" y="10910"/>
                </a:moveTo>
                <a:cubicBezTo>
                  <a:pt x="20544" y="10910"/>
                  <a:pt x="20491" y="10964"/>
                  <a:pt x="20491" y="11028"/>
                </a:cubicBezTo>
                <a:cubicBezTo>
                  <a:pt x="20491" y="11092"/>
                  <a:pt x="20544" y="11143"/>
                  <a:pt x="20607" y="11143"/>
                </a:cubicBezTo>
                <a:cubicBezTo>
                  <a:pt x="20669" y="11143"/>
                  <a:pt x="20718" y="11092"/>
                  <a:pt x="20718" y="11028"/>
                </a:cubicBezTo>
                <a:cubicBezTo>
                  <a:pt x="20718" y="10964"/>
                  <a:pt x="20669" y="10910"/>
                  <a:pt x="20607" y="10910"/>
                </a:cubicBezTo>
                <a:close/>
                <a:moveTo>
                  <a:pt x="21285" y="10910"/>
                </a:moveTo>
                <a:cubicBezTo>
                  <a:pt x="21254" y="10910"/>
                  <a:pt x="21225" y="10923"/>
                  <a:pt x="21205" y="10944"/>
                </a:cubicBezTo>
                <a:cubicBezTo>
                  <a:pt x="21184" y="10965"/>
                  <a:pt x="21172" y="10996"/>
                  <a:pt x="21172" y="11028"/>
                </a:cubicBezTo>
                <a:cubicBezTo>
                  <a:pt x="21172" y="11092"/>
                  <a:pt x="21223" y="11143"/>
                  <a:pt x="21285" y="11143"/>
                </a:cubicBezTo>
                <a:cubicBezTo>
                  <a:pt x="21347" y="11143"/>
                  <a:pt x="21398" y="11092"/>
                  <a:pt x="21398" y="11028"/>
                </a:cubicBezTo>
                <a:cubicBezTo>
                  <a:pt x="21398" y="10964"/>
                  <a:pt x="21347" y="10910"/>
                  <a:pt x="21285" y="10910"/>
                </a:cubicBezTo>
                <a:close/>
                <a:moveTo>
                  <a:pt x="19025" y="11041"/>
                </a:moveTo>
                <a:cubicBezTo>
                  <a:pt x="18961" y="11036"/>
                  <a:pt x="18878" y="11103"/>
                  <a:pt x="18758" y="11240"/>
                </a:cubicBezTo>
                <a:cubicBezTo>
                  <a:pt x="18623" y="11393"/>
                  <a:pt x="18604" y="11485"/>
                  <a:pt x="18695" y="11578"/>
                </a:cubicBezTo>
                <a:cubicBezTo>
                  <a:pt x="18770" y="11656"/>
                  <a:pt x="18778" y="11741"/>
                  <a:pt x="18747" y="11806"/>
                </a:cubicBezTo>
                <a:cubicBezTo>
                  <a:pt x="18745" y="11811"/>
                  <a:pt x="18745" y="11819"/>
                  <a:pt x="18742" y="11824"/>
                </a:cubicBezTo>
                <a:cubicBezTo>
                  <a:pt x="18722" y="11858"/>
                  <a:pt x="18690" y="11882"/>
                  <a:pt x="18650" y="11894"/>
                </a:cubicBezTo>
                <a:cubicBezTo>
                  <a:pt x="18609" y="11906"/>
                  <a:pt x="18562" y="11904"/>
                  <a:pt x="18508" y="11883"/>
                </a:cubicBezTo>
                <a:cubicBezTo>
                  <a:pt x="18456" y="11863"/>
                  <a:pt x="18415" y="11864"/>
                  <a:pt x="18386" y="11885"/>
                </a:cubicBezTo>
                <a:cubicBezTo>
                  <a:pt x="18358" y="11906"/>
                  <a:pt x="18343" y="11947"/>
                  <a:pt x="18343" y="12005"/>
                </a:cubicBezTo>
                <a:cubicBezTo>
                  <a:pt x="18343" y="12058"/>
                  <a:pt x="18352" y="12098"/>
                  <a:pt x="18370" y="12129"/>
                </a:cubicBezTo>
                <a:cubicBezTo>
                  <a:pt x="18407" y="12190"/>
                  <a:pt x="18474" y="12207"/>
                  <a:pt x="18538" y="12168"/>
                </a:cubicBezTo>
                <a:cubicBezTo>
                  <a:pt x="18570" y="12149"/>
                  <a:pt x="18601" y="12116"/>
                  <a:pt x="18629" y="12070"/>
                </a:cubicBezTo>
                <a:cubicBezTo>
                  <a:pt x="18646" y="12041"/>
                  <a:pt x="18665" y="12020"/>
                  <a:pt x="18686" y="12003"/>
                </a:cubicBezTo>
                <a:cubicBezTo>
                  <a:pt x="18708" y="11986"/>
                  <a:pt x="18731" y="11975"/>
                  <a:pt x="18756" y="11969"/>
                </a:cubicBezTo>
                <a:cubicBezTo>
                  <a:pt x="18900" y="11934"/>
                  <a:pt x="19073" y="12082"/>
                  <a:pt x="19075" y="12308"/>
                </a:cubicBezTo>
                <a:cubicBezTo>
                  <a:pt x="19076" y="12388"/>
                  <a:pt x="19091" y="12457"/>
                  <a:pt x="19115" y="12505"/>
                </a:cubicBezTo>
                <a:cubicBezTo>
                  <a:pt x="19115" y="12506"/>
                  <a:pt x="19115" y="12507"/>
                  <a:pt x="19115" y="12507"/>
                </a:cubicBezTo>
                <a:cubicBezTo>
                  <a:pt x="19139" y="12554"/>
                  <a:pt x="19172" y="12580"/>
                  <a:pt x="19208" y="12573"/>
                </a:cubicBezTo>
                <a:cubicBezTo>
                  <a:pt x="19280" y="12559"/>
                  <a:pt x="19401" y="12624"/>
                  <a:pt x="19476" y="12717"/>
                </a:cubicBezTo>
                <a:cubicBezTo>
                  <a:pt x="19532" y="12786"/>
                  <a:pt x="19552" y="12833"/>
                  <a:pt x="19529" y="12875"/>
                </a:cubicBezTo>
                <a:cubicBezTo>
                  <a:pt x="19517" y="12896"/>
                  <a:pt x="19495" y="12916"/>
                  <a:pt x="19459" y="12937"/>
                </a:cubicBezTo>
                <a:cubicBezTo>
                  <a:pt x="19424" y="12958"/>
                  <a:pt x="19377" y="12976"/>
                  <a:pt x="19316" y="13000"/>
                </a:cubicBezTo>
                <a:cubicBezTo>
                  <a:pt x="19154" y="13063"/>
                  <a:pt x="18947" y="13087"/>
                  <a:pt x="18854" y="13050"/>
                </a:cubicBezTo>
                <a:cubicBezTo>
                  <a:pt x="18743" y="13007"/>
                  <a:pt x="18647" y="13082"/>
                  <a:pt x="18578" y="13269"/>
                </a:cubicBezTo>
                <a:cubicBezTo>
                  <a:pt x="18549" y="13349"/>
                  <a:pt x="18504" y="13427"/>
                  <a:pt x="18454" y="13491"/>
                </a:cubicBezTo>
                <a:cubicBezTo>
                  <a:pt x="18406" y="13554"/>
                  <a:pt x="18354" y="13604"/>
                  <a:pt x="18309" y="13622"/>
                </a:cubicBezTo>
                <a:cubicBezTo>
                  <a:pt x="18190" y="13669"/>
                  <a:pt x="18151" y="13842"/>
                  <a:pt x="18175" y="14250"/>
                </a:cubicBezTo>
                <a:cubicBezTo>
                  <a:pt x="18193" y="14559"/>
                  <a:pt x="18219" y="14836"/>
                  <a:pt x="18231" y="14868"/>
                </a:cubicBezTo>
                <a:cubicBezTo>
                  <a:pt x="18243" y="14900"/>
                  <a:pt x="18245" y="15040"/>
                  <a:pt x="18234" y="15178"/>
                </a:cubicBezTo>
                <a:cubicBezTo>
                  <a:pt x="18224" y="15316"/>
                  <a:pt x="18270" y="15466"/>
                  <a:pt x="18339" y="15510"/>
                </a:cubicBezTo>
                <a:cubicBezTo>
                  <a:pt x="18384" y="15539"/>
                  <a:pt x="18409" y="15571"/>
                  <a:pt x="18407" y="15610"/>
                </a:cubicBezTo>
                <a:cubicBezTo>
                  <a:pt x="18405" y="15650"/>
                  <a:pt x="18378" y="15697"/>
                  <a:pt x="18329" y="15757"/>
                </a:cubicBezTo>
                <a:cubicBezTo>
                  <a:pt x="18275" y="15824"/>
                  <a:pt x="18253" y="15875"/>
                  <a:pt x="18266" y="15924"/>
                </a:cubicBezTo>
                <a:cubicBezTo>
                  <a:pt x="18272" y="15949"/>
                  <a:pt x="18287" y="15973"/>
                  <a:pt x="18311" y="15999"/>
                </a:cubicBezTo>
                <a:cubicBezTo>
                  <a:pt x="18335" y="16026"/>
                  <a:pt x="18368" y="16053"/>
                  <a:pt x="18411" y="16085"/>
                </a:cubicBezTo>
                <a:cubicBezTo>
                  <a:pt x="18577" y="16211"/>
                  <a:pt x="18677" y="16226"/>
                  <a:pt x="18718" y="16130"/>
                </a:cubicBezTo>
                <a:cubicBezTo>
                  <a:pt x="18718" y="16130"/>
                  <a:pt x="18717" y="16129"/>
                  <a:pt x="18718" y="16128"/>
                </a:cubicBezTo>
                <a:cubicBezTo>
                  <a:pt x="18731" y="16096"/>
                  <a:pt x="18738" y="16052"/>
                  <a:pt x="18738" y="15994"/>
                </a:cubicBezTo>
                <a:cubicBezTo>
                  <a:pt x="18739" y="15976"/>
                  <a:pt x="18751" y="15960"/>
                  <a:pt x="18766" y="15944"/>
                </a:cubicBezTo>
                <a:cubicBezTo>
                  <a:pt x="18783" y="15927"/>
                  <a:pt x="18805" y="15912"/>
                  <a:pt x="18836" y="15899"/>
                </a:cubicBezTo>
                <a:cubicBezTo>
                  <a:pt x="18896" y="15875"/>
                  <a:pt x="18978" y="15860"/>
                  <a:pt x="19068" y="15860"/>
                </a:cubicBezTo>
                <a:cubicBezTo>
                  <a:pt x="19254" y="15860"/>
                  <a:pt x="19380" y="15807"/>
                  <a:pt x="19431" y="15722"/>
                </a:cubicBezTo>
                <a:cubicBezTo>
                  <a:pt x="19482" y="15635"/>
                  <a:pt x="19461" y="15516"/>
                  <a:pt x="19354" y="15384"/>
                </a:cubicBezTo>
                <a:cubicBezTo>
                  <a:pt x="19295" y="15311"/>
                  <a:pt x="19268" y="15264"/>
                  <a:pt x="19283" y="15229"/>
                </a:cubicBezTo>
                <a:cubicBezTo>
                  <a:pt x="19297" y="15193"/>
                  <a:pt x="19352" y="15170"/>
                  <a:pt x="19454" y="15142"/>
                </a:cubicBezTo>
                <a:cubicBezTo>
                  <a:pt x="19521" y="15124"/>
                  <a:pt x="19573" y="15096"/>
                  <a:pt x="19605" y="15064"/>
                </a:cubicBezTo>
                <a:cubicBezTo>
                  <a:pt x="19621" y="15047"/>
                  <a:pt x="19632" y="15030"/>
                  <a:pt x="19637" y="15013"/>
                </a:cubicBezTo>
                <a:cubicBezTo>
                  <a:pt x="19641" y="14997"/>
                  <a:pt x="19639" y="14980"/>
                  <a:pt x="19630" y="14965"/>
                </a:cubicBezTo>
                <a:cubicBezTo>
                  <a:pt x="19593" y="14904"/>
                  <a:pt x="19487" y="14884"/>
                  <a:pt x="19394" y="14920"/>
                </a:cubicBezTo>
                <a:cubicBezTo>
                  <a:pt x="19258" y="14974"/>
                  <a:pt x="19163" y="14964"/>
                  <a:pt x="19119" y="14906"/>
                </a:cubicBezTo>
                <a:cubicBezTo>
                  <a:pt x="19096" y="14876"/>
                  <a:pt x="19088" y="14834"/>
                  <a:pt x="19094" y="14782"/>
                </a:cubicBezTo>
                <a:cubicBezTo>
                  <a:pt x="19101" y="14731"/>
                  <a:pt x="19121" y="14668"/>
                  <a:pt x="19159" y="14599"/>
                </a:cubicBezTo>
                <a:cubicBezTo>
                  <a:pt x="19235" y="14459"/>
                  <a:pt x="19298" y="14304"/>
                  <a:pt x="19300" y="14253"/>
                </a:cubicBezTo>
                <a:cubicBezTo>
                  <a:pt x="19301" y="14228"/>
                  <a:pt x="19320" y="14194"/>
                  <a:pt x="19351" y="14158"/>
                </a:cubicBezTo>
                <a:cubicBezTo>
                  <a:pt x="19382" y="14122"/>
                  <a:pt x="19424" y="14087"/>
                  <a:pt x="19469" y="14058"/>
                </a:cubicBezTo>
                <a:cubicBezTo>
                  <a:pt x="19516" y="14028"/>
                  <a:pt x="19549" y="13993"/>
                  <a:pt x="19565" y="13959"/>
                </a:cubicBezTo>
                <a:cubicBezTo>
                  <a:pt x="19582" y="13926"/>
                  <a:pt x="19584" y="13898"/>
                  <a:pt x="19564" y="13877"/>
                </a:cubicBezTo>
                <a:cubicBezTo>
                  <a:pt x="19523" y="13835"/>
                  <a:pt x="19347" y="13961"/>
                  <a:pt x="19171" y="14158"/>
                </a:cubicBezTo>
                <a:lnTo>
                  <a:pt x="18850" y="14519"/>
                </a:lnTo>
                <a:lnTo>
                  <a:pt x="18573" y="14296"/>
                </a:lnTo>
                <a:cubicBezTo>
                  <a:pt x="18512" y="14248"/>
                  <a:pt x="18466" y="14208"/>
                  <a:pt x="18431" y="14171"/>
                </a:cubicBezTo>
                <a:cubicBezTo>
                  <a:pt x="18397" y="14133"/>
                  <a:pt x="18375" y="14098"/>
                  <a:pt x="18365" y="14061"/>
                </a:cubicBezTo>
                <a:cubicBezTo>
                  <a:pt x="18345" y="13989"/>
                  <a:pt x="18371" y="13909"/>
                  <a:pt x="18430" y="13776"/>
                </a:cubicBezTo>
                <a:cubicBezTo>
                  <a:pt x="18510" y="13594"/>
                  <a:pt x="18623" y="13500"/>
                  <a:pt x="18719" y="13538"/>
                </a:cubicBezTo>
                <a:cubicBezTo>
                  <a:pt x="18762" y="13555"/>
                  <a:pt x="18810" y="13551"/>
                  <a:pt x="18850" y="13531"/>
                </a:cubicBezTo>
                <a:cubicBezTo>
                  <a:pt x="18891" y="13509"/>
                  <a:pt x="18927" y="13471"/>
                  <a:pt x="18946" y="13421"/>
                </a:cubicBezTo>
                <a:cubicBezTo>
                  <a:pt x="18988" y="13309"/>
                  <a:pt x="19155" y="13238"/>
                  <a:pt x="19386" y="13237"/>
                </a:cubicBezTo>
                <a:cubicBezTo>
                  <a:pt x="20128" y="13234"/>
                  <a:pt x="20249" y="13149"/>
                  <a:pt x="20150" y="12697"/>
                </a:cubicBezTo>
                <a:cubicBezTo>
                  <a:pt x="20101" y="12474"/>
                  <a:pt x="19973" y="12192"/>
                  <a:pt x="19865" y="12070"/>
                </a:cubicBezTo>
                <a:cubicBezTo>
                  <a:pt x="19775" y="11967"/>
                  <a:pt x="19729" y="11911"/>
                  <a:pt x="19727" y="11871"/>
                </a:cubicBezTo>
                <a:cubicBezTo>
                  <a:pt x="19727" y="11850"/>
                  <a:pt x="19739" y="11836"/>
                  <a:pt x="19761" y="11820"/>
                </a:cubicBezTo>
                <a:cubicBezTo>
                  <a:pt x="19782" y="11806"/>
                  <a:pt x="19814" y="11789"/>
                  <a:pt x="19857" y="11772"/>
                </a:cubicBezTo>
                <a:cubicBezTo>
                  <a:pt x="19959" y="11731"/>
                  <a:pt x="20115" y="11760"/>
                  <a:pt x="20202" y="11835"/>
                </a:cubicBezTo>
                <a:cubicBezTo>
                  <a:pt x="20260" y="11885"/>
                  <a:pt x="20312" y="11905"/>
                  <a:pt x="20354" y="11903"/>
                </a:cubicBezTo>
                <a:cubicBezTo>
                  <a:pt x="20381" y="11901"/>
                  <a:pt x="20402" y="11887"/>
                  <a:pt x="20420" y="11867"/>
                </a:cubicBezTo>
                <a:cubicBezTo>
                  <a:pt x="20425" y="11862"/>
                  <a:pt x="20428" y="11855"/>
                  <a:pt x="20432" y="11849"/>
                </a:cubicBezTo>
                <a:cubicBezTo>
                  <a:pt x="20438" y="11839"/>
                  <a:pt x="20440" y="11824"/>
                  <a:pt x="20444" y="11811"/>
                </a:cubicBezTo>
                <a:cubicBezTo>
                  <a:pt x="20455" y="11779"/>
                  <a:pt x="20458" y="11739"/>
                  <a:pt x="20455" y="11693"/>
                </a:cubicBezTo>
                <a:cubicBezTo>
                  <a:pt x="20454" y="11677"/>
                  <a:pt x="20455" y="11662"/>
                  <a:pt x="20451" y="11645"/>
                </a:cubicBezTo>
                <a:cubicBezTo>
                  <a:pt x="20440" y="11580"/>
                  <a:pt x="20418" y="11509"/>
                  <a:pt x="20378" y="11433"/>
                </a:cubicBezTo>
                <a:cubicBezTo>
                  <a:pt x="20228" y="11145"/>
                  <a:pt x="19927" y="11006"/>
                  <a:pt x="19867" y="11161"/>
                </a:cubicBezTo>
                <a:cubicBezTo>
                  <a:pt x="19867" y="11161"/>
                  <a:pt x="19867" y="11162"/>
                  <a:pt x="19867" y="11162"/>
                </a:cubicBezTo>
                <a:cubicBezTo>
                  <a:pt x="19859" y="11184"/>
                  <a:pt x="19854" y="11211"/>
                  <a:pt x="19857" y="11245"/>
                </a:cubicBezTo>
                <a:cubicBezTo>
                  <a:pt x="19865" y="11370"/>
                  <a:pt x="19763" y="11446"/>
                  <a:pt x="19551" y="11471"/>
                </a:cubicBezTo>
                <a:cubicBezTo>
                  <a:pt x="19491" y="11478"/>
                  <a:pt x="19438" y="11481"/>
                  <a:pt x="19394" y="11478"/>
                </a:cubicBezTo>
                <a:cubicBezTo>
                  <a:pt x="19263" y="11468"/>
                  <a:pt x="19205" y="11407"/>
                  <a:pt x="19169" y="11268"/>
                </a:cubicBezTo>
                <a:cubicBezTo>
                  <a:pt x="19132" y="11120"/>
                  <a:pt x="19088" y="11045"/>
                  <a:pt x="19025" y="11041"/>
                </a:cubicBezTo>
                <a:close/>
                <a:moveTo>
                  <a:pt x="5747" y="11048"/>
                </a:moveTo>
                <a:cubicBezTo>
                  <a:pt x="5732" y="11043"/>
                  <a:pt x="5719" y="11044"/>
                  <a:pt x="5711" y="11053"/>
                </a:cubicBezTo>
                <a:cubicBezTo>
                  <a:pt x="5675" y="11090"/>
                  <a:pt x="5711" y="11231"/>
                  <a:pt x="5793" y="11365"/>
                </a:cubicBezTo>
                <a:cubicBezTo>
                  <a:pt x="5938" y="11605"/>
                  <a:pt x="6117" y="11694"/>
                  <a:pt x="6110" y="11523"/>
                </a:cubicBezTo>
                <a:cubicBezTo>
                  <a:pt x="6105" y="11406"/>
                  <a:pt x="5922" y="11163"/>
                  <a:pt x="5801" y="11076"/>
                </a:cubicBezTo>
                <a:cubicBezTo>
                  <a:pt x="5781" y="11062"/>
                  <a:pt x="5763" y="11052"/>
                  <a:pt x="5747" y="11048"/>
                </a:cubicBezTo>
                <a:close/>
                <a:moveTo>
                  <a:pt x="4868" y="11259"/>
                </a:moveTo>
                <a:cubicBezTo>
                  <a:pt x="4806" y="11259"/>
                  <a:pt x="4755" y="11314"/>
                  <a:pt x="4755" y="11378"/>
                </a:cubicBezTo>
                <a:cubicBezTo>
                  <a:pt x="4755" y="11442"/>
                  <a:pt x="4806" y="11492"/>
                  <a:pt x="4868" y="11492"/>
                </a:cubicBezTo>
                <a:cubicBezTo>
                  <a:pt x="4930" y="11492"/>
                  <a:pt x="4980" y="11442"/>
                  <a:pt x="4980" y="11378"/>
                </a:cubicBezTo>
                <a:cubicBezTo>
                  <a:pt x="4980" y="11314"/>
                  <a:pt x="4930" y="11259"/>
                  <a:pt x="4868" y="11259"/>
                </a:cubicBezTo>
                <a:close/>
                <a:moveTo>
                  <a:pt x="3195" y="11390"/>
                </a:moveTo>
                <a:cubicBezTo>
                  <a:pt x="3176" y="11390"/>
                  <a:pt x="3156" y="11400"/>
                  <a:pt x="3134" y="11415"/>
                </a:cubicBezTo>
                <a:cubicBezTo>
                  <a:pt x="3103" y="11437"/>
                  <a:pt x="3073" y="11471"/>
                  <a:pt x="3047" y="11519"/>
                </a:cubicBezTo>
                <a:cubicBezTo>
                  <a:pt x="2988" y="11629"/>
                  <a:pt x="2862" y="11687"/>
                  <a:pt x="2770" y="11650"/>
                </a:cubicBezTo>
                <a:cubicBezTo>
                  <a:pt x="2725" y="11632"/>
                  <a:pt x="2683" y="11632"/>
                  <a:pt x="2653" y="11643"/>
                </a:cubicBezTo>
                <a:cubicBezTo>
                  <a:pt x="2623" y="11654"/>
                  <a:pt x="2604" y="11677"/>
                  <a:pt x="2604" y="11713"/>
                </a:cubicBezTo>
                <a:cubicBezTo>
                  <a:pt x="2604" y="11784"/>
                  <a:pt x="2668" y="11840"/>
                  <a:pt x="2745" y="11838"/>
                </a:cubicBezTo>
                <a:cubicBezTo>
                  <a:pt x="2908" y="11834"/>
                  <a:pt x="3158" y="11650"/>
                  <a:pt x="3232" y="11516"/>
                </a:cubicBezTo>
                <a:cubicBezTo>
                  <a:pt x="3257" y="11471"/>
                  <a:pt x="3261" y="11433"/>
                  <a:pt x="3237" y="11408"/>
                </a:cubicBezTo>
                <a:cubicBezTo>
                  <a:pt x="3226" y="11396"/>
                  <a:pt x="3211" y="11391"/>
                  <a:pt x="3195" y="11390"/>
                </a:cubicBezTo>
                <a:close/>
                <a:moveTo>
                  <a:pt x="15820" y="11492"/>
                </a:moveTo>
                <a:cubicBezTo>
                  <a:pt x="15786" y="11492"/>
                  <a:pt x="15818" y="11623"/>
                  <a:pt x="15890" y="11783"/>
                </a:cubicBezTo>
                <a:cubicBezTo>
                  <a:pt x="15921" y="11851"/>
                  <a:pt x="15955" y="11910"/>
                  <a:pt x="15990" y="11957"/>
                </a:cubicBezTo>
                <a:cubicBezTo>
                  <a:pt x="16057" y="12050"/>
                  <a:pt x="16124" y="12095"/>
                  <a:pt x="16160" y="12075"/>
                </a:cubicBezTo>
                <a:cubicBezTo>
                  <a:pt x="16178" y="12064"/>
                  <a:pt x="16189" y="12037"/>
                  <a:pt x="16187" y="11989"/>
                </a:cubicBezTo>
                <a:cubicBezTo>
                  <a:pt x="16182" y="11875"/>
                  <a:pt x="15900" y="11492"/>
                  <a:pt x="15820" y="11492"/>
                </a:cubicBezTo>
                <a:close/>
                <a:moveTo>
                  <a:pt x="1359" y="11611"/>
                </a:moveTo>
                <a:cubicBezTo>
                  <a:pt x="1297" y="11611"/>
                  <a:pt x="1245" y="11661"/>
                  <a:pt x="1245" y="11725"/>
                </a:cubicBezTo>
                <a:cubicBezTo>
                  <a:pt x="1245" y="11789"/>
                  <a:pt x="1297" y="11844"/>
                  <a:pt x="1359" y="11844"/>
                </a:cubicBezTo>
                <a:cubicBezTo>
                  <a:pt x="1421" y="11844"/>
                  <a:pt x="1472" y="11789"/>
                  <a:pt x="1472" y="11725"/>
                </a:cubicBezTo>
                <a:cubicBezTo>
                  <a:pt x="1472" y="11661"/>
                  <a:pt x="1421" y="11611"/>
                  <a:pt x="1359" y="11611"/>
                </a:cubicBezTo>
                <a:close/>
                <a:moveTo>
                  <a:pt x="5381" y="11750"/>
                </a:moveTo>
                <a:cubicBezTo>
                  <a:pt x="5320" y="11736"/>
                  <a:pt x="5272" y="11738"/>
                  <a:pt x="5254" y="11758"/>
                </a:cubicBezTo>
                <a:cubicBezTo>
                  <a:pt x="5226" y="11786"/>
                  <a:pt x="5215" y="11821"/>
                  <a:pt x="5219" y="11856"/>
                </a:cubicBezTo>
                <a:cubicBezTo>
                  <a:pt x="5223" y="11889"/>
                  <a:pt x="5244" y="11920"/>
                  <a:pt x="5269" y="11951"/>
                </a:cubicBezTo>
                <a:cubicBezTo>
                  <a:pt x="5273" y="11956"/>
                  <a:pt x="5277" y="11963"/>
                  <a:pt x="5282" y="11967"/>
                </a:cubicBezTo>
                <a:cubicBezTo>
                  <a:pt x="5305" y="11992"/>
                  <a:pt x="5335" y="12012"/>
                  <a:pt x="5369" y="12030"/>
                </a:cubicBezTo>
                <a:cubicBezTo>
                  <a:pt x="5377" y="12035"/>
                  <a:pt x="5386" y="12041"/>
                  <a:pt x="5395" y="12044"/>
                </a:cubicBezTo>
                <a:cubicBezTo>
                  <a:pt x="5437" y="12063"/>
                  <a:pt x="5482" y="12075"/>
                  <a:pt x="5531" y="12075"/>
                </a:cubicBezTo>
                <a:cubicBezTo>
                  <a:pt x="5661" y="12075"/>
                  <a:pt x="5779" y="12131"/>
                  <a:pt x="5854" y="12211"/>
                </a:cubicBezTo>
                <a:cubicBezTo>
                  <a:pt x="5929" y="12291"/>
                  <a:pt x="5961" y="12396"/>
                  <a:pt x="5923" y="12496"/>
                </a:cubicBezTo>
                <a:cubicBezTo>
                  <a:pt x="5905" y="12545"/>
                  <a:pt x="5923" y="12584"/>
                  <a:pt x="5962" y="12611"/>
                </a:cubicBezTo>
                <a:cubicBezTo>
                  <a:pt x="6001" y="12638"/>
                  <a:pt x="6062" y="12656"/>
                  <a:pt x="6131" y="12659"/>
                </a:cubicBezTo>
                <a:cubicBezTo>
                  <a:pt x="6269" y="12666"/>
                  <a:pt x="6440" y="12625"/>
                  <a:pt x="6532" y="12530"/>
                </a:cubicBezTo>
                <a:cubicBezTo>
                  <a:pt x="6612" y="12449"/>
                  <a:pt x="6761" y="12464"/>
                  <a:pt x="6892" y="12530"/>
                </a:cubicBezTo>
                <a:cubicBezTo>
                  <a:pt x="6957" y="12564"/>
                  <a:pt x="7017" y="12610"/>
                  <a:pt x="7061" y="12663"/>
                </a:cubicBezTo>
                <a:cubicBezTo>
                  <a:pt x="7083" y="12690"/>
                  <a:pt x="7102" y="12718"/>
                  <a:pt x="7115" y="12747"/>
                </a:cubicBezTo>
                <a:cubicBezTo>
                  <a:pt x="7127" y="12776"/>
                  <a:pt x="7132" y="12806"/>
                  <a:pt x="7132" y="12837"/>
                </a:cubicBezTo>
                <a:cubicBezTo>
                  <a:pt x="7132" y="12921"/>
                  <a:pt x="7145" y="12973"/>
                  <a:pt x="7164" y="12998"/>
                </a:cubicBezTo>
                <a:cubicBezTo>
                  <a:pt x="7200" y="13049"/>
                  <a:pt x="7261" y="12994"/>
                  <a:pt x="7300" y="12876"/>
                </a:cubicBezTo>
                <a:cubicBezTo>
                  <a:pt x="7300" y="12876"/>
                  <a:pt x="7300" y="12875"/>
                  <a:pt x="7300" y="12875"/>
                </a:cubicBezTo>
                <a:cubicBezTo>
                  <a:pt x="7319" y="12815"/>
                  <a:pt x="7332" y="12740"/>
                  <a:pt x="7335" y="12654"/>
                </a:cubicBezTo>
                <a:cubicBezTo>
                  <a:pt x="7340" y="12461"/>
                  <a:pt x="7297" y="12334"/>
                  <a:pt x="7239" y="12371"/>
                </a:cubicBezTo>
                <a:cubicBezTo>
                  <a:pt x="7181" y="12408"/>
                  <a:pt x="7071" y="12398"/>
                  <a:pt x="6993" y="12347"/>
                </a:cubicBezTo>
                <a:cubicBezTo>
                  <a:pt x="6954" y="12322"/>
                  <a:pt x="6899" y="12298"/>
                  <a:pt x="6843" y="12281"/>
                </a:cubicBezTo>
                <a:cubicBezTo>
                  <a:pt x="6786" y="12264"/>
                  <a:pt x="6727" y="12253"/>
                  <a:pt x="6680" y="12252"/>
                </a:cubicBezTo>
                <a:cubicBezTo>
                  <a:pt x="6579" y="12251"/>
                  <a:pt x="6523" y="12164"/>
                  <a:pt x="6544" y="12036"/>
                </a:cubicBezTo>
                <a:cubicBezTo>
                  <a:pt x="6552" y="11989"/>
                  <a:pt x="6556" y="11953"/>
                  <a:pt x="6551" y="11926"/>
                </a:cubicBezTo>
                <a:cubicBezTo>
                  <a:pt x="6547" y="11900"/>
                  <a:pt x="6533" y="11882"/>
                  <a:pt x="6510" y="11872"/>
                </a:cubicBezTo>
                <a:cubicBezTo>
                  <a:pt x="6463" y="11854"/>
                  <a:pt x="6377" y="11868"/>
                  <a:pt x="6222" y="11903"/>
                </a:cubicBezTo>
                <a:cubicBezTo>
                  <a:pt x="5999" y="11953"/>
                  <a:pt x="5759" y="11926"/>
                  <a:pt x="5592" y="11835"/>
                </a:cubicBezTo>
                <a:cubicBezTo>
                  <a:pt x="5518" y="11794"/>
                  <a:pt x="5442" y="11765"/>
                  <a:pt x="5381" y="11750"/>
                </a:cubicBezTo>
                <a:close/>
                <a:moveTo>
                  <a:pt x="16706" y="11844"/>
                </a:moveTo>
                <a:cubicBezTo>
                  <a:pt x="16679" y="11844"/>
                  <a:pt x="16625" y="11894"/>
                  <a:pt x="16586" y="11958"/>
                </a:cubicBezTo>
                <a:cubicBezTo>
                  <a:pt x="16567" y="11990"/>
                  <a:pt x="16563" y="12020"/>
                  <a:pt x="16572" y="12041"/>
                </a:cubicBezTo>
                <a:cubicBezTo>
                  <a:pt x="16581" y="12062"/>
                  <a:pt x="16604" y="12075"/>
                  <a:pt x="16637" y="12075"/>
                </a:cubicBezTo>
                <a:cubicBezTo>
                  <a:pt x="16703" y="12075"/>
                  <a:pt x="16757" y="12022"/>
                  <a:pt x="16757" y="11958"/>
                </a:cubicBezTo>
                <a:cubicBezTo>
                  <a:pt x="16757" y="11894"/>
                  <a:pt x="16734" y="11844"/>
                  <a:pt x="16706" y="11844"/>
                </a:cubicBezTo>
                <a:close/>
                <a:moveTo>
                  <a:pt x="1917" y="11856"/>
                </a:moveTo>
                <a:cubicBezTo>
                  <a:pt x="1844" y="11887"/>
                  <a:pt x="1747" y="11984"/>
                  <a:pt x="1647" y="12141"/>
                </a:cubicBezTo>
                <a:cubicBezTo>
                  <a:pt x="1541" y="12307"/>
                  <a:pt x="1483" y="12517"/>
                  <a:pt x="1516" y="12606"/>
                </a:cubicBezTo>
                <a:cubicBezTo>
                  <a:pt x="1549" y="12694"/>
                  <a:pt x="1526" y="12799"/>
                  <a:pt x="1467" y="12837"/>
                </a:cubicBezTo>
                <a:cubicBezTo>
                  <a:pt x="1380" y="12892"/>
                  <a:pt x="1351" y="12972"/>
                  <a:pt x="1364" y="13029"/>
                </a:cubicBezTo>
                <a:cubicBezTo>
                  <a:pt x="1371" y="13057"/>
                  <a:pt x="1389" y="13079"/>
                  <a:pt x="1416" y="13090"/>
                </a:cubicBezTo>
                <a:cubicBezTo>
                  <a:pt x="1444" y="13100"/>
                  <a:pt x="1481" y="13100"/>
                  <a:pt x="1526" y="13083"/>
                </a:cubicBezTo>
                <a:cubicBezTo>
                  <a:pt x="1618" y="13046"/>
                  <a:pt x="1721" y="13068"/>
                  <a:pt x="1758" y="13129"/>
                </a:cubicBezTo>
                <a:cubicBezTo>
                  <a:pt x="1783" y="13171"/>
                  <a:pt x="1813" y="13200"/>
                  <a:pt x="1842" y="13217"/>
                </a:cubicBezTo>
                <a:cubicBezTo>
                  <a:pt x="1929" y="13268"/>
                  <a:pt x="2025" y="13210"/>
                  <a:pt x="2083" y="13056"/>
                </a:cubicBezTo>
                <a:cubicBezTo>
                  <a:pt x="2128" y="12934"/>
                  <a:pt x="2227" y="12897"/>
                  <a:pt x="2377" y="12946"/>
                </a:cubicBezTo>
                <a:cubicBezTo>
                  <a:pt x="2526" y="12995"/>
                  <a:pt x="2599" y="12998"/>
                  <a:pt x="2590" y="12930"/>
                </a:cubicBezTo>
                <a:cubicBezTo>
                  <a:pt x="2586" y="12896"/>
                  <a:pt x="2562" y="12844"/>
                  <a:pt x="2517" y="12772"/>
                </a:cubicBezTo>
                <a:cubicBezTo>
                  <a:pt x="2472" y="12700"/>
                  <a:pt x="2407" y="12608"/>
                  <a:pt x="2322" y="12493"/>
                </a:cubicBezTo>
                <a:cubicBezTo>
                  <a:pt x="2166" y="12283"/>
                  <a:pt x="2039" y="12052"/>
                  <a:pt x="2039" y="11978"/>
                </a:cubicBezTo>
                <a:cubicBezTo>
                  <a:pt x="2039" y="11863"/>
                  <a:pt x="1990" y="11825"/>
                  <a:pt x="1917" y="11856"/>
                </a:cubicBezTo>
                <a:close/>
                <a:moveTo>
                  <a:pt x="4788" y="11885"/>
                </a:moveTo>
                <a:cubicBezTo>
                  <a:pt x="4776" y="11897"/>
                  <a:pt x="4768" y="11939"/>
                  <a:pt x="4765" y="12007"/>
                </a:cubicBezTo>
                <a:cubicBezTo>
                  <a:pt x="4760" y="12130"/>
                  <a:pt x="4785" y="12198"/>
                  <a:pt x="4823" y="12159"/>
                </a:cubicBezTo>
                <a:cubicBezTo>
                  <a:pt x="4860" y="12121"/>
                  <a:pt x="4866" y="12021"/>
                  <a:pt x="4833" y="11937"/>
                </a:cubicBezTo>
                <a:cubicBezTo>
                  <a:pt x="4815" y="11890"/>
                  <a:pt x="4800" y="11873"/>
                  <a:pt x="4788" y="11885"/>
                </a:cubicBezTo>
                <a:close/>
                <a:moveTo>
                  <a:pt x="1026" y="12075"/>
                </a:moveTo>
                <a:cubicBezTo>
                  <a:pt x="960" y="12075"/>
                  <a:pt x="907" y="12127"/>
                  <a:pt x="907" y="12192"/>
                </a:cubicBezTo>
                <a:cubicBezTo>
                  <a:pt x="907" y="12256"/>
                  <a:pt x="928" y="12308"/>
                  <a:pt x="956" y="12308"/>
                </a:cubicBezTo>
                <a:cubicBezTo>
                  <a:pt x="983" y="12308"/>
                  <a:pt x="1036" y="12256"/>
                  <a:pt x="1074" y="12192"/>
                </a:cubicBezTo>
                <a:cubicBezTo>
                  <a:pt x="1113" y="12127"/>
                  <a:pt x="1092" y="12075"/>
                  <a:pt x="1026" y="12075"/>
                </a:cubicBezTo>
                <a:close/>
                <a:moveTo>
                  <a:pt x="2944" y="12192"/>
                </a:moveTo>
                <a:cubicBezTo>
                  <a:pt x="2882" y="12192"/>
                  <a:pt x="2831" y="12244"/>
                  <a:pt x="2831" y="12308"/>
                </a:cubicBezTo>
                <a:cubicBezTo>
                  <a:pt x="2831" y="12372"/>
                  <a:pt x="2882" y="12425"/>
                  <a:pt x="2944" y="12425"/>
                </a:cubicBezTo>
                <a:cubicBezTo>
                  <a:pt x="3007" y="12425"/>
                  <a:pt x="3058" y="12372"/>
                  <a:pt x="3058" y="12308"/>
                </a:cubicBezTo>
                <a:cubicBezTo>
                  <a:pt x="3058" y="12244"/>
                  <a:pt x="3007" y="12192"/>
                  <a:pt x="2944" y="12192"/>
                </a:cubicBezTo>
                <a:close/>
                <a:moveTo>
                  <a:pt x="15335" y="12192"/>
                </a:moveTo>
                <a:cubicBezTo>
                  <a:pt x="15288" y="12192"/>
                  <a:pt x="15250" y="12205"/>
                  <a:pt x="15231" y="12226"/>
                </a:cubicBezTo>
                <a:cubicBezTo>
                  <a:pt x="15211" y="12247"/>
                  <a:pt x="15208" y="12276"/>
                  <a:pt x="15227" y="12308"/>
                </a:cubicBezTo>
                <a:cubicBezTo>
                  <a:pt x="15266" y="12372"/>
                  <a:pt x="15345" y="12425"/>
                  <a:pt x="15403" y="12425"/>
                </a:cubicBezTo>
                <a:cubicBezTo>
                  <a:pt x="15432" y="12425"/>
                  <a:pt x="15459" y="12411"/>
                  <a:pt x="15478" y="12391"/>
                </a:cubicBezTo>
                <a:cubicBezTo>
                  <a:pt x="15498" y="12369"/>
                  <a:pt x="15512" y="12340"/>
                  <a:pt x="15512" y="12308"/>
                </a:cubicBezTo>
                <a:cubicBezTo>
                  <a:pt x="15512" y="12244"/>
                  <a:pt x="15433" y="12192"/>
                  <a:pt x="15335" y="12192"/>
                </a:cubicBezTo>
                <a:close/>
                <a:moveTo>
                  <a:pt x="4868" y="12308"/>
                </a:moveTo>
                <a:cubicBezTo>
                  <a:pt x="4837" y="12308"/>
                  <a:pt x="4808" y="12321"/>
                  <a:pt x="4788" y="12342"/>
                </a:cubicBezTo>
                <a:cubicBezTo>
                  <a:pt x="4767" y="12363"/>
                  <a:pt x="4755" y="12393"/>
                  <a:pt x="4755" y="12425"/>
                </a:cubicBezTo>
                <a:cubicBezTo>
                  <a:pt x="4755" y="12489"/>
                  <a:pt x="4806" y="12541"/>
                  <a:pt x="4868" y="12541"/>
                </a:cubicBezTo>
                <a:cubicBezTo>
                  <a:pt x="4930" y="12541"/>
                  <a:pt x="4980" y="12489"/>
                  <a:pt x="4980" y="12425"/>
                </a:cubicBezTo>
                <a:cubicBezTo>
                  <a:pt x="4980" y="12361"/>
                  <a:pt x="4930" y="12308"/>
                  <a:pt x="4868" y="12308"/>
                </a:cubicBezTo>
                <a:close/>
                <a:moveTo>
                  <a:pt x="16415" y="12541"/>
                </a:moveTo>
                <a:cubicBezTo>
                  <a:pt x="16353" y="12541"/>
                  <a:pt x="16304" y="12592"/>
                  <a:pt x="16304" y="12656"/>
                </a:cubicBezTo>
                <a:cubicBezTo>
                  <a:pt x="16304" y="12720"/>
                  <a:pt x="16353" y="12774"/>
                  <a:pt x="16415" y="12774"/>
                </a:cubicBezTo>
                <a:cubicBezTo>
                  <a:pt x="16477" y="12774"/>
                  <a:pt x="16530" y="12720"/>
                  <a:pt x="16530" y="12656"/>
                </a:cubicBezTo>
                <a:cubicBezTo>
                  <a:pt x="16530" y="12592"/>
                  <a:pt x="16477" y="12541"/>
                  <a:pt x="16415" y="12541"/>
                </a:cubicBezTo>
                <a:close/>
                <a:moveTo>
                  <a:pt x="16813" y="12541"/>
                </a:moveTo>
                <a:cubicBezTo>
                  <a:pt x="16762" y="12541"/>
                  <a:pt x="16725" y="12554"/>
                  <a:pt x="16705" y="12575"/>
                </a:cubicBezTo>
                <a:cubicBezTo>
                  <a:pt x="16684" y="12596"/>
                  <a:pt x="16682" y="12624"/>
                  <a:pt x="16701" y="12656"/>
                </a:cubicBezTo>
                <a:cubicBezTo>
                  <a:pt x="16740" y="12720"/>
                  <a:pt x="16789" y="12774"/>
                  <a:pt x="16813" y="12774"/>
                </a:cubicBezTo>
                <a:cubicBezTo>
                  <a:pt x="16837" y="12774"/>
                  <a:pt x="16888" y="12720"/>
                  <a:pt x="16926" y="12656"/>
                </a:cubicBezTo>
                <a:cubicBezTo>
                  <a:pt x="16965" y="12592"/>
                  <a:pt x="16914" y="12541"/>
                  <a:pt x="16813" y="12541"/>
                </a:cubicBezTo>
                <a:close/>
                <a:moveTo>
                  <a:pt x="13996" y="12586"/>
                </a:moveTo>
                <a:cubicBezTo>
                  <a:pt x="13956" y="12588"/>
                  <a:pt x="13926" y="12633"/>
                  <a:pt x="13926" y="12708"/>
                </a:cubicBezTo>
                <a:cubicBezTo>
                  <a:pt x="13926" y="12808"/>
                  <a:pt x="13977" y="12889"/>
                  <a:pt x="14039" y="12889"/>
                </a:cubicBezTo>
                <a:cubicBezTo>
                  <a:pt x="14102" y="12889"/>
                  <a:pt x="14153" y="12842"/>
                  <a:pt x="14153" y="12781"/>
                </a:cubicBezTo>
                <a:cubicBezTo>
                  <a:pt x="14153" y="12721"/>
                  <a:pt x="14102" y="12638"/>
                  <a:pt x="14039" y="12598"/>
                </a:cubicBezTo>
                <a:cubicBezTo>
                  <a:pt x="14024" y="12589"/>
                  <a:pt x="14009" y="12585"/>
                  <a:pt x="13996" y="12586"/>
                </a:cubicBezTo>
                <a:close/>
                <a:moveTo>
                  <a:pt x="6056" y="13007"/>
                </a:moveTo>
                <a:cubicBezTo>
                  <a:pt x="5963" y="13007"/>
                  <a:pt x="5887" y="13058"/>
                  <a:pt x="5887" y="13122"/>
                </a:cubicBezTo>
                <a:cubicBezTo>
                  <a:pt x="5887" y="13186"/>
                  <a:pt x="5963" y="13240"/>
                  <a:pt x="6056" y="13240"/>
                </a:cubicBezTo>
                <a:cubicBezTo>
                  <a:pt x="6149" y="13240"/>
                  <a:pt x="6227" y="13186"/>
                  <a:pt x="6227" y="13122"/>
                </a:cubicBezTo>
                <a:cubicBezTo>
                  <a:pt x="6227" y="13058"/>
                  <a:pt x="6149" y="13007"/>
                  <a:pt x="6056" y="13007"/>
                </a:cubicBezTo>
                <a:close/>
                <a:moveTo>
                  <a:pt x="14936" y="13009"/>
                </a:moveTo>
                <a:cubicBezTo>
                  <a:pt x="14924" y="13008"/>
                  <a:pt x="14913" y="13011"/>
                  <a:pt x="14905" y="13020"/>
                </a:cubicBezTo>
                <a:cubicBezTo>
                  <a:pt x="14870" y="13054"/>
                  <a:pt x="14862" y="13164"/>
                  <a:pt x="14905" y="13332"/>
                </a:cubicBezTo>
                <a:cubicBezTo>
                  <a:pt x="14922" y="13399"/>
                  <a:pt x="14965" y="13457"/>
                  <a:pt x="15020" y="13500"/>
                </a:cubicBezTo>
                <a:cubicBezTo>
                  <a:pt x="15074" y="13544"/>
                  <a:pt x="15143" y="13573"/>
                  <a:pt x="15213" y="13588"/>
                </a:cubicBezTo>
                <a:cubicBezTo>
                  <a:pt x="15353" y="13617"/>
                  <a:pt x="15499" y="13583"/>
                  <a:pt x="15567" y="13470"/>
                </a:cubicBezTo>
                <a:cubicBezTo>
                  <a:pt x="15607" y="13405"/>
                  <a:pt x="15683" y="13380"/>
                  <a:pt x="15737" y="13414"/>
                </a:cubicBezTo>
                <a:cubicBezTo>
                  <a:pt x="15790" y="13448"/>
                  <a:pt x="15869" y="13421"/>
                  <a:pt x="15911" y="13351"/>
                </a:cubicBezTo>
                <a:cubicBezTo>
                  <a:pt x="15963" y="13265"/>
                  <a:pt x="15863" y="13249"/>
                  <a:pt x="15592" y="13301"/>
                </a:cubicBezTo>
                <a:cubicBezTo>
                  <a:pt x="15514" y="13316"/>
                  <a:pt x="15446" y="13327"/>
                  <a:pt x="15391" y="13330"/>
                </a:cubicBezTo>
                <a:cubicBezTo>
                  <a:pt x="15224" y="13339"/>
                  <a:pt x="15147" y="13291"/>
                  <a:pt x="15077" y="13163"/>
                </a:cubicBezTo>
                <a:cubicBezTo>
                  <a:pt x="15022" y="13061"/>
                  <a:pt x="14972" y="13012"/>
                  <a:pt x="14936" y="13009"/>
                </a:cubicBezTo>
                <a:close/>
                <a:moveTo>
                  <a:pt x="6806" y="13122"/>
                </a:moveTo>
                <a:cubicBezTo>
                  <a:pt x="6752" y="13122"/>
                  <a:pt x="6710" y="13254"/>
                  <a:pt x="6710" y="13414"/>
                </a:cubicBezTo>
                <a:cubicBezTo>
                  <a:pt x="6710" y="13494"/>
                  <a:pt x="6720" y="13568"/>
                  <a:pt x="6738" y="13620"/>
                </a:cubicBezTo>
                <a:cubicBezTo>
                  <a:pt x="6756" y="13673"/>
                  <a:pt x="6779" y="13705"/>
                  <a:pt x="6806" y="13705"/>
                </a:cubicBezTo>
                <a:cubicBezTo>
                  <a:pt x="6861" y="13705"/>
                  <a:pt x="6907" y="13574"/>
                  <a:pt x="6907" y="13414"/>
                </a:cubicBezTo>
                <a:cubicBezTo>
                  <a:pt x="6907" y="13254"/>
                  <a:pt x="6861" y="13122"/>
                  <a:pt x="6806" y="13122"/>
                </a:cubicBezTo>
                <a:close/>
                <a:moveTo>
                  <a:pt x="7802" y="13124"/>
                </a:moveTo>
                <a:cubicBezTo>
                  <a:pt x="7774" y="13123"/>
                  <a:pt x="7755" y="13170"/>
                  <a:pt x="7744" y="13242"/>
                </a:cubicBezTo>
                <a:cubicBezTo>
                  <a:pt x="7734" y="13314"/>
                  <a:pt x="7731" y="13411"/>
                  <a:pt x="7736" y="13515"/>
                </a:cubicBezTo>
                <a:cubicBezTo>
                  <a:pt x="7745" y="13721"/>
                  <a:pt x="7783" y="13948"/>
                  <a:pt x="7842" y="14026"/>
                </a:cubicBezTo>
                <a:cubicBezTo>
                  <a:pt x="7882" y="14078"/>
                  <a:pt x="7921" y="14116"/>
                  <a:pt x="7957" y="14138"/>
                </a:cubicBezTo>
                <a:cubicBezTo>
                  <a:pt x="8031" y="14184"/>
                  <a:pt x="8093" y="14170"/>
                  <a:pt x="8126" y="14103"/>
                </a:cubicBezTo>
                <a:cubicBezTo>
                  <a:pt x="8143" y="14069"/>
                  <a:pt x="8151" y="14022"/>
                  <a:pt x="8151" y="13961"/>
                </a:cubicBezTo>
                <a:cubicBezTo>
                  <a:pt x="8151" y="13723"/>
                  <a:pt x="7902" y="13125"/>
                  <a:pt x="7802" y="13124"/>
                </a:cubicBezTo>
                <a:close/>
                <a:moveTo>
                  <a:pt x="8491" y="13240"/>
                </a:moveTo>
                <a:cubicBezTo>
                  <a:pt x="8429" y="13240"/>
                  <a:pt x="8378" y="13291"/>
                  <a:pt x="8378" y="13355"/>
                </a:cubicBezTo>
                <a:cubicBezTo>
                  <a:pt x="8378" y="13419"/>
                  <a:pt x="8429" y="13472"/>
                  <a:pt x="8491" y="13472"/>
                </a:cubicBezTo>
                <a:cubicBezTo>
                  <a:pt x="8553" y="13472"/>
                  <a:pt x="8604" y="13419"/>
                  <a:pt x="8604" y="13355"/>
                </a:cubicBezTo>
                <a:cubicBezTo>
                  <a:pt x="8604" y="13291"/>
                  <a:pt x="8553" y="13240"/>
                  <a:pt x="8491" y="13240"/>
                </a:cubicBezTo>
                <a:close/>
                <a:moveTo>
                  <a:pt x="14442" y="13240"/>
                </a:moveTo>
                <a:cubicBezTo>
                  <a:pt x="14345" y="13240"/>
                  <a:pt x="14266" y="13291"/>
                  <a:pt x="14266" y="13355"/>
                </a:cubicBezTo>
                <a:cubicBezTo>
                  <a:pt x="14266" y="13387"/>
                  <a:pt x="14277" y="13416"/>
                  <a:pt x="14296" y="13438"/>
                </a:cubicBezTo>
                <a:cubicBezTo>
                  <a:pt x="14315" y="13459"/>
                  <a:pt x="14342" y="13472"/>
                  <a:pt x="14371" y="13472"/>
                </a:cubicBezTo>
                <a:cubicBezTo>
                  <a:pt x="14429" y="13472"/>
                  <a:pt x="14510" y="13419"/>
                  <a:pt x="14549" y="13355"/>
                </a:cubicBezTo>
                <a:cubicBezTo>
                  <a:pt x="14587" y="13291"/>
                  <a:pt x="14539" y="13240"/>
                  <a:pt x="14442" y="13240"/>
                </a:cubicBezTo>
                <a:close/>
                <a:moveTo>
                  <a:pt x="13813" y="13472"/>
                </a:moveTo>
                <a:cubicBezTo>
                  <a:pt x="13750" y="13472"/>
                  <a:pt x="13701" y="13524"/>
                  <a:pt x="13701" y="13588"/>
                </a:cubicBezTo>
                <a:cubicBezTo>
                  <a:pt x="13701" y="13652"/>
                  <a:pt x="13750" y="13705"/>
                  <a:pt x="13813" y="13705"/>
                </a:cubicBezTo>
                <a:cubicBezTo>
                  <a:pt x="13875" y="13705"/>
                  <a:pt x="13926" y="13652"/>
                  <a:pt x="13926" y="13588"/>
                </a:cubicBezTo>
                <a:cubicBezTo>
                  <a:pt x="13926" y="13524"/>
                  <a:pt x="13875" y="13472"/>
                  <a:pt x="13813" y="13472"/>
                </a:cubicBezTo>
                <a:close/>
                <a:moveTo>
                  <a:pt x="2747" y="13533"/>
                </a:moveTo>
                <a:cubicBezTo>
                  <a:pt x="2732" y="13528"/>
                  <a:pt x="2717" y="13529"/>
                  <a:pt x="2704" y="13538"/>
                </a:cubicBezTo>
                <a:cubicBezTo>
                  <a:pt x="2648" y="13573"/>
                  <a:pt x="2692" y="13728"/>
                  <a:pt x="2801" y="13882"/>
                </a:cubicBezTo>
                <a:cubicBezTo>
                  <a:pt x="3002" y="14167"/>
                  <a:pt x="3283" y="14269"/>
                  <a:pt x="3283" y="14056"/>
                </a:cubicBezTo>
                <a:cubicBezTo>
                  <a:pt x="3283" y="14024"/>
                  <a:pt x="3261" y="13993"/>
                  <a:pt x="3229" y="13972"/>
                </a:cubicBezTo>
                <a:cubicBezTo>
                  <a:pt x="3196" y="13950"/>
                  <a:pt x="3153" y="13938"/>
                  <a:pt x="3103" y="13938"/>
                </a:cubicBezTo>
                <a:cubicBezTo>
                  <a:pt x="3054" y="13938"/>
                  <a:pt x="3003" y="13910"/>
                  <a:pt x="2960" y="13870"/>
                </a:cubicBezTo>
                <a:cubicBezTo>
                  <a:pt x="2916" y="13828"/>
                  <a:pt x="2880" y="13773"/>
                  <a:pt x="2864" y="13708"/>
                </a:cubicBezTo>
                <a:cubicBezTo>
                  <a:pt x="2849" y="13651"/>
                  <a:pt x="2825" y="13608"/>
                  <a:pt x="2800" y="13577"/>
                </a:cubicBezTo>
                <a:cubicBezTo>
                  <a:pt x="2783" y="13557"/>
                  <a:pt x="2765" y="13537"/>
                  <a:pt x="2747" y="13533"/>
                </a:cubicBezTo>
                <a:close/>
                <a:moveTo>
                  <a:pt x="113" y="13705"/>
                </a:moveTo>
                <a:cubicBezTo>
                  <a:pt x="51" y="13705"/>
                  <a:pt x="0" y="13759"/>
                  <a:pt x="0" y="13823"/>
                </a:cubicBezTo>
                <a:cubicBezTo>
                  <a:pt x="0" y="13887"/>
                  <a:pt x="51" y="13938"/>
                  <a:pt x="113" y="13938"/>
                </a:cubicBezTo>
                <a:cubicBezTo>
                  <a:pt x="176" y="13938"/>
                  <a:pt x="227" y="13887"/>
                  <a:pt x="227" y="13823"/>
                </a:cubicBezTo>
                <a:cubicBezTo>
                  <a:pt x="227" y="13759"/>
                  <a:pt x="176" y="13705"/>
                  <a:pt x="113" y="13705"/>
                </a:cubicBezTo>
                <a:close/>
                <a:moveTo>
                  <a:pt x="3625" y="13705"/>
                </a:moveTo>
                <a:cubicBezTo>
                  <a:pt x="3562" y="13705"/>
                  <a:pt x="3509" y="13759"/>
                  <a:pt x="3509" y="13823"/>
                </a:cubicBezTo>
                <a:cubicBezTo>
                  <a:pt x="3509" y="13855"/>
                  <a:pt x="3522" y="13883"/>
                  <a:pt x="3543" y="13904"/>
                </a:cubicBezTo>
                <a:cubicBezTo>
                  <a:pt x="3563" y="13925"/>
                  <a:pt x="3593" y="13938"/>
                  <a:pt x="3625" y="13938"/>
                </a:cubicBezTo>
                <a:cubicBezTo>
                  <a:pt x="3687" y="13938"/>
                  <a:pt x="3736" y="13887"/>
                  <a:pt x="3736" y="13823"/>
                </a:cubicBezTo>
                <a:cubicBezTo>
                  <a:pt x="3736" y="13759"/>
                  <a:pt x="3687" y="13705"/>
                  <a:pt x="3625" y="13705"/>
                </a:cubicBezTo>
                <a:close/>
                <a:moveTo>
                  <a:pt x="7246" y="13705"/>
                </a:moveTo>
                <a:cubicBezTo>
                  <a:pt x="7214" y="13705"/>
                  <a:pt x="7188" y="13718"/>
                  <a:pt x="7167" y="13739"/>
                </a:cubicBezTo>
                <a:cubicBezTo>
                  <a:pt x="7147" y="13760"/>
                  <a:pt x="7132" y="13791"/>
                  <a:pt x="7132" y="13823"/>
                </a:cubicBezTo>
                <a:cubicBezTo>
                  <a:pt x="7132" y="13887"/>
                  <a:pt x="7183" y="13938"/>
                  <a:pt x="7246" y="13938"/>
                </a:cubicBezTo>
                <a:cubicBezTo>
                  <a:pt x="7308" y="13938"/>
                  <a:pt x="7359" y="13887"/>
                  <a:pt x="7359" y="13823"/>
                </a:cubicBezTo>
                <a:cubicBezTo>
                  <a:pt x="7359" y="13759"/>
                  <a:pt x="7308" y="13705"/>
                  <a:pt x="7246" y="13705"/>
                </a:cubicBezTo>
                <a:close/>
                <a:moveTo>
                  <a:pt x="1430" y="13712"/>
                </a:moveTo>
                <a:cubicBezTo>
                  <a:pt x="1372" y="13715"/>
                  <a:pt x="1324" y="13726"/>
                  <a:pt x="1292" y="13744"/>
                </a:cubicBezTo>
                <a:cubicBezTo>
                  <a:pt x="1261" y="13762"/>
                  <a:pt x="1245" y="13790"/>
                  <a:pt x="1245" y="13823"/>
                </a:cubicBezTo>
                <a:cubicBezTo>
                  <a:pt x="1245" y="13839"/>
                  <a:pt x="1254" y="13854"/>
                  <a:pt x="1268" y="13868"/>
                </a:cubicBezTo>
                <a:cubicBezTo>
                  <a:pt x="1284" y="13884"/>
                  <a:pt x="1314" y="13896"/>
                  <a:pt x="1345" y="13907"/>
                </a:cubicBezTo>
                <a:cubicBezTo>
                  <a:pt x="1393" y="13925"/>
                  <a:pt x="1452" y="13938"/>
                  <a:pt x="1521" y="13938"/>
                </a:cubicBezTo>
                <a:cubicBezTo>
                  <a:pt x="1892" y="13938"/>
                  <a:pt x="1986" y="14130"/>
                  <a:pt x="1694" y="14291"/>
                </a:cubicBezTo>
                <a:cubicBezTo>
                  <a:pt x="1519" y="14387"/>
                  <a:pt x="1488" y="14459"/>
                  <a:pt x="1577" y="14569"/>
                </a:cubicBezTo>
                <a:cubicBezTo>
                  <a:pt x="1643" y="14650"/>
                  <a:pt x="1666" y="14748"/>
                  <a:pt x="1629" y="14786"/>
                </a:cubicBezTo>
                <a:cubicBezTo>
                  <a:pt x="1592" y="14824"/>
                  <a:pt x="1597" y="14909"/>
                  <a:pt x="1638" y="14978"/>
                </a:cubicBezTo>
                <a:cubicBezTo>
                  <a:pt x="1773" y="15202"/>
                  <a:pt x="2034" y="15112"/>
                  <a:pt x="2032" y="14841"/>
                </a:cubicBezTo>
                <a:cubicBezTo>
                  <a:pt x="2031" y="14697"/>
                  <a:pt x="2063" y="14415"/>
                  <a:pt x="2102" y="14216"/>
                </a:cubicBezTo>
                <a:cubicBezTo>
                  <a:pt x="2117" y="14138"/>
                  <a:pt x="2125" y="14076"/>
                  <a:pt x="2128" y="14026"/>
                </a:cubicBezTo>
                <a:cubicBezTo>
                  <a:pt x="2130" y="13975"/>
                  <a:pt x="2126" y="13936"/>
                  <a:pt x="2112" y="13905"/>
                </a:cubicBezTo>
                <a:cubicBezTo>
                  <a:pt x="2106" y="13890"/>
                  <a:pt x="2090" y="13881"/>
                  <a:pt x="2079" y="13870"/>
                </a:cubicBezTo>
                <a:cubicBezTo>
                  <a:pt x="2068" y="13858"/>
                  <a:pt x="2059" y="13843"/>
                  <a:pt x="2043" y="13834"/>
                </a:cubicBezTo>
                <a:cubicBezTo>
                  <a:pt x="2009" y="13814"/>
                  <a:pt x="1965" y="13797"/>
                  <a:pt x="1908" y="13782"/>
                </a:cubicBezTo>
                <a:cubicBezTo>
                  <a:pt x="1809" y="13754"/>
                  <a:pt x="1719" y="13736"/>
                  <a:pt x="1638" y="13724"/>
                </a:cubicBezTo>
                <a:cubicBezTo>
                  <a:pt x="1557" y="13713"/>
                  <a:pt x="1488" y="13708"/>
                  <a:pt x="1430" y="13712"/>
                </a:cubicBezTo>
                <a:close/>
                <a:moveTo>
                  <a:pt x="14835" y="13866"/>
                </a:moveTo>
                <a:cubicBezTo>
                  <a:pt x="14787" y="13881"/>
                  <a:pt x="14741" y="13923"/>
                  <a:pt x="14701" y="13974"/>
                </a:cubicBezTo>
                <a:cubicBezTo>
                  <a:pt x="14685" y="13993"/>
                  <a:pt x="14669" y="14013"/>
                  <a:pt x="14657" y="14036"/>
                </a:cubicBezTo>
                <a:cubicBezTo>
                  <a:pt x="14652" y="14045"/>
                  <a:pt x="14646" y="14054"/>
                  <a:pt x="14641" y="14063"/>
                </a:cubicBezTo>
                <a:cubicBezTo>
                  <a:pt x="14622" y="14106"/>
                  <a:pt x="14607" y="14155"/>
                  <a:pt x="14606" y="14201"/>
                </a:cubicBezTo>
                <a:cubicBezTo>
                  <a:pt x="14606" y="14237"/>
                  <a:pt x="14618" y="14260"/>
                  <a:pt x="14638" y="14273"/>
                </a:cubicBezTo>
                <a:cubicBezTo>
                  <a:pt x="14657" y="14286"/>
                  <a:pt x="14685" y="14289"/>
                  <a:pt x="14718" y="14282"/>
                </a:cubicBezTo>
                <a:cubicBezTo>
                  <a:pt x="14783" y="14266"/>
                  <a:pt x="14866" y="14211"/>
                  <a:pt x="14936" y="14124"/>
                </a:cubicBezTo>
                <a:cubicBezTo>
                  <a:pt x="15011" y="14031"/>
                  <a:pt x="15033" y="13973"/>
                  <a:pt x="14995" y="13923"/>
                </a:cubicBezTo>
                <a:cubicBezTo>
                  <a:pt x="14983" y="13907"/>
                  <a:pt x="14964" y="13893"/>
                  <a:pt x="14940" y="13877"/>
                </a:cubicBezTo>
                <a:cubicBezTo>
                  <a:pt x="14909" y="13857"/>
                  <a:pt x="14871" y="13855"/>
                  <a:pt x="14835" y="13866"/>
                </a:cubicBezTo>
                <a:close/>
                <a:moveTo>
                  <a:pt x="6447" y="13938"/>
                </a:moveTo>
                <a:cubicBezTo>
                  <a:pt x="6401" y="13938"/>
                  <a:pt x="6363" y="14122"/>
                  <a:pt x="6363" y="14346"/>
                </a:cubicBezTo>
                <a:cubicBezTo>
                  <a:pt x="6363" y="14459"/>
                  <a:pt x="6373" y="14559"/>
                  <a:pt x="6391" y="14633"/>
                </a:cubicBezTo>
                <a:cubicBezTo>
                  <a:pt x="6400" y="14670"/>
                  <a:pt x="6412" y="14700"/>
                  <a:pt x="6424" y="14721"/>
                </a:cubicBezTo>
                <a:cubicBezTo>
                  <a:pt x="6436" y="14742"/>
                  <a:pt x="6449" y="14753"/>
                  <a:pt x="6462" y="14753"/>
                </a:cubicBezTo>
                <a:cubicBezTo>
                  <a:pt x="6517" y="14753"/>
                  <a:pt x="6553" y="14571"/>
                  <a:pt x="6544" y="14346"/>
                </a:cubicBezTo>
                <a:cubicBezTo>
                  <a:pt x="6536" y="14122"/>
                  <a:pt x="6493" y="13938"/>
                  <a:pt x="6447" y="13938"/>
                </a:cubicBezTo>
                <a:close/>
                <a:moveTo>
                  <a:pt x="13663" y="14024"/>
                </a:moveTo>
                <a:cubicBezTo>
                  <a:pt x="13613" y="14038"/>
                  <a:pt x="13586" y="14065"/>
                  <a:pt x="13586" y="14108"/>
                </a:cubicBezTo>
                <a:cubicBezTo>
                  <a:pt x="13586" y="14184"/>
                  <a:pt x="13688" y="14239"/>
                  <a:pt x="13811" y="14230"/>
                </a:cubicBezTo>
                <a:cubicBezTo>
                  <a:pt x="14071" y="14210"/>
                  <a:pt x="14158" y="14143"/>
                  <a:pt x="14050" y="14083"/>
                </a:cubicBezTo>
                <a:cubicBezTo>
                  <a:pt x="14014" y="14063"/>
                  <a:pt x="13955" y="14043"/>
                  <a:pt x="13876" y="14027"/>
                </a:cubicBezTo>
                <a:cubicBezTo>
                  <a:pt x="13786" y="14010"/>
                  <a:pt x="13712" y="14010"/>
                  <a:pt x="13663" y="14024"/>
                </a:cubicBezTo>
                <a:close/>
                <a:moveTo>
                  <a:pt x="4528" y="14056"/>
                </a:moveTo>
                <a:cubicBezTo>
                  <a:pt x="4466" y="14056"/>
                  <a:pt x="4416" y="14107"/>
                  <a:pt x="4416" y="14171"/>
                </a:cubicBezTo>
                <a:cubicBezTo>
                  <a:pt x="4416" y="14235"/>
                  <a:pt x="4466" y="14287"/>
                  <a:pt x="4528" y="14287"/>
                </a:cubicBezTo>
                <a:cubicBezTo>
                  <a:pt x="4590" y="14287"/>
                  <a:pt x="4641" y="14235"/>
                  <a:pt x="4641" y="14171"/>
                </a:cubicBezTo>
                <a:cubicBezTo>
                  <a:pt x="4641" y="14107"/>
                  <a:pt x="4590" y="14056"/>
                  <a:pt x="4528" y="14056"/>
                </a:cubicBezTo>
                <a:close/>
                <a:moveTo>
                  <a:pt x="9145" y="14056"/>
                </a:moveTo>
                <a:cubicBezTo>
                  <a:pt x="9113" y="14056"/>
                  <a:pt x="9089" y="14069"/>
                  <a:pt x="9075" y="14090"/>
                </a:cubicBezTo>
                <a:cubicBezTo>
                  <a:pt x="9048" y="14131"/>
                  <a:pt x="9056" y="14201"/>
                  <a:pt x="9095" y="14264"/>
                </a:cubicBezTo>
                <a:cubicBezTo>
                  <a:pt x="9095" y="14265"/>
                  <a:pt x="9096" y="14267"/>
                  <a:pt x="9096" y="14268"/>
                </a:cubicBezTo>
                <a:cubicBezTo>
                  <a:pt x="9115" y="14298"/>
                  <a:pt x="9141" y="14327"/>
                  <a:pt x="9175" y="14348"/>
                </a:cubicBezTo>
                <a:cubicBezTo>
                  <a:pt x="9256" y="14400"/>
                  <a:pt x="9256" y="14474"/>
                  <a:pt x="9168" y="14583"/>
                </a:cubicBezTo>
                <a:cubicBezTo>
                  <a:pt x="9097" y="14671"/>
                  <a:pt x="9074" y="14802"/>
                  <a:pt x="9117" y="14874"/>
                </a:cubicBezTo>
                <a:cubicBezTo>
                  <a:pt x="9142" y="14916"/>
                  <a:pt x="9176" y="14926"/>
                  <a:pt x="9215" y="14909"/>
                </a:cubicBezTo>
                <a:cubicBezTo>
                  <a:pt x="9255" y="14891"/>
                  <a:pt x="9303" y="14844"/>
                  <a:pt x="9356" y="14766"/>
                </a:cubicBezTo>
                <a:cubicBezTo>
                  <a:pt x="9390" y="14716"/>
                  <a:pt x="9414" y="14676"/>
                  <a:pt x="9431" y="14637"/>
                </a:cubicBezTo>
                <a:cubicBezTo>
                  <a:pt x="9448" y="14598"/>
                  <a:pt x="9456" y="14564"/>
                  <a:pt x="9457" y="14529"/>
                </a:cubicBezTo>
                <a:cubicBezTo>
                  <a:pt x="9460" y="14459"/>
                  <a:pt x="9433" y="14390"/>
                  <a:pt x="9374" y="14293"/>
                </a:cubicBezTo>
                <a:cubicBezTo>
                  <a:pt x="9334" y="14227"/>
                  <a:pt x="9288" y="14169"/>
                  <a:pt x="9246" y="14126"/>
                </a:cubicBezTo>
                <a:cubicBezTo>
                  <a:pt x="9205" y="14083"/>
                  <a:pt x="9169" y="14056"/>
                  <a:pt x="9145" y="14056"/>
                </a:cubicBezTo>
                <a:close/>
                <a:moveTo>
                  <a:pt x="20040" y="14056"/>
                </a:moveTo>
                <a:cubicBezTo>
                  <a:pt x="19977" y="14056"/>
                  <a:pt x="19926" y="14107"/>
                  <a:pt x="19926" y="14171"/>
                </a:cubicBezTo>
                <a:cubicBezTo>
                  <a:pt x="19926" y="14203"/>
                  <a:pt x="19939" y="14232"/>
                  <a:pt x="19959" y="14253"/>
                </a:cubicBezTo>
                <a:cubicBezTo>
                  <a:pt x="19980" y="14274"/>
                  <a:pt x="20009" y="14287"/>
                  <a:pt x="20040" y="14287"/>
                </a:cubicBezTo>
                <a:cubicBezTo>
                  <a:pt x="20102" y="14287"/>
                  <a:pt x="20153" y="14235"/>
                  <a:pt x="20153" y="14171"/>
                </a:cubicBezTo>
                <a:cubicBezTo>
                  <a:pt x="20153" y="14107"/>
                  <a:pt x="20102" y="14056"/>
                  <a:pt x="20040" y="14056"/>
                </a:cubicBezTo>
                <a:close/>
                <a:moveTo>
                  <a:pt x="15487" y="14171"/>
                </a:moveTo>
                <a:cubicBezTo>
                  <a:pt x="15433" y="14171"/>
                  <a:pt x="15403" y="14247"/>
                  <a:pt x="15421" y="14339"/>
                </a:cubicBezTo>
                <a:cubicBezTo>
                  <a:pt x="15439" y="14432"/>
                  <a:pt x="15358" y="14581"/>
                  <a:pt x="15240" y="14671"/>
                </a:cubicBezTo>
                <a:cubicBezTo>
                  <a:pt x="15180" y="14716"/>
                  <a:pt x="15135" y="14770"/>
                  <a:pt x="15110" y="14823"/>
                </a:cubicBezTo>
                <a:cubicBezTo>
                  <a:pt x="15110" y="14824"/>
                  <a:pt x="15111" y="14826"/>
                  <a:pt x="15110" y="14827"/>
                </a:cubicBezTo>
                <a:cubicBezTo>
                  <a:pt x="15087" y="14880"/>
                  <a:pt x="15083" y="14930"/>
                  <a:pt x="15105" y="14967"/>
                </a:cubicBezTo>
                <a:cubicBezTo>
                  <a:pt x="15135" y="15016"/>
                  <a:pt x="15167" y="15053"/>
                  <a:pt x="15201" y="15074"/>
                </a:cubicBezTo>
                <a:cubicBezTo>
                  <a:pt x="15235" y="15095"/>
                  <a:pt x="15269" y="15102"/>
                  <a:pt x="15302" y="15096"/>
                </a:cubicBezTo>
                <a:cubicBezTo>
                  <a:pt x="15369" y="15083"/>
                  <a:pt x="15431" y="15015"/>
                  <a:pt x="15466" y="14899"/>
                </a:cubicBezTo>
                <a:cubicBezTo>
                  <a:pt x="15500" y="14787"/>
                  <a:pt x="15573" y="14609"/>
                  <a:pt x="15627" y="14504"/>
                </a:cubicBezTo>
                <a:cubicBezTo>
                  <a:pt x="15726" y="14310"/>
                  <a:pt x="15668" y="14171"/>
                  <a:pt x="15487" y="14171"/>
                </a:cubicBezTo>
                <a:close/>
                <a:moveTo>
                  <a:pt x="17322" y="14171"/>
                </a:moveTo>
                <a:cubicBezTo>
                  <a:pt x="17260" y="14171"/>
                  <a:pt x="17209" y="14223"/>
                  <a:pt x="17209" y="14287"/>
                </a:cubicBezTo>
                <a:cubicBezTo>
                  <a:pt x="17209" y="14319"/>
                  <a:pt x="17221" y="14349"/>
                  <a:pt x="17242" y="14370"/>
                </a:cubicBezTo>
                <a:cubicBezTo>
                  <a:pt x="17262" y="14391"/>
                  <a:pt x="17291" y="14404"/>
                  <a:pt x="17322" y="14404"/>
                </a:cubicBezTo>
                <a:cubicBezTo>
                  <a:pt x="17384" y="14404"/>
                  <a:pt x="17436" y="14351"/>
                  <a:pt x="17436" y="14287"/>
                </a:cubicBezTo>
                <a:cubicBezTo>
                  <a:pt x="17436" y="14223"/>
                  <a:pt x="17384" y="14171"/>
                  <a:pt x="17322" y="14171"/>
                </a:cubicBezTo>
                <a:close/>
                <a:moveTo>
                  <a:pt x="2580" y="14520"/>
                </a:moveTo>
                <a:cubicBezTo>
                  <a:pt x="2462" y="14520"/>
                  <a:pt x="2414" y="14665"/>
                  <a:pt x="2414" y="15044"/>
                </a:cubicBezTo>
                <a:cubicBezTo>
                  <a:pt x="2414" y="15332"/>
                  <a:pt x="2432" y="15567"/>
                  <a:pt x="2452" y="15567"/>
                </a:cubicBezTo>
                <a:cubicBezTo>
                  <a:pt x="2473" y="15567"/>
                  <a:pt x="2600" y="15457"/>
                  <a:pt x="2733" y="15320"/>
                </a:cubicBezTo>
                <a:cubicBezTo>
                  <a:pt x="2840" y="15210"/>
                  <a:pt x="2894" y="15145"/>
                  <a:pt x="2902" y="15096"/>
                </a:cubicBezTo>
                <a:cubicBezTo>
                  <a:pt x="2907" y="15071"/>
                  <a:pt x="2898" y="15050"/>
                  <a:pt x="2880" y="15030"/>
                </a:cubicBezTo>
                <a:cubicBezTo>
                  <a:pt x="2861" y="15009"/>
                  <a:pt x="2832" y="14990"/>
                  <a:pt x="2793" y="14967"/>
                </a:cubicBezTo>
                <a:cubicBezTo>
                  <a:pt x="2693" y="14910"/>
                  <a:pt x="2642" y="14787"/>
                  <a:pt x="2677" y="14692"/>
                </a:cubicBezTo>
                <a:cubicBezTo>
                  <a:pt x="2716" y="14590"/>
                  <a:pt x="2677" y="14520"/>
                  <a:pt x="2580" y="14520"/>
                </a:cubicBezTo>
                <a:close/>
                <a:moveTo>
                  <a:pt x="7928" y="14528"/>
                </a:moveTo>
                <a:cubicBezTo>
                  <a:pt x="7848" y="14526"/>
                  <a:pt x="7721" y="14562"/>
                  <a:pt x="7530" y="14637"/>
                </a:cubicBezTo>
                <a:cubicBezTo>
                  <a:pt x="7365" y="14702"/>
                  <a:pt x="7267" y="14808"/>
                  <a:pt x="7308" y="14877"/>
                </a:cubicBezTo>
                <a:cubicBezTo>
                  <a:pt x="7321" y="14898"/>
                  <a:pt x="7335" y="14911"/>
                  <a:pt x="7352" y="14920"/>
                </a:cubicBezTo>
                <a:cubicBezTo>
                  <a:pt x="7369" y="14929"/>
                  <a:pt x="7388" y="14933"/>
                  <a:pt x="7410" y="14929"/>
                </a:cubicBezTo>
                <a:cubicBezTo>
                  <a:pt x="7453" y="14922"/>
                  <a:pt x="7507" y="14890"/>
                  <a:pt x="7570" y="14834"/>
                </a:cubicBezTo>
                <a:cubicBezTo>
                  <a:pt x="7621" y="14789"/>
                  <a:pt x="7682" y="14753"/>
                  <a:pt x="7741" y="14732"/>
                </a:cubicBezTo>
                <a:cubicBezTo>
                  <a:pt x="7801" y="14711"/>
                  <a:pt x="7859" y="14705"/>
                  <a:pt x="7898" y="14719"/>
                </a:cubicBezTo>
                <a:cubicBezTo>
                  <a:pt x="7976" y="14748"/>
                  <a:pt x="8039" y="14717"/>
                  <a:pt x="8039" y="14648"/>
                </a:cubicBezTo>
                <a:cubicBezTo>
                  <a:pt x="8039" y="14608"/>
                  <a:pt x="8029" y="14580"/>
                  <a:pt x="8011" y="14560"/>
                </a:cubicBezTo>
                <a:cubicBezTo>
                  <a:pt x="7993" y="14540"/>
                  <a:pt x="7967" y="14528"/>
                  <a:pt x="7928" y="14528"/>
                </a:cubicBezTo>
                <a:close/>
                <a:moveTo>
                  <a:pt x="17430" y="14986"/>
                </a:moveTo>
                <a:cubicBezTo>
                  <a:pt x="17372" y="14986"/>
                  <a:pt x="17322" y="15037"/>
                  <a:pt x="17322" y="15101"/>
                </a:cubicBezTo>
                <a:cubicBezTo>
                  <a:pt x="17322" y="15133"/>
                  <a:pt x="17342" y="15164"/>
                  <a:pt x="17374" y="15185"/>
                </a:cubicBezTo>
                <a:cubicBezTo>
                  <a:pt x="17406" y="15207"/>
                  <a:pt x="17450" y="15220"/>
                  <a:pt x="17498" y="15220"/>
                </a:cubicBezTo>
                <a:cubicBezTo>
                  <a:pt x="17595" y="15220"/>
                  <a:pt x="17645" y="15165"/>
                  <a:pt x="17606" y="15101"/>
                </a:cubicBezTo>
                <a:cubicBezTo>
                  <a:pt x="17568" y="15037"/>
                  <a:pt x="17489" y="14986"/>
                  <a:pt x="17430" y="14986"/>
                </a:cubicBezTo>
                <a:close/>
                <a:moveTo>
                  <a:pt x="16781" y="15035"/>
                </a:moveTo>
                <a:cubicBezTo>
                  <a:pt x="16749" y="15044"/>
                  <a:pt x="16721" y="15067"/>
                  <a:pt x="16701" y="15099"/>
                </a:cubicBezTo>
                <a:cubicBezTo>
                  <a:pt x="16682" y="15132"/>
                  <a:pt x="16684" y="15164"/>
                  <a:pt x="16703" y="15185"/>
                </a:cubicBezTo>
                <a:cubicBezTo>
                  <a:pt x="16722" y="15207"/>
                  <a:pt x="16757" y="15220"/>
                  <a:pt x="16806" y="15220"/>
                </a:cubicBezTo>
                <a:cubicBezTo>
                  <a:pt x="17005" y="15220"/>
                  <a:pt x="17034" y="15149"/>
                  <a:pt x="16877" y="15049"/>
                </a:cubicBezTo>
                <a:cubicBezTo>
                  <a:pt x="16848" y="15031"/>
                  <a:pt x="16813" y="15026"/>
                  <a:pt x="16781" y="15035"/>
                </a:cubicBezTo>
                <a:close/>
                <a:moveTo>
                  <a:pt x="9299" y="15114"/>
                </a:moveTo>
                <a:cubicBezTo>
                  <a:pt x="9233" y="15120"/>
                  <a:pt x="9147" y="15171"/>
                  <a:pt x="9021" y="15270"/>
                </a:cubicBezTo>
                <a:cubicBezTo>
                  <a:pt x="8845" y="15407"/>
                  <a:pt x="8837" y="15466"/>
                  <a:pt x="8964" y="15675"/>
                </a:cubicBezTo>
                <a:cubicBezTo>
                  <a:pt x="9004" y="15742"/>
                  <a:pt x="9049" y="15801"/>
                  <a:pt x="9088" y="15845"/>
                </a:cubicBezTo>
                <a:cubicBezTo>
                  <a:pt x="9126" y="15889"/>
                  <a:pt x="9162" y="15917"/>
                  <a:pt x="9180" y="15917"/>
                </a:cubicBezTo>
                <a:cubicBezTo>
                  <a:pt x="9308" y="15917"/>
                  <a:pt x="9537" y="15357"/>
                  <a:pt x="9461" y="15230"/>
                </a:cubicBezTo>
                <a:cubicBezTo>
                  <a:pt x="9411" y="15148"/>
                  <a:pt x="9364" y="15108"/>
                  <a:pt x="9299" y="15114"/>
                </a:cubicBezTo>
                <a:close/>
                <a:moveTo>
                  <a:pt x="4109" y="15125"/>
                </a:moveTo>
                <a:cubicBezTo>
                  <a:pt x="4092" y="15124"/>
                  <a:pt x="4073" y="15128"/>
                  <a:pt x="4052" y="15135"/>
                </a:cubicBezTo>
                <a:cubicBezTo>
                  <a:pt x="3994" y="15156"/>
                  <a:pt x="3925" y="15208"/>
                  <a:pt x="3865" y="15264"/>
                </a:cubicBezTo>
                <a:cubicBezTo>
                  <a:pt x="3848" y="15280"/>
                  <a:pt x="3831" y="15296"/>
                  <a:pt x="3816" y="15313"/>
                </a:cubicBezTo>
                <a:cubicBezTo>
                  <a:pt x="3805" y="15326"/>
                  <a:pt x="3793" y="15340"/>
                  <a:pt x="3783" y="15354"/>
                </a:cubicBezTo>
                <a:cubicBezTo>
                  <a:pt x="3756" y="15393"/>
                  <a:pt x="3736" y="15434"/>
                  <a:pt x="3736" y="15467"/>
                </a:cubicBezTo>
                <a:cubicBezTo>
                  <a:pt x="3736" y="15495"/>
                  <a:pt x="3748" y="15518"/>
                  <a:pt x="3766" y="15537"/>
                </a:cubicBezTo>
                <a:cubicBezTo>
                  <a:pt x="3784" y="15555"/>
                  <a:pt x="3808" y="15567"/>
                  <a:pt x="3836" y="15567"/>
                </a:cubicBezTo>
                <a:cubicBezTo>
                  <a:pt x="3872" y="15567"/>
                  <a:pt x="3915" y="15545"/>
                  <a:pt x="3958" y="15512"/>
                </a:cubicBezTo>
                <a:cubicBezTo>
                  <a:pt x="4086" y="15411"/>
                  <a:pt x="4213" y="15204"/>
                  <a:pt x="4151" y="15141"/>
                </a:cubicBezTo>
                <a:cubicBezTo>
                  <a:pt x="4141" y="15130"/>
                  <a:pt x="4126" y="15125"/>
                  <a:pt x="4109" y="15125"/>
                </a:cubicBezTo>
                <a:close/>
                <a:moveTo>
                  <a:pt x="10303" y="15220"/>
                </a:moveTo>
                <a:cubicBezTo>
                  <a:pt x="10241" y="15220"/>
                  <a:pt x="10190" y="15325"/>
                  <a:pt x="10190" y="15453"/>
                </a:cubicBezTo>
                <a:cubicBezTo>
                  <a:pt x="10190" y="15581"/>
                  <a:pt x="10241" y="15684"/>
                  <a:pt x="10303" y="15684"/>
                </a:cubicBezTo>
                <a:cubicBezTo>
                  <a:pt x="10366" y="15684"/>
                  <a:pt x="10415" y="15581"/>
                  <a:pt x="10415" y="15453"/>
                </a:cubicBezTo>
                <a:cubicBezTo>
                  <a:pt x="10415" y="15325"/>
                  <a:pt x="10366" y="15220"/>
                  <a:pt x="10303" y="15220"/>
                </a:cubicBezTo>
                <a:close/>
                <a:moveTo>
                  <a:pt x="14266" y="15220"/>
                </a:moveTo>
                <a:cubicBezTo>
                  <a:pt x="14204" y="15220"/>
                  <a:pt x="14153" y="15270"/>
                  <a:pt x="14153" y="15334"/>
                </a:cubicBezTo>
                <a:cubicBezTo>
                  <a:pt x="14153" y="15366"/>
                  <a:pt x="14165" y="15397"/>
                  <a:pt x="14186" y="15419"/>
                </a:cubicBezTo>
                <a:cubicBezTo>
                  <a:pt x="14207" y="15440"/>
                  <a:pt x="14235" y="15453"/>
                  <a:pt x="14266" y="15453"/>
                </a:cubicBezTo>
                <a:cubicBezTo>
                  <a:pt x="14328" y="15453"/>
                  <a:pt x="14380" y="15398"/>
                  <a:pt x="14380" y="15334"/>
                </a:cubicBezTo>
                <a:cubicBezTo>
                  <a:pt x="14380" y="15270"/>
                  <a:pt x="14328" y="15220"/>
                  <a:pt x="14266" y="15220"/>
                </a:cubicBezTo>
                <a:close/>
                <a:moveTo>
                  <a:pt x="4528" y="15453"/>
                </a:moveTo>
                <a:cubicBezTo>
                  <a:pt x="4466" y="15453"/>
                  <a:pt x="4416" y="15534"/>
                  <a:pt x="4416" y="15634"/>
                </a:cubicBezTo>
                <a:cubicBezTo>
                  <a:pt x="4416" y="15734"/>
                  <a:pt x="4466" y="15783"/>
                  <a:pt x="4528" y="15743"/>
                </a:cubicBezTo>
                <a:cubicBezTo>
                  <a:pt x="4590" y="15703"/>
                  <a:pt x="4641" y="15620"/>
                  <a:pt x="4641" y="15560"/>
                </a:cubicBezTo>
                <a:cubicBezTo>
                  <a:pt x="4641" y="15500"/>
                  <a:pt x="4590" y="15453"/>
                  <a:pt x="4528" y="15453"/>
                </a:cubicBezTo>
                <a:close/>
                <a:moveTo>
                  <a:pt x="16616" y="15501"/>
                </a:moveTo>
                <a:cubicBezTo>
                  <a:pt x="16584" y="15493"/>
                  <a:pt x="16549" y="15497"/>
                  <a:pt x="16520" y="15515"/>
                </a:cubicBezTo>
                <a:cubicBezTo>
                  <a:pt x="16461" y="15553"/>
                  <a:pt x="16443" y="15634"/>
                  <a:pt x="16480" y="15695"/>
                </a:cubicBezTo>
                <a:cubicBezTo>
                  <a:pt x="16516" y="15755"/>
                  <a:pt x="16593" y="15773"/>
                  <a:pt x="16652" y="15736"/>
                </a:cubicBezTo>
                <a:cubicBezTo>
                  <a:pt x="16711" y="15698"/>
                  <a:pt x="16731" y="15619"/>
                  <a:pt x="16694" y="15558"/>
                </a:cubicBezTo>
                <a:cubicBezTo>
                  <a:pt x="16676" y="15528"/>
                  <a:pt x="16647" y="15509"/>
                  <a:pt x="16616" y="15501"/>
                </a:cubicBezTo>
                <a:close/>
                <a:moveTo>
                  <a:pt x="3433" y="15646"/>
                </a:moveTo>
                <a:lnTo>
                  <a:pt x="3183" y="15904"/>
                </a:lnTo>
                <a:cubicBezTo>
                  <a:pt x="3127" y="15963"/>
                  <a:pt x="3083" y="16011"/>
                  <a:pt x="3052" y="16055"/>
                </a:cubicBezTo>
                <a:cubicBezTo>
                  <a:pt x="2991" y="16143"/>
                  <a:pt x="2979" y="16217"/>
                  <a:pt x="3005" y="16338"/>
                </a:cubicBezTo>
                <a:cubicBezTo>
                  <a:pt x="3019" y="16399"/>
                  <a:pt x="3041" y="16472"/>
                  <a:pt x="3073" y="16562"/>
                </a:cubicBezTo>
                <a:cubicBezTo>
                  <a:pt x="3208" y="16945"/>
                  <a:pt x="3227" y="16954"/>
                  <a:pt x="3473" y="16788"/>
                </a:cubicBezTo>
                <a:cubicBezTo>
                  <a:pt x="3531" y="16749"/>
                  <a:pt x="3577" y="16719"/>
                  <a:pt x="3614" y="16700"/>
                </a:cubicBezTo>
                <a:cubicBezTo>
                  <a:pt x="3690" y="16663"/>
                  <a:pt x="3732" y="16671"/>
                  <a:pt x="3776" y="16727"/>
                </a:cubicBezTo>
                <a:cubicBezTo>
                  <a:pt x="3799" y="16755"/>
                  <a:pt x="3823" y="16795"/>
                  <a:pt x="3851" y="16849"/>
                </a:cubicBezTo>
                <a:cubicBezTo>
                  <a:pt x="3885" y="16913"/>
                  <a:pt x="3929" y="16970"/>
                  <a:pt x="3979" y="17012"/>
                </a:cubicBezTo>
                <a:cubicBezTo>
                  <a:pt x="4028" y="17055"/>
                  <a:pt x="4082" y="17080"/>
                  <a:pt x="4123" y="17080"/>
                </a:cubicBezTo>
                <a:cubicBezTo>
                  <a:pt x="4207" y="17080"/>
                  <a:pt x="4342" y="17166"/>
                  <a:pt x="4425" y="17269"/>
                </a:cubicBezTo>
                <a:cubicBezTo>
                  <a:pt x="4481" y="17338"/>
                  <a:pt x="4523" y="17375"/>
                  <a:pt x="4554" y="17382"/>
                </a:cubicBezTo>
                <a:cubicBezTo>
                  <a:pt x="4570" y="17385"/>
                  <a:pt x="4583" y="17379"/>
                  <a:pt x="4594" y="17367"/>
                </a:cubicBezTo>
                <a:cubicBezTo>
                  <a:pt x="4606" y="17355"/>
                  <a:pt x="4617" y="17337"/>
                  <a:pt x="4626" y="17310"/>
                </a:cubicBezTo>
                <a:cubicBezTo>
                  <a:pt x="4639" y="17270"/>
                  <a:pt x="4621" y="17209"/>
                  <a:pt x="4580" y="17145"/>
                </a:cubicBezTo>
                <a:cubicBezTo>
                  <a:pt x="4540" y="17081"/>
                  <a:pt x="4477" y="17013"/>
                  <a:pt x="4402" y="16955"/>
                </a:cubicBezTo>
                <a:cubicBezTo>
                  <a:pt x="4213" y="16808"/>
                  <a:pt x="4144" y="16654"/>
                  <a:pt x="4171" y="16440"/>
                </a:cubicBezTo>
                <a:cubicBezTo>
                  <a:pt x="4197" y="16222"/>
                  <a:pt x="4160" y="16145"/>
                  <a:pt x="4041" y="16172"/>
                </a:cubicBezTo>
                <a:cubicBezTo>
                  <a:pt x="3951" y="16192"/>
                  <a:pt x="3778" y="16082"/>
                  <a:pt x="3656" y="15928"/>
                </a:cubicBezTo>
                <a:lnTo>
                  <a:pt x="3433" y="15646"/>
                </a:lnTo>
                <a:close/>
                <a:moveTo>
                  <a:pt x="17718" y="15684"/>
                </a:moveTo>
                <a:cubicBezTo>
                  <a:pt x="17683" y="15684"/>
                  <a:pt x="17636" y="15717"/>
                  <a:pt x="17586" y="15761"/>
                </a:cubicBezTo>
                <a:cubicBezTo>
                  <a:pt x="17576" y="15769"/>
                  <a:pt x="17564" y="15780"/>
                  <a:pt x="17554" y="15790"/>
                </a:cubicBezTo>
                <a:cubicBezTo>
                  <a:pt x="17523" y="15820"/>
                  <a:pt x="17493" y="15856"/>
                  <a:pt x="17462" y="15894"/>
                </a:cubicBezTo>
                <a:cubicBezTo>
                  <a:pt x="17390" y="15981"/>
                  <a:pt x="17319" y="16082"/>
                  <a:pt x="17280" y="16168"/>
                </a:cubicBezTo>
                <a:cubicBezTo>
                  <a:pt x="17251" y="16234"/>
                  <a:pt x="17238" y="16291"/>
                  <a:pt x="17251" y="16326"/>
                </a:cubicBezTo>
                <a:cubicBezTo>
                  <a:pt x="17283" y="16412"/>
                  <a:pt x="17244" y="16539"/>
                  <a:pt x="17163" y="16607"/>
                </a:cubicBezTo>
                <a:cubicBezTo>
                  <a:pt x="17137" y="16630"/>
                  <a:pt x="17107" y="16643"/>
                  <a:pt x="17074" y="16645"/>
                </a:cubicBezTo>
                <a:cubicBezTo>
                  <a:pt x="16975" y="16650"/>
                  <a:pt x="16838" y="16555"/>
                  <a:pt x="16609" y="16326"/>
                </a:cubicBezTo>
                <a:cubicBezTo>
                  <a:pt x="16385" y="16102"/>
                  <a:pt x="16251" y="15980"/>
                  <a:pt x="16174" y="15944"/>
                </a:cubicBezTo>
                <a:cubicBezTo>
                  <a:pt x="16097" y="15908"/>
                  <a:pt x="16077" y="15958"/>
                  <a:pt x="16077" y="16078"/>
                </a:cubicBezTo>
                <a:cubicBezTo>
                  <a:pt x="16077" y="16167"/>
                  <a:pt x="16193" y="16271"/>
                  <a:pt x="16333" y="16310"/>
                </a:cubicBezTo>
                <a:cubicBezTo>
                  <a:pt x="16396" y="16327"/>
                  <a:pt x="16442" y="16342"/>
                  <a:pt x="16473" y="16356"/>
                </a:cubicBezTo>
                <a:cubicBezTo>
                  <a:pt x="16504" y="16371"/>
                  <a:pt x="16516" y="16384"/>
                  <a:pt x="16511" y="16406"/>
                </a:cubicBezTo>
                <a:cubicBezTo>
                  <a:pt x="16506" y="16428"/>
                  <a:pt x="16484" y="16456"/>
                  <a:pt x="16441" y="16496"/>
                </a:cubicBezTo>
                <a:cubicBezTo>
                  <a:pt x="16399" y="16535"/>
                  <a:pt x="16338" y="16586"/>
                  <a:pt x="16256" y="16654"/>
                </a:cubicBezTo>
                <a:lnTo>
                  <a:pt x="15928" y="16928"/>
                </a:lnTo>
                <a:lnTo>
                  <a:pt x="16176" y="17184"/>
                </a:lnTo>
                <a:cubicBezTo>
                  <a:pt x="16239" y="17249"/>
                  <a:pt x="16281" y="17308"/>
                  <a:pt x="16310" y="17362"/>
                </a:cubicBezTo>
                <a:cubicBezTo>
                  <a:pt x="16318" y="17375"/>
                  <a:pt x="16321" y="17387"/>
                  <a:pt x="16326" y="17400"/>
                </a:cubicBezTo>
                <a:cubicBezTo>
                  <a:pt x="16343" y="17439"/>
                  <a:pt x="16351" y="17475"/>
                  <a:pt x="16349" y="17507"/>
                </a:cubicBezTo>
                <a:cubicBezTo>
                  <a:pt x="16348" y="17518"/>
                  <a:pt x="16349" y="17528"/>
                  <a:pt x="16345" y="17538"/>
                </a:cubicBezTo>
                <a:cubicBezTo>
                  <a:pt x="16334" y="17575"/>
                  <a:pt x="16312" y="17606"/>
                  <a:pt x="16269" y="17627"/>
                </a:cubicBezTo>
                <a:cubicBezTo>
                  <a:pt x="16221" y="17650"/>
                  <a:pt x="16156" y="17665"/>
                  <a:pt x="16072" y="17665"/>
                </a:cubicBezTo>
                <a:cubicBezTo>
                  <a:pt x="15935" y="17665"/>
                  <a:pt x="15861" y="17720"/>
                  <a:pt x="15855" y="17780"/>
                </a:cubicBezTo>
                <a:cubicBezTo>
                  <a:pt x="15853" y="17809"/>
                  <a:pt x="15867" y="17838"/>
                  <a:pt x="15899" y="17862"/>
                </a:cubicBezTo>
                <a:cubicBezTo>
                  <a:pt x="15931" y="17886"/>
                  <a:pt x="15981" y="17906"/>
                  <a:pt x="16049" y="17911"/>
                </a:cubicBezTo>
                <a:cubicBezTo>
                  <a:pt x="17152" y="17983"/>
                  <a:pt x="17306" y="18048"/>
                  <a:pt x="17238" y="18413"/>
                </a:cubicBezTo>
                <a:cubicBezTo>
                  <a:pt x="17225" y="18487"/>
                  <a:pt x="17226" y="18550"/>
                  <a:pt x="17233" y="18603"/>
                </a:cubicBezTo>
                <a:cubicBezTo>
                  <a:pt x="17238" y="18637"/>
                  <a:pt x="17245" y="18669"/>
                  <a:pt x="17258" y="18687"/>
                </a:cubicBezTo>
                <a:cubicBezTo>
                  <a:pt x="17268" y="18702"/>
                  <a:pt x="17280" y="18710"/>
                  <a:pt x="17296" y="18710"/>
                </a:cubicBezTo>
                <a:cubicBezTo>
                  <a:pt x="17383" y="18710"/>
                  <a:pt x="17451" y="18623"/>
                  <a:pt x="17481" y="18513"/>
                </a:cubicBezTo>
                <a:cubicBezTo>
                  <a:pt x="17511" y="18403"/>
                  <a:pt x="17502" y="18272"/>
                  <a:pt x="17437" y="18192"/>
                </a:cubicBezTo>
                <a:cubicBezTo>
                  <a:pt x="17374" y="18114"/>
                  <a:pt x="17354" y="18019"/>
                  <a:pt x="17390" y="17982"/>
                </a:cubicBezTo>
                <a:cubicBezTo>
                  <a:pt x="17413" y="17958"/>
                  <a:pt x="17401" y="17913"/>
                  <a:pt x="17368" y="17857"/>
                </a:cubicBezTo>
                <a:cubicBezTo>
                  <a:pt x="17300" y="17744"/>
                  <a:pt x="17146" y="17592"/>
                  <a:pt x="17017" y="17513"/>
                </a:cubicBezTo>
                <a:cubicBezTo>
                  <a:pt x="16952" y="17473"/>
                  <a:pt x="16895" y="17450"/>
                  <a:pt x="16856" y="17459"/>
                </a:cubicBezTo>
                <a:cubicBezTo>
                  <a:pt x="16821" y="17467"/>
                  <a:pt x="16784" y="17460"/>
                  <a:pt x="16752" y="17441"/>
                </a:cubicBezTo>
                <a:cubicBezTo>
                  <a:pt x="16720" y="17422"/>
                  <a:pt x="16694" y="17392"/>
                  <a:pt x="16680" y="17355"/>
                </a:cubicBezTo>
                <a:cubicBezTo>
                  <a:pt x="16654" y="17281"/>
                  <a:pt x="16864" y="17101"/>
                  <a:pt x="17148" y="16955"/>
                </a:cubicBezTo>
                <a:cubicBezTo>
                  <a:pt x="17426" y="16812"/>
                  <a:pt x="17571" y="16729"/>
                  <a:pt x="17622" y="16654"/>
                </a:cubicBezTo>
                <a:cubicBezTo>
                  <a:pt x="17635" y="16635"/>
                  <a:pt x="17642" y="16617"/>
                  <a:pt x="17643" y="16598"/>
                </a:cubicBezTo>
                <a:cubicBezTo>
                  <a:pt x="17645" y="16575"/>
                  <a:pt x="17633" y="16551"/>
                  <a:pt x="17619" y="16525"/>
                </a:cubicBezTo>
                <a:cubicBezTo>
                  <a:pt x="17598" y="16488"/>
                  <a:pt x="17569" y="16447"/>
                  <a:pt x="17521" y="16397"/>
                </a:cubicBezTo>
                <a:cubicBezTo>
                  <a:pt x="17408" y="16279"/>
                  <a:pt x="17418" y="16222"/>
                  <a:pt x="17577" y="16102"/>
                </a:cubicBezTo>
                <a:cubicBezTo>
                  <a:pt x="17758" y="15964"/>
                  <a:pt x="17853" y="15684"/>
                  <a:pt x="17718" y="15684"/>
                </a:cubicBezTo>
                <a:close/>
                <a:moveTo>
                  <a:pt x="13773" y="15745"/>
                </a:moveTo>
                <a:cubicBezTo>
                  <a:pt x="13719" y="15739"/>
                  <a:pt x="13654" y="15760"/>
                  <a:pt x="13598" y="15788"/>
                </a:cubicBezTo>
                <a:cubicBezTo>
                  <a:pt x="13581" y="15797"/>
                  <a:pt x="13564" y="15804"/>
                  <a:pt x="13549" y="15815"/>
                </a:cubicBezTo>
                <a:cubicBezTo>
                  <a:pt x="13538" y="15823"/>
                  <a:pt x="13527" y="15831"/>
                  <a:pt x="13518" y="15840"/>
                </a:cubicBezTo>
                <a:cubicBezTo>
                  <a:pt x="13493" y="15867"/>
                  <a:pt x="13474" y="15897"/>
                  <a:pt x="13474" y="15929"/>
                </a:cubicBezTo>
                <a:cubicBezTo>
                  <a:pt x="13474" y="15991"/>
                  <a:pt x="13483" y="16024"/>
                  <a:pt x="13521" y="16028"/>
                </a:cubicBezTo>
                <a:cubicBezTo>
                  <a:pt x="13560" y="16032"/>
                  <a:pt x="13629" y="16008"/>
                  <a:pt x="13746" y="15962"/>
                </a:cubicBezTo>
                <a:cubicBezTo>
                  <a:pt x="13796" y="15942"/>
                  <a:pt x="13833" y="15913"/>
                  <a:pt x="13855" y="15883"/>
                </a:cubicBezTo>
                <a:cubicBezTo>
                  <a:pt x="13876" y="15852"/>
                  <a:pt x="13881" y="15820"/>
                  <a:pt x="13865" y="15793"/>
                </a:cubicBezTo>
                <a:cubicBezTo>
                  <a:pt x="13847" y="15763"/>
                  <a:pt x="13813" y="15749"/>
                  <a:pt x="13773" y="15745"/>
                </a:cubicBezTo>
                <a:close/>
                <a:moveTo>
                  <a:pt x="8737" y="15938"/>
                </a:moveTo>
                <a:cubicBezTo>
                  <a:pt x="8708" y="15926"/>
                  <a:pt x="8683" y="15934"/>
                  <a:pt x="8662" y="15949"/>
                </a:cubicBezTo>
                <a:cubicBezTo>
                  <a:pt x="8658" y="15952"/>
                  <a:pt x="8655" y="15956"/>
                  <a:pt x="8651" y="15960"/>
                </a:cubicBezTo>
                <a:cubicBezTo>
                  <a:pt x="8637" y="15975"/>
                  <a:pt x="8629" y="15998"/>
                  <a:pt x="8624" y="16026"/>
                </a:cubicBezTo>
                <a:cubicBezTo>
                  <a:pt x="8622" y="16036"/>
                  <a:pt x="8619" y="16047"/>
                  <a:pt x="8618" y="16059"/>
                </a:cubicBezTo>
                <a:cubicBezTo>
                  <a:pt x="8617" y="16100"/>
                  <a:pt x="8622" y="16148"/>
                  <a:pt x="8643" y="16204"/>
                </a:cubicBezTo>
                <a:cubicBezTo>
                  <a:pt x="8661" y="16253"/>
                  <a:pt x="8693" y="16297"/>
                  <a:pt x="8726" y="16329"/>
                </a:cubicBezTo>
                <a:cubicBezTo>
                  <a:pt x="8760" y="16362"/>
                  <a:pt x="8796" y="16383"/>
                  <a:pt x="8828" y="16383"/>
                </a:cubicBezTo>
                <a:cubicBezTo>
                  <a:pt x="8900" y="16383"/>
                  <a:pt x="8935" y="16354"/>
                  <a:pt x="8936" y="16295"/>
                </a:cubicBezTo>
                <a:cubicBezTo>
                  <a:pt x="8937" y="16237"/>
                  <a:pt x="8904" y="16150"/>
                  <a:pt x="8835" y="16037"/>
                </a:cubicBezTo>
                <a:cubicBezTo>
                  <a:pt x="8802" y="15984"/>
                  <a:pt x="8768" y="15952"/>
                  <a:pt x="8737" y="15938"/>
                </a:cubicBezTo>
                <a:close/>
                <a:moveTo>
                  <a:pt x="4755" y="16033"/>
                </a:moveTo>
                <a:cubicBezTo>
                  <a:pt x="4693" y="16033"/>
                  <a:pt x="4641" y="16086"/>
                  <a:pt x="4641" y="16150"/>
                </a:cubicBezTo>
                <a:cubicBezTo>
                  <a:pt x="4641" y="16214"/>
                  <a:pt x="4693" y="16265"/>
                  <a:pt x="4755" y="16265"/>
                </a:cubicBezTo>
                <a:cubicBezTo>
                  <a:pt x="4817" y="16265"/>
                  <a:pt x="4868" y="16214"/>
                  <a:pt x="4868" y="16150"/>
                </a:cubicBezTo>
                <a:cubicBezTo>
                  <a:pt x="4868" y="16086"/>
                  <a:pt x="4817" y="16033"/>
                  <a:pt x="4755" y="16033"/>
                </a:cubicBezTo>
                <a:close/>
                <a:moveTo>
                  <a:pt x="11322" y="16150"/>
                </a:moveTo>
                <a:cubicBezTo>
                  <a:pt x="11260" y="16150"/>
                  <a:pt x="11209" y="16201"/>
                  <a:pt x="11209" y="16265"/>
                </a:cubicBezTo>
                <a:cubicBezTo>
                  <a:pt x="11209" y="16297"/>
                  <a:pt x="11223" y="16328"/>
                  <a:pt x="11243" y="16349"/>
                </a:cubicBezTo>
                <a:cubicBezTo>
                  <a:pt x="11264" y="16370"/>
                  <a:pt x="11291" y="16383"/>
                  <a:pt x="11322" y="16383"/>
                </a:cubicBezTo>
                <a:cubicBezTo>
                  <a:pt x="11384" y="16383"/>
                  <a:pt x="11435" y="16329"/>
                  <a:pt x="11435" y="16265"/>
                </a:cubicBezTo>
                <a:cubicBezTo>
                  <a:pt x="11435" y="16201"/>
                  <a:pt x="11384" y="16150"/>
                  <a:pt x="11322" y="16150"/>
                </a:cubicBezTo>
                <a:close/>
                <a:moveTo>
                  <a:pt x="14064" y="16419"/>
                </a:moveTo>
                <a:cubicBezTo>
                  <a:pt x="14025" y="16422"/>
                  <a:pt x="13967" y="16445"/>
                  <a:pt x="13909" y="16471"/>
                </a:cubicBezTo>
                <a:cubicBezTo>
                  <a:pt x="13869" y="16488"/>
                  <a:pt x="13828" y="16511"/>
                  <a:pt x="13785" y="16535"/>
                </a:cubicBezTo>
                <a:cubicBezTo>
                  <a:pt x="13746" y="16557"/>
                  <a:pt x="13709" y="16575"/>
                  <a:pt x="13671" y="16600"/>
                </a:cubicBezTo>
                <a:cubicBezTo>
                  <a:pt x="13627" y="16629"/>
                  <a:pt x="13590" y="16662"/>
                  <a:pt x="13551" y="16693"/>
                </a:cubicBezTo>
                <a:cubicBezTo>
                  <a:pt x="13517" y="16721"/>
                  <a:pt x="13478" y="16747"/>
                  <a:pt x="13452" y="16774"/>
                </a:cubicBezTo>
                <a:cubicBezTo>
                  <a:pt x="13446" y="16779"/>
                  <a:pt x="13441" y="16783"/>
                  <a:pt x="13436" y="16788"/>
                </a:cubicBezTo>
                <a:cubicBezTo>
                  <a:pt x="13391" y="16836"/>
                  <a:pt x="13359" y="16882"/>
                  <a:pt x="13359" y="16916"/>
                </a:cubicBezTo>
                <a:cubicBezTo>
                  <a:pt x="13359" y="16966"/>
                  <a:pt x="13370" y="17004"/>
                  <a:pt x="13385" y="17030"/>
                </a:cubicBezTo>
                <a:cubicBezTo>
                  <a:pt x="13401" y="17056"/>
                  <a:pt x="13422" y="17072"/>
                  <a:pt x="13450" y="17075"/>
                </a:cubicBezTo>
                <a:cubicBezTo>
                  <a:pt x="13451" y="17075"/>
                  <a:pt x="13451" y="17075"/>
                  <a:pt x="13452" y="17075"/>
                </a:cubicBezTo>
                <a:cubicBezTo>
                  <a:pt x="13480" y="17077"/>
                  <a:pt x="13514" y="17066"/>
                  <a:pt x="13551" y="17045"/>
                </a:cubicBezTo>
                <a:cubicBezTo>
                  <a:pt x="13589" y="17023"/>
                  <a:pt x="13633" y="16989"/>
                  <a:pt x="13678" y="16942"/>
                </a:cubicBezTo>
                <a:cubicBezTo>
                  <a:pt x="13753" y="16866"/>
                  <a:pt x="13813" y="16851"/>
                  <a:pt x="13813" y="16910"/>
                </a:cubicBezTo>
                <a:cubicBezTo>
                  <a:pt x="13813" y="16925"/>
                  <a:pt x="13817" y="16931"/>
                  <a:pt x="13827" y="16930"/>
                </a:cubicBezTo>
                <a:cubicBezTo>
                  <a:pt x="13854" y="16928"/>
                  <a:pt x="13919" y="16860"/>
                  <a:pt x="13994" y="16751"/>
                </a:cubicBezTo>
                <a:cubicBezTo>
                  <a:pt x="14094" y="16604"/>
                  <a:pt x="14154" y="16463"/>
                  <a:pt x="14127" y="16435"/>
                </a:cubicBezTo>
                <a:cubicBezTo>
                  <a:pt x="14114" y="16422"/>
                  <a:pt x="14092" y="16417"/>
                  <a:pt x="14064" y="16419"/>
                </a:cubicBezTo>
                <a:close/>
                <a:moveTo>
                  <a:pt x="18336" y="16500"/>
                </a:moveTo>
                <a:cubicBezTo>
                  <a:pt x="18277" y="16500"/>
                  <a:pt x="18227" y="16552"/>
                  <a:pt x="18227" y="16616"/>
                </a:cubicBezTo>
                <a:cubicBezTo>
                  <a:pt x="18227" y="16680"/>
                  <a:pt x="18307" y="16733"/>
                  <a:pt x="18404" y="16733"/>
                </a:cubicBezTo>
                <a:cubicBezTo>
                  <a:pt x="18501" y="16733"/>
                  <a:pt x="18550" y="16680"/>
                  <a:pt x="18512" y="16616"/>
                </a:cubicBezTo>
                <a:cubicBezTo>
                  <a:pt x="18473" y="16552"/>
                  <a:pt x="18394" y="16500"/>
                  <a:pt x="18336" y="16500"/>
                </a:cubicBezTo>
                <a:close/>
                <a:moveTo>
                  <a:pt x="9968" y="16516"/>
                </a:moveTo>
                <a:cubicBezTo>
                  <a:pt x="9936" y="16512"/>
                  <a:pt x="9908" y="16518"/>
                  <a:pt x="9888" y="16539"/>
                </a:cubicBezTo>
                <a:cubicBezTo>
                  <a:pt x="9872" y="16556"/>
                  <a:pt x="9865" y="16584"/>
                  <a:pt x="9867" y="16618"/>
                </a:cubicBezTo>
                <a:cubicBezTo>
                  <a:pt x="9869" y="16652"/>
                  <a:pt x="9881" y="16690"/>
                  <a:pt x="9902" y="16725"/>
                </a:cubicBezTo>
                <a:cubicBezTo>
                  <a:pt x="9925" y="16764"/>
                  <a:pt x="9955" y="16791"/>
                  <a:pt x="9986" y="16812"/>
                </a:cubicBezTo>
                <a:cubicBezTo>
                  <a:pt x="10048" y="16852"/>
                  <a:pt x="10119" y="16856"/>
                  <a:pt x="10159" y="16821"/>
                </a:cubicBezTo>
                <a:cubicBezTo>
                  <a:pt x="10178" y="16803"/>
                  <a:pt x="10190" y="16777"/>
                  <a:pt x="10190" y="16740"/>
                </a:cubicBezTo>
                <a:cubicBezTo>
                  <a:pt x="10190" y="16710"/>
                  <a:pt x="10176" y="16679"/>
                  <a:pt x="10159" y="16650"/>
                </a:cubicBezTo>
                <a:cubicBezTo>
                  <a:pt x="10151" y="16638"/>
                  <a:pt x="10140" y="16627"/>
                  <a:pt x="10131" y="16616"/>
                </a:cubicBezTo>
                <a:cubicBezTo>
                  <a:pt x="10122" y="16606"/>
                  <a:pt x="10113" y="16597"/>
                  <a:pt x="10103" y="16587"/>
                </a:cubicBezTo>
                <a:cubicBezTo>
                  <a:pt x="10062" y="16551"/>
                  <a:pt x="10012" y="16521"/>
                  <a:pt x="9968" y="16516"/>
                </a:cubicBezTo>
                <a:close/>
                <a:moveTo>
                  <a:pt x="18820" y="16550"/>
                </a:moveTo>
                <a:cubicBezTo>
                  <a:pt x="18788" y="16559"/>
                  <a:pt x="18758" y="16582"/>
                  <a:pt x="18738" y="16614"/>
                </a:cubicBezTo>
                <a:cubicBezTo>
                  <a:pt x="18719" y="16647"/>
                  <a:pt x="18721" y="16675"/>
                  <a:pt x="18740" y="16697"/>
                </a:cubicBezTo>
                <a:cubicBezTo>
                  <a:pt x="18759" y="16718"/>
                  <a:pt x="18796" y="16733"/>
                  <a:pt x="18845" y="16733"/>
                </a:cubicBezTo>
                <a:cubicBezTo>
                  <a:pt x="18895" y="16733"/>
                  <a:pt x="18934" y="16728"/>
                  <a:pt x="18962" y="16720"/>
                </a:cubicBezTo>
                <a:cubicBezTo>
                  <a:pt x="18990" y="16712"/>
                  <a:pt x="19006" y="16699"/>
                  <a:pt x="19012" y="16684"/>
                </a:cubicBezTo>
                <a:cubicBezTo>
                  <a:pt x="19019" y="16669"/>
                  <a:pt x="19015" y="16651"/>
                  <a:pt x="18998" y="16630"/>
                </a:cubicBezTo>
                <a:cubicBezTo>
                  <a:pt x="18982" y="16610"/>
                  <a:pt x="18954" y="16587"/>
                  <a:pt x="18915" y="16562"/>
                </a:cubicBezTo>
                <a:cubicBezTo>
                  <a:pt x="18886" y="16544"/>
                  <a:pt x="18852" y="16540"/>
                  <a:pt x="18820" y="16550"/>
                </a:cubicBezTo>
                <a:close/>
                <a:moveTo>
                  <a:pt x="4983" y="16616"/>
                </a:moveTo>
                <a:cubicBezTo>
                  <a:pt x="4961" y="16616"/>
                  <a:pt x="4944" y="16633"/>
                  <a:pt x="4933" y="16663"/>
                </a:cubicBezTo>
                <a:cubicBezTo>
                  <a:pt x="4899" y="16752"/>
                  <a:pt x="4911" y="16953"/>
                  <a:pt x="4973" y="17168"/>
                </a:cubicBezTo>
                <a:cubicBezTo>
                  <a:pt x="4977" y="17184"/>
                  <a:pt x="5038" y="17199"/>
                  <a:pt x="5107" y="17199"/>
                </a:cubicBezTo>
                <a:cubicBezTo>
                  <a:pt x="5176" y="17199"/>
                  <a:pt x="5201" y="17114"/>
                  <a:pt x="5163" y="17012"/>
                </a:cubicBezTo>
                <a:cubicBezTo>
                  <a:pt x="5125" y="16911"/>
                  <a:pt x="5095" y="16781"/>
                  <a:pt x="5095" y="16722"/>
                </a:cubicBezTo>
                <a:cubicBezTo>
                  <a:pt x="5095" y="16663"/>
                  <a:pt x="5045" y="16616"/>
                  <a:pt x="4983" y="16616"/>
                </a:cubicBezTo>
                <a:close/>
                <a:moveTo>
                  <a:pt x="10984" y="16733"/>
                </a:moveTo>
                <a:cubicBezTo>
                  <a:pt x="10921" y="16733"/>
                  <a:pt x="10868" y="16785"/>
                  <a:pt x="10868" y="16849"/>
                </a:cubicBezTo>
                <a:cubicBezTo>
                  <a:pt x="10868" y="16913"/>
                  <a:pt x="10921" y="16966"/>
                  <a:pt x="10984" y="16966"/>
                </a:cubicBezTo>
                <a:cubicBezTo>
                  <a:pt x="11046" y="16966"/>
                  <a:pt x="11095" y="16913"/>
                  <a:pt x="11095" y="16849"/>
                </a:cubicBezTo>
                <a:cubicBezTo>
                  <a:pt x="11095" y="16785"/>
                  <a:pt x="11046" y="16733"/>
                  <a:pt x="10984" y="16733"/>
                </a:cubicBezTo>
                <a:close/>
                <a:moveTo>
                  <a:pt x="2648" y="16777"/>
                </a:moveTo>
                <a:cubicBezTo>
                  <a:pt x="2634" y="16777"/>
                  <a:pt x="2620" y="16780"/>
                  <a:pt x="2604" y="16790"/>
                </a:cubicBezTo>
                <a:cubicBezTo>
                  <a:pt x="2542" y="16830"/>
                  <a:pt x="2493" y="16913"/>
                  <a:pt x="2493" y="16973"/>
                </a:cubicBezTo>
                <a:cubicBezTo>
                  <a:pt x="2493" y="17033"/>
                  <a:pt x="2542" y="17080"/>
                  <a:pt x="2604" y="17080"/>
                </a:cubicBezTo>
                <a:cubicBezTo>
                  <a:pt x="2666" y="17080"/>
                  <a:pt x="2718" y="16999"/>
                  <a:pt x="2718" y="16899"/>
                </a:cubicBezTo>
                <a:cubicBezTo>
                  <a:pt x="2718" y="16825"/>
                  <a:pt x="2689" y="16779"/>
                  <a:pt x="2648" y="16777"/>
                </a:cubicBezTo>
                <a:close/>
                <a:moveTo>
                  <a:pt x="18794" y="17080"/>
                </a:moveTo>
                <a:cubicBezTo>
                  <a:pt x="18732" y="17080"/>
                  <a:pt x="18681" y="17135"/>
                  <a:pt x="18681" y="17199"/>
                </a:cubicBezTo>
                <a:cubicBezTo>
                  <a:pt x="18681" y="17263"/>
                  <a:pt x="18732" y="17314"/>
                  <a:pt x="18794" y="17314"/>
                </a:cubicBezTo>
                <a:cubicBezTo>
                  <a:pt x="18857" y="17314"/>
                  <a:pt x="18908" y="17263"/>
                  <a:pt x="18908" y="17199"/>
                </a:cubicBezTo>
                <a:cubicBezTo>
                  <a:pt x="18908" y="17135"/>
                  <a:pt x="18857" y="17080"/>
                  <a:pt x="18794" y="17080"/>
                </a:cubicBezTo>
                <a:close/>
                <a:moveTo>
                  <a:pt x="18360" y="17098"/>
                </a:moveTo>
                <a:cubicBezTo>
                  <a:pt x="18331" y="17092"/>
                  <a:pt x="18309" y="17098"/>
                  <a:pt x="18288" y="17111"/>
                </a:cubicBezTo>
                <a:cubicBezTo>
                  <a:pt x="18283" y="17115"/>
                  <a:pt x="18277" y="17120"/>
                  <a:pt x="18273" y="17125"/>
                </a:cubicBezTo>
                <a:cubicBezTo>
                  <a:pt x="18261" y="17138"/>
                  <a:pt x="18254" y="17156"/>
                  <a:pt x="18250" y="17175"/>
                </a:cubicBezTo>
                <a:cubicBezTo>
                  <a:pt x="18249" y="17184"/>
                  <a:pt x="18248" y="17191"/>
                  <a:pt x="18248" y="17201"/>
                </a:cubicBezTo>
                <a:cubicBezTo>
                  <a:pt x="18250" y="17232"/>
                  <a:pt x="18257" y="17268"/>
                  <a:pt x="18281" y="17308"/>
                </a:cubicBezTo>
                <a:cubicBezTo>
                  <a:pt x="18323" y="17377"/>
                  <a:pt x="18410" y="17402"/>
                  <a:pt x="18473" y="17362"/>
                </a:cubicBezTo>
                <a:cubicBezTo>
                  <a:pt x="18551" y="17313"/>
                  <a:pt x="18548" y="17248"/>
                  <a:pt x="18466" y="17165"/>
                </a:cubicBezTo>
                <a:cubicBezTo>
                  <a:pt x="18430" y="17127"/>
                  <a:pt x="18393" y="17106"/>
                  <a:pt x="18360" y="17098"/>
                </a:cubicBezTo>
                <a:close/>
                <a:moveTo>
                  <a:pt x="3195" y="17192"/>
                </a:moveTo>
                <a:cubicBezTo>
                  <a:pt x="3173" y="17196"/>
                  <a:pt x="3149" y="17210"/>
                  <a:pt x="3127" y="17231"/>
                </a:cubicBezTo>
                <a:cubicBezTo>
                  <a:pt x="3106" y="17253"/>
                  <a:pt x="3086" y="17283"/>
                  <a:pt x="3073" y="17321"/>
                </a:cubicBezTo>
                <a:cubicBezTo>
                  <a:pt x="3048" y="17398"/>
                  <a:pt x="3089" y="17440"/>
                  <a:pt x="3164" y="17414"/>
                </a:cubicBezTo>
                <a:cubicBezTo>
                  <a:pt x="3239" y="17388"/>
                  <a:pt x="3296" y="17328"/>
                  <a:pt x="3291" y="17281"/>
                </a:cubicBezTo>
                <a:cubicBezTo>
                  <a:pt x="3288" y="17247"/>
                  <a:pt x="3275" y="17224"/>
                  <a:pt x="3258" y="17210"/>
                </a:cubicBezTo>
                <a:cubicBezTo>
                  <a:pt x="3241" y="17195"/>
                  <a:pt x="3219" y="17188"/>
                  <a:pt x="3195" y="17192"/>
                </a:cubicBezTo>
                <a:close/>
                <a:moveTo>
                  <a:pt x="6907" y="17199"/>
                </a:moveTo>
                <a:cubicBezTo>
                  <a:pt x="6845" y="17199"/>
                  <a:pt x="6792" y="17249"/>
                  <a:pt x="6792" y="17314"/>
                </a:cubicBezTo>
                <a:cubicBezTo>
                  <a:pt x="6792" y="17346"/>
                  <a:pt x="6805" y="17377"/>
                  <a:pt x="6825" y="17398"/>
                </a:cubicBezTo>
                <a:cubicBezTo>
                  <a:pt x="6846" y="17419"/>
                  <a:pt x="6876" y="17432"/>
                  <a:pt x="6907" y="17432"/>
                </a:cubicBezTo>
                <a:cubicBezTo>
                  <a:pt x="6970" y="17432"/>
                  <a:pt x="7019" y="17378"/>
                  <a:pt x="7019" y="17314"/>
                </a:cubicBezTo>
                <a:cubicBezTo>
                  <a:pt x="7019" y="17249"/>
                  <a:pt x="6970" y="17199"/>
                  <a:pt x="6907" y="17199"/>
                </a:cubicBezTo>
                <a:close/>
                <a:moveTo>
                  <a:pt x="17606" y="17314"/>
                </a:moveTo>
                <a:cubicBezTo>
                  <a:pt x="17513" y="17314"/>
                  <a:pt x="17436" y="17368"/>
                  <a:pt x="17436" y="17432"/>
                </a:cubicBezTo>
                <a:cubicBezTo>
                  <a:pt x="17436" y="17464"/>
                  <a:pt x="17455" y="17491"/>
                  <a:pt x="17486" y="17513"/>
                </a:cubicBezTo>
                <a:cubicBezTo>
                  <a:pt x="17517" y="17534"/>
                  <a:pt x="17560" y="17547"/>
                  <a:pt x="17606" y="17547"/>
                </a:cubicBezTo>
                <a:cubicBezTo>
                  <a:pt x="17700" y="17547"/>
                  <a:pt x="17774" y="17496"/>
                  <a:pt x="17774" y="17432"/>
                </a:cubicBezTo>
                <a:cubicBezTo>
                  <a:pt x="17774" y="17368"/>
                  <a:pt x="17700" y="17314"/>
                  <a:pt x="17606" y="17314"/>
                </a:cubicBezTo>
                <a:close/>
                <a:moveTo>
                  <a:pt x="5733" y="17357"/>
                </a:moveTo>
                <a:cubicBezTo>
                  <a:pt x="5692" y="17359"/>
                  <a:pt x="5639" y="17372"/>
                  <a:pt x="5569" y="17389"/>
                </a:cubicBezTo>
                <a:cubicBezTo>
                  <a:pt x="5176" y="17486"/>
                  <a:pt x="5187" y="17464"/>
                  <a:pt x="5388" y="17758"/>
                </a:cubicBezTo>
                <a:cubicBezTo>
                  <a:pt x="5574" y="18031"/>
                  <a:pt x="5742" y="18075"/>
                  <a:pt x="5819" y="17903"/>
                </a:cubicBezTo>
                <a:cubicBezTo>
                  <a:pt x="5845" y="17847"/>
                  <a:pt x="5860" y="17768"/>
                  <a:pt x="5862" y="17665"/>
                </a:cubicBezTo>
                <a:cubicBezTo>
                  <a:pt x="5865" y="17559"/>
                  <a:pt x="5861" y="17495"/>
                  <a:pt x="5848" y="17446"/>
                </a:cubicBezTo>
                <a:cubicBezTo>
                  <a:pt x="5844" y="17427"/>
                  <a:pt x="5840" y="17410"/>
                  <a:pt x="5831" y="17398"/>
                </a:cubicBezTo>
                <a:cubicBezTo>
                  <a:pt x="5826" y="17391"/>
                  <a:pt x="5820" y="17383"/>
                  <a:pt x="5814" y="17378"/>
                </a:cubicBezTo>
                <a:cubicBezTo>
                  <a:pt x="5794" y="17364"/>
                  <a:pt x="5770" y="17354"/>
                  <a:pt x="5733" y="17357"/>
                </a:cubicBezTo>
                <a:close/>
                <a:moveTo>
                  <a:pt x="7812" y="17432"/>
                </a:moveTo>
                <a:cubicBezTo>
                  <a:pt x="7750" y="17432"/>
                  <a:pt x="7697" y="17483"/>
                  <a:pt x="7697" y="17547"/>
                </a:cubicBezTo>
                <a:cubicBezTo>
                  <a:pt x="7697" y="17579"/>
                  <a:pt x="7712" y="17610"/>
                  <a:pt x="7732" y="17631"/>
                </a:cubicBezTo>
                <a:cubicBezTo>
                  <a:pt x="7753" y="17652"/>
                  <a:pt x="7781" y="17665"/>
                  <a:pt x="7812" y="17665"/>
                </a:cubicBezTo>
                <a:cubicBezTo>
                  <a:pt x="7875" y="17665"/>
                  <a:pt x="7924" y="17611"/>
                  <a:pt x="7924" y="17547"/>
                </a:cubicBezTo>
                <a:cubicBezTo>
                  <a:pt x="7924" y="17483"/>
                  <a:pt x="7875" y="17432"/>
                  <a:pt x="7812" y="17432"/>
                </a:cubicBezTo>
                <a:close/>
                <a:moveTo>
                  <a:pt x="4181" y="17656"/>
                </a:moveTo>
                <a:cubicBezTo>
                  <a:pt x="4159" y="17659"/>
                  <a:pt x="4137" y="17671"/>
                  <a:pt x="4118" y="17688"/>
                </a:cubicBezTo>
                <a:cubicBezTo>
                  <a:pt x="4092" y="17712"/>
                  <a:pt x="4072" y="17752"/>
                  <a:pt x="4054" y="17799"/>
                </a:cubicBezTo>
                <a:cubicBezTo>
                  <a:pt x="4027" y="17869"/>
                  <a:pt x="4008" y="17957"/>
                  <a:pt x="4008" y="18072"/>
                </a:cubicBezTo>
                <a:cubicBezTo>
                  <a:pt x="4008" y="18296"/>
                  <a:pt x="4041" y="18477"/>
                  <a:pt x="4080" y="18477"/>
                </a:cubicBezTo>
                <a:cubicBezTo>
                  <a:pt x="4113" y="18477"/>
                  <a:pt x="4152" y="18442"/>
                  <a:pt x="4191" y="18387"/>
                </a:cubicBezTo>
                <a:cubicBezTo>
                  <a:pt x="4309" y="18224"/>
                  <a:pt x="4424" y="17887"/>
                  <a:pt x="4366" y="17790"/>
                </a:cubicBezTo>
                <a:cubicBezTo>
                  <a:pt x="4329" y="17729"/>
                  <a:pt x="4292" y="17696"/>
                  <a:pt x="4254" y="17676"/>
                </a:cubicBezTo>
                <a:cubicBezTo>
                  <a:pt x="4230" y="17663"/>
                  <a:pt x="4204" y="17653"/>
                  <a:pt x="4181" y="17656"/>
                </a:cubicBezTo>
                <a:close/>
                <a:moveTo>
                  <a:pt x="14039" y="17896"/>
                </a:moveTo>
                <a:cubicBezTo>
                  <a:pt x="13977" y="17896"/>
                  <a:pt x="13926" y="17949"/>
                  <a:pt x="13926" y="18013"/>
                </a:cubicBezTo>
                <a:cubicBezTo>
                  <a:pt x="13926" y="18077"/>
                  <a:pt x="13977" y="18129"/>
                  <a:pt x="14039" y="18129"/>
                </a:cubicBezTo>
                <a:cubicBezTo>
                  <a:pt x="14102" y="18129"/>
                  <a:pt x="14153" y="18077"/>
                  <a:pt x="14153" y="18013"/>
                </a:cubicBezTo>
                <a:cubicBezTo>
                  <a:pt x="14153" y="17949"/>
                  <a:pt x="14102" y="17896"/>
                  <a:pt x="14039" y="17896"/>
                </a:cubicBezTo>
                <a:close/>
                <a:moveTo>
                  <a:pt x="8824" y="18151"/>
                </a:moveTo>
                <a:cubicBezTo>
                  <a:pt x="8784" y="18165"/>
                  <a:pt x="8741" y="18195"/>
                  <a:pt x="8706" y="18231"/>
                </a:cubicBezTo>
                <a:cubicBezTo>
                  <a:pt x="8670" y="18269"/>
                  <a:pt x="8641" y="18315"/>
                  <a:pt x="8627" y="18357"/>
                </a:cubicBezTo>
                <a:cubicBezTo>
                  <a:pt x="8599" y="18444"/>
                  <a:pt x="8640" y="18486"/>
                  <a:pt x="8725" y="18457"/>
                </a:cubicBezTo>
                <a:cubicBezTo>
                  <a:pt x="8806" y="18429"/>
                  <a:pt x="8896" y="18337"/>
                  <a:pt x="8924" y="18253"/>
                </a:cubicBezTo>
                <a:cubicBezTo>
                  <a:pt x="8938" y="18209"/>
                  <a:pt x="8933" y="18178"/>
                  <a:pt x="8915" y="18160"/>
                </a:cubicBezTo>
                <a:cubicBezTo>
                  <a:pt x="8897" y="18141"/>
                  <a:pt x="8867" y="18136"/>
                  <a:pt x="8824" y="18151"/>
                </a:cubicBezTo>
                <a:close/>
                <a:moveTo>
                  <a:pt x="6581" y="18158"/>
                </a:moveTo>
                <a:cubicBezTo>
                  <a:pt x="6540" y="18160"/>
                  <a:pt x="6484" y="18189"/>
                  <a:pt x="6429" y="18219"/>
                </a:cubicBezTo>
                <a:cubicBezTo>
                  <a:pt x="6376" y="18249"/>
                  <a:pt x="6321" y="18290"/>
                  <a:pt x="6265" y="18337"/>
                </a:cubicBezTo>
                <a:cubicBezTo>
                  <a:pt x="6243" y="18356"/>
                  <a:pt x="6219" y="18372"/>
                  <a:pt x="6197" y="18393"/>
                </a:cubicBezTo>
                <a:cubicBezTo>
                  <a:pt x="6134" y="18454"/>
                  <a:pt x="6078" y="18523"/>
                  <a:pt x="6028" y="18592"/>
                </a:cubicBezTo>
                <a:cubicBezTo>
                  <a:pt x="6013" y="18613"/>
                  <a:pt x="5991" y="18632"/>
                  <a:pt x="5978" y="18653"/>
                </a:cubicBezTo>
                <a:cubicBezTo>
                  <a:pt x="5968" y="18667"/>
                  <a:pt x="5963" y="18681"/>
                  <a:pt x="5955" y="18696"/>
                </a:cubicBezTo>
                <a:cubicBezTo>
                  <a:pt x="5916" y="18767"/>
                  <a:pt x="5887" y="18837"/>
                  <a:pt x="5887" y="18895"/>
                </a:cubicBezTo>
                <a:cubicBezTo>
                  <a:pt x="5887" y="19050"/>
                  <a:pt x="5930" y="19178"/>
                  <a:pt x="5983" y="19178"/>
                </a:cubicBezTo>
                <a:cubicBezTo>
                  <a:pt x="6024" y="19178"/>
                  <a:pt x="6074" y="19150"/>
                  <a:pt x="6128" y="19106"/>
                </a:cubicBezTo>
                <a:cubicBezTo>
                  <a:pt x="6181" y="19063"/>
                  <a:pt x="6236" y="19003"/>
                  <a:pt x="6283" y="18940"/>
                </a:cubicBezTo>
                <a:cubicBezTo>
                  <a:pt x="6331" y="18875"/>
                  <a:pt x="6369" y="18809"/>
                  <a:pt x="6393" y="18750"/>
                </a:cubicBezTo>
                <a:cubicBezTo>
                  <a:pt x="6416" y="18691"/>
                  <a:pt x="6425" y="18640"/>
                  <a:pt x="6407" y="18610"/>
                </a:cubicBezTo>
                <a:cubicBezTo>
                  <a:pt x="6368" y="18546"/>
                  <a:pt x="6424" y="18440"/>
                  <a:pt x="6534" y="18377"/>
                </a:cubicBezTo>
                <a:cubicBezTo>
                  <a:pt x="6644" y="18313"/>
                  <a:pt x="6700" y="18227"/>
                  <a:pt x="6658" y="18183"/>
                </a:cubicBezTo>
                <a:cubicBezTo>
                  <a:pt x="6639" y="18164"/>
                  <a:pt x="6612" y="18157"/>
                  <a:pt x="6581" y="18158"/>
                </a:cubicBezTo>
                <a:close/>
                <a:moveTo>
                  <a:pt x="14833" y="18362"/>
                </a:moveTo>
                <a:cubicBezTo>
                  <a:pt x="14771" y="18362"/>
                  <a:pt x="14718" y="18413"/>
                  <a:pt x="14718" y="18477"/>
                </a:cubicBezTo>
                <a:cubicBezTo>
                  <a:pt x="14718" y="18509"/>
                  <a:pt x="14731" y="18540"/>
                  <a:pt x="14751" y="18561"/>
                </a:cubicBezTo>
                <a:cubicBezTo>
                  <a:pt x="14772" y="18582"/>
                  <a:pt x="14802" y="18595"/>
                  <a:pt x="14833" y="18595"/>
                </a:cubicBezTo>
                <a:cubicBezTo>
                  <a:pt x="14895" y="18595"/>
                  <a:pt x="14945" y="18541"/>
                  <a:pt x="14945" y="18477"/>
                </a:cubicBezTo>
                <a:cubicBezTo>
                  <a:pt x="14945" y="18413"/>
                  <a:pt x="14895" y="18362"/>
                  <a:pt x="14833" y="18362"/>
                </a:cubicBezTo>
                <a:close/>
                <a:moveTo>
                  <a:pt x="5191" y="18382"/>
                </a:moveTo>
                <a:cubicBezTo>
                  <a:pt x="5154" y="18391"/>
                  <a:pt x="5112" y="18413"/>
                  <a:pt x="5078" y="18448"/>
                </a:cubicBezTo>
                <a:cubicBezTo>
                  <a:pt x="5043" y="18484"/>
                  <a:pt x="4996" y="18508"/>
                  <a:pt x="4945" y="18520"/>
                </a:cubicBezTo>
                <a:cubicBezTo>
                  <a:pt x="4894" y="18532"/>
                  <a:pt x="4841" y="18533"/>
                  <a:pt x="4798" y="18516"/>
                </a:cubicBezTo>
                <a:cubicBezTo>
                  <a:pt x="4713" y="18483"/>
                  <a:pt x="4641" y="18518"/>
                  <a:pt x="4641" y="18595"/>
                </a:cubicBezTo>
                <a:cubicBezTo>
                  <a:pt x="4641" y="18692"/>
                  <a:pt x="4742" y="18713"/>
                  <a:pt x="4954" y="18658"/>
                </a:cubicBezTo>
                <a:cubicBezTo>
                  <a:pt x="5318" y="18564"/>
                  <a:pt x="5387" y="18507"/>
                  <a:pt x="5282" y="18398"/>
                </a:cubicBezTo>
                <a:cubicBezTo>
                  <a:pt x="5260" y="18376"/>
                  <a:pt x="5228" y="18373"/>
                  <a:pt x="5191" y="18382"/>
                </a:cubicBezTo>
                <a:close/>
                <a:moveTo>
                  <a:pt x="9850" y="18595"/>
                </a:moveTo>
                <a:cubicBezTo>
                  <a:pt x="9788" y="18595"/>
                  <a:pt x="9736" y="18646"/>
                  <a:pt x="9736" y="18710"/>
                </a:cubicBezTo>
                <a:cubicBezTo>
                  <a:pt x="9736" y="18774"/>
                  <a:pt x="9788" y="18828"/>
                  <a:pt x="9850" y="18828"/>
                </a:cubicBezTo>
                <a:cubicBezTo>
                  <a:pt x="9912" y="18828"/>
                  <a:pt x="9963" y="18774"/>
                  <a:pt x="9963" y="18710"/>
                </a:cubicBezTo>
                <a:cubicBezTo>
                  <a:pt x="9963" y="18646"/>
                  <a:pt x="9912" y="18595"/>
                  <a:pt x="9850" y="18595"/>
                </a:cubicBezTo>
                <a:close/>
                <a:moveTo>
                  <a:pt x="15548" y="18628"/>
                </a:moveTo>
                <a:cubicBezTo>
                  <a:pt x="15520" y="18628"/>
                  <a:pt x="15488" y="18644"/>
                  <a:pt x="15458" y="18660"/>
                </a:cubicBezTo>
                <a:cubicBezTo>
                  <a:pt x="15411" y="18685"/>
                  <a:pt x="15363" y="18720"/>
                  <a:pt x="15323" y="18776"/>
                </a:cubicBezTo>
                <a:cubicBezTo>
                  <a:pt x="15258" y="18869"/>
                  <a:pt x="15225" y="18927"/>
                  <a:pt x="15227" y="18972"/>
                </a:cubicBezTo>
                <a:cubicBezTo>
                  <a:pt x="15229" y="18994"/>
                  <a:pt x="15238" y="19012"/>
                  <a:pt x="15257" y="19031"/>
                </a:cubicBezTo>
                <a:cubicBezTo>
                  <a:pt x="15276" y="19050"/>
                  <a:pt x="15303" y="19069"/>
                  <a:pt x="15339" y="19090"/>
                </a:cubicBezTo>
                <a:cubicBezTo>
                  <a:pt x="15433" y="19144"/>
                  <a:pt x="15512" y="19264"/>
                  <a:pt x="15512" y="19357"/>
                </a:cubicBezTo>
                <a:cubicBezTo>
                  <a:pt x="15512" y="19450"/>
                  <a:pt x="15563" y="19526"/>
                  <a:pt x="15625" y="19526"/>
                </a:cubicBezTo>
                <a:cubicBezTo>
                  <a:pt x="15700" y="19526"/>
                  <a:pt x="15736" y="19448"/>
                  <a:pt x="15735" y="19357"/>
                </a:cubicBezTo>
                <a:cubicBezTo>
                  <a:pt x="15734" y="19312"/>
                  <a:pt x="15725" y="19264"/>
                  <a:pt x="15705" y="19221"/>
                </a:cubicBezTo>
                <a:cubicBezTo>
                  <a:pt x="15686" y="19178"/>
                  <a:pt x="15656" y="19141"/>
                  <a:pt x="15618" y="19117"/>
                </a:cubicBezTo>
                <a:cubicBezTo>
                  <a:pt x="15576" y="19091"/>
                  <a:pt x="15555" y="19059"/>
                  <a:pt x="15557" y="19020"/>
                </a:cubicBezTo>
                <a:cubicBezTo>
                  <a:pt x="15558" y="18983"/>
                  <a:pt x="15582" y="18939"/>
                  <a:pt x="15625" y="18886"/>
                </a:cubicBezTo>
                <a:cubicBezTo>
                  <a:pt x="15716" y="18773"/>
                  <a:pt x="15710" y="18711"/>
                  <a:pt x="15611" y="18647"/>
                </a:cubicBezTo>
                <a:cubicBezTo>
                  <a:pt x="15591" y="18635"/>
                  <a:pt x="15572" y="18628"/>
                  <a:pt x="15548" y="18628"/>
                </a:cubicBezTo>
                <a:close/>
                <a:moveTo>
                  <a:pt x="13434" y="18637"/>
                </a:moveTo>
                <a:cubicBezTo>
                  <a:pt x="13365" y="18651"/>
                  <a:pt x="13304" y="18740"/>
                  <a:pt x="13303" y="18897"/>
                </a:cubicBezTo>
                <a:cubicBezTo>
                  <a:pt x="13303" y="18990"/>
                  <a:pt x="13279" y="19047"/>
                  <a:pt x="13192" y="19085"/>
                </a:cubicBezTo>
                <a:cubicBezTo>
                  <a:pt x="13105" y="19122"/>
                  <a:pt x="12955" y="19140"/>
                  <a:pt x="12702" y="19155"/>
                </a:cubicBezTo>
                <a:cubicBezTo>
                  <a:pt x="12455" y="19169"/>
                  <a:pt x="12308" y="19185"/>
                  <a:pt x="12238" y="19214"/>
                </a:cubicBezTo>
                <a:cubicBezTo>
                  <a:pt x="12172" y="19242"/>
                  <a:pt x="12174" y="19283"/>
                  <a:pt x="12225" y="19347"/>
                </a:cubicBezTo>
                <a:cubicBezTo>
                  <a:pt x="12308" y="19448"/>
                  <a:pt x="12312" y="19524"/>
                  <a:pt x="12232" y="19576"/>
                </a:cubicBezTo>
                <a:cubicBezTo>
                  <a:pt x="12153" y="19627"/>
                  <a:pt x="11990" y="19656"/>
                  <a:pt x="11741" y="19666"/>
                </a:cubicBezTo>
                <a:cubicBezTo>
                  <a:pt x="11518" y="19674"/>
                  <a:pt x="11356" y="19654"/>
                  <a:pt x="11250" y="19601"/>
                </a:cubicBezTo>
                <a:cubicBezTo>
                  <a:pt x="11198" y="19575"/>
                  <a:pt x="11161" y="19539"/>
                  <a:pt x="11135" y="19497"/>
                </a:cubicBezTo>
                <a:cubicBezTo>
                  <a:pt x="11109" y="19454"/>
                  <a:pt x="11095" y="19405"/>
                  <a:pt x="11095" y="19345"/>
                </a:cubicBezTo>
                <a:cubicBezTo>
                  <a:pt x="11095" y="19252"/>
                  <a:pt x="11040" y="19178"/>
                  <a:pt x="10973" y="19178"/>
                </a:cubicBezTo>
                <a:cubicBezTo>
                  <a:pt x="10954" y="19178"/>
                  <a:pt x="10938" y="19186"/>
                  <a:pt x="10926" y="19201"/>
                </a:cubicBezTo>
                <a:cubicBezTo>
                  <a:pt x="10923" y="19205"/>
                  <a:pt x="10923" y="19214"/>
                  <a:pt x="10921" y="19219"/>
                </a:cubicBezTo>
                <a:cubicBezTo>
                  <a:pt x="10894" y="19272"/>
                  <a:pt x="10892" y="19375"/>
                  <a:pt x="10922" y="19519"/>
                </a:cubicBezTo>
                <a:cubicBezTo>
                  <a:pt x="10970" y="19742"/>
                  <a:pt x="10945" y="19891"/>
                  <a:pt x="10847" y="19954"/>
                </a:cubicBezTo>
                <a:cubicBezTo>
                  <a:pt x="10812" y="19977"/>
                  <a:pt x="10769" y="20022"/>
                  <a:pt x="10722" y="20080"/>
                </a:cubicBezTo>
                <a:cubicBezTo>
                  <a:pt x="10675" y="20138"/>
                  <a:pt x="10626" y="20208"/>
                  <a:pt x="10581" y="20279"/>
                </a:cubicBezTo>
                <a:cubicBezTo>
                  <a:pt x="10490" y="20421"/>
                  <a:pt x="10415" y="20566"/>
                  <a:pt x="10415" y="20630"/>
                </a:cubicBezTo>
                <a:cubicBezTo>
                  <a:pt x="10415" y="20663"/>
                  <a:pt x="10496" y="20689"/>
                  <a:pt x="10591" y="20689"/>
                </a:cubicBezTo>
                <a:cubicBezTo>
                  <a:pt x="10686" y="20689"/>
                  <a:pt x="10786" y="20758"/>
                  <a:pt x="10816" y="20838"/>
                </a:cubicBezTo>
                <a:cubicBezTo>
                  <a:pt x="10846" y="20918"/>
                  <a:pt x="11018" y="20988"/>
                  <a:pt x="11196" y="20994"/>
                </a:cubicBezTo>
                <a:cubicBezTo>
                  <a:pt x="11456" y="21003"/>
                  <a:pt x="11552" y="20933"/>
                  <a:pt x="11676" y="20645"/>
                </a:cubicBezTo>
                <a:cubicBezTo>
                  <a:pt x="11805" y="20344"/>
                  <a:pt x="11886" y="20288"/>
                  <a:pt x="12157" y="20318"/>
                </a:cubicBezTo>
                <a:cubicBezTo>
                  <a:pt x="12436" y="20349"/>
                  <a:pt x="12475" y="20319"/>
                  <a:pt x="12424" y="20119"/>
                </a:cubicBezTo>
                <a:cubicBezTo>
                  <a:pt x="12392" y="19990"/>
                  <a:pt x="12431" y="19793"/>
                  <a:pt x="12513" y="19678"/>
                </a:cubicBezTo>
                <a:cubicBezTo>
                  <a:pt x="12549" y="19628"/>
                  <a:pt x="12577" y="19592"/>
                  <a:pt x="12599" y="19567"/>
                </a:cubicBezTo>
                <a:cubicBezTo>
                  <a:pt x="12621" y="19542"/>
                  <a:pt x="12638" y="19531"/>
                  <a:pt x="12653" y="19533"/>
                </a:cubicBezTo>
                <a:cubicBezTo>
                  <a:pt x="12682" y="19536"/>
                  <a:pt x="12703" y="19591"/>
                  <a:pt x="12738" y="19702"/>
                </a:cubicBezTo>
                <a:cubicBezTo>
                  <a:pt x="12923" y="20284"/>
                  <a:pt x="13029" y="20466"/>
                  <a:pt x="13143" y="20394"/>
                </a:cubicBezTo>
                <a:cubicBezTo>
                  <a:pt x="13231" y="20338"/>
                  <a:pt x="13231" y="20280"/>
                  <a:pt x="13143" y="20189"/>
                </a:cubicBezTo>
                <a:cubicBezTo>
                  <a:pt x="12969" y="20011"/>
                  <a:pt x="12992" y="19582"/>
                  <a:pt x="13181" y="19420"/>
                </a:cubicBezTo>
                <a:cubicBezTo>
                  <a:pt x="13233" y="19376"/>
                  <a:pt x="13278" y="19355"/>
                  <a:pt x="13317" y="19354"/>
                </a:cubicBezTo>
                <a:cubicBezTo>
                  <a:pt x="13357" y="19353"/>
                  <a:pt x="13389" y="19369"/>
                  <a:pt x="13412" y="19404"/>
                </a:cubicBezTo>
                <a:cubicBezTo>
                  <a:pt x="13435" y="19439"/>
                  <a:pt x="13449" y="19490"/>
                  <a:pt x="13450" y="19555"/>
                </a:cubicBezTo>
                <a:cubicBezTo>
                  <a:pt x="13450" y="19618"/>
                  <a:pt x="13438" y="19692"/>
                  <a:pt x="13412" y="19777"/>
                </a:cubicBezTo>
                <a:cubicBezTo>
                  <a:pt x="13343" y="19998"/>
                  <a:pt x="13367" y="20016"/>
                  <a:pt x="13640" y="19945"/>
                </a:cubicBezTo>
                <a:cubicBezTo>
                  <a:pt x="13764" y="19913"/>
                  <a:pt x="13844" y="19903"/>
                  <a:pt x="13898" y="19927"/>
                </a:cubicBezTo>
                <a:cubicBezTo>
                  <a:pt x="13953" y="19951"/>
                  <a:pt x="13982" y="20009"/>
                  <a:pt x="14006" y="20105"/>
                </a:cubicBezTo>
                <a:cubicBezTo>
                  <a:pt x="14027" y="20186"/>
                  <a:pt x="14068" y="20246"/>
                  <a:pt x="14116" y="20286"/>
                </a:cubicBezTo>
                <a:cubicBezTo>
                  <a:pt x="14166" y="20327"/>
                  <a:pt x="14225" y="20348"/>
                  <a:pt x="14280" y="20347"/>
                </a:cubicBezTo>
                <a:cubicBezTo>
                  <a:pt x="14327" y="20346"/>
                  <a:pt x="14369" y="20326"/>
                  <a:pt x="14402" y="20293"/>
                </a:cubicBezTo>
                <a:cubicBezTo>
                  <a:pt x="14407" y="20289"/>
                  <a:pt x="14414" y="20287"/>
                  <a:pt x="14418" y="20282"/>
                </a:cubicBezTo>
                <a:cubicBezTo>
                  <a:pt x="14419" y="20282"/>
                  <a:pt x="14419" y="20281"/>
                  <a:pt x="14420" y="20281"/>
                </a:cubicBezTo>
                <a:cubicBezTo>
                  <a:pt x="14454" y="20239"/>
                  <a:pt x="14472" y="20176"/>
                  <a:pt x="14463" y="20094"/>
                </a:cubicBezTo>
                <a:cubicBezTo>
                  <a:pt x="14459" y="20052"/>
                  <a:pt x="14464" y="20014"/>
                  <a:pt x="14477" y="19979"/>
                </a:cubicBezTo>
                <a:cubicBezTo>
                  <a:pt x="14477" y="19979"/>
                  <a:pt x="14477" y="19978"/>
                  <a:pt x="14477" y="19978"/>
                </a:cubicBezTo>
                <a:cubicBezTo>
                  <a:pt x="14491" y="19943"/>
                  <a:pt x="14513" y="19914"/>
                  <a:pt x="14540" y="19888"/>
                </a:cubicBezTo>
                <a:cubicBezTo>
                  <a:pt x="14568" y="19862"/>
                  <a:pt x="14601" y="19840"/>
                  <a:pt x="14638" y="19823"/>
                </a:cubicBezTo>
                <a:cubicBezTo>
                  <a:pt x="14711" y="19791"/>
                  <a:pt x="14798" y="19779"/>
                  <a:pt x="14878" y="19789"/>
                </a:cubicBezTo>
                <a:cubicBezTo>
                  <a:pt x="14959" y="19800"/>
                  <a:pt x="15034" y="19833"/>
                  <a:pt x="15084" y="19892"/>
                </a:cubicBezTo>
                <a:cubicBezTo>
                  <a:pt x="15110" y="19921"/>
                  <a:pt x="15129" y="19957"/>
                  <a:pt x="15140" y="19999"/>
                </a:cubicBezTo>
                <a:cubicBezTo>
                  <a:pt x="15195" y="20213"/>
                  <a:pt x="15400" y="20324"/>
                  <a:pt x="15397" y="20137"/>
                </a:cubicBezTo>
                <a:cubicBezTo>
                  <a:pt x="15395" y="20042"/>
                  <a:pt x="15383" y="19955"/>
                  <a:pt x="15365" y="19881"/>
                </a:cubicBezTo>
                <a:cubicBezTo>
                  <a:pt x="15311" y="19658"/>
                  <a:pt x="15189" y="19541"/>
                  <a:pt x="15039" y="19590"/>
                </a:cubicBezTo>
                <a:cubicBezTo>
                  <a:pt x="14961" y="19616"/>
                  <a:pt x="14887" y="19619"/>
                  <a:pt x="14821" y="19605"/>
                </a:cubicBezTo>
                <a:cubicBezTo>
                  <a:pt x="14755" y="19590"/>
                  <a:pt x="14697" y="19558"/>
                  <a:pt x="14652" y="19511"/>
                </a:cubicBezTo>
                <a:cubicBezTo>
                  <a:pt x="14562" y="19420"/>
                  <a:pt x="14522" y="19274"/>
                  <a:pt x="14563" y="19106"/>
                </a:cubicBezTo>
                <a:cubicBezTo>
                  <a:pt x="14591" y="18992"/>
                  <a:pt x="14598" y="18923"/>
                  <a:pt x="14571" y="18882"/>
                </a:cubicBezTo>
                <a:cubicBezTo>
                  <a:pt x="14545" y="18841"/>
                  <a:pt x="14486" y="18828"/>
                  <a:pt x="14385" y="18828"/>
                </a:cubicBezTo>
                <a:cubicBezTo>
                  <a:pt x="14249" y="18828"/>
                  <a:pt x="14035" y="18885"/>
                  <a:pt x="13910" y="18954"/>
                </a:cubicBezTo>
                <a:cubicBezTo>
                  <a:pt x="13767" y="19033"/>
                  <a:pt x="13706" y="19041"/>
                  <a:pt x="13661" y="18952"/>
                </a:cubicBezTo>
                <a:cubicBezTo>
                  <a:pt x="13646" y="18923"/>
                  <a:pt x="13632" y="18884"/>
                  <a:pt x="13619" y="18832"/>
                </a:cubicBezTo>
                <a:cubicBezTo>
                  <a:pt x="13581" y="18683"/>
                  <a:pt x="13504" y="18623"/>
                  <a:pt x="13434" y="18637"/>
                </a:cubicBezTo>
                <a:close/>
                <a:moveTo>
                  <a:pt x="16248" y="18710"/>
                </a:moveTo>
                <a:cubicBezTo>
                  <a:pt x="16154" y="18710"/>
                  <a:pt x="16077" y="18764"/>
                  <a:pt x="16077" y="18828"/>
                </a:cubicBezTo>
                <a:cubicBezTo>
                  <a:pt x="16077" y="18892"/>
                  <a:pt x="16154" y="18945"/>
                  <a:pt x="16248" y="18945"/>
                </a:cubicBezTo>
                <a:cubicBezTo>
                  <a:pt x="16341" y="18945"/>
                  <a:pt x="16415" y="18892"/>
                  <a:pt x="16415" y="18828"/>
                </a:cubicBezTo>
                <a:cubicBezTo>
                  <a:pt x="16415" y="18764"/>
                  <a:pt x="16341" y="18710"/>
                  <a:pt x="16248" y="18710"/>
                </a:cubicBezTo>
                <a:close/>
                <a:moveTo>
                  <a:pt x="4301" y="18828"/>
                </a:moveTo>
                <a:cubicBezTo>
                  <a:pt x="4239" y="18828"/>
                  <a:pt x="4190" y="18881"/>
                  <a:pt x="4190" y="18945"/>
                </a:cubicBezTo>
                <a:cubicBezTo>
                  <a:pt x="4190" y="19009"/>
                  <a:pt x="4239" y="19061"/>
                  <a:pt x="4301" y="19061"/>
                </a:cubicBezTo>
                <a:cubicBezTo>
                  <a:pt x="4364" y="19061"/>
                  <a:pt x="4416" y="19009"/>
                  <a:pt x="4416" y="18945"/>
                </a:cubicBezTo>
                <a:cubicBezTo>
                  <a:pt x="4416" y="18881"/>
                  <a:pt x="4364" y="18828"/>
                  <a:pt x="4301" y="18828"/>
                </a:cubicBezTo>
                <a:close/>
                <a:moveTo>
                  <a:pt x="8608" y="18945"/>
                </a:moveTo>
                <a:cubicBezTo>
                  <a:pt x="8580" y="18945"/>
                  <a:pt x="8532" y="18981"/>
                  <a:pt x="8479" y="19035"/>
                </a:cubicBezTo>
                <a:cubicBezTo>
                  <a:pt x="8320" y="19196"/>
                  <a:pt x="8105" y="19523"/>
                  <a:pt x="8165" y="19558"/>
                </a:cubicBezTo>
                <a:cubicBezTo>
                  <a:pt x="8189" y="19572"/>
                  <a:pt x="8311" y="19647"/>
                  <a:pt x="8435" y="19723"/>
                </a:cubicBezTo>
                <a:cubicBezTo>
                  <a:pt x="8713" y="19893"/>
                  <a:pt x="8831" y="19908"/>
                  <a:pt x="8831" y="19773"/>
                </a:cubicBezTo>
                <a:cubicBezTo>
                  <a:pt x="8831" y="19745"/>
                  <a:pt x="8802" y="19712"/>
                  <a:pt x="8756" y="19680"/>
                </a:cubicBezTo>
                <a:cubicBezTo>
                  <a:pt x="8710" y="19648"/>
                  <a:pt x="8647" y="19618"/>
                  <a:pt x="8576" y="19598"/>
                </a:cubicBezTo>
                <a:cubicBezTo>
                  <a:pt x="8339" y="19529"/>
                  <a:pt x="8334" y="19512"/>
                  <a:pt x="8519" y="19366"/>
                </a:cubicBezTo>
                <a:cubicBezTo>
                  <a:pt x="8572" y="19324"/>
                  <a:pt x="8616" y="19277"/>
                  <a:pt x="8648" y="19230"/>
                </a:cubicBezTo>
                <a:cubicBezTo>
                  <a:pt x="8680" y="19183"/>
                  <a:pt x="8704" y="19136"/>
                  <a:pt x="8713" y="19094"/>
                </a:cubicBezTo>
                <a:cubicBezTo>
                  <a:pt x="8722" y="19052"/>
                  <a:pt x="8717" y="19014"/>
                  <a:pt x="8700" y="18988"/>
                </a:cubicBezTo>
                <a:cubicBezTo>
                  <a:pt x="8684" y="18962"/>
                  <a:pt x="8653" y="18945"/>
                  <a:pt x="8608" y="18945"/>
                </a:cubicBezTo>
                <a:close/>
                <a:moveTo>
                  <a:pt x="9850" y="18945"/>
                </a:moveTo>
                <a:cubicBezTo>
                  <a:pt x="9788" y="18945"/>
                  <a:pt x="9736" y="18997"/>
                  <a:pt x="9736" y="19061"/>
                </a:cubicBezTo>
                <a:cubicBezTo>
                  <a:pt x="9736" y="19126"/>
                  <a:pt x="9788" y="19178"/>
                  <a:pt x="9850" y="19178"/>
                </a:cubicBezTo>
                <a:cubicBezTo>
                  <a:pt x="9912" y="19178"/>
                  <a:pt x="9963" y="19126"/>
                  <a:pt x="9963" y="19061"/>
                </a:cubicBezTo>
                <a:cubicBezTo>
                  <a:pt x="9963" y="18997"/>
                  <a:pt x="9912" y="18945"/>
                  <a:pt x="9850" y="18945"/>
                </a:cubicBezTo>
                <a:close/>
                <a:moveTo>
                  <a:pt x="11889" y="19061"/>
                </a:moveTo>
                <a:cubicBezTo>
                  <a:pt x="11858" y="19061"/>
                  <a:pt x="11829" y="19074"/>
                  <a:pt x="11809" y="19096"/>
                </a:cubicBezTo>
                <a:cubicBezTo>
                  <a:pt x="11788" y="19117"/>
                  <a:pt x="11774" y="19146"/>
                  <a:pt x="11774" y="19178"/>
                </a:cubicBezTo>
                <a:cubicBezTo>
                  <a:pt x="11774" y="19242"/>
                  <a:pt x="11827" y="19293"/>
                  <a:pt x="11889" y="19293"/>
                </a:cubicBezTo>
                <a:cubicBezTo>
                  <a:pt x="11951" y="19293"/>
                  <a:pt x="12000" y="19242"/>
                  <a:pt x="12000" y="19178"/>
                </a:cubicBezTo>
                <a:cubicBezTo>
                  <a:pt x="12000" y="19114"/>
                  <a:pt x="11951" y="19061"/>
                  <a:pt x="11889" y="19061"/>
                </a:cubicBezTo>
                <a:close/>
                <a:moveTo>
                  <a:pt x="7521" y="19090"/>
                </a:moveTo>
                <a:cubicBezTo>
                  <a:pt x="7378" y="19109"/>
                  <a:pt x="7237" y="19196"/>
                  <a:pt x="7200" y="19338"/>
                </a:cubicBezTo>
                <a:cubicBezTo>
                  <a:pt x="7168" y="19463"/>
                  <a:pt x="7146" y="19564"/>
                  <a:pt x="7137" y="19650"/>
                </a:cubicBezTo>
                <a:cubicBezTo>
                  <a:pt x="7120" y="19817"/>
                  <a:pt x="7151" y="19914"/>
                  <a:pt x="7237" y="19960"/>
                </a:cubicBezTo>
                <a:cubicBezTo>
                  <a:pt x="7280" y="19982"/>
                  <a:pt x="7338" y="19992"/>
                  <a:pt x="7410" y="19992"/>
                </a:cubicBezTo>
                <a:cubicBezTo>
                  <a:pt x="7562" y="19992"/>
                  <a:pt x="7718" y="20047"/>
                  <a:pt x="7757" y="20112"/>
                </a:cubicBezTo>
                <a:cubicBezTo>
                  <a:pt x="7796" y="20177"/>
                  <a:pt x="7876" y="20198"/>
                  <a:pt x="7935" y="20160"/>
                </a:cubicBezTo>
                <a:cubicBezTo>
                  <a:pt x="7973" y="20136"/>
                  <a:pt x="7994" y="20106"/>
                  <a:pt x="7997" y="20073"/>
                </a:cubicBezTo>
                <a:cubicBezTo>
                  <a:pt x="8001" y="20040"/>
                  <a:pt x="7985" y="20006"/>
                  <a:pt x="7957" y="19969"/>
                </a:cubicBezTo>
                <a:cubicBezTo>
                  <a:pt x="7929" y="19932"/>
                  <a:pt x="7888" y="19892"/>
                  <a:pt x="7832" y="19856"/>
                </a:cubicBezTo>
                <a:cubicBezTo>
                  <a:pt x="7775" y="19819"/>
                  <a:pt x="7707" y="19785"/>
                  <a:pt x="7626" y="19754"/>
                </a:cubicBezTo>
                <a:cubicBezTo>
                  <a:pt x="7548" y="19723"/>
                  <a:pt x="7494" y="19686"/>
                  <a:pt x="7460" y="19648"/>
                </a:cubicBezTo>
                <a:cubicBezTo>
                  <a:pt x="7427" y="19610"/>
                  <a:pt x="7412" y="19572"/>
                  <a:pt x="7420" y="19537"/>
                </a:cubicBezTo>
                <a:cubicBezTo>
                  <a:pt x="7428" y="19501"/>
                  <a:pt x="7457" y="19470"/>
                  <a:pt x="7506" y="19447"/>
                </a:cubicBezTo>
                <a:cubicBezTo>
                  <a:pt x="7553" y="19425"/>
                  <a:pt x="7619" y="19411"/>
                  <a:pt x="7703" y="19411"/>
                </a:cubicBezTo>
                <a:cubicBezTo>
                  <a:pt x="7806" y="19411"/>
                  <a:pt x="7863" y="19378"/>
                  <a:pt x="7868" y="19318"/>
                </a:cubicBezTo>
                <a:cubicBezTo>
                  <a:pt x="7871" y="19298"/>
                  <a:pt x="7867" y="19277"/>
                  <a:pt x="7858" y="19252"/>
                </a:cubicBezTo>
                <a:cubicBezTo>
                  <a:pt x="7809" y="19121"/>
                  <a:pt x="7664" y="19071"/>
                  <a:pt x="7521" y="19090"/>
                </a:cubicBezTo>
                <a:close/>
                <a:moveTo>
                  <a:pt x="6075" y="19445"/>
                </a:moveTo>
                <a:cubicBezTo>
                  <a:pt x="6055" y="19445"/>
                  <a:pt x="6039" y="19448"/>
                  <a:pt x="6030" y="19458"/>
                </a:cubicBezTo>
                <a:cubicBezTo>
                  <a:pt x="5996" y="19493"/>
                  <a:pt x="6031" y="19602"/>
                  <a:pt x="6110" y="19700"/>
                </a:cubicBezTo>
                <a:cubicBezTo>
                  <a:pt x="6147" y="19746"/>
                  <a:pt x="6195" y="19784"/>
                  <a:pt x="6244" y="19813"/>
                </a:cubicBezTo>
                <a:cubicBezTo>
                  <a:pt x="6294" y="19842"/>
                  <a:pt x="6348" y="19861"/>
                  <a:pt x="6396" y="19870"/>
                </a:cubicBezTo>
                <a:cubicBezTo>
                  <a:pt x="6443" y="19879"/>
                  <a:pt x="6486" y="19878"/>
                  <a:pt x="6517" y="19865"/>
                </a:cubicBezTo>
                <a:cubicBezTo>
                  <a:pt x="6548" y="19851"/>
                  <a:pt x="6565" y="19826"/>
                  <a:pt x="6565" y="19788"/>
                </a:cubicBezTo>
                <a:cubicBezTo>
                  <a:pt x="6565" y="19757"/>
                  <a:pt x="6537" y="19715"/>
                  <a:pt x="6494" y="19673"/>
                </a:cubicBezTo>
                <a:cubicBezTo>
                  <a:pt x="6449" y="19630"/>
                  <a:pt x="6389" y="19586"/>
                  <a:pt x="6326" y="19547"/>
                </a:cubicBezTo>
                <a:cubicBezTo>
                  <a:pt x="6233" y="19490"/>
                  <a:pt x="6135" y="19447"/>
                  <a:pt x="6075" y="19445"/>
                </a:cubicBezTo>
                <a:close/>
                <a:moveTo>
                  <a:pt x="10303" y="19526"/>
                </a:moveTo>
                <a:cubicBezTo>
                  <a:pt x="10241" y="19526"/>
                  <a:pt x="10190" y="19580"/>
                  <a:pt x="10190" y="19644"/>
                </a:cubicBezTo>
                <a:cubicBezTo>
                  <a:pt x="10190" y="19708"/>
                  <a:pt x="10241" y="19759"/>
                  <a:pt x="10303" y="19759"/>
                </a:cubicBezTo>
                <a:cubicBezTo>
                  <a:pt x="10366" y="19759"/>
                  <a:pt x="10415" y="19708"/>
                  <a:pt x="10415" y="19644"/>
                </a:cubicBezTo>
                <a:cubicBezTo>
                  <a:pt x="10415" y="19580"/>
                  <a:pt x="10366" y="19526"/>
                  <a:pt x="10303" y="19526"/>
                </a:cubicBezTo>
                <a:close/>
                <a:moveTo>
                  <a:pt x="9857" y="19533"/>
                </a:moveTo>
                <a:cubicBezTo>
                  <a:pt x="9830" y="19530"/>
                  <a:pt x="9801" y="19543"/>
                  <a:pt x="9773" y="19571"/>
                </a:cubicBezTo>
                <a:cubicBezTo>
                  <a:pt x="9745" y="19599"/>
                  <a:pt x="9719" y="19642"/>
                  <a:pt x="9696" y="19702"/>
                </a:cubicBezTo>
                <a:cubicBezTo>
                  <a:pt x="9687" y="19726"/>
                  <a:pt x="9671" y="19748"/>
                  <a:pt x="9647" y="19770"/>
                </a:cubicBezTo>
                <a:cubicBezTo>
                  <a:pt x="9580" y="19832"/>
                  <a:pt x="9461" y="19877"/>
                  <a:pt x="9344" y="19877"/>
                </a:cubicBezTo>
                <a:cubicBezTo>
                  <a:pt x="9186" y="19877"/>
                  <a:pt x="9056" y="19935"/>
                  <a:pt x="9056" y="20006"/>
                </a:cubicBezTo>
                <a:cubicBezTo>
                  <a:pt x="9056" y="20025"/>
                  <a:pt x="9063" y="20042"/>
                  <a:pt x="9077" y="20055"/>
                </a:cubicBezTo>
                <a:cubicBezTo>
                  <a:pt x="9091" y="20068"/>
                  <a:pt x="9113" y="20077"/>
                  <a:pt x="9138" y="20083"/>
                </a:cubicBezTo>
                <a:cubicBezTo>
                  <a:pt x="9189" y="20096"/>
                  <a:pt x="9260" y="20096"/>
                  <a:pt x="9344" y="20080"/>
                </a:cubicBezTo>
                <a:cubicBezTo>
                  <a:pt x="9544" y="20041"/>
                  <a:pt x="9664" y="20088"/>
                  <a:pt x="9740" y="20234"/>
                </a:cubicBezTo>
                <a:cubicBezTo>
                  <a:pt x="9811" y="20371"/>
                  <a:pt x="9847" y="20594"/>
                  <a:pt x="9846" y="20793"/>
                </a:cubicBezTo>
                <a:cubicBezTo>
                  <a:pt x="9845" y="20993"/>
                  <a:pt x="9809" y="21169"/>
                  <a:pt x="9736" y="21215"/>
                </a:cubicBezTo>
                <a:cubicBezTo>
                  <a:pt x="9674" y="21254"/>
                  <a:pt x="9625" y="21337"/>
                  <a:pt x="9625" y="21398"/>
                </a:cubicBezTo>
                <a:cubicBezTo>
                  <a:pt x="9625" y="21591"/>
                  <a:pt x="9788" y="21507"/>
                  <a:pt x="10002" y="21206"/>
                </a:cubicBezTo>
                <a:cubicBezTo>
                  <a:pt x="10128" y="21027"/>
                  <a:pt x="10178" y="20835"/>
                  <a:pt x="10129" y="20714"/>
                </a:cubicBezTo>
                <a:cubicBezTo>
                  <a:pt x="10045" y="20510"/>
                  <a:pt x="9970" y="20086"/>
                  <a:pt x="9956" y="19732"/>
                </a:cubicBezTo>
                <a:cubicBezTo>
                  <a:pt x="9954" y="19670"/>
                  <a:pt x="9943" y="19622"/>
                  <a:pt x="9925" y="19589"/>
                </a:cubicBezTo>
                <a:cubicBezTo>
                  <a:pt x="9907" y="19555"/>
                  <a:pt x="9883" y="19536"/>
                  <a:pt x="9857" y="19533"/>
                </a:cubicBezTo>
                <a:close/>
                <a:moveTo>
                  <a:pt x="8151" y="20689"/>
                </a:moveTo>
                <a:cubicBezTo>
                  <a:pt x="8089" y="20689"/>
                  <a:pt x="8039" y="20744"/>
                  <a:pt x="8039" y="20808"/>
                </a:cubicBezTo>
                <a:cubicBezTo>
                  <a:pt x="8039" y="20872"/>
                  <a:pt x="8089" y="20922"/>
                  <a:pt x="8151" y="20922"/>
                </a:cubicBezTo>
                <a:cubicBezTo>
                  <a:pt x="8213" y="20922"/>
                  <a:pt x="8266" y="20872"/>
                  <a:pt x="8266" y="20808"/>
                </a:cubicBezTo>
                <a:cubicBezTo>
                  <a:pt x="8266" y="20744"/>
                  <a:pt x="8213" y="20689"/>
                  <a:pt x="8151" y="20689"/>
                </a:cubicBezTo>
                <a:close/>
                <a:moveTo>
                  <a:pt x="15398" y="20689"/>
                </a:moveTo>
                <a:cubicBezTo>
                  <a:pt x="15367" y="20689"/>
                  <a:pt x="15340" y="20704"/>
                  <a:pt x="15320" y="20725"/>
                </a:cubicBezTo>
                <a:cubicBezTo>
                  <a:pt x="15299" y="20746"/>
                  <a:pt x="15285" y="20776"/>
                  <a:pt x="15285" y="20808"/>
                </a:cubicBezTo>
                <a:cubicBezTo>
                  <a:pt x="15285" y="20840"/>
                  <a:pt x="15299" y="20867"/>
                  <a:pt x="15320" y="20888"/>
                </a:cubicBezTo>
                <a:cubicBezTo>
                  <a:pt x="15340" y="20909"/>
                  <a:pt x="15367" y="20922"/>
                  <a:pt x="15398" y="20922"/>
                </a:cubicBezTo>
                <a:cubicBezTo>
                  <a:pt x="15429" y="20922"/>
                  <a:pt x="15456" y="20908"/>
                  <a:pt x="15477" y="20888"/>
                </a:cubicBezTo>
                <a:cubicBezTo>
                  <a:pt x="15497" y="20867"/>
                  <a:pt x="15512" y="20840"/>
                  <a:pt x="15512" y="20808"/>
                </a:cubicBezTo>
                <a:cubicBezTo>
                  <a:pt x="15512" y="20776"/>
                  <a:pt x="15497" y="20746"/>
                  <a:pt x="15477" y="20725"/>
                </a:cubicBezTo>
                <a:cubicBezTo>
                  <a:pt x="15456" y="20704"/>
                  <a:pt x="15429" y="20689"/>
                  <a:pt x="15398" y="20689"/>
                </a:cubicBezTo>
                <a:close/>
                <a:moveTo>
                  <a:pt x="12681" y="20808"/>
                </a:moveTo>
                <a:cubicBezTo>
                  <a:pt x="12618" y="20808"/>
                  <a:pt x="12567" y="20858"/>
                  <a:pt x="12567" y="20922"/>
                </a:cubicBezTo>
                <a:cubicBezTo>
                  <a:pt x="12567" y="20986"/>
                  <a:pt x="12618" y="21041"/>
                  <a:pt x="12681" y="21041"/>
                </a:cubicBezTo>
                <a:cubicBezTo>
                  <a:pt x="12743" y="21041"/>
                  <a:pt x="12794" y="20986"/>
                  <a:pt x="12794" y="20922"/>
                </a:cubicBezTo>
                <a:cubicBezTo>
                  <a:pt x="12794" y="20858"/>
                  <a:pt x="12743" y="20808"/>
                  <a:pt x="12681" y="20808"/>
                </a:cubicBezTo>
                <a:close/>
              </a:path>
            </a:pathLst>
          </a:custGeom>
        </p:spPr>
      </p:pic>
      <p:sp>
        <p:nvSpPr>
          <p:cNvPr id="468" name="DBSCAN"/>
          <p:cNvSpPr txBox="1">
            <a:spLocks noGrp="1"/>
          </p:cNvSpPr>
          <p:nvPr>
            <p:ph type="title"/>
          </p:nvPr>
        </p:nvSpPr>
        <p:spPr>
          <a:xfrm>
            <a:off x="952500" y="321626"/>
            <a:ext cx="11099800" cy="2159000"/>
          </a:xfrm>
          <a:prstGeom prst="rect">
            <a:avLst/>
          </a:prstGeom>
        </p:spPr>
        <p:txBody>
          <a:bodyPr/>
          <a:lstStyle/>
          <a:p>
            <a:r>
              <a:rPr dirty="0"/>
              <a:t>DBSCAN</a:t>
            </a:r>
          </a:p>
        </p:txBody>
      </p:sp>
      <mc:AlternateContent xmlns:mc="http://schemas.openxmlformats.org/markup-compatibility/2006" xmlns:a14="http://schemas.microsoft.com/office/drawing/2010/main">
        <mc:Choice Requires="a14">
          <p:sp>
            <p:nvSpPr>
              <p:cNvPr id="469" name="ε-n(p) = set of points at distance ≤ ε…"/>
              <p:cNvSpPr txBox="1">
                <a:spLocks noGrp="1"/>
              </p:cNvSpPr>
              <p:nvPr>
                <p:ph type="body" sz="half" idx="1"/>
              </p:nvPr>
            </p:nvSpPr>
            <p:spPr>
              <a:xfrm>
                <a:off x="466536" y="2790919"/>
                <a:ext cx="7031544" cy="6286500"/>
              </a:xfrm>
              <a:prstGeom prst="rect">
                <a:avLst/>
              </a:prstGeom>
            </p:spPr>
            <p:txBody>
              <a:bodyPr>
                <a:normAutofit/>
              </a:bodyPr>
              <a:lstStyle/>
              <a:p>
                <a:pPr marL="339470" indent="-339470" defTabSz="578358">
                  <a:spcBef>
                    <a:spcPts val="3100"/>
                  </a:spcBef>
                  <a:defRPr sz="2772"/>
                </a:pPr>
                <a14:m>
                  <m:oMath xmlns:m="http://schemas.openxmlformats.org/officeDocument/2006/math">
                    <m:sSub>
                      <m:sSubPr>
                        <m:ctrlPr>
                          <a:rPr lang="vi-VN" b="0" i="1" smtClean="0">
                            <a:latin typeface="Cambria Math" panose="02040503050406030204" pitchFamily="18" charset="0"/>
                          </a:rPr>
                        </m:ctrlPr>
                      </m:sSubPr>
                      <m:e>
                        <m:r>
                          <m:rPr>
                            <m:sty m:val="p"/>
                          </m:rPr>
                          <a:rPr lang="el-GR" i="1" smtClean="0">
                            <a:latin typeface="Cambria Math" panose="02040503050406030204" pitchFamily="18" charset="0"/>
                          </a:rPr>
                          <m:t>N</m:t>
                        </m:r>
                      </m:e>
                      <m:sub>
                        <m:r>
                          <a:rPr lang="vi-VN" b="0" i="1" smtClean="0">
                            <a:latin typeface="Cambria Math" panose="02040503050406030204" pitchFamily="18" charset="0"/>
                          </a:rPr>
                          <m:t>𝜖</m:t>
                        </m:r>
                      </m:sub>
                    </m:sSub>
                    <m:d>
                      <m:dPr>
                        <m:ctrlPr>
                          <a:rPr lang="vi-VN" b="0" i="1" smtClean="0">
                            <a:latin typeface="Cambria Math" panose="02040503050406030204" pitchFamily="18" charset="0"/>
                          </a:rPr>
                        </m:ctrlPr>
                      </m:dPr>
                      <m:e>
                        <m:r>
                          <m:rPr>
                            <m:sty m:val="p"/>
                          </m:rPr>
                          <a:rPr lang="vi-VN" i="1">
                            <a:latin typeface="Cambria Math" panose="02040503050406030204" pitchFamily="18" charset="0"/>
                          </a:rPr>
                          <m:t>p</m:t>
                        </m:r>
                      </m:e>
                    </m:d>
                  </m:oMath>
                </a14:m>
                <a:r>
                  <a:rPr lang="vi-VN" dirty="0"/>
                  <a:t>: set of points at distance </a:t>
                </a:r>
                <a14:m>
                  <m:oMath xmlns:m="http://schemas.openxmlformats.org/officeDocument/2006/math">
                    <m:r>
                      <a:rPr lang="vi-VN" b="0" i="1" smtClean="0">
                        <a:latin typeface="Cambria Math" panose="02040503050406030204" pitchFamily="18" charset="0"/>
                      </a:rPr>
                      <m:t>≤</m:t>
                    </m:r>
                    <m:r>
                      <a:rPr lang="vi-VN" b="0" i="1" smtClean="0">
                        <a:latin typeface="Cambria Math" panose="02040503050406030204" pitchFamily="18" charset="0"/>
                      </a:rPr>
                      <m:t>𝜖</m:t>
                    </m:r>
                  </m:oMath>
                </a14:m>
                <a:r>
                  <a:rPr lang="vi-VN" dirty="0"/>
                  <a:t> from </a:t>
                </a:r>
                <a14:m>
                  <m:oMath xmlns:m="http://schemas.openxmlformats.org/officeDocument/2006/math">
                    <m:r>
                      <m:rPr>
                        <m:sty m:val="p"/>
                      </m:rPr>
                      <a:rPr lang="vi-VN" i="1" dirty="0">
                        <a:latin typeface="Cambria Math" panose="02040503050406030204" pitchFamily="18" charset="0"/>
                      </a:rPr>
                      <m:t>p</m:t>
                    </m:r>
                  </m:oMath>
                </a14:m>
                <a:endParaRPr lang="el-GR" dirty="0"/>
              </a:p>
              <a:p>
                <a:pPr marL="339470" indent="-339470" defTabSz="578358">
                  <a:spcBef>
                    <a:spcPts val="3100"/>
                  </a:spcBef>
                  <a:defRPr sz="2772"/>
                </a:pPr>
                <a:r>
                  <a:rPr lang="vi-VN" dirty="0"/>
                  <a:t>Core object </a:t>
                </a:r>
                <a14:m>
                  <m:oMath xmlns:m="http://schemas.openxmlformats.org/officeDocument/2006/math">
                    <m:r>
                      <m:rPr>
                        <m:sty m:val="p"/>
                      </m:rPr>
                      <a:rPr lang="vi-VN" i="1" dirty="0">
                        <a:latin typeface="Cambria Math" panose="02040503050406030204" pitchFamily="18" charset="0"/>
                      </a:rPr>
                      <m:t>p</m:t>
                    </m:r>
                  </m:oMath>
                </a14:m>
                <a:r>
                  <a:rPr lang="vi-VN" dirty="0"/>
                  <a:t> </a:t>
                </a:r>
                <a:r>
                  <a:rPr lang="vi-VN" b="1" dirty="0"/>
                  <a:t>iff</a:t>
                </a:r>
                <a:r>
                  <a:rPr lang="vi-VN" dirty="0"/>
                  <a:t>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N</m:t>
                        </m:r>
                      </m:e>
                      <m:sub>
                        <m:r>
                          <a:rPr lang="vi-VN" b="0" i="1" dirty="0" smtClean="0">
                            <a:latin typeface="Cambria Math" panose="02040503050406030204" pitchFamily="18" charset="0"/>
                          </a:rPr>
                          <m:t>𝜖</m:t>
                        </m:r>
                      </m:sub>
                    </m:sSub>
                    <m:r>
                      <a:rPr lang="vi-VN" b="0" i="1" dirty="0" smtClean="0">
                        <a:latin typeface="Cambria Math" panose="02040503050406030204" pitchFamily="18" charset="0"/>
                      </a:rPr>
                      <m:t>(</m:t>
                    </m:r>
                    <m:r>
                      <m:rPr>
                        <m:sty m:val="p"/>
                      </m:rPr>
                      <a:rPr lang="vi-VN" i="1" dirty="0">
                        <a:latin typeface="Cambria Math" panose="02040503050406030204" pitchFamily="18" charset="0"/>
                      </a:rPr>
                      <m:t>p</m:t>
                    </m:r>
                    <m:r>
                      <a:rPr lang="vi-VN" b="0" i="1" dirty="0" smtClean="0">
                        <a:latin typeface="Cambria Math" panose="02040503050406030204" pitchFamily="18" charset="0"/>
                      </a:rPr>
                      <m:t>)</m:t>
                    </m:r>
                  </m:oMath>
                </a14:m>
                <a:r>
                  <a:rPr lang="vi-VN" dirty="0"/>
                  <a:t> has weight </a:t>
                </a:r>
                <a14:m>
                  <m:oMath xmlns:m="http://schemas.openxmlformats.org/officeDocument/2006/math">
                    <m:r>
                      <a:rPr lang="vi-VN" b="0" i="1" dirty="0" smtClean="0">
                        <a:latin typeface="Cambria Math" panose="02040503050406030204" pitchFamily="18" charset="0"/>
                      </a:rPr>
                      <m:t>≥</m:t>
                    </m:r>
                    <m:r>
                      <a:rPr lang="vi-VN" b="0" i="1" dirty="0" smtClean="0">
                        <a:latin typeface="Cambria Math" panose="02040503050406030204" pitchFamily="18" charset="0"/>
                      </a:rPr>
                      <m:t>𝜇</m:t>
                    </m:r>
                  </m:oMath>
                </a14:m>
                <a:endParaRPr lang="el-GR" dirty="0"/>
              </a:p>
              <a:p>
                <a:pPr marL="339470" indent="-339470" defTabSz="578358">
                  <a:spcBef>
                    <a:spcPts val="3100"/>
                  </a:spcBef>
                  <a:defRPr sz="2772"/>
                </a:pPr>
                <a14:m>
                  <m:oMath xmlns:m="http://schemas.openxmlformats.org/officeDocument/2006/math">
                    <m:r>
                      <m:rPr>
                        <m:sty m:val="p"/>
                      </m:rPr>
                      <a:rPr lang="vi-VN" i="1" dirty="0" smtClean="0">
                        <a:latin typeface="Cambria Math" panose="02040503050406030204" pitchFamily="18" charset="0"/>
                      </a:rPr>
                      <m:t>p</m:t>
                    </m:r>
                  </m:oMath>
                </a14:m>
                <a:r>
                  <a:rPr lang="vi-VN" dirty="0"/>
                  <a:t> is directly density-reachable from </a:t>
                </a:r>
                <a14:m>
                  <m:oMath xmlns:m="http://schemas.openxmlformats.org/officeDocument/2006/math">
                    <m:r>
                      <m:rPr>
                        <m:sty m:val="p"/>
                      </m:rPr>
                      <a:rPr lang="vi-VN" i="1" dirty="0">
                        <a:latin typeface="Cambria Math" panose="02040503050406030204" pitchFamily="18" charset="0"/>
                      </a:rPr>
                      <m:t>q</m:t>
                    </m:r>
                  </m:oMath>
                </a14:m>
                <a:r>
                  <a:rPr lang="vi-VN" dirty="0"/>
                  <a:t> </a:t>
                </a:r>
                <a:r>
                  <a:rPr lang="vi-VN" b="1" dirty="0"/>
                  <a:t>iff</a:t>
                </a:r>
                <a:r>
                  <a:rPr lang="vi-VN" dirty="0"/>
                  <a:t> </a:t>
                </a:r>
                <a14:m>
                  <m:oMath xmlns:m="http://schemas.openxmlformats.org/officeDocument/2006/math">
                    <m:r>
                      <m:rPr>
                        <m:sty m:val="p"/>
                      </m:rPr>
                      <a:rPr lang="vi-VN" i="1" dirty="0" smtClean="0">
                        <a:latin typeface="Cambria Math" panose="02040503050406030204" pitchFamily="18" charset="0"/>
                      </a:rPr>
                      <m:t>p</m:t>
                    </m:r>
                    <m:r>
                      <a:rPr lang="vi-VN" b="0" i="1" dirty="0" smtClean="0">
                        <a:latin typeface="Cambria Math" panose="02040503050406030204" pitchFamily="18" charset="0"/>
                      </a:rPr>
                      <m:t>∈ </m:t>
                    </m:r>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N</m:t>
                        </m:r>
                      </m:e>
                      <m:sub>
                        <m:r>
                          <a:rPr lang="vi-VN" b="0" i="1" dirty="0" smtClean="0">
                            <a:latin typeface="Cambria Math" panose="02040503050406030204" pitchFamily="18" charset="0"/>
                          </a:rPr>
                          <m:t>𝜖</m:t>
                        </m:r>
                      </m:sub>
                    </m:sSub>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q</m:t>
                        </m:r>
                      </m:e>
                    </m:d>
                  </m:oMath>
                </a14:m>
                <a:r>
                  <a:rPr lang="vi-VN" dirty="0"/>
                  <a:t> </a:t>
                </a:r>
                <a:r>
                  <a:rPr lang="vi-VN" b="1" dirty="0"/>
                  <a:t>and</a:t>
                </a:r>
                <a:r>
                  <a:rPr lang="vi-VN" dirty="0"/>
                  <a:t> </a:t>
                </a:r>
                <a14:m>
                  <m:oMath xmlns:m="http://schemas.openxmlformats.org/officeDocument/2006/math">
                    <m:r>
                      <m:rPr>
                        <m:sty m:val="p"/>
                      </m:rPr>
                      <a:rPr lang="vi-VN" i="1" dirty="0">
                        <a:latin typeface="Cambria Math" panose="02040503050406030204" pitchFamily="18" charset="0"/>
                      </a:rPr>
                      <m:t>q</m:t>
                    </m:r>
                  </m:oMath>
                </a14:m>
                <a:r>
                  <a:rPr lang="vi-VN" dirty="0"/>
                  <a:t> is a core object</a:t>
                </a:r>
              </a:p>
              <a:p>
                <a:pPr marL="339470" indent="-339470" defTabSz="578358">
                  <a:spcBef>
                    <a:spcPts val="3100"/>
                  </a:spcBef>
                  <a:defRPr sz="2772"/>
                </a:pP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smtClean="0">
                            <a:latin typeface="Cambria Math" panose="02040503050406030204" pitchFamily="18" charset="0"/>
                          </a:rPr>
                          <m:t>p</m:t>
                        </m:r>
                      </m:e>
                      <m:sub>
                        <m:r>
                          <m:rPr>
                            <m:sty m:val="p"/>
                          </m:rPr>
                          <a:rPr lang="vi-VN" i="1" dirty="0">
                            <a:latin typeface="Cambria Math" panose="02040503050406030204" pitchFamily="18" charset="0"/>
                          </a:rPr>
                          <m:t>n</m:t>
                        </m:r>
                      </m:sub>
                    </m:sSub>
                  </m:oMath>
                </a14:m>
                <a:r>
                  <a:rPr lang="vi-VN" dirty="0"/>
                  <a:t> is density-reachable from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smtClean="0">
                            <a:latin typeface="Cambria Math" panose="02040503050406030204" pitchFamily="18" charset="0"/>
                          </a:rPr>
                          <m:t>p</m:t>
                        </m:r>
                      </m:e>
                      <m:sub>
                        <m:r>
                          <a:rPr lang="vi-VN" i="1" dirty="0">
                            <a:latin typeface="Cambria Math" panose="02040503050406030204" pitchFamily="18" charset="0"/>
                          </a:rPr>
                          <m:t>1</m:t>
                        </m:r>
                      </m:sub>
                    </m:sSub>
                  </m:oMath>
                </a14:m>
                <a:r>
                  <a:rPr lang="vi-VN" dirty="0"/>
                  <a:t> </a:t>
                </a:r>
                <a:r>
                  <a:rPr lang="vi-VN" b="1" dirty="0"/>
                  <a:t>iff</a:t>
                </a:r>
                <a:r>
                  <a:rPr lang="vi-VN" dirty="0"/>
                  <a:t> there exists chain of points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smtClean="0">
                            <a:latin typeface="Cambria Math" panose="02040503050406030204" pitchFamily="18" charset="0"/>
                          </a:rPr>
                          <m:t>p</m:t>
                        </m:r>
                      </m:e>
                      <m:sub>
                        <m:r>
                          <a:rPr lang="vi-VN" i="1" dirty="0">
                            <a:latin typeface="Cambria Math" panose="02040503050406030204" pitchFamily="18" charset="0"/>
                          </a:rPr>
                          <m:t>1</m:t>
                        </m:r>
                      </m:sub>
                    </m:sSub>
                    <m:r>
                      <a:rPr lang="vi-VN" b="0" i="1" dirty="0" smtClean="0">
                        <a:latin typeface="Cambria Math" panose="02040503050406030204" pitchFamily="18" charset="0"/>
                      </a:rPr>
                      <m:t>,…,</m:t>
                    </m:r>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p</m:t>
                        </m:r>
                      </m:e>
                      <m:sub>
                        <m:r>
                          <m:rPr>
                            <m:sty m:val="p"/>
                          </m:rPr>
                          <a:rPr lang="vi-VN" i="1" dirty="0">
                            <a:latin typeface="Cambria Math" panose="02040503050406030204" pitchFamily="18" charset="0"/>
                          </a:rPr>
                          <m:t>n</m:t>
                        </m:r>
                      </m:sub>
                    </m:sSub>
                  </m:oMath>
                </a14:m>
                <a:r>
                  <a:rPr lang="vi-VN" dirty="0"/>
                  <a:t> such that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smtClean="0">
                            <a:latin typeface="Cambria Math" panose="02040503050406030204" pitchFamily="18" charset="0"/>
                          </a:rPr>
                          <m:t>p</m:t>
                        </m:r>
                      </m:e>
                      <m:sub>
                        <m:r>
                          <m:rPr>
                            <m:sty m:val="p"/>
                          </m:rPr>
                          <a:rPr lang="vi-VN" i="1" dirty="0">
                            <a:latin typeface="Cambria Math" panose="02040503050406030204" pitchFamily="18" charset="0"/>
                          </a:rPr>
                          <m:t>i</m:t>
                        </m:r>
                        <m:r>
                          <a:rPr lang="vi-VN" b="0" i="1" dirty="0" smtClean="0">
                            <a:latin typeface="Cambria Math" panose="02040503050406030204" pitchFamily="18" charset="0"/>
                          </a:rPr>
                          <m:t>+</m:t>
                        </m:r>
                        <m:r>
                          <a:rPr lang="vi-VN" i="1" dirty="0">
                            <a:latin typeface="Cambria Math" panose="02040503050406030204" pitchFamily="18" charset="0"/>
                          </a:rPr>
                          <m:t>1</m:t>
                        </m:r>
                      </m:sub>
                    </m:sSub>
                  </m:oMath>
                </a14:m>
                <a:r>
                  <a:rPr lang="vi-VN" dirty="0"/>
                  <a:t> is directly </a:t>
                </a:r>
                <a14:m>
                  <m:oMath xmlns:m="http://schemas.openxmlformats.org/officeDocument/2006/math">
                    <m:r>
                      <m:rPr>
                        <m:sty m:val="p"/>
                      </m:rPr>
                      <a:rPr lang="vi-VN" i="1" dirty="0" smtClean="0">
                        <a:latin typeface="Cambria Math" panose="02040503050406030204" pitchFamily="18" charset="0"/>
                      </a:rPr>
                      <m:t>d</m:t>
                    </m:r>
                    <m:r>
                      <a:rPr lang="vi-VN" b="0" i="1" dirty="0" smtClean="0">
                        <a:latin typeface="Cambria Math" panose="02040503050406030204" pitchFamily="18" charset="0"/>
                      </a:rPr>
                      <m:t>−</m:t>
                    </m:r>
                    <m:r>
                      <m:rPr>
                        <m:sty m:val="p"/>
                      </m:rPr>
                      <a:rPr lang="vi-VN" i="1" dirty="0">
                        <a:latin typeface="Cambria Math" panose="02040503050406030204" pitchFamily="18" charset="0"/>
                      </a:rPr>
                      <m:t>r</m:t>
                    </m:r>
                  </m:oMath>
                </a14:m>
                <a:r>
                  <a:rPr lang="vi-VN" dirty="0"/>
                  <a:t> from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smtClean="0">
                            <a:latin typeface="Cambria Math" panose="02040503050406030204" pitchFamily="18" charset="0"/>
                          </a:rPr>
                          <m:t>p</m:t>
                        </m:r>
                      </m:e>
                      <m:sub>
                        <m:r>
                          <m:rPr>
                            <m:sty m:val="p"/>
                          </m:rPr>
                          <a:rPr lang="vi-VN" i="1" dirty="0">
                            <a:latin typeface="Cambria Math" panose="02040503050406030204" pitchFamily="18" charset="0"/>
                          </a:rPr>
                          <m:t>i</m:t>
                        </m:r>
                      </m:sub>
                    </m:sSub>
                  </m:oMath>
                </a14:m>
                <a:endParaRPr lang="vi-VN" baseline="-5999" dirty="0"/>
              </a:p>
              <a:p>
                <a:pPr marL="339470" indent="-339470" defTabSz="578358">
                  <a:spcBef>
                    <a:spcPts val="3100"/>
                  </a:spcBef>
                  <a:defRPr sz="2772"/>
                </a:pPr>
                <a:r>
                  <a:rPr lang="vi-VN" b="1" dirty="0"/>
                  <a:t>Cluster</a:t>
                </a:r>
                <a:r>
                  <a:rPr lang="vi-VN" dirty="0"/>
                  <a:t>: set of points that are mutually density-connected</a:t>
                </a:r>
                <a:endParaRPr dirty="0"/>
              </a:p>
            </p:txBody>
          </p:sp>
        </mc:Choice>
        <mc:Fallback xmlns="">
          <p:sp>
            <p:nvSpPr>
              <p:cNvPr id="469" name="ε-n(p) = set of points at distance ≤ ε…"/>
              <p:cNvSpPr txBox="1">
                <a:spLocks noGrp="1" noRot="1" noChangeAspect="1" noMove="1" noResize="1" noEditPoints="1" noAdjustHandles="1" noChangeArrowheads="1" noChangeShapeType="1" noTextEdit="1"/>
              </p:cNvSpPr>
              <p:nvPr>
                <p:ph type="body" sz="half" idx="1"/>
              </p:nvPr>
            </p:nvSpPr>
            <p:spPr>
              <a:xfrm>
                <a:off x="466536" y="2790919"/>
                <a:ext cx="7031544" cy="6286500"/>
              </a:xfrm>
              <a:prstGeom prst="rect">
                <a:avLst/>
              </a:prstGeom>
              <a:blipFill>
                <a:blip r:embed="rId4"/>
                <a:stretch>
                  <a:fillRect l="-1261" r="-721"/>
                </a:stretch>
              </a:blipFill>
            </p:spPr>
            <p:txBody>
              <a:bodyPr/>
              <a:lstStyle/>
              <a:p>
                <a:r>
                  <a:rPr lang="en-FR">
                    <a:noFill/>
                  </a:rPr>
                  <a:t> </a:t>
                </a:r>
              </a:p>
            </p:txBody>
          </p:sp>
        </mc:Fallback>
      </mc:AlternateContent>
      <p:sp>
        <p:nvSpPr>
          <p:cNvPr id="4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471" name="Martin Ester, Hans-Peter Kriegel, Jörg Sander, Xiaowei Xu: “A Density-Based Algorithm for Discovering Clusters in Large Spatial Databases with Noise”. KDD ‘96"/>
          <p:cNvSpPr txBox="1"/>
          <p:nvPr/>
        </p:nvSpPr>
        <p:spPr>
          <a:xfrm>
            <a:off x="0" y="1986565"/>
            <a:ext cx="13004799"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1600">
                <a:latin typeface="Helvetica"/>
                <a:ea typeface="Helvetica"/>
                <a:cs typeface="Helvetica"/>
                <a:sym typeface="Helvetica"/>
              </a:defRPr>
            </a:lvl1pPr>
          </a:lstStyle>
          <a:p>
            <a:r>
              <a:rPr dirty="0">
                <a:latin typeface="+mn-lt"/>
              </a:rPr>
              <a:t>Martin Ester</a:t>
            </a:r>
            <a:r>
              <a:rPr lang="vi-VN" dirty="0">
                <a:latin typeface="+mn-lt"/>
              </a:rPr>
              <a:t> and</a:t>
            </a:r>
            <a:r>
              <a:rPr dirty="0">
                <a:latin typeface="+mn-lt"/>
              </a:rPr>
              <a:t> Hans-Peter </a:t>
            </a:r>
            <a:r>
              <a:rPr dirty="0" err="1">
                <a:latin typeface="+mn-lt"/>
              </a:rPr>
              <a:t>Kriegel</a:t>
            </a:r>
            <a:r>
              <a:rPr lang="vi-VN" dirty="0">
                <a:latin typeface="+mn-lt"/>
              </a:rPr>
              <a:t> and</a:t>
            </a:r>
            <a:r>
              <a:rPr dirty="0">
                <a:latin typeface="+mn-lt"/>
              </a:rPr>
              <a:t> </a:t>
            </a:r>
            <a:r>
              <a:rPr dirty="0" err="1">
                <a:latin typeface="+mn-lt"/>
              </a:rPr>
              <a:t>Jörg</a:t>
            </a:r>
            <a:r>
              <a:rPr dirty="0">
                <a:latin typeface="+mn-lt"/>
              </a:rPr>
              <a:t> Sander</a:t>
            </a:r>
            <a:r>
              <a:rPr lang="vi-VN" dirty="0">
                <a:latin typeface="+mn-lt"/>
              </a:rPr>
              <a:t> and</a:t>
            </a:r>
            <a:r>
              <a:rPr dirty="0">
                <a:latin typeface="+mn-lt"/>
              </a:rPr>
              <a:t> </a:t>
            </a:r>
            <a:r>
              <a:rPr dirty="0" err="1">
                <a:latin typeface="+mn-lt"/>
              </a:rPr>
              <a:t>Xiaowei</a:t>
            </a:r>
            <a:r>
              <a:rPr dirty="0">
                <a:latin typeface="+mn-lt"/>
              </a:rPr>
              <a:t> Xu</a:t>
            </a:r>
            <a:r>
              <a:rPr lang="vi-VN" dirty="0">
                <a:latin typeface="+mn-lt"/>
              </a:rPr>
              <a:t>. 1996.</a:t>
            </a:r>
            <a:r>
              <a:rPr dirty="0">
                <a:latin typeface="+mn-lt"/>
              </a:rPr>
              <a:t> </a:t>
            </a:r>
            <a:r>
              <a:rPr b="1" dirty="0">
                <a:latin typeface="+mn-lt"/>
              </a:rPr>
              <a:t>A Density-Based Algorithm for Discovering Clusters in Large Spatial Databases with Noise</a:t>
            </a:r>
            <a:r>
              <a:rPr dirty="0">
                <a:latin typeface="+mn-lt"/>
              </a:rPr>
              <a:t>. </a:t>
            </a:r>
            <a:r>
              <a:rPr lang="en-FR" dirty="0">
                <a:latin typeface="+mn-lt"/>
              </a:rPr>
              <a:t>In </a:t>
            </a:r>
            <a:r>
              <a:rPr lang="en-FR" i="1" dirty="0">
                <a:latin typeface="+mn-lt"/>
              </a:rPr>
              <a:t>KDD’96: Proceedings of the Second International Conference on Knowledge Discorvery and Data Mining</a:t>
            </a:r>
            <a:r>
              <a:rPr lang="en-FR" dirty="0">
                <a:latin typeface="+mn-lt"/>
              </a:rPr>
              <a:t>. AAAI Press, 226-231. </a:t>
            </a:r>
            <a:r>
              <a:rPr lang="en-FR" dirty="0">
                <a:latin typeface="+mn-lt"/>
                <a:hlinkClick r:id="rId5"/>
              </a:rPr>
              <a:t>https://doi.org/10.5555/3001460.3001507</a:t>
            </a:r>
            <a:endParaRPr dirty="0">
              <a:latin typeface="+mn-lt"/>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5" name="Image" descr="Image"/>
          <p:cNvPicPr>
            <a:picLocks noGrp="1" noChangeAspect="1"/>
          </p:cNvPicPr>
          <p:nvPr>
            <p:ph type="pic" idx="21"/>
          </p:nvPr>
        </p:nvPicPr>
        <p:blipFill>
          <a:blip r:embed="rId3"/>
          <a:srcRect l="50004" t="2465" r="1572" b="2465"/>
          <a:stretch>
            <a:fillRect/>
          </a:stretch>
        </p:blipFill>
        <p:spPr>
          <a:xfrm>
            <a:off x="8397076" y="6087960"/>
            <a:ext cx="3271740" cy="3544990"/>
          </a:xfrm>
          <a:prstGeom prst="rect">
            <a:avLst/>
          </a:prstGeom>
        </p:spPr>
      </p:pic>
      <p:sp>
        <p:nvSpPr>
          <p:cNvPr id="476" name="DenStream"/>
          <p:cNvSpPr txBox="1">
            <a:spLocks noGrp="1"/>
          </p:cNvSpPr>
          <p:nvPr>
            <p:ph type="title"/>
          </p:nvPr>
        </p:nvSpPr>
        <p:spPr>
          <a:xfrm>
            <a:off x="952500" y="470262"/>
            <a:ext cx="11099800" cy="1431624"/>
          </a:xfrm>
          <a:prstGeom prst="rect">
            <a:avLst/>
          </a:prstGeom>
        </p:spPr>
        <p:txBody>
          <a:bodyPr>
            <a:normAutofit/>
          </a:bodyPr>
          <a:lstStyle/>
          <a:p>
            <a:r>
              <a:rPr lang="en-FR" sz="6000" dirty="0"/>
              <a:t>DENSTREAM</a:t>
            </a:r>
            <a:endParaRPr sz="6000" dirty="0"/>
          </a:p>
        </p:txBody>
      </p:sp>
      <mc:AlternateContent xmlns:mc="http://schemas.openxmlformats.org/markup-compatibility/2006" xmlns:a14="http://schemas.microsoft.com/office/drawing/2010/main">
        <mc:Choice Requires="a14">
          <p:sp>
            <p:nvSpPr>
              <p:cNvPr id="477" name="Based on DBSCAN…"/>
              <p:cNvSpPr txBox="1">
                <a:spLocks noGrp="1"/>
              </p:cNvSpPr>
              <p:nvPr>
                <p:ph type="body" sz="half" idx="1"/>
              </p:nvPr>
            </p:nvSpPr>
            <p:spPr>
              <a:xfrm>
                <a:off x="952500" y="2883205"/>
                <a:ext cx="6597831" cy="6409509"/>
              </a:xfrm>
              <a:prstGeom prst="rect">
                <a:avLst/>
              </a:prstGeom>
            </p:spPr>
            <p:txBody>
              <a:bodyPr>
                <a:normAutofit/>
              </a:bodyPr>
              <a:lstStyle/>
              <a:p>
                <a:pPr marL="329184" indent="-329184" defTabSz="560831">
                  <a:spcBef>
                    <a:spcPts val="3000"/>
                  </a:spcBef>
                  <a:defRPr sz="2688"/>
                </a:pPr>
                <a:r>
                  <a:rPr lang="en-GB" dirty="0"/>
                  <a:t>Based on DBSCAN</a:t>
                </a:r>
              </a:p>
              <a:p>
                <a:pPr marL="329184" indent="-329184" defTabSz="560831">
                  <a:spcBef>
                    <a:spcPts val="3000"/>
                  </a:spcBef>
                  <a:defRPr sz="2688"/>
                </a:pPr>
                <a:r>
                  <a:rPr lang="en-GB" dirty="0"/>
                  <a:t>Core-micro-cluster: </a:t>
                </a:r>
                <a14:m>
                  <m:oMath xmlns:m="http://schemas.openxmlformats.org/officeDocument/2006/math">
                    <m:r>
                      <m:rPr>
                        <m:sty m:val="p"/>
                      </m:rPr>
                      <a:rPr lang="en-GB" i="1" dirty="0" smtClean="0">
                        <a:latin typeface="Cambria Math" panose="02040503050406030204" pitchFamily="18" charset="0"/>
                      </a:rPr>
                      <m:t>CMC</m:t>
                    </m:r>
                    <m:r>
                      <a:rPr lang="en-GB" b="0" i="1" dirty="0" smtClean="0">
                        <a:latin typeface="Cambria Math" panose="02040503050406030204" pitchFamily="18" charset="0"/>
                      </a:rPr>
                      <m:t>(</m:t>
                    </m:r>
                    <m:r>
                      <a:rPr lang="vi-VN" b="0" i="1" dirty="0" smtClean="0">
                        <a:latin typeface="Cambria Math" panose="02040503050406030204" pitchFamily="18" charset="0"/>
                      </a:rPr>
                      <m:t>𝜔</m:t>
                    </m:r>
                    <m:r>
                      <a:rPr lang="vi-VN" b="0" i="1" dirty="0" smtClean="0">
                        <a:latin typeface="Cambria Math" panose="02040503050406030204" pitchFamily="18" charset="0"/>
                      </a:rPr>
                      <m:t>,</m:t>
                    </m:r>
                    <m:r>
                      <m:rPr>
                        <m:sty m:val="p"/>
                      </m:rPr>
                      <a:rPr lang="vi-VN" i="1" dirty="0">
                        <a:latin typeface="Cambria Math" panose="02040503050406030204" pitchFamily="18" charset="0"/>
                      </a:rPr>
                      <m:t>c</m:t>
                    </m:r>
                    <m:r>
                      <a:rPr lang="vi-VN" b="0" i="1" dirty="0" smtClean="0">
                        <a:latin typeface="Cambria Math" panose="02040503050406030204" pitchFamily="18" charset="0"/>
                      </a:rPr>
                      <m:t>,</m:t>
                    </m:r>
                    <m:r>
                      <m:rPr>
                        <m:sty m:val="p"/>
                      </m:rPr>
                      <a:rPr lang="vi-VN" i="1" dirty="0">
                        <a:latin typeface="Cambria Math" panose="02040503050406030204" pitchFamily="18" charset="0"/>
                      </a:rPr>
                      <m:t>r</m:t>
                    </m:r>
                    <m:r>
                      <a:rPr lang="vi-VN" b="0" i="1" dirty="0" smtClean="0">
                        <a:latin typeface="Cambria Math" panose="02040503050406030204" pitchFamily="18" charset="0"/>
                      </a:rPr>
                      <m:t>)</m:t>
                    </m:r>
                  </m:oMath>
                </a14:m>
                <a:r>
                  <a:rPr lang="en-GB" dirty="0"/>
                  <a:t> with </a:t>
                </a:r>
                <a:br>
                  <a:rPr lang="en-GB" dirty="0"/>
                </a:br>
                <a:r>
                  <a:rPr lang="en-GB" dirty="0"/>
                  <a:t>weight </a:t>
                </a:r>
                <a14:m>
                  <m:oMath xmlns:m="http://schemas.openxmlformats.org/officeDocument/2006/math">
                    <m:r>
                      <a:rPr lang="vi-VN" b="0" i="1" smtClean="0">
                        <a:latin typeface="Cambria Math" panose="02040503050406030204" pitchFamily="18" charset="0"/>
                      </a:rPr>
                      <m:t>𝜔</m:t>
                    </m:r>
                    <m:r>
                      <a:rPr lang="vi-VN" b="0" i="1" smtClean="0">
                        <a:latin typeface="Cambria Math" panose="02040503050406030204" pitchFamily="18" charset="0"/>
                      </a:rPr>
                      <m:t>&gt;</m:t>
                    </m:r>
                    <m:r>
                      <a:rPr lang="vi-VN" b="0" i="1" smtClean="0">
                        <a:latin typeface="Cambria Math" panose="02040503050406030204" pitchFamily="18" charset="0"/>
                      </a:rPr>
                      <m:t>𝜇</m:t>
                    </m:r>
                  </m:oMath>
                </a14:m>
                <a:r>
                  <a:rPr lang="el-GR" dirty="0"/>
                  <a:t>, </a:t>
                </a:r>
                <a:r>
                  <a:rPr lang="en-GB" dirty="0" err="1"/>
                  <a:t>center</a:t>
                </a:r>
                <a:r>
                  <a:rPr lang="en-GB" dirty="0"/>
                  <a:t> </a:t>
                </a:r>
                <a14:m>
                  <m:oMath xmlns:m="http://schemas.openxmlformats.org/officeDocument/2006/math">
                    <m:r>
                      <m:rPr>
                        <m:sty m:val="p"/>
                      </m:rPr>
                      <a:rPr lang="en-GB" i="1" dirty="0" smtClean="0">
                        <a:latin typeface="Cambria Math" panose="02040503050406030204" pitchFamily="18" charset="0"/>
                      </a:rPr>
                      <m:t>c</m:t>
                    </m:r>
                  </m:oMath>
                </a14:m>
                <a:r>
                  <a:rPr lang="en-GB" dirty="0"/>
                  <a:t>, radius </a:t>
                </a:r>
                <a14:m>
                  <m:oMath xmlns:m="http://schemas.openxmlformats.org/officeDocument/2006/math">
                    <m:r>
                      <m:rPr>
                        <m:sty m:val="p"/>
                      </m:rPr>
                      <a:rPr lang="en-GB" i="1" dirty="0" smtClean="0">
                        <a:latin typeface="Cambria Math" panose="02040503050406030204" pitchFamily="18" charset="0"/>
                      </a:rPr>
                      <m:t>r</m:t>
                    </m:r>
                    <m:r>
                      <a:rPr lang="vi-VN" b="0" i="1" dirty="0" smtClean="0">
                        <a:latin typeface="Cambria Math" panose="02040503050406030204" pitchFamily="18" charset="0"/>
                      </a:rPr>
                      <m:t>&lt;</m:t>
                    </m:r>
                    <m:r>
                      <a:rPr lang="vi-VN" b="0" i="1" dirty="0" smtClean="0">
                        <a:latin typeface="Cambria Math" panose="02040503050406030204" pitchFamily="18" charset="0"/>
                      </a:rPr>
                      <m:t>𝜖</m:t>
                    </m:r>
                  </m:oMath>
                </a14:m>
                <a:endParaRPr lang="el-GR" dirty="0"/>
              </a:p>
              <a:p>
                <a:pPr marL="329184" indent="-329184" defTabSz="560831">
                  <a:spcBef>
                    <a:spcPts val="3000"/>
                  </a:spcBef>
                  <a:defRPr sz="2688"/>
                </a:pPr>
                <a:r>
                  <a:rPr lang="en-GB" dirty="0"/>
                  <a:t>Potential/Outlier micro-clusters</a:t>
                </a:r>
              </a:p>
              <a:p>
                <a:pPr marL="329184" indent="-329184" defTabSz="560831">
                  <a:spcBef>
                    <a:spcPts val="3000"/>
                  </a:spcBef>
                  <a:defRPr sz="2688"/>
                </a:pPr>
                <a:r>
                  <a:rPr lang="en-GB" b="1" dirty="0"/>
                  <a:t>Online phase:</a:t>
                </a:r>
                <a:r>
                  <a:rPr lang="en-GB" dirty="0"/>
                  <a:t> merge point into </a:t>
                </a:r>
                <a14:m>
                  <m:oMath xmlns:m="http://schemas.openxmlformats.org/officeDocument/2006/math">
                    <m:r>
                      <m:rPr>
                        <m:sty m:val="p"/>
                      </m:rPr>
                      <a:rPr lang="en-GB" i="1" dirty="0" smtClean="0">
                        <a:latin typeface="Cambria Math" panose="02040503050406030204" pitchFamily="18" charset="0"/>
                      </a:rPr>
                      <m:t>p</m:t>
                    </m:r>
                  </m:oMath>
                </a14:m>
                <a:r>
                  <a:rPr lang="en-GB" dirty="0"/>
                  <a:t> (or </a:t>
                </a:r>
                <a14:m>
                  <m:oMath xmlns:m="http://schemas.openxmlformats.org/officeDocument/2006/math">
                    <m:r>
                      <m:rPr>
                        <m:sty m:val="p"/>
                      </m:rPr>
                      <a:rPr lang="en-GB" i="1" dirty="0" smtClean="0">
                        <a:latin typeface="Cambria Math" panose="02040503050406030204" pitchFamily="18" charset="0"/>
                      </a:rPr>
                      <m:t>o</m:t>
                    </m:r>
                  </m:oMath>
                </a14:m>
                <a:r>
                  <a:rPr lang="en-GB" dirty="0"/>
                  <a:t>)</a:t>
                </a:r>
                <a:br>
                  <a:rPr lang="en-GB" dirty="0"/>
                </a:br>
                <a:r>
                  <a:rPr lang="en-GB" dirty="0"/>
                  <a:t>micro-cluster if new radius </a:t>
                </a:r>
                <a14:m>
                  <m:oMath xmlns:m="http://schemas.openxmlformats.org/officeDocument/2006/math">
                    <m:sSup>
                      <m:sSupPr>
                        <m:ctrlPr>
                          <a:rPr lang="vi-VN" b="0" i="1" dirty="0" smtClean="0">
                            <a:latin typeface="Cambria Math" panose="02040503050406030204" pitchFamily="18" charset="0"/>
                          </a:rPr>
                        </m:ctrlPr>
                      </m:sSupPr>
                      <m:e>
                        <m:r>
                          <m:rPr>
                            <m:sty m:val="p"/>
                          </m:rPr>
                          <a:rPr lang="en-GB" i="1" dirty="0" smtClean="0">
                            <a:latin typeface="Cambria Math" panose="02040503050406030204" pitchFamily="18" charset="0"/>
                          </a:rPr>
                          <m:t>r</m:t>
                        </m:r>
                      </m:e>
                      <m:sup>
                        <m:r>
                          <a:rPr lang="vi-VN" b="0" i="1" dirty="0" smtClean="0">
                            <a:latin typeface="Cambria Math" panose="02040503050406030204" pitchFamily="18" charset="0"/>
                          </a:rPr>
                          <m:t>′</m:t>
                        </m:r>
                      </m:sup>
                    </m:sSup>
                    <m:r>
                      <a:rPr lang="vi-VN" b="0" i="1" dirty="0" smtClean="0">
                        <a:latin typeface="Cambria Math" panose="02040503050406030204" pitchFamily="18" charset="0"/>
                      </a:rPr>
                      <m:t>&lt;</m:t>
                    </m:r>
                    <m:r>
                      <a:rPr lang="vi-VN" b="0" i="1" dirty="0" smtClean="0">
                        <a:latin typeface="Cambria Math" panose="02040503050406030204" pitchFamily="18" charset="0"/>
                      </a:rPr>
                      <m:t>𝜖</m:t>
                    </m:r>
                  </m:oMath>
                </a14:m>
                <a:endParaRPr lang="el-GR" dirty="0"/>
              </a:p>
              <a:p>
                <a:pPr marL="658368" lvl="1" indent="-329184" defTabSz="560831">
                  <a:spcBef>
                    <a:spcPts val="3000"/>
                  </a:spcBef>
                  <a:defRPr sz="2688"/>
                </a:pPr>
                <a:r>
                  <a:rPr lang="en-GB" dirty="0"/>
                  <a:t>Promote outlier to potential if </a:t>
                </a:r>
                <a14:m>
                  <m:oMath xmlns:m="http://schemas.openxmlformats.org/officeDocument/2006/math">
                    <m:r>
                      <a:rPr lang="vi-VN" b="0" i="1" smtClean="0">
                        <a:latin typeface="Cambria Math" panose="02040503050406030204" pitchFamily="18" charset="0"/>
                      </a:rPr>
                      <m:t>𝜔</m:t>
                    </m:r>
                    <m:r>
                      <a:rPr lang="vi-VN" b="0" i="1" smtClean="0">
                        <a:latin typeface="Cambria Math" panose="02040503050406030204" pitchFamily="18" charset="0"/>
                      </a:rPr>
                      <m:t>&gt;</m:t>
                    </m:r>
                    <m:r>
                      <a:rPr lang="vi-VN" b="0" i="1" smtClean="0">
                        <a:latin typeface="Cambria Math" panose="02040503050406030204" pitchFamily="18" charset="0"/>
                      </a:rPr>
                      <m:t>𝛽𝜇</m:t>
                    </m:r>
                  </m:oMath>
                </a14:m>
                <a:r>
                  <a:rPr lang="en-GB" dirty="0"/>
                  <a:t>; else, create a new o-micro-cluster</a:t>
                </a:r>
              </a:p>
              <a:p>
                <a:pPr marL="329184" indent="-329184" defTabSz="560831">
                  <a:spcBef>
                    <a:spcPts val="3000"/>
                  </a:spcBef>
                  <a:defRPr sz="2688"/>
                </a:pPr>
                <a:r>
                  <a:rPr lang="en-GB" b="1" dirty="0"/>
                  <a:t>Offline phase:</a:t>
                </a:r>
                <a:r>
                  <a:rPr lang="en-GB" dirty="0"/>
                  <a:t> DBSCAN</a:t>
                </a:r>
                <a:endParaRPr dirty="0"/>
              </a:p>
            </p:txBody>
          </p:sp>
        </mc:Choice>
        <mc:Fallback xmlns="">
          <p:sp>
            <p:nvSpPr>
              <p:cNvPr id="477" name="Based on DBSCAN…"/>
              <p:cNvSpPr txBox="1">
                <a:spLocks noGrp="1" noRot="1" noChangeAspect="1" noMove="1" noResize="1" noEditPoints="1" noAdjustHandles="1" noChangeArrowheads="1" noChangeShapeType="1" noTextEdit="1"/>
              </p:cNvSpPr>
              <p:nvPr>
                <p:ph type="body" sz="half" idx="1"/>
              </p:nvPr>
            </p:nvSpPr>
            <p:spPr>
              <a:xfrm>
                <a:off x="952500" y="2883205"/>
                <a:ext cx="6597831" cy="6409509"/>
              </a:xfrm>
              <a:prstGeom prst="rect">
                <a:avLst/>
              </a:prstGeom>
              <a:blipFill>
                <a:blip r:embed="rId4"/>
                <a:stretch>
                  <a:fillRect l="-1152" r="-960"/>
                </a:stretch>
              </a:blipFill>
            </p:spPr>
            <p:txBody>
              <a:bodyPr/>
              <a:lstStyle/>
              <a:p>
                <a:r>
                  <a:rPr lang="en-FR">
                    <a:noFill/>
                  </a:rPr>
                  <a:t> </a:t>
                </a:r>
              </a:p>
            </p:txBody>
          </p:sp>
        </mc:Fallback>
      </mc:AlternateContent>
      <p:sp>
        <p:nvSpPr>
          <p:cNvPr id="4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479" name="Feng Cao, Martin Ester, Weining Qian, Aoying Zhou: “Density-Based Clustering over an Evolving Data Stream with Noise”. SDM ‘06"/>
          <p:cNvSpPr txBox="1"/>
          <p:nvPr/>
        </p:nvSpPr>
        <p:spPr>
          <a:xfrm>
            <a:off x="0" y="1685985"/>
            <a:ext cx="12998450"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1600">
                <a:latin typeface="Helvetica"/>
                <a:ea typeface="Helvetica"/>
                <a:cs typeface="Helvetica"/>
                <a:sym typeface="Helvetica"/>
              </a:defRPr>
            </a:lvl1pPr>
          </a:lstStyle>
          <a:p>
            <a:r>
              <a:rPr dirty="0">
                <a:latin typeface="+mn-lt"/>
              </a:rPr>
              <a:t>Feng Cao</a:t>
            </a:r>
            <a:r>
              <a:rPr lang="vi-VN" dirty="0">
                <a:latin typeface="+mn-lt"/>
              </a:rPr>
              <a:t> and</a:t>
            </a:r>
            <a:r>
              <a:rPr dirty="0">
                <a:latin typeface="+mn-lt"/>
              </a:rPr>
              <a:t> Martin Ester</a:t>
            </a:r>
            <a:r>
              <a:rPr lang="vi-VN" dirty="0">
                <a:latin typeface="+mn-lt"/>
              </a:rPr>
              <a:t> and</a:t>
            </a:r>
            <a:r>
              <a:rPr dirty="0">
                <a:latin typeface="+mn-lt"/>
              </a:rPr>
              <a:t> </a:t>
            </a:r>
            <a:r>
              <a:rPr dirty="0" err="1">
                <a:latin typeface="+mn-lt"/>
              </a:rPr>
              <a:t>Weining</a:t>
            </a:r>
            <a:r>
              <a:rPr dirty="0">
                <a:latin typeface="+mn-lt"/>
              </a:rPr>
              <a:t> Qian</a:t>
            </a:r>
            <a:r>
              <a:rPr lang="en-FR" dirty="0">
                <a:latin typeface="+mn-lt"/>
              </a:rPr>
              <a:t> and</a:t>
            </a:r>
            <a:r>
              <a:rPr dirty="0">
                <a:latin typeface="+mn-lt"/>
              </a:rPr>
              <a:t> </a:t>
            </a:r>
            <a:r>
              <a:rPr dirty="0" err="1">
                <a:latin typeface="+mn-lt"/>
              </a:rPr>
              <a:t>Aoying</a:t>
            </a:r>
            <a:r>
              <a:rPr dirty="0">
                <a:latin typeface="+mn-lt"/>
              </a:rPr>
              <a:t> Zhou</a:t>
            </a:r>
            <a:r>
              <a:rPr lang="vi-VN" dirty="0">
                <a:latin typeface="+mn-lt"/>
              </a:rPr>
              <a:t>. </a:t>
            </a:r>
            <a:r>
              <a:rPr lang="en-GB" b="1" dirty="0">
                <a:latin typeface="+mn-lt"/>
              </a:rPr>
              <a:t>Density-Based Clustering over an Evolving Data Stream with Noise</a:t>
            </a:r>
            <a:r>
              <a:rPr dirty="0">
                <a:latin typeface="+mn-lt"/>
              </a:rPr>
              <a:t>. </a:t>
            </a:r>
            <a:r>
              <a:rPr lang="en-FR" dirty="0">
                <a:latin typeface="+mn-lt"/>
              </a:rPr>
              <a:t>In: </a:t>
            </a:r>
            <a:r>
              <a:rPr lang="en-FR" i="1" dirty="0">
                <a:latin typeface="+mn-lt"/>
              </a:rPr>
              <a:t>Proceedings of the 2006 SIAM International Conference on Data Mining (SDM)</a:t>
            </a:r>
            <a:r>
              <a:rPr lang="en-FR" dirty="0">
                <a:latin typeface="+mn-lt"/>
              </a:rPr>
              <a:t>. Society for Industrial and Applied Mathematics (SIAM), 328-339. </a:t>
            </a:r>
            <a:r>
              <a:rPr lang="en-GB" dirty="0">
                <a:latin typeface="+mn-lt"/>
                <a:hlinkClick r:id="rId5"/>
              </a:rPr>
              <a:t>https://doi.org/10.1137/1.9781611972764.29</a:t>
            </a:r>
            <a:endParaRPr dirty="0">
              <a:latin typeface="+mn-lt"/>
            </a:endParaRPr>
          </a:p>
        </p:txBody>
      </p:sp>
      <p:pic>
        <p:nvPicPr>
          <p:cNvPr id="480" name="Image" descr="Image"/>
          <p:cNvPicPr>
            <a:picLocks noChangeAspect="1"/>
          </p:cNvPicPr>
          <p:nvPr/>
        </p:nvPicPr>
        <p:blipFill>
          <a:blip r:embed="rId3"/>
          <a:srcRect l="827" t="2465" r="49820" b="2465"/>
          <a:stretch>
            <a:fillRect/>
          </a:stretch>
        </p:blipFill>
        <p:spPr>
          <a:xfrm>
            <a:off x="8371686" y="2684439"/>
            <a:ext cx="3292093" cy="349992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Outline"/>
          <p:cNvSpPr txBox="1">
            <a:spLocks noGrp="1"/>
          </p:cNvSpPr>
          <p:nvPr>
            <p:ph type="title"/>
          </p:nvPr>
        </p:nvSpPr>
        <p:spPr>
          <a:prstGeom prst="rect">
            <a:avLst/>
          </a:prstGeom>
        </p:spPr>
        <p:txBody>
          <a:bodyPr>
            <a:normAutofit/>
          </a:bodyPr>
          <a:lstStyle/>
          <a:p>
            <a:r>
              <a:rPr lang="en-FR" sz="7000" dirty="0"/>
              <a:t>OUTLINE</a:t>
            </a:r>
            <a:endParaRPr sz="7000" dirty="0"/>
          </a:p>
        </p:txBody>
      </p:sp>
      <p:sp>
        <p:nvSpPr>
          <p:cNvPr id="247" name="Introduction to ML for data streams…"/>
          <p:cNvSpPr txBox="1">
            <a:spLocks noGrp="1"/>
          </p:cNvSpPr>
          <p:nvPr>
            <p:ph type="body" sz="half" idx="1"/>
          </p:nvPr>
        </p:nvSpPr>
        <p:spPr>
          <a:xfrm>
            <a:off x="715960" y="2205983"/>
            <a:ext cx="7484134" cy="6286501"/>
          </a:xfrm>
          <a:prstGeom prst="rect">
            <a:avLst/>
          </a:prstGeom>
        </p:spPr>
        <p:txBody>
          <a:bodyPr/>
          <a:lstStyle/>
          <a:p>
            <a:r>
              <a:rPr lang="vi-VN" dirty="0"/>
              <a:t>A (very brief) introduction to </a:t>
            </a:r>
            <a:r>
              <a:rPr lang="vi-VN" b="1" dirty="0"/>
              <a:t>River</a:t>
            </a:r>
          </a:p>
          <a:p>
            <a:r>
              <a:rPr lang="vi-VN" dirty="0"/>
              <a:t>Online clustering algorithms:</a:t>
            </a:r>
          </a:p>
          <a:p>
            <a:pPr lvl="1"/>
            <a:r>
              <a:rPr lang="vi-VN" dirty="0"/>
              <a:t>Challenges and Solutions</a:t>
            </a:r>
          </a:p>
          <a:p>
            <a:pPr lvl="1"/>
            <a:r>
              <a:rPr lang="vi-VN" dirty="0"/>
              <a:t>Approaches</a:t>
            </a:r>
          </a:p>
          <a:p>
            <a:pPr lvl="1"/>
            <a:r>
              <a:rPr lang="vi-VN" dirty="0"/>
              <a:t>State-of-the-art algorithms</a:t>
            </a:r>
          </a:p>
          <a:p>
            <a:pPr lvl="1"/>
            <a:r>
              <a:rPr lang="vi-VN" dirty="0"/>
              <a:t>Further steps and Personal insights </a:t>
            </a:r>
          </a:p>
          <a:p>
            <a:r>
              <a:rPr lang="vi-VN" dirty="0"/>
              <a:t>Online clustering benchmarking with River</a:t>
            </a:r>
            <a:br>
              <a:rPr lang="vi-VN" dirty="0"/>
            </a:br>
            <a:endParaRPr lang="vi-VN" dirty="0"/>
          </a:p>
        </p:txBody>
      </p:sp>
      <p:sp>
        <p:nvSpPr>
          <p:cNvPr id="248" name="Slide Number"/>
          <p:cNvSpPr txBox="1">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50" name="https://sites.google.com/view/pakdd2022tutorial"/>
          <p:cNvSpPr txBox="1"/>
          <p:nvPr/>
        </p:nvSpPr>
        <p:spPr>
          <a:xfrm>
            <a:off x="-6350" y="8094967"/>
            <a:ext cx="13004799" cy="11569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000" b="1">
                <a:latin typeface="Helvetica"/>
                <a:ea typeface="Helvetica"/>
                <a:cs typeface="Helvetica"/>
                <a:sym typeface="Helvetica"/>
              </a:defRPr>
            </a:lvl1pPr>
          </a:lstStyle>
          <a:p>
            <a:pPr>
              <a:lnSpc>
                <a:spcPct val="150000"/>
              </a:lnSpc>
            </a:pPr>
            <a:r>
              <a:rPr lang="en-GB" sz="2400" dirty="0">
                <a:hlinkClick r:id="rId3"/>
              </a:rPr>
              <a:t>https://hoanganhngo610.github.io/river-clustering.kdd.2022/</a:t>
            </a:r>
            <a:br>
              <a:rPr lang="en-GB" sz="2400" dirty="0"/>
            </a:br>
            <a:r>
              <a:rPr lang="en-GB" sz="2400" dirty="0">
                <a:hlinkClick r:id="rId4"/>
              </a:rPr>
              <a:t>https://doi.org/10.1145/3534678.3542600</a:t>
            </a:r>
            <a:endParaRPr lang="en-GB" sz="2400" dirty="0"/>
          </a:p>
        </p:txBody>
      </p:sp>
      <p:pic>
        <p:nvPicPr>
          <p:cNvPr id="5" name="Graphic 4">
            <a:extLst>
              <a:ext uri="{FF2B5EF4-FFF2-40B4-BE49-F238E27FC236}">
                <a16:creationId xmlns:a16="http://schemas.microsoft.com/office/drawing/2014/main" id="{AA7F3798-7A73-D3D9-99DA-B60527C56E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52560" y="3505200"/>
            <a:ext cx="6350000" cy="2743200"/>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F36D-FE4E-3C96-AD70-899F7CE455EA}"/>
              </a:ext>
            </a:extLst>
          </p:cNvPr>
          <p:cNvSpPr>
            <a:spLocks noGrp="1"/>
          </p:cNvSpPr>
          <p:nvPr>
            <p:ph type="title"/>
          </p:nvPr>
        </p:nvSpPr>
        <p:spPr/>
        <p:txBody>
          <a:bodyPr>
            <a:normAutofit/>
          </a:bodyPr>
          <a:lstStyle/>
          <a:p>
            <a:r>
              <a:rPr lang="en-FR" sz="6000" dirty="0"/>
              <a:t>EVOSTREAM</a:t>
            </a:r>
          </a:p>
        </p:txBody>
      </p:sp>
      <p:sp>
        <p:nvSpPr>
          <p:cNvPr id="3" name="Text Placeholder 2">
            <a:extLst>
              <a:ext uri="{FF2B5EF4-FFF2-40B4-BE49-F238E27FC236}">
                <a16:creationId xmlns:a16="http://schemas.microsoft.com/office/drawing/2014/main" id="{E4A4B892-9FD5-87F5-9E33-BA0D16F50AF0}"/>
              </a:ext>
            </a:extLst>
          </p:cNvPr>
          <p:cNvSpPr>
            <a:spLocks noGrp="1"/>
          </p:cNvSpPr>
          <p:nvPr>
            <p:ph type="body" idx="1"/>
          </p:nvPr>
        </p:nvSpPr>
        <p:spPr>
          <a:xfrm>
            <a:off x="946150" y="3014936"/>
            <a:ext cx="11099800" cy="6286500"/>
          </a:xfrm>
        </p:spPr>
        <p:txBody>
          <a:bodyPr>
            <a:normAutofit/>
          </a:bodyPr>
          <a:lstStyle/>
          <a:p>
            <a:pPr>
              <a:spcBef>
                <a:spcPts val="2400"/>
              </a:spcBef>
            </a:pPr>
            <a:r>
              <a:rPr lang="en-FR" sz="2800" dirty="0"/>
              <a:t>A fairly new online clustering algorithm.</a:t>
            </a:r>
          </a:p>
          <a:p>
            <a:pPr>
              <a:spcBef>
                <a:spcPts val="2400"/>
              </a:spcBef>
            </a:pPr>
            <a:r>
              <a:rPr lang="en-FR" sz="2800" dirty="0"/>
              <a:t>evoStream employs an evolutionary algorithm, first introduced by Maulik U. and </a:t>
            </a:r>
            <a:r>
              <a:rPr lang="en-GB" sz="2800" dirty="0"/>
              <a:t>Bandyopadhyay S. (2000), to utilize “idle” time efficiently to find better macro-cluster solutions.</a:t>
            </a:r>
          </a:p>
          <a:p>
            <a:pPr>
              <a:spcBef>
                <a:spcPts val="2400"/>
              </a:spcBef>
            </a:pPr>
            <a:r>
              <a:rPr lang="en-GB" sz="2800" dirty="0"/>
              <a:t>In the evolution algorithm, promising solutions are combined to create off-springs which can combine the best attributes of both parents.</a:t>
            </a:r>
          </a:p>
          <a:p>
            <a:pPr>
              <a:spcBef>
                <a:spcPts val="2400"/>
              </a:spcBef>
            </a:pPr>
            <a:r>
              <a:rPr lang="en-GB" sz="2800" dirty="0"/>
              <a:t>Include two phases: </a:t>
            </a:r>
            <a:r>
              <a:rPr lang="en-GB" sz="2800" b="1" dirty="0"/>
              <a:t>Micro-cluster maintenance</a:t>
            </a:r>
            <a:r>
              <a:rPr lang="en-GB" sz="2800" dirty="0"/>
              <a:t> (online learning phase) and </a:t>
            </a:r>
            <a:r>
              <a:rPr lang="en-GB" sz="2800" b="1" dirty="0"/>
              <a:t>evolutionary step of micro-cluster generation</a:t>
            </a:r>
            <a:r>
              <a:rPr lang="en-GB" sz="2800" dirty="0"/>
              <a:t> (offline phase)</a:t>
            </a:r>
          </a:p>
        </p:txBody>
      </p:sp>
      <p:sp>
        <p:nvSpPr>
          <p:cNvPr id="4" name="Slide Number Placeholder 3">
            <a:extLst>
              <a:ext uri="{FF2B5EF4-FFF2-40B4-BE49-F238E27FC236}">
                <a16:creationId xmlns:a16="http://schemas.microsoft.com/office/drawing/2014/main" id="{0BD4D338-FE5C-307F-45D5-B63FECB5C863}"/>
              </a:ext>
            </a:extLst>
          </p:cNvPr>
          <p:cNvSpPr>
            <a:spLocks noGrp="1"/>
          </p:cNvSpPr>
          <p:nvPr>
            <p:ph type="sldNum" sz="quarter" idx="2"/>
          </p:nvPr>
        </p:nvSpPr>
        <p:spPr/>
        <p:txBody>
          <a:bodyPr/>
          <a:lstStyle/>
          <a:p>
            <a:fld id="{86CB4B4D-7CA3-9044-876B-883B54F8677D}" type="slidenum">
              <a:rPr lang="en-FR" smtClean="0"/>
              <a:t>20</a:t>
            </a:fld>
            <a:endParaRPr lang="en-FR"/>
          </a:p>
        </p:txBody>
      </p:sp>
      <p:sp>
        <p:nvSpPr>
          <p:cNvPr id="5" name="TextBox 4">
            <a:extLst>
              <a:ext uri="{FF2B5EF4-FFF2-40B4-BE49-F238E27FC236}">
                <a16:creationId xmlns:a16="http://schemas.microsoft.com/office/drawing/2014/main" id="{08339E98-3134-3B85-C6FD-DC772511A15D}"/>
              </a:ext>
            </a:extLst>
          </p:cNvPr>
          <p:cNvSpPr txBox="1"/>
          <p:nvPr/>
        </p:nvSpPr>
        <p:spPr>
          <a:xfrm>
            <a:off x="0" y="2214183"/>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Matthias Carnein and Heike Trautmann. 2018. </a:t>
            </a:r>
            <a:r>
              <a:rPr kumimoji="0" lang="en-FR" sz="1600" b="1" i="0" u="none" strike="noStrike" cap="none" spc="0" normalizeH="0" baseline="0" dirty="0">
                <a:ln>
                  <a:noFill/>
                </a:ln>
                <a:solidFill>
                  <a:srgbClr val="000000"/>
                </a:solidFill>
                <a:effectLst/>
                <a:uFillTx/>
                <a:latin typeface="+mn-lt"/>
                <a:ea typeface="+mn-ea"/>
                <a:cs typeface="+mn-cs"/>
                <a:sym typeface="Helvetica Light"/>
              </a:rPr>
              <a:t>evoStream – Evolutionary Stream Clustering Utilizing Idle Time</a:t>
            </a:r>
            <a:r>
              <a:rPr kumimoji="0" lang="en-FR" sz="1600" b="0" i="0" u="none" strike="noStrike" cap="none" spc="0" normalizeH="0" baseline="0" dirty="0">
                <a:ln>
                  <a:noFill/>
                </a:ln>
                <a:solidFill>
                  <a:srgbClr val="000000"/>
                </a:solidFill>
                <a:effectLst/>
                <a:uFillTx/>
                <a:latin typeface="+mn-lt"/>
                <a:ea typeface="+mn-ea"/>
                <a:cs typeface="+mn-cs"/>
                <a:sym typeface="Helvetica Light"/>
              </a:rPr>
              <a:t>. </a:t>
            </a:r>
            <a:r>
              <a:rPr kumimoji="0" lang="en-FR" sz="1600" b="0" i="1" u="none" strike="noStrike" cap="none" spc="0" normalizeH="0" baseline="0" dirty="0">
                <a:ln>
                  <a:noFill/>
                </a:ln>
                <a:solidFill>
                  <a:srgbClr val="000000"/>
                </a:solidFill>
                <a:effectLst/>
                <a:uFillTx/>
                <a:latin typeface="+mn-lt"/>
                <a:ea typeface="+mn-ea"/>
                <a:cs typeface="+mn-cs"/>
                <a:sym typeface="Helvetica Light"/>
              </a:rPr>
              <a:t>Big Data Research </a:t>
            </a:r>
            <a:r>
              <a:rPr kumimoji="0" lang="en-FR" sz="1600" b="0" i="0" u="none" strike="noStrike" cap="none" spc="0" normalizeH="0" baseline="0" dirty="0">
                <a:ln>
                  <a:noFill/>
                </a:ln>
                <a:solidFill>
                  <a:srgbClr val="000000"/>
                </a:solidFill>
                <a:effectLst/>
                <a:uFillTx/>
                <a:latin typeface="+mn-lt"/>
                <a:ea typeface="+mn-ea"/>
                <a:cs typeface="+mn-cs"/>
                <a:sym typeface="Helvetica Light"/>
              </a:rPr>
              <a:t>14 (2018), 101-111. </a:t>
            </a:r>
            <a:r>
              <a:rPr lang="en-GB" sz="1600" dirty="0">
                <a:hlinkClick r:id="rId3" tooltip="Persistent link using digital object identifier"/>
              </a:rPr>
              <a:t>https://doi.org/10.1016/j.bdr.2018.05.005</a:t>
            </a:r>
            <a:endParaRPr kumimoji="0" lang="en-FR" sz="1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77282923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F36D-FE4E-3C96-AD70-899F7CE455EA}"/>
              </a:ext>
            </a:extLst>
          </p:cNvPr>
          <p:cNvSpPr>
            <a:spLocks noGrp="1"/>
          </p:cNvSpPr>
          <p:nvPr>
            <p:ph type="title"/>
          </p:nvPr>
        </p:nvSpPr>
        <p:spPr/>
        <p:txBody>
          <a:bodyPr>
            <a:normAutofit/>
          </a:bodyPr>
          <a:lstStyle/>
          <a:p>
            <a:r>
              <a:rPr lang="en-FR" sz="6000" dirty="0"/>
              <a:t>EVOSTREAM</a:t>
            </a:r>
          </a:p>
        </p:txBody>
      </p:sp>
      <p:sp>
        <p:nvSpPr>
          <p:cNvPr id="4" name="Slide Number Placeholder 3">
            <a:extLst>
              <a:ext uri="{FF2B5EF4-FFF2-40B4-BE49-F238E27FC236}">
                <a16:creationId xmlns:a16="http://schemas.microsoft.com/office/drawing/2014/main" id="{0BD4D338-FE5C-307F-45D5-B63FECB5C863}"/>
              </a:ext>
            </a:extLst>
          </p:cNvPr>
          <p:cNvSpPr>
            <a:spLocks noGrp="1"/>
          </p:cNvSpPr>
          <p:nvPr>
            <p:ph type="sldNum" sz="quarter" idx="2"/>
          </p:nvPr>
        </p:nvSpPr>
        <p:spPr/>
        <p:txBody>
          <a:bodyPr/>
          <a:lstStyle/>
          <a:p>
            <a:fld id="{86CB4B4D-7CA3-9044-876B-883B54F8677D}" type="slidenum">
              <a:rPr lang="en-FR" smtClean="0"/>
              <a:t>21</a:t>
            </a:fld>
            <a:endParaRPr lang="en-FR"/>
          </a:p>
        </p:txBody>
      </p:sp>
      <p:pic>
        <p:nvPicPr>
          <p:cNvPr id="6" name="Picture 5">
            <a:extLst>
              <a:ext uri="{FF2B5EF4-FFF2-40B4-BE49-F238E27FC236}">
                <a16:creationId xmlns:a16="http://schemas.microsoft.com/office/drawing/2014/main" id="{597ED83E-82A5-4330-4103-0EA699A01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68781"/>
            <a:ext cx="13004800" cy="4501661"/>
          </a:xfrm>
          <a:prstGeom prst="rect">
            <a:avLst/>
          </a:prstGeom>
        </p:spPr>
      </p:pic>
      <p:sp>
        <p:nvSpPr>
          <p:cNvPr id="7" name="TextBox 6">
            <a:extLst>
              <a:ext uri="{FF2B5EF4-FFF2-40B4-BE49-F238E27FC236}">
                <a16:creationId xmlns:a16="http://schemas.microsoft.com/office/drawing/2014/main" id="{C53BCA8A-1347-987C-D004-FB7C3A582CB5}"/>
              </a:ext>
            </a:extLst>
          </p:cNvPr>
          <p:cNvSpPr txBox="1"/>
          <p:nvPr/>
        </p:nvSpPr>
        <p:spPr>
          <a:xfrm>
            <a:off x="2575043" y="8304740"/>
            <a:ext cx="785471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FR" sz="2400" b="0" i="0" u="none" strike="noStrike" cap="none" spc="0" normalizeH="0" baseline="0" dirty="0">
                <a:ln>
                  <a:noFill/>
                </a:ln>
                <a:solidFill>
                  <a:srgbClr val="000000"/>
                </a:solidFill>
                <a:effectLst/>
                <a:uFillTx/>
                <a:latin typeface="+mn-lt"/>
                <a:ea typeface="+mn-ea"/>
                <a:cs typeface="+mn-cs"/>
                <a:sym typeface="Helvetica Light"/>
              </a:rPr>
              <a:t>evoStream algorithm (with both online and offline phase)</a:t>
            </a:r>
          </a:p>
        </p:txBody>
      </p:sp>
      <p:sp>
        <p:nvSpPr>
          <p:cNvPr id="8" name="TextBox 7">
            <a:extLst>
              <a:ext uri="{FF2B5EF4-FFF2-40B4-BE49-F238E27FC236}">
                <a16:creationId xmlns:a16="http://schemas.microsoft.com/office/drawing/2014/main" id="{7EE24EA3-4444-3A4F-E40C-4FAF341D0144}"/>
              </a:ext>
            </a:extLst>
          </p:cNvPr>
          <p:cNvSpPr txBox="1"/>
          <p:nvPr/>
        </p:nvSpPr>
        <p:spPr>
          <a:xfrm>
            <a:off x="-6350" y="2225614"/>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Matthias Carnein and Heike Trautmann. 2018. </a:t>
            </a:r>
            <a:r>
              <a:rPr kumimoji="0" lang="en-FR" sz="1600" b="1" i="0" u="none" strike="noStrike" cap="none" spc="0" normalizeH="0" baseline="0" dirty="0">
                <a:ln>
                  <a:noFill/>
                </a:ln>
                <a:solidFill>
                  <a:srgbClr val="000000"/>
                </a:solidFill>
                <a:effectLst/>
                <a:uFillTx/>
                <a:latin typeface="+mn-lt"/>
                <a:ea typeface="+mn-ea"/>
                <a:cs typeface="+mn-cs"/>
                <a:sym typeface="Helvetica Light"/>
              </a:rPr>
              <a:t>evoStream – Evolutionary Stream Clustering Utilizing Idle Time</a:t>
            </a:r>
            <a:r>
              <a:rPr kumimoji="0" lang="en-FR" sz="1600" b="0" i="0" u="none" strike="noStrike" cap="none" spc="0" normalizeH="0" baseline="0" dirty="0">
                <a:ln>
                  <a:noFill/>
                </a:ln>
                <a:solidFill>
                  <a:srgbClr val="000000"/>
                </a:solidFill>
                <a:effectLst/>
                <a:uFillTx/>
                <a:latin typeface="+mn-lt"/>
                <a:ea typeface="+mn-ea"/>
                <a:cs typeface="+mn-cs"/>
                <a:sym typeface="Helvetica Light"/>
              </a:rPr>
              <a:t>. </a:t>
            </a:r>
            <a:r>
              <a:rPr kumimoji="0" lang="en-FR" sz="1600" b="0" i="1" u="none" strike="noStrike" cap="none" spc="0" normalizeH="0" baseline="0" dirty="0">
                <a:ln>
                  <a:noFill/>
                </a:ln>
                <a:solidFill>
                  <a:srgbClr val="000000"/>
                </a:solidFill>
                <a:effectLst/>
                <a:uFillTx/>
                <a:latin typeface="+mn-lt"/>
                <a:ea typeface="+mn-ea"/>
                <a:cs typeface="+mn-cs"/>
                <a:sym typeface="Helvetica Light"/>
              </a:rPr>
              <a:t>Big Data Research </a:t>
            </a:r>
            <a:r>
              <a:rPr kumimoji="0" lang="en-FR" sz="1600" b="0" i="0" u="none" strike="noStrike" cap="none" spc="0" normalizeH="0" baseline="0" dirty="0">
                <a:ln>
                  <a:noFill/>
                </a:ln>
                <a:solidFill>
                  <a:srgbClr val="000000"/>
                </a:solidFill>
                <a:effectLst/>
                <a:uFillTx/>
                <a:latin typeface="+mn-lt"/>
                <a:ea typeface="+mn-ea"/>
                <a:cs typeface="+mn-cs"/>
                <a:sym typeface="Helvetica Light"/>
              </a:rPr>
              <a:t>14 (2018), 101-111. </a:t>
            </a:r>
            <a:r>
              <a:rPr lang="en-GB" sz="1600" dirty="0">
                <a:hlinkClick r:id="rId4" tooltip="Persistent link using digital object identifier"/>
              </a:rPr>
              <a:t>https://doi.org/10.1016/j.bdr.2018.05.005</a:t>
            </a:r>
            <a:endParaRPr kumimoji="0" lang="en-FR" sz="1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10142319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F36D-FE4E-3C96-AD70-899F7CE455EA}"/>
              </a:ext>
            </a:extLst>
          </p:cNvPr>
          <p:cNvSpPr>
            <a:spLocks noGrp="1"/>
          </p:cNvSpPr>
          <p:nvPr>
            <p:ph type="title"/>
          </p:nvPr>
        </p:nvSpPr>
        <p:spPr/>
        <p:txBody>
          <a:bodyPr>
            <a:normAutofit/>
          </a:bodyPr>
          <a:lstStyle/>
          <a:p>
            <a:r>
              <a:rPr lang="en-FR" sz="6000" dirty="0"/>
              <a:t>EVOSTREAM</a:t>
            </a:r>
          </a:p>
        </p:txBody>
      </p:sp>
      <p:sp>
        <p:nvSpPr>
          <p:cNvPr id="4" name="Slide Number Placeholder 3">
            <a:extLst>
              <a:ext uri="{FF2B5EF4-FFF2-40B4-BE49-F238E27FC236}">
                <a16:creationId xmlns:a16="http://schemas.microsoft.com/office/drawing/2014/main" id="{0BD4D338-FE5C-307F-45D5-B63FECB5C863}"/>
              </a:ext>
            </a:extLst>
          </p:cNvPr>
          <p:cNvSpPr>
            <a:spLocks noGrp="1"/>
          </p:cNvSpPr>
          <p:nvPr>
            <p:ph type="sldNum" sz="quarter" idx="2"/>
          </p:nvPr>
        </p:nvSpPr>
        <p:spPr/>
        <p:txBody>
          <a:bodyPr/>
          <a:lstStyle/>
          <a:p>
            <a:fld id="{86CB4B4D-7CA3-9044-876B-883B54F8677D}" type="slidenum">
              <a:rPr lang="en-FR" smtClean="0"/>
              <a:t>22</a:t>
            </a:fld>
            <a:endParaRPr lang="en-F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53BCA8A-1347-987C-D004-FB7C3A582CB5}"/>
                  </a:ext>
                </a:extLst>
              </p:cNvPr>
              <p:cNvSpPr txBox="1"/>
              <p:nvPr/>
            </p:nvSpPr>
            <p:spPr>
              <a:xfrm>
                <a:off x="3378637" y="7132659"/>
                <a:ext cx="6234848" cy="506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FR" sz="2400" b="0" i="0" u="none" strike="noStrike" cap="none" spc="0" normalizeH="0" baseline="0" dirty="0">
                    <a:ln>
                      <a:noFill/>
                    </a:ln>
                    <a:solidFill>
                      <a:srgbClr val="000000"/>
                    </a:solidFill>
                    <a:effectLst/>
                    <a:uFillTx/>
                    <a:latin typeface="+mn-lt"/>
                    <a:ea typeface="+mn-ea"/>
                    <a:cs typeface="+mn-cs"/>
                    <a:sym typeface="Helvetica Light"/>
                  </a:rPr>
                  <a:t>Cleanup phase (after each </a:t>
                </a:r>
                <a14:m>
                  <m:oMath xmlns:m="http://schemas.openxmlformats.org/officeDocument/2006/math">
                    <m:sSub>
                      <m:sSubPr>
                        <m:ctrlPr>
                          <a:rPr lang="vi-VN" sz="2400" b="0" i="1" dirty="0" smtClean="0">
                            <a:latin typeface="Cambria Math" panose="02040503050406030204" pitchFamily="18" charset="0"/>
                          </a:rPr>
                        </m:ctrlPr>
                      </m:sSubPr>
                      <m:e>
                        <m:r>
                          <m:rPr>
                            <m:sty m:val="p"/>
                          </m:rPr>
                          <a:rPr lang="en-FR" sz="2400" dirty="0">
                            <a:latin typeface="Cambria Math" panose="02040503050406030204" pitchFamily="18" charset="0"/>
                          </a:rPr>
                          <m:t>t</m:t>
                        </m:r>
                      </m:e>
                      <m:sub>
                        <m:r>
                          <m:rPr>
                            <m:sty m:val="p"/>
                          </m:rPr>
                          <a:rPr lang="vi-VN" sz="2400" i="1" dirty="0" smtClean="0">
                            <a:latin typeface="Cambria Math" panose="02040503050406030204" pitchFamily="18" charset="0"/>
                          </a:rPr>
                          <m:t>gap</m:t>
                        </m:r>
                      </m:sub>
                    </m:sSub>
                  </m:oMath>
                </a14:m>
                <a:r>
                  <a:rPr kumimoji="0" lang="en-FR" sz="2400" b="0" i="0" u="none" strike="noStrike" cap="none" spc="0" normalizeH="0" baseline="0" dirty="0">
                    <a:ln>
                      <a:noFill/>
                    </a:ln>
                    <a:solidFill>
                      <a:srgbClr val="000000"/>
                    </a:solidFill>
                    <a:effectLst/>
                    <a:uFillTx/>
                    <a:latin typeface="+mn-lt"/>
                    <a:ea typeface="+mn-ea"/>
                    <a:cs typeface="+mn-cs"/>
                    <a:sym typeface="Helvetica Light"/>
                  </a:rPr>
                  <a:t> time interval)</a:t>
                </a:r>
              </a:p>
            </p:txBody>
          </p:sp>
        </mc:Choice>
        <mc:Fallback xmlns="">
          <p:sp>
            <p:nvSpPr>
              <p:cNvPr id="7" name="TextBox 6">
                <a:extLst>
                  <a:ext uri="{FF2B5EF4-FFF2-40B4-BE49-F238E27FC236}">
                    <a16:creationId xmlns:a16="http://schemas.microsoft.com/office/drawing/2014/main" id="{C53BCA8A-1347-987C-D004-FB7C3A582CB5}"/>
                  </a:ext>
                </a:extLst>
              </p:cNvPr>
              <p:cNvSpPr txBox="1">
                <a:spLocks noRot="1" noChangeAspect="1" noMove="1" noResize="1" noEditPoints="1" noAdjustHandles="1" noChangeArrowheads="1" noChangeShapeType="1" noTextEdit="1"/>
              </p:cNvSpPr>
              <p:nvPr/>
            </p:nvSpPr>
            <p:spPr>
              <a:xfrm>
                <a:off x="3378637" y="7132659"/>
                <a:ext cx="6234848" cy="506805"/>
              </a:xfrm>
              <a:prstGeom prst="rect">
                <a:avLst/>
              </a:prstGeom>
              <a:blipFill>
                <a:blip r:embed="rId3"/>
                <a:stretch>
                  <a:fillRect l="-1626" t="-4878" r="-1829" b="-21951"/>
                </a:stretch>
              </a:blipFill>
              <a:ln w="12700" cap="flat">
                <a:noFill/>
                <a:miter lim="400000"/>
              </a:ln>
              <a:effectLst/>
            </p:spPr>
            <p:txBody>
              <a:bodyPr/>
              <a:lstStyle/>
              <a:p>
                <a:r>
                  <a:rPr lang="en-FR">
                    <a:noFill/>
                  </a:rPr>
                  <a:t> </a:t>
                </a:r>
              </a:p>
            </p:txBody>
          </p:sp>
        </mc:Fallback>
      </mc:AlternateContent>
      <p:pic>
        <p:nvPicPr>
          <p:cNvPr id="5" name="Picture 4">
            <a:extLst>
              <a:ext uri="{FF2B5EF4-FFF2-40B4-BE49-F238E27FC236}">
                <a16:creationId xmlns:a16="http://schemas.microsoft.com/office/drawing/2014/main" id="{6054F8C1-8CAD-1E8C-AD8F-C41B32E68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 y="4164812"/>
            <a:ext cx="13004800" cy="1423975"/>
          </a:xfrm>
          <a:prstGeom prst="rect">
            <a:avLst/>
          </a:prstGeom>
        </p:spPr>
      </p:pic>
      <p:sp>
        <p:nvSpPr>
          <p:cNvPr id="9" name="TextBox 8">
            <a:extLst>
              <a:ext uri="{FF2B5EF4-FFF2-40B4-BE49-F238E27FC236}">
                <a16:creationId xmlns:a16="http://schemas.microsoft.com/office/drawing/2014/main" id="{34F2F626-EDA4-75DC-25FC-FEBA6A626FBC}"/>
              </a:ext>
            </a:extLst>
          </p:cNvPr>
          <p:cNvSpPr txBox="1"/>
          <p:nvPr/>
        </p:nvSpPr>
        <p:spPr>
          <a:xfrm>
            <a:off x="-6350" y="2225614"/>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Matthias Carnein and Heike Trautmann. 2018. </a:t>
            </a:r>
            <a:r>
              <a:rPr kumimoji="0" lang="en-FR" sz="1600" b="1" i="0" u="none" strike="noStrike" cap="none" spc="0" normalizeH="0" baseline="0" dirty="0">
                <a:ln>
                  <a:noFill/>
                </a:ln>
                <a:solidFill>
                  <a:srgbClr val="000000"/>
                </a:solidFill>
                <a:effectLst/>
                <a:uFillTx/>
                <a:latin typeface="+mn-lt"/>
                <a:ea typeface="+mn-ea"/>
                <a:cs typeface="+mn-cs"/>
                <a:sym typeface="Helvetica Light"/>
              </a:rPr>
              <a:t>evoStream – Evolutionary Stream Clustering Utilizing Idle Time</a:t>
            </a:r>
            <a:r>
              <a:rPr kumimoji="0" lang="en-FR" sz="1600" b="0" i="0" u="none" strike="noStrike" cap="none" spc="0" normalizeH="0" baseline="0" dirty="0">
                <a:ln>
                  <a:noFill/>
                </a:ln>
                <a:solidFill>
                  <a:srgbClr val="000000"/>
                </a:solidFill>
                <a:effectLst/>
                <a:uFillTx/>
                <a:latin typeface="+mn-lt"/>
                <a:ea typeface="+mn-ea"/>
                <a:cs typeface="+mn-cs"/>
                <a:sym typeface="Helvetica Light"/>
              </a:rPr>
              <a:t>. </a:t>
            </a:r>
            <a:r>
              <a:rPr kumimoji="0" lang="en-FR" sz="1600" b="0" i="1" u="none" strike="noStrike" cap="none" spc="0" normalizeH="0" baseline="0" dirty="0">
                <a:ln>
                  <a:noFill/>
                </a:ln>
                <a:solidFill>
                  <a:srgbClr val="000000"/>
                </a:solidFill>
                <a:effectLst/>
                <a:uFillTx/>
                <a:latin typeface="+mn-lt"/>
                <a:ea typeface="+mn-ea"/>
                <a:cs typeface="+mn-cs"/>
                <a:sym typeface="Helvetica Light"/>
              </a:rPr>
              <a:t>Big Data Research </a:t>
            </a:r>
            <a:r>
              <a:rPr kumimoji="0" lang="en-FR" sz="1600" b="0" i="0" u="none" strike="noStrike" cap="none" spc="0" normalizeH="0" baseline="0" dirty="0">
                <a:ln>
                  <a:noFill/>
                </a:ln>
                <a:solidFill>
                  <a:srgbClr val="000000"/>
                </a:solidFill>
                <a:effectLst/>
                <a:uFillTx/>
                <a:latin typeface="+mn-lt"/>
                <a:ea typeface="+mn-ea"/>
                <a:cs typeface="+mn-cs"/>
                <a:sym typeface="Helvetica Light"/>
              </a:rPr>
              <a:t>14 (2018), 101-111. </a:t>
            </a:r>
            <a:r>
              <a:rPr lang="en-GB" sz="1600" dirty="0">
                <a:hlinkClick r:id="rId5" tooltip="Persistent link using digital object identifier"/>
              </a:rPr>
              <a:t>https://doi.org/10.1016/j.bdr.2018.05.005</a:t>
            </a:r>
            <a:endParaRPr kumimoji="0" lang="en-FR" sz="1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76235382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F36D-FE4E-3C96-AD70-899F7CE455EA}"/>
              </a:ext>
            </a:extLst>
          </p:cNvPr>
          <p:cNvSpPr>
            <a:spLocks noGrp="1"/>
          </p:cNvSpPr>
          <p:nvPr>
            <p:ph type="title"/>
          </p:nvPr>
        </p:nvSpPr>
        <p:spPr/>
        <p:txBody>
          <a:bodyPr>
            <a:normAutofit/>
          </a:bodyPr>
          <a:lstStyle/>
          <a:p>
            <a:r>
              <a:rPr lang="en-FR" sz="6000" dirty="0"/>
              <a:t>EVOSTREAM</a:t>
            </a:r>
          </a:p>
        </p:txBody>
      </p:sp>
      <p:sp>
        <p:nvSpPr>
          <p:cNvPr id="4" name="Slide Number Placeholder 3">
            <a:extLst>
              <a:ext uri="{FF2B5EF4-FFF2-40B4-BE49-F238E27FC236}">
                <a16:creationId xmlns:a16="http://schemas.microsoft.com/office/drawing/2014/main" id="{0BD4D338-FE5C-307F-45D5-B63FECB5C863}"/>
              </a:ext>
            </a:extLst>
          </p:cNvPr>
          <p:cNvSpPr>
            <a:spLocks noGrp="1"/>
          </p:cNvSpPr>
          <p:nvPr>
            <p:ph type="sldNum" sz="quarter" idx="2"/>
          </p:nvPr>
        </p:nvSpPr>
        <p:spPr/>
        <p:txBody>
          <a:bodyPr/>
          <a:lstStyle/>
          <a:p>
            <a:fld id="{86CB4B4D-7CA3-9044-876B-883B54F8677D}" type="slidenum">
              <a:rPr lang="en-FR" smtClean="0"/>
              <a:t>23</a:t>
            </a:fld>
            <a:endParaRPr lang="en-FR"/>
          </a:p>
        </p:txBody>
      </p:sp>
      <p:sp>
        <p:nvSpPr>
          <p:cNvPr id="7" name="TextBox 6">
            <a:extLst>
              <a:ext uri="{FF2B5EF4-FFF2-40B4-BE49-F238E27FC236}">
                <a16:creationId xmlns:a16="http://schemas.microsoft.com/office/drawing/2014/main" id="{C53BCA8A-1347-987C-D004-FB7C3A582CB5}"/>
              </a:ext>
            </a:extLst>
          </p:cNvPr>
          <p:cNvSpPr txBox="1"/>
          <p:nvPr/>
        </p:nvSpPr>
        <p:spPr>
          <a:xfrm>
            <a:off x="3920845" y="7150099"/>
            <a:ext cx="515044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FR" sz="2400" b="0" i="0" u="none" strike="noStrike" cap="none" spc="0" normalizeH="0" baseline="0" dirty="0">
                <a:ln>
                  <a:noFill/>
                </a:ln>
                <a:solidFill>
                  <a:srgbClr val="000000"/>
                </a:solidFill>
                <a:effectLst/>
                <a:uFillTx/>
                <a:latin typeface="+mn-lt"/>
                <a:ea typeface="+mn-ea"/>
                <a:cs typeface="+mn-cs"/>
                <a:sym typeface="Helvetica Light"/>
              </a:rPr>
              <a:t>Evolution algorithm (during idle time)</a:t>
            </a:r>
          </a:p>
        </p:txBody>
      </p:sp>
      <p:pic>
        <p:nvPicPr>
          <p:cNvPr id="6" name="Picture 5">
            <a:extLst>
              <a:ext uri="{FF2B5EF4-FFF2-40B4-BE49-F238E27FC236}">
                <a16:creationId xmlns:a16="http://schemas.microsoft.com/office/drawing/2014/main" id="{5EAB83F7-4F91-D516-85E2-1ECBA1CEA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233427"/>
            <a:ext cx="13004800" cy="2286281"/>
          </a:xfrm>
          <a:prstGeom prst="rect">
            <a:avLst/>
          </a:prstGeom>
        </p:spPr>
      </p:pic>
      <p:sp>
        <p:nvSpPr>
          <p:cNvPr id="8" name="TextBox 7">
            <a:extLst>
              <a:ext uri="{FF2B5EF4-FFF2-40B4-BE49-F238E27FC236}">
                <a16:creationId xmlns:a16="http://schemas.microsoft.com/office/drawing/2014/main" id="{4C96DCC2-F156-0E33-2B7A-87678F6A8E14}"/>
              </a:ext>
            </a:extLst>
          </p:cNvPr>
          <p:cNvSpPr txBox="1"/>
          <p:nvPr/>
        </p:nvSpPr>
        <p:spPr>
          <a:xfrm>
            <a:off x="-6350" y="2225614"/>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FR" sz="1600" b="0" i="0" u="none" strike="noStrike" cap="none" spc="0" normalizeH="0" baseline="0" dirty="0">
                <a:ln>
                  <a:noFill/>
                </a:ln>
                <a:solidFill>
                  <a:srgbClr val="000000"/>
                </a:solidFill>
                <a:effectLst/>
                <a:uFillTx/>
                <a:latin typeface="+mn-lt"/>
                <a:ea typeface="+mn-ea"/>
                <a:cs typeface="+mn-cs"/>
                <a:sym typeface="Helvetica Light"/>
              </a:rPr>
              <a:t>Matthias Carnein and Heike Trautmann. 2018. </a:t>
            </a:r>
            <a:r>
              <a:rPr kumimoji="0" lang="en-FR" sz="1600" b="1" i="0" u="none" strike="noStrike" cap="none" spc="0" normalizeH="0" baseline="0" dirty="0">
                <a:ln>
                  <a:noFill/>
                </a:ln>
                <a:solidFill>
                  <a:srgbClr val="000000"/>
                </a:solidFill>
                <a:effectLst/>
                <a:uFillTx/>
                <a:latin typeface="+mn-lt"/>
                <a:ea typeface="+mn-ea"/>
                <a:cs typeface="+mn-cs"/>
                <a:sym typeface="Helvetica Light"/>
              </a:rPr>
              <a:t>evoStream – Evolutionary Stream Clustering Utilizing Idle Time</a:t>
            </a:r>
            <a:r>
              <a:rPr kumimoji="0" lang="en-FR" sz="1600" b="0" i="0" u="none" strike="noStrike" cap="none" spc="0" normalizeH="0" baseline="0" dirty="0">
                <a:ln>
                  <a:noFill/>
                </a:ln>
                <a:solidFill>
                  <a:srgbClr val="000000"/>
                </a:solidFill>
                <a:effectLst/>
                <a:uFillTx/>
                <a:latin typeface="+mn-lt"/>
                <a:ea typeface="+mn-ea"/>
                <a:cs typeface="+mn-cs"/>
                <a:sym typeface="Helvetica Light"/>
              </a:rPr>
              <a:t>. </a:t>
            </a:r>
            <a:r>
              <a:rPr kumimoji="0" lang="en-FR" sz="1600" b="0" i="1" u="none" strike="noStrike" cap="none" spc="0" normalizeH="0" baseline="0" dirty="0">
                <a:ln>
                  <a:noFill/>
                </a:ln>
                <a:solidFill>
                  <a:srgbClr val="000000"/>
                </a:solidFill>
                <a:effectLst/>
                <a:uFillTx/>
                <a:latin typeface="+mn-lt"/>
                <a:ea typeface="+mn-ea"/>
                <a:cs typeface="+mn-cs"/>
                <a:sym typeface="Helvetica Light"/>
              </a:rPr>
              <a:t>Big Data Research </a:t>
            </a:r>
            <a:r>
              <a:rPr kumimoji="0" lang="en-FR" sz="1600" b="0" i="0" u="none" strike="noStrike" cap="none" spc="0" normalizeH="0" baseline="0" dirty="0">
                <a:ln>
                  <a:noFill/>
                </a:ln>
                <a:solidFill>
                  <a:srgbClr val="000000"/>
                </a:solidFill>
                <a:effectLst/>
                <a:uFillTx/>
                <a:latin typeface="+mn-lt"/>
                <a:ea typeface="+mn-ea"/>
                <a:cs typeface="+mn-cs"/>
                <a:sym typeface="Helvetica Light"/>
              </a:rPr>
              <a:t>14 (2018), 101-111. </a:t>
            </a:r>
            <a:r>
              <a:rPr lang="en-GB" sz="1600" dirty="0">
                <a:hlinkClick r:id="rId4" tooltip="Persistent link using digital object identifier"/>
              </a:rPr>
              <a:t>https://doi.org/10.1016/j.bdr.2018.05.005</a:t>
            </a:r>
            <a:endParaRPr kumimoji="0" lang="en-FR" sz="1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1574812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71D7-43EB-ECA3-B046-B58460508F0E}"/>
              </a:ext>
            </a:extLst>
          </p:cNvPr>
          <p:cNvSpPr>
            <a:spLocks noGrp="1"/>
          </p:cNvSpPr>
          <p:nvPr>
            <p:ph type="title"/>
          </p:nvPr>
        </p:nvSpPr>
        <p:spPr/>
        <p:txBody>
          <a:bodyPr>
            <a:normAutofit/>
          </a:bodyPr>
          <a:lstStyle/>
          <a:p>
            <a:r>
              <a:rPr lang="en-FR" sz="6000" dirty="0"/>
              <a:t>EVALUATION</a:t>
            </a:r>
          </a:p>
        </p:txBody>
      </p:sp>
      <p:sp>
        <p:nvSpPr>
          <p:cNvPr id="4" name="Slide Number Placeholder 3">
            <a:extLst>
              <a:ext uri="{FF2B5EF4-FFF2-40B4-BE49-F238E27FC236}">
                <a16:creationId xmlns:a16="http://schemas.microsoft.com/office/drawing/2014/main" id="{60FD2AFC-8BD6-6F31-CA66-303847B72CFD}"/>
              </a:ext>
            </a:extLst>
          </p:cNvPr>
          <p:cNvSpPr>
            <a:spLocks noGrp="1"/>
          </p:cNvSpPr>
          <p:nvPr>
            <p:ph type="sldNum" sz="quarter" idx="2"/>
          </p:nvPr>
        </p:nvSpPr>
        <p:spPr/>
        <p:txBody>
          <a:bodyPr/>
          <a:lstStyle/>
          <a:p>
            <a:fld id="{86CB4B4D-7CA3-9044-876B-883B54F8677D}" type="slidenum">
              <a:rPr lang="en-FR" smtClean="0"/>
              <a:t>24</a:t>
            </a:fld>
            <a:endParaRPr lang="en-FR"/>
          </a:p>
        </p:txBody>
      </p:sp>
      <p:sp>
        <p:nvSpPr>
          <p:cNvPr id="5" name="Google Shape;264;p29">
            <a:extLst>
              <a:ext uri="{FF2B5EF4-FFF2-40B4-BE49-F238E27FC236}">
                <a16:creationId xmlns:a16="http://schemas.microsoft.com/office/drawing/2014/main" id="{3F038FE6-EF4D-C21F-FF72-3F304F168F3E}"/>
              </a:ext>
            </a:extLst>
          </p:cNvPr>
          <p:cNvSpPr txBox="1"/>
          <p:nvPr/>
        </p:nvSpPr>
        <p:spPr>
          <a:xfrm>
            <a:off x="965201" y="6047498"/>
            <a:ext cx="5359298" cy="241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chemeClr val="accent5"/>
                </a:solidFill>
                <a:latin typeface="+mn-ea"/>
                <a:cs typeface="Lato"/>
                <a:sym typeface="Lato"/>
              </a:rPr>
              <a:t>Holdout</a:t>
            </a:r>
            <a:r>
              <a:rPr lang="en-US" sz="2400" dirty="0">
                <a:solidFill>
                  <a:srgbClr val="7F7F7F"/>
                </a:solidFill>
                <a:latin typeface="+mn-ea"/>
                <a:cs typeface="Lato"/>
                <a:sym typeface="Lato"/>
              </a:rPr>
              <a:t> </a:t>
            </a:r>
            <a:r>
              <a:rPr lang="en-US" sz="2400" dirty="0">
                <a:solidFill>
                  <a:schemeClr val="tx1"/>
                </a:solidFill>
                <a:latin typeface="+mn-ea"/>
                <a:cs typeface="Lato"/>
                <a:sym typeface="Lato"/>
              </a:rPr>
              <a:t>an independent test set</a:t>
            </a:r>
            <a:endParaRPr sz="2400" dirty="0">
              <a:solidFill>
                <a:schemeClr val="tx1"/>
              </a:solidFill>
              <a:latin typeface="+mn-ea"/>
              <a:cs typeface="Lato"/>
              <a:sym typeface="Lato"/>
            </a:endParaRPr>
          </a:p>
          <a:p>
            <a:pPr marL="457200" lvl="0"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Apply the current model to the test set, at regular time intervals</a:t>
            </a:r>
            <a:endParaRPr sz="2400" dirty="0">
              <a:solidFill>
                <a:schemeClr val="tx1"/>
              </a:solidFill>
              <a:latin typeface="+mn-ea"/>
              <a:cs typeface="Lato"/>
              <a:sym typeface="Lato"/>
            </a:endParaRPr>
          </a:p>
          <a:p>
            <a:pPr marL="457200" lvl="0" indent="-317500" algn="l" rtl="0">
              <a:lnSpc>
                <a:spcPct val="115000"/>
              </a:lnSpc>
              <a:spcBef>
                <a:spcPts val="0"/>
              </a:spcBef>
              <a:spcAft>
                <a:spcPts val="0"/>
              </a:spcAft>
              <a:buClr>
                <a:srgbClr val="7F7F7F"/>
              </a:buClr>
              <a:buSzPts val="1400"/>
              <a:buFont typeface="Lato"/>
              <a:buChar char="●"/>
            </a:pPr>
            <a:r>
              <a:rPr lang="en-US" sz="2400" i="1" dirty="0">
                <a:solidFill>
                  <a:schemeClr val="tx1"/>
                </a:solidFill>
                <a:latin typeface="+mn-ea"/>
                <a:cs typeface="Lato"/>
                <a:sym typeface="Lato"/>
              </a:rPr>
              <a:t>Unbiased </a:t>
            </a:r>
            <a:r>
              <a:rPr lang="en-US" sz="2400" dirty="0">
                <a:solidFill>
                  <a:schemeClr val="tx1"/>
                </a:solidFill>
                <a:latin typeface="+mn-ea"/>
                <a:cs typeface="Lato"/>
                <a:sym typeface="Lato"/>
              </a:rPr>
              <a:t>performance estimation</a:t>
            </a:r>
            <a:endParaRPr sz="2400" dirty="0">
              <a:solidFill>
                <a:schemeClr val="tx1"/>
              </a:solidFill>
              <a:latin typeface="+mn-ea"/>
              <a:cs typeface="Lato"/>
              <a:sym typeface="Lato"/>
            </a:endParaRPr>
          </a:p>
          <a:p>
            <a:pPr marL="457200" lvl="0"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Popular in </a:t>
            </a:r>
            <a:r>
              <a:rPr lang="en-US" sz="2400" i="1" dirty="0">
                <a:solidFill>
                  <a:schemeClr val="tx1"/>
                </a:solidFill>
                <a:latin typeface="+mn-ea"/>
                <a:cs typeface="Lato"/>
                <a:sym typeface="Lato"/>
              </a:rPr>
              <a:t>batch</a:t>
            </a:r>
            <a:r>
              <a:rPr lang="en-US" sz="2400" dirty="0">
                <a:solidFill>
                  <a:schemeClr val="tx1"/>
                </a:solidFill>
                <a:latin typeface="+mn-ea"/>
                <a:cs typeface="Lato"/>
                <a:sym typeface="Lato"/>
              </a:rPr>
              <a:t> and </a:t>
            </a:r>
            <a:r>
              <a:rPr lang="en-US" sz="2400" i="1" dirty="0">
                <a:solidFill>
                  <a:schemeClr val="tx1"/>
                </a:solidFill>
                <a:latin typeface="+mn-ea"/>
                <a:cs typeface="Lato"/>
                <a:sym typeface="Lato"/>
              </a:rPr>
              <a:t>stream</a:t>
            </a:r>
            <a:r>
              <a:rPr lang="en-US" sz="2400" dirty="0">
                <a:solidFill>
                  <a:schemeClr val="tx1"/>
                </a:solidFill>
                <a:latin typeface="+mn-ea"/>
                <a:cs typeface="Lato"/>
                <a:sym typeface="Lato"/>
              </a:rPr>
              <a:t> learning</a:t>
            </a:r>
            <a:endParaRPr sz="2400" dirty="0">
              <a:solidFill>
                <a:schemeClr val="tx1"/>
              </a:solidFill>
              <a:latin typeface="+mn-ea"/>
              <a:cs typeface="Lato"/>
              <a:sym typeface="Lato"/>
            </a:endParaRPr>
          </a:p>
        </p:txBody>
      </p:sp>
      <p:sp>
        <p:nvSpPr>
          <p:cNvPr id="6" name="Google Shape;265;p29">
            <a:extLst>
              <a:ext uri="{FF2B5EF4-FFF2-40B4-BE49-F238E27FC236}">
                <a16:creationId xmlns:a16="http://schemas.microsoft.com/office/drawing/2014/main" id="{0E11D2FC-8F48-2DE2-CFFD-2BBFE677AB7D}"/>
              </a:ext>
            </a:extLst>
          </p:cNvPr>
          <p:cNvSpPr txBox="1"/>
          <p:nvPr/>
        </p:nvSpPr>
        <p:spPr>
          <a:xfrm>
            <a:off x="6680302" y="5941551"/>
            <a:ext cx="5371997" cy="241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chemeClr val="accent5"/>
                </a:solidFill>
                <a:latin typeface="+mn-ea"/>
                <a:cs typeface="Lato"/>
                <a:sym typeface="Lato"/>
              </a:rPr>
              <a:t>Prequential</a:t>
            </a:r>
            <a:endParaRPr sz="2400" dirty="0">
              <a:solidFill>
                <a:schemeClr val="accent5"/>
              </a:solidFill>
              <a:latin typeface="+mn-ea"/>
              <a:cs typeface="Lato"/>
              <a:sym typeface="Lato"/>
            </a:endParaRPr>
          </a:p>
          <a:p>
            <a:pPr marL="457200" lvl="0"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Test </a:t>
            </a:r>
            <a:r>
              <a:rPr lang="en-US" sz="2400" i="1" dirty="0">
                <a:solidFill>
                  <a:schemeClr val="tx1"/>
                </a:solidFill>
                <a:latin typeface="+mn-ea"/>
                <a:cs typeface="Lato"/>
                <a:sym typeface="Lato"/>
              </a:rPr>
              <a:t>then</a:t>
            </a:r>
            <a:r>
              <a:rPr lang="en-US" sz="2400" dirty="0">
                <a:solidFill>
                  <a:schemeClr val="tx1"/>
                </a:solidFill>
                <a:latin typeface="+mn-ea"/>
                <a:cs typeface="Lato"/>
                <a:sym typeface="Lato"/>
              </a:rPr>
              <a:t> train each new instance</a:t>
            </a:r>
            <a:endParaRPr sz="2400" dirty="0">
              <a:solidFill>
                <a:schemeClr val="tx1"/>
              </a:solidFill>
              <a:latin typeface="+mn-ea"/>
              <a:cs typeface="Lato"/>
              <a:sym typeface="Lato"/>
            </a:endParaRPr>
          </a:p>
          <a:p>
            <a:pPr marL="914400" lvl="1"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Order matters!</a:t>
            </a:r>
            <a:endParaRPr sz="2400" dirty="0">
              <a:solidFill>
                <a:schemeClr val="tx1"/>
              </a:solidFill>
              <a:latin typeface="+mn-ea"/>
              <a:cs typeface="Lato"/>
              <a:sym typeface="Lato"/>
            </a:endParaRPr>
          </a:p>
          <a:p>
            <a:pPr marL="914400" lvl="1"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All data is used for training</a:t>
            </a:r>
            <a:endParaRPr sz="2400" dirty="0">
              <a:solidFill>
                <a:schemeClr val="tx1"/>
              </a:solidFill>
              <a:latin typeface="+mn-ea"/>
              <a:cs typeface="Lato"/>
              <a:sym typeface="Lato"/>
            </a:endParaRPr>
          </a:p>
          <a:p>
            <a:pPr marL="457200" lvl="0"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Performance is estimated on the sequence</a:t>
            </a:r>
            <a:endParaRPr sz="2400" dirty="0">
              <a:solidFill>
                <a:schemeClr val="tx1"/>
              </a:solidFill>
              <a:latin typeface="+mn-ea"/>
              <a:cs typeface="Lato"/>
              <a:sym typeface="Lato"/>
            </a:endParaRPr>
          </a:p>
          <a:p>
            <a:pPr marL="457200" lvl="0" indent="-317500" algn="l" rtl="0">
              <a:lnSpc>
                <a:spcPct val="115000"/>
              </a:lnSpc>
              <a:spcBef>
                <a:spcPts val="0"/>
              </a:spcBef>
              <a:spcAft>
                <a:spcPts val="0"/>
              </a:spcAft>
              <a:buClr>
                <a:srgbClr val="7F7F7F"/>
              </a:buClr>
              <a:buSzPts val="1400"/>
              <a:buFont typeface="Lato"/>
              <a:buChar char="●"/>
            </a:pPr>
            <a:r>
              <a:rPr lang="en-US" sz="2400" dirty="0">
                <a:solidFill>
                  <a:schemeClr val="tx1"/>
                </a:solidFill>
                <a:latin typeface="+mn-ea"/>
                <a:cs typeface="Lato"/>
                <a:sym typeface="Lato"/>
              </a:rPr>
              <a:t>Popular in the </a:t>
            </a:r>
            <a:r>
              <a:rPr lang="en-US" sz="2400" i="1" dirty="0">
                <a:solidFill>
                  <a:schemeClr val="tx1"/>
                </a:solidFill>
                <a:latin typeface="+mn-ea"/>
                <a:cs typeface="Lato"/>
                <a:sym typeface="Lato"/>
              </a:rPr>
              <a:t>stream</a:t>
            </a:r>
            <a:r>
              <a:rPr lang="en-US" sz="2400" dirty="0">
                <a:solidFill>
                  <a:schemeClr val="tx1"/>
                </a:solidFill>
                <a:latin typeface="+mn-ea"/>
                <a:cs typeface="Lato"/>
                <a:sym typeface="Lato"/>
              </a:rPr>
              <a:t> setting</a:t>
            </a:r>
            <a:endParaRPr sz="2400" dirty="0">
              <a:solidFill>
                <a:schemeClr val="tx1"/>
              </a:solidFill>
              <a:latin typeface="+mn-ea"/>
              <a:cs typeface="Lato"/>
              <a:sym typeface="Lato"/>
            </a:endParaRPr>
          </a:p>
        </p:txBody>
      </p:sp>
      <p:pic>
        <p:nvPicPr>
          <p:cNvPr id="7" name="Google Shape;266;p29">
            <a:extLst>
              <a:ext uri="{FF2B5EF4-FFF2-40B4-BE49-F238E27FC236}">
                <a16:creationId xmlns:a16="http://schemas.microsoft.com/office/drawing/2014/main" id="{F0717EDF-313C-A99A-BBEB-B16D6ED3A12F}"/>
              </a:ext>
            </a:extLst>
          </p:cNvPr>
          <p:cNvPicPr preferRelativeResize="0"/>
          <p:nvPr/>
        </p:nvPicPr>
        <p:blipFill>
          <a:blip r:embed="rId2">
            <a:alphaModFix/>
          </a:blip>
          <a:stretch>
            <a:fillRect/>
          </a:stretch>
        </p:blipFill>
        <p:spPr>
          <a:xfrm>
            <a:off x="7693121" y="3840228"/>
            <a:ext cx="3346358" cy="1036572"/>
          </a:xfrm>
          <a:prstGeom prst="rect">
            <a:avLst/>
          </a:prstGeom>
          <a:noFill/>
          <a:ln>
            <a:noFill/>
          </a:ln>
        </p:spPr>
      </p:pic>
      <p:pic>
        <p:nvPicPr>
          <p:cNvPr id="8" name="Google Shape;267;p29">
            <a:extLst>
              <a:ext uri="{FF2B5EF4-FFF2-40B4-BE49-F238E27FC236}">
                <a16:creationId xmlns:a16="http://schemas.microsoft.com/office/drawing/2014/main" id="{6FFA3D5A-1099-61E5-1D83-FB703A0A2EF2}"/>
              </a:ext>
            </a:extLst>
          </p:cNvPr>
          <p:cNvPicPr preferRelativeResize="0"/>
          <p:nvPr/>
        </p:nvPicPr>
        <p:blipFill>
          <a:blip r:embed="rId3">
            <a:alphaModFix/>
          </a:blip>
          <a:stretch>
            <a:fillRect/>
          </a:stretch>
        </p:blipFill>
        <p:spPr>
          <a:xfrm>
            <a:off x="1322714" y="3116949"/>
            <a:ext cx="4644272" cy="2417100"/>
          </a:xfrm>
          <a:prstGeom prst="rect">
            <a:avLst/>
          </a:prstGeom>
          <a:noFill/>
          <a:ln>
            <a:noFill/>
          </a:ln>
        </p:spPr>
      </p:pic>
    </p:spTree>
    <p:extLst>
      <p:ext uri="{BB962C8B-B14F-4D97-AF65-F5344CB8AC3E}">
        <p14:creationId xmlns:p14="http://schemas.microsoft.com/office/powerpoint/2010/main" val="10650769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tatic Evaluation"/>
          <p:cNvSpPr txBox="1">
            <a:spLocks noGrp="1"/>
          </p:cNvSpPr>
          <p:nvPr>
            <p:ph type="title"/>
          </p:nvPr>
        </p:nvSpPr>
        <p:spPr>
          <a:prstGeom prst="rect">
            <a:avLst/>
          </a:prstGeom>
        </p:spPr>
        <p:txBody>
          <a:bodyPr>
            <a:normAutofit/>
          </a:bodyPr>
          <a:lstStyle/>
          <a:p>
            <a:r>
              <a:rPr lang="en-FR" sz="5400" dirty="0"/>
              <a:t>CLASSICAL STATIC EVALUATION</a:t>
            </a:r>
            <a:endParaRPr sz="5400" dirty="0"/>
          </a:p>
        </p:txBody>
      </p:sp>
      <p:sp>
        <p:nvSpPr>
          <p:cNvPr id="515" name="Internal (validation)…"/>
          <p:cNvSpPr txBox="1">
            <a:spLocks noGrp="1"/>
          </p:cNvSpPr>
          <p:nvPr>
            <p:ph type="body" idx="1"/>
          </p:nvPr>
        </p:nvSpPr>
        <p:spPr>
          <a:prstGeom prst="rect">
            <a:avLst/>
          </a:prstGeom>
        </p:spPr>
        <p:txBody>
          <a:bodyPr>
            <a:normAutofit/>
          </a:bodyPr>
          <a:lstStyle/>
          <a:p>
            <a:pPr marL="0" indent="0" defTabSz="449833">
              <a:spcBef>
                <a:spcPts val="2400"/>
              </a:spcBef>
              <a:buNone/>
              <a:defRPr sz="2772"/>
            </a:pPr>
            <a:r>
              <a:rPr lang="vi-VN" sz="2800" b="1" dirty="0">
                <a:latin typeface="+mn-ea"/>
                <a:cs typeface="Helvetica"/>
                <a:sym typeface="Helvetica"/>
              </a:rPr>
              <a:t>4 basic internal (validation) metrics include</a:t>
            </a:r>
          </a:p>
          <a:p>
            <a:pPr marL="342264" indent="-342264" defTabSz="449833">
              <a:spcBef>
                <a:spcPts val="2400"/>
              </a:spcBef>
              <a:defRPr sz="2772"/>
            </a:pPr>
            <a:r>
              <a:rPr sz="2800" b="1" dirty="0">
                <a:latin typeface="+mn-ea"/>
                <a:cs typeface="Helvetica"/>
                <a:sym typeface="Helvetica"/>
              </a:rPr>
              <a:t>Cohesion</a:t>
            </a:r>
            <a:r>
              <a:rPr sz="2800" dirty="0">
                <a:latin typeface="+mn-ea"/>
              </a:rPr>
              <a:t>: The average distance from a point in the dataset to its assigned cluster centroid. The smaller the better. </a:t>
            </a:r>
            <a:endParaRPr lang="vi-VN" sz="2800" dirty="0">
              <a:latin typeface="+mn-ea"/>
            </a:endParaRPr>
          </a:p>
          <a:p>
            <a:pPr marL="342264" indent="-342264" defTabSz="449833">
              <a:spcBef>
                <a:spcPts val="2400"/>
              </a:spcBef>
              <a:defRPr sz="2772"/>
            </a:pPr>
            <a:r>
              <a:rPr sz="2800" b="1" dirty="0">
                <a:latin typeface="+mn-ea"/>
                <a:cs typeface="Helvetica"/>
                <a:sym typeface="Helvetica"/>
              </a:rPr>
              <a:t>SSQ</a:t>
            </a:r>
            <a:r>
              <a:rPr sz="2800" dirty="0">
                <a:latin typeface="+mn-ea"/>
              </a:rPr>
              <a:t>: The sum of squared distances from data points to their assigned centroids. Closely related to cohesion. The smaller the better. </a:t>
            </a:r>
            <a:endParaRPr lang="vi-VN" sz="2800" dirty="0">
              <a:latin typeface="+mn-ea"/>
            </a:endParaRPr>
          </a:p>
          <a:p>
            <a:pPr marL="342264" indent="-342264" defTabSz="449833">
              <a:spcBef>
                <a:spcPts val="2400"/>
              </a:spcBef>
              <a:defRPr sz="2772"/>
            </a:pPr>
            <a:r>
              <a:rPr sz="2800" b="1" dirty="0">
                <a:latin typeface="+mn-ea"/>
                <a:cs typeface="Helvetica"/>
                <a:sym typeface="Helvetica"/>
              </a:rPr>
              <a:t>Separation</a:t>
            </a:r>
            <a:r>
              <a:rPr sz="2800" dirty="0">
                <a:latin typeface="+mn-ea"/>
              </a:rPr>
              <a:t>: Average distance from a point to the points assigned to other clusters. The larger the better. </a:t>
            </a:r>
            <a:endParaRPr lang="vi-VN" sz="2800" dirty="0">
              <a:latin typeface="+mn-ea"/>
            </a:endParaRPr>
          </a:p>
          <a:p>
            <a:pPr marL="342264" indent="-342264" defTabSz="449833">
              <a:spcBef>
                <a:spcPts val="2400"/>
              </a:spcBef>
              <a:defRPr sz="2772"/>
            </a:pPr>
            <a:r>
              <a:rPr sz="2800" b="1" dirty="0">
                <a:latin typeface="+mn-ea"/>
                <a:cs typeface="Helvetica"/>
                <a:sym typeface="Helvetica"/>
              </a:rPr>
              <a:t>Silhouette coefficient:</a:t>
            </a:r>
            <a:r>
              <a:rPr sz="2800" dirty="0">
                <a:latin typeface="+mn-ea"/>
              </a:rPr>
              <a:t> the ratio between cohesion and the average distances from the points to their second-closest centroid.</a:t>
            </a:r>
          </a:p>
        </p:txBody>
      </p:sp>
      <p:sp>
        <p:nvSpPr>
          <p:cNvPr id="2" name="Slide Number Placeholder 1">
            <a:extLst>
              <a:ext uri="{FF2B5EF4-FFF2-40B4-BE49-F238E27FC236}">
                <a16:creationId xmlns:a16="http://schemas.microsoft.com/office/drawing/2014/main" id="{24323EF3-F184-94DB-ADAB-113025D7FF65}"/>
              </a:ext>
            </a:extLst>
          </p:cNvPr>
          <p:cNvSpPr>
            <a:spLocks noGrp="1"/>
          </p:cNvSpPr>
          <p:nvPr>
            <p:ph type="sldNum" sz="quarter" idx="2"/>
          </p:nvPr>
        </p:nvSpPr>
        <p:spPr/>
        <p:txBody>
          <a:bodyPr/>
          <a:lstStyle/>
          <a:p>
            <a:fld id="{86CB4B4D-7CA3-9044-876B-883B54F8677D}" type="slidenum">
              <a:rPr lang="en-FR" smtClean="0"/>
              <a:t>25</a:t>
            </a:fld>
            <a:endParaRPr lang="en-F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tatic Evaluation"/>
          <p:cNvSpPr txBox="1">
            <a:spLocks noGrp="1"/>
          </p:cNvSpPr>
          <p:nvPr>
            <p:ph type="title"/>
          </p:nvPr>
        </p:nvSpPr>
        <p:spPr>
          <a:prstGeom prst="rect">
            <a:avLst/>
          </a:prstGeom>
        </p:spPr>
        <p:txBody>
          <a:bodyPr>
            <a:normAutofit/>
          </a:bodyPr>
          <a:lstStyle/>
          <a:p>
            <a:r>
              <a:rPr lang="en-FR" sz="5400" dirty="0"/>
              <a:t>CLASSICAL STATIC EVALUATION</a:t>
            </a:r>
            <a:endParaRPr sz="5400" dirty="0"/>
          </a:p>
        </p:txBody>
      </p:sp>
      <p:sp>
        <p:nvSpPr>
          <p:cNvPr id="518" name="External (ground truth)…"/>
          <p:cNvSpPr txBox="1">
            <a:spLocks noGrp="1"/>
          </p:cNvSpPr>
          <p:nvPr>
            <p:ph type="body" idx="1"/>
          </p:nvPr>
        </p:nvSpPr>
        <p:spPr>
          <a:prstGeom prst="rect">
            <a:avLst/>
          </a:prstGeom>
        </p:spPr>
        <p:txBody>
          <a:bodyPr/>
          <a:lstStyle/>
          <a:p>
            <a:pPr marL="0" indent="0" defTabSz="414781">
              <a:spcBef>
                <a:spcPts val="2900"/>
              </a:spcBef>
              <a:buNone/>
              <a:defRPr sz="2556"/>
            </a:pPr>
            <a:r>
              <a:rPr dirty="0"/>
              <a:t>External </a:t>
            </a:r>
            <a:r>
              <a:rPr lang="en-FR" dirty="0"/>
              <a:t>validation metrics, requiring </a:t>
            </a:r>
            <a:r>
              <a:rPr dirty="0"/>
              <a:t>ground truth</a:t>
            </a:r>
            <a:r>
              <a:rPr lang="vi-VN" dirty="0"/>
              <a:t> values, is mostly based on the following concepts</a:t>
            </a:r>
          </a:p>
          <a:p>
            <a:pPr defTabSz="414781">
              <a:spcBef>
                <a:spcPts val="2900"/>
              </a:spcBef>
              <a:defRPr sz="2556"/>
            </a:pPr>
            <a:r>
              <a:rPr b="1" dirty="0"/>
              <a:t>Accuracy:</a:t>
            </a:r>
            <a:r>
              <a:rPr dirty="0"/>
              <a:t> </a:t>
            </a:r>
            <a:r>
              <a:rPr b="0" dirty="0">
                <a:latin typeface="+mn-lt"/>
                <a:ea typeface="+mn-ea"/>
                <a:cs typeface="+mn-cs"/>
                <a:sym typeface="Helvetica Light"/>
              </a:rPr>
              <a:t>Fraction of the points assigned to their “correct” cluster.</a:t>
            </a:r>
            <a:endParaRPr lang="vi-VN" b="0" dirty="0">
              <a:latin typeface="+mn-lt"/>
              <a:ea typeface="+mn-ea"/>
              <a:cs typeface="+mn-cs"/>
              <a:sym typeface="Helvetica Light"/>
            </a:endParaRPr>
          </a:p>
          <a:p>
            <a:pPr defTabSz="414781">
              <a:spcBef>
                <a:spcPts val="2900"/>
              </a:spcBef>
              <a:defRPr sz="2556"/>
            </a:pPr>
            <a:r>
              <a:rPr b="1" dirty="0"/>
              <a:t>Recall:</a:t>
            </a:r>
            <a:r>
              <a:rPr dirty="0"/>
              <a:t> </a:t>
            </a:r>
            <a:r>
              <a:rPr b="0" dirty="0">
                <a:latin typeface="+mn-lt"/>
                <a:ea typeface="+mn-ea"/>
                <a:cs typeface="+mn-cs"/>
                <a:sym typeface="Helvetica Light"/>
              </a:rPr>
              <a:t>Fraction of the points of a cluster that are in fact assigned to it.</a:t>
            </a:r>
            <a:endParaRPr lang="vi-VN" b="0" dirty="0">
              <a:latin typeface="+mn-lt"/>
              <a:ea typeface="+mn-ea"/>
              <a:cs typeface="+mn-cs"/>
              <a:sym typeface="Helvetica Light"/>
            </a:endParaRPr>
          </a:p>
          <a:p>
            <a:pPr defTabSz="414781">
              <a:spcBef>
                <a:spcPts val="2900"/>
              </a:spcBef>
              <a:defRPr sz="2556"/>
            </a:pPr>
            <a:r>
              <a:rPr b="1" dirty="0"/>
              <a:t>Precision</a:t>
            </a:r>
            <a:r>
              <a:rPr b="1" dirty="0">
                <a:latin typeface="+mn-lt"/>
                <a:ea typeface="+mn-ea"/>
                <a:cs typeface="+mn-cs"/>
                <a:sym typeface="Helvetica Light"/>
              </a:rPr>
              <a:t>:</a:t>
            </a:r>
            <a:r>
              <a:rPr b="0" dirty="0">
                <a:latin typeface="+mn-lt"/>
                <a:ea typeface="+mn-ea"/>
                <a:cs typeface="+mn-cs"/>
                <a:sym typeface="Helvetica Light"/>
              </a:rPr>
              <a:t> Fraction of the points assigned to a cluster that truly belong to it. </a:t>
            </a:r>
            <a:endParaRPr lang="vi-VN" b="0" dirty="0">
              <a:latin typeface="+mn-lt"/>
              <a:ea typeface="+mn-ea"/>
              <a:cs typeface="+mn-cs"/>
              <a:sym typeface="Helvetica Light"/>
            </a:endParaRPr>
          </a:p>
          <a:p>
            <a:pPr defTabSz="414781">
              <a:spcBef>
                <a:spcPts val="2900"/>
              </a:spcBef>
              <a:defRPr sz="2556"/>
            </a:pPr>
            <a:r>
              <a:rPr b="1" dirty="0"/>
              <a:t>Purity</a:t>
            </a:r>
            <a:r>
              <a:rPr b="1" dirty="0">
                <a:latin typeface="+mn-lt"/>
                <a:ea typeface="+mn-ea"/>
                <a:cs typeface="+mn-cs"/>
                <a:sym typeface="Helvetica Light"/>
              </a:rPr>
              <a:t>:</a:t>
            </a:r>
            <a:r>
              <a:rPr b="0" dirty="0">
                <a:latin typeface="+mn-lt"/>
                <a:ea typeface="+mn-ea"/>
                <a:cs typeface="+mn-cs"/>
                <a:sym typeface="Helvetica Light"/>
              </a:rPr>
              <a:t> In a maximally pure clustering, all points in the cluster belong to the same ground-truth class or cluster. Formally, purity is </a:t>
            </a:r>
            <a:br>
              <a:rPr b="0" dirty="0">
                <a:latin typeface="+mn-lt"/>
                <a:ea typeface="+mn-ea"/>
                <a:cs typeface="+mn-cs"/>
                <a:sym typeface="Helvetica Light"/>
              </a:rPr>
            </a:br>
            <a:endParaRPr b="0" dirty="0">
              <a:latin typeface="+mn-lt"/>
              <a:ea typeface="+mn-ea"/>
              <a:cs typeface="+mn-cs"/>
              <a:sym typeface="Helvetica Light"/>
            </a:endParaRPr>
          </a:p>
          <a:p>
            <a:pPr marL="420793" lvl="1" indent="-105198" defTabSz="414781">
              <a:spcBef>
                <a:spcPts val="2900"/>
              </a:spcBef>
              <a:defRPr sz="2556" b="1">
                <a:latin typeface="Helvetica"/>
                <a:ea typeface="Helvetica"/>
                <a:cs typeface="Helvetica"/>
                <a:sym typeface="Helvetica"/>
              </a:defRPr>
            </a:pPr>
            <a:br>
              <a:rPr sz="851" b="0" dirty="0">
                <a:latin typeface="+mn-lt"/>
                <a:ea typeface="+mn-ea"/>
                <a:cs typeface="+mn-cs"/>
                <a:sym typeface="Helvetica Light"/>
              </a:rPr>
            </a:br>
            <a:endParaRPr sz="851" dirty="0"/>
          </a:p>
        </p:txBody>
      </p:sp>
      <p:pic>
        <p:nvPicPr>
          <p:cNvPr id="519" name="Image" descr="Image"/>
          <p:cNvPicPr>
            <a:picLocks noChangeAspect="1"/>
          </p:cNvPicPr>
          <p:nvPr/>
        </p:nvPicPr>
        <p:blipFill>
          <a:blip r:embed="rId2"/>
          <a:stretch>
            <a:fillRect/>
          </a:stretch>
        </p:blipFill>
        <p:spPr>
          <a:xfrm>
            <a:off x="2846805" y="7600247"/>
            <a:ext cx="7311190" cy="1036909"/>
          </a:xfrm>
          <a:prstGeom prst="rect">
            <a:avLst/>
          </a:prstGeom>
          <a:ln w="12700">
            <a:miter lim="400000"/>
          </a:ln>
        </p:spPr>
      </p:pic>
      <p:sp>
        <p:nvSpPr>
          <p:cNvPr id="2" name="Slide Number Placeholder 1">
            <a:extLst>
              <a:ext uri="{FF2B5EF4-FFF2-40B4-BE49-F238E27FC236}">
                <a16:creationId xmlns:a16="http://schemas.microsoft.com/office/drawing/2014/main" id="{52E022E2-4A20-E571-2C30-E0A0D7C23269}"/>
              </a:ext>
            </a:extLst>
          </p:cNvPr>
          <p:cNvSpPr>
            <a:spLocks noGrp="1"/>
          </p:cNvSpPr>
          <p:nvPr>
            <p:ph type="sldNum" sz="quarter" idx="2"/>
          </p:nvPr>
        </p:nvSpPr>
        <p:spPr/>
        <p:txBody>
          <a:bodyPr/>
          <a:lstStyle/>
          <a:p>
            <a:fld id="{86CB4B4D-7CA3-9044-876B-883B54F8677D}" type="slidenum">
              <a:rPr lang="en-FR" smtClean="0"/>
              <a:t>26</a:t>
            </a:fld>
            <a:endParaRPr lang="en-F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3DE9-519F-8C43-8A63-305C929023A0}"/>
              </a:ext>
            </a:extLst>
          </p:cNvPr>
          <p:cNvSpPr>
            <a:spLocks noGrp="1"/>
          </p:cNvSpPr>
          <p:nvPr>
            <p:ph type="title"/>
          </p:nvPr>
        </p:nvSpPr>
        <p:spPr/>
        <p:txBody>
          <a:bodyPr>
            <a:normAutofit/>
          </a:bodyPr>
          <a:lstStyle/>
          <a:p>
            <a:r>
              <a:rPr lang="en-FR" sz="6000" dirty="0"/>
              <a:t>INTERNAL METRICS: ARE THEY REALLY </a:t>
            </a:r>
            <a:r>
              <a:rPr lang="en-FR" sz="6000" b="1" dirty="0"/>
              <a:t>ONLINE</a:t>
            </a:r>
            <a:r>
              <a:rPr lang="en-FR" sz="6000" dirty="0"/>
              <a:t>?</a:t>
            </a:r>
          </a:p>
        </p:txBody>
      </p:sp>
      <p:sp>
        <p:nvSpPr>
          <p:cNvPr id="3" name="Text Placeholder 2">
            <a:extLst>
              <a:ext uri="{FF2B5EF4-FFF2-40B4-BE49-F238E27FC236}">
                <a16:creationId xmlns:a16="http://schemas.microsoft.com/office/drawing/2014/main" id="{548242B2-8BBF-A6E0-30E3-DA7896765F34}"/>
              </a:ext>
            </a:extLst>
          </p:cNvPr>
          <p:cNvSpPr>
            <a:spLocks noGrp="1"/>
          </p:cNvSpPr>
          <p:nvPr>
            <p:ph type="body" idx="1"/>
          </p:nvPr>
        </p:nvSpPr>
        <p:spPr>
          <a:xfrm>
            <a:off x="946150" y="3022600"/>
            <a:ext cx="11099800" cy="6286500"/>
          </a:xfrm>
        </p:spPr>
        <p:txBody>
          <a:bodyPr>
            <a:normAutofit/>
          </a:bodyPr>
          <a:lstStyle/>
          <a:p>
            <a:pPr>
              <a:spcBef>
                <a:spcPts val="2400"/>
              </a:spcBef>
            </a:pPr>
            <a:r>
              <a:rPr lang="en-FR" sz="2800" dirty="0"/>
              <a:t>In 2020, </a:t>
            </a:r>
            <a:r>
              <a:rPr lang="en-GB" sz="2800" dirty="0"/>
              <a:t>Leonardo Enzo Brito Da Silva et al. introduced a new approach for incremental validity indices. This allows an update to a new value from a previous old value.</a:t>
            </a:r>
          </a:p>
          <a:p>
            <a:pPr>
              <a:spcBef>
                <a:spcPts val="2400"/>
              </a:spcBef>
            </a:pPr>
            <a:r>
              <a:rPr lang="en-GB" sz="2800" dirty="0"/>
              <a:t>However, this approach still has one huge limitation: ALL information of each previous data points still have to be available.</a:t>
            </a:r>
          </a:p>
          <a:p>
            <a:pPr>
              <a:spcBef>
                <a:spcPts val="2400"/>
              </a:spcBef>
            </a:pPr>
            <a:r>
              <a:rPr lang="en-GB" sz="2800" dirty="0"/>
              <a:t>As such, there is a requirement to come up with metrics that are truly incremental (facilitating the fashion of learning one sample at a time).</a:t>
            </a:r>
          </a:p>
          <a:p>
            <a:pPr marL="0" indent="0">
              <a:spcBef>
                <a:spcPts val="2400"/>
              </a:spcBef>
              <a:buNone/>
            </a:pPr>
            <a:r>
              <a:rPr lang="en-GB" sz="2800" i="1" dirty="0"/>
              <a:t>*Work to be submitted to IEEE Big Data 2022</a:t>
            </a:r>
          </a:p>
        </p:txBody>
      </p:sp>
      <p:sp>
        <p:nvSpPr>
          <p:cNvPr id="4" name="Slide Number Placeholder 3">
            <a:extLst>
              <a:ext uri="{FF2B5EF4-FFF2-40B4-BE49-F238E27FC236}">
                <a16:creationId xmlns:a16="http://schemas.microsoft.com/office/drawing/2014/main" id="{26CA60E8-A515-9411-5F43-0EFE4B1FCB76}"/>
              </a:ext>
            </a:extLst>
          </p:cNvPr>
          <p:cNvSpPr>
            <a:spLocks noGrp="1"/>
          </p:cNvSpPr>
          <p:nvPr>
            <p:ph type="sldNum" sz="quarter" idx="2"/>
          </p:nvPr>
        </p:nvSpPr>
        <p:spPr/>
        <p:txBody>
          <a:bodyPr/>
          <a:lstStyle/>
          <a:p>
            <a:fld id="{86CB4B4D-7CA3-9044-876B-883B54F8677D}" type="slidenum">
              <a:rPr lang="en-FR" smtClean="0"/>
              <a:t>27</a:t>
            </a:fld>
            <a:endParaRPr lang="en-FR"/>
          </a:p>
        </p:txBody>
      </p:sp>
      <p:sp>
        <p:nvSpPr>
          <p:cNvPr id="5" name="TextBox 4">
            <a:extLst>
              <a:ext uri="{FF2B5EF4-FFF2-40B4-BE49-F238E27FC236}">
                <a16:creationId xmlns:a16="http://schemas.microsoft.com/office/drawing/2014/main" id="{41EAF15B-E249-D82E-5890-1594656787FA}"/>
              </a:ext>
            </a:extLst>
          </p:cNvPr>
          <p:cNvSpPr txBox="1"/>
          <p:nvPr/>
        </p:nvSpPr>
        <p:spPr>
          <a:xfrm>
            <a:off x="-6350" y="2485574"/>
            <a:ext cx="1300480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GB" sz="1600" b="0" i="0" u="none" strike="noStrike" cap="none" spc="0" normalizeH="0" baseline="0" dirty="0">
                <a:ln>
                  <a:noFill/>
                </a:ln>
                <a:solidFill>
                  <a:srgbClr val="000000"/>
                </a:solidFill>
                <a:effectLst/>
                <a:uFillTx/>
                <a:latin typeface="+mn-lt"/>
                <a:ea typeface="+mn-ea"/>
                <a:cs typeface="+mn-cs"/>
                <a:sym typeface="Helvetica Light"/>
              </a:rPr>
              <a:t>L</a:t>
            </a:r>
            <a:r>
              <a:rPr kumimoji="0" lang="en-FR" sz="1600" b="0" i="0" u="none" strike="noStrike" cap="none" spc="0" normalizeH="0" baseline="0" dirty="0">
                <a:ln>
                  <a:noFill/>
                </a:ln>
                <a:solidFill>
                  <a:srgbClr val="000000"/>
                </a:solidFill>
                <a:effectLst/>
                <a:uFillTx/>
                <a:latin typeface="+mn-lt"/>
                <a:ea typeface="+mn-ea"/>
                <a:cs typeface="+mn-cs"/>
                <a:sym typeface="Helvetica Light"/>
              </a:rPr>
              <a:t>eonardo Enzo Brito Da Silva, Niklas Max Melton and Donald C. Wunsch. 2022. </a:t>
            </a:r>
            <a:r>
              <a:rPr lang="en-FR" sz="1600" b="1" dirty="0"/>
              <a:t>Incremental Cluster Validity Indices for Online Learning of Hard Partitions: Extensions and Comparative Study</a:t>
            </a:r>
            <a:r>
              <a:rPr lang="en-FR" sz="1600" dirty="0"/>
              <a:t>. </a:t>
            </a:r>
            <a:r>
              <a:rPr lang="en-FR" sz="1600" i="1" dirty="0"/>
              <a:t>IEEE Access</a:t>
            </a:r>
            <a:r>
              <a:rPr lang="en-FR" sz="1600" dirty="0"/>
              <a:t>, 8 (2020), 22025-22047. </a:t>
            </a:r>
            <a:r>
              <a:rPr lang="en-FR" sz="1600" dirty="0">
                <a:hlinkClick r:id="rId2"/>
              </a:rPr>
              <a:t>https://doi.org/</a:t>
            </a:r>
            <a:r>
              <a:rPr lang="en-GB" sz="1600" dirty="0">
                <a:hlinkClick r:id="rId2"/>
              </a:rPr>
              <a:t>10.1109/ACCESS.2020.2969849</a:t>
            </a:r>
            <a:r>
              <a:rPr lang="en-GB" sz="1600" dirty="0"/>
              <a:t>.</a:t>
            </a:r>
            <a:endParaRPr kumimoji="0" lang="en-FR" sz="1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900713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3DE9-519F-8C43-8A63-305C929023A0}"/>
              </a:ext>
            </a:extLst>
          </p:cNvPr>
          <p:cNvSpPr>
            <a:spLocks noGrp="1"/>
          </p:cNvSpPr>
          <p:nvPr>
            <p:ph type="title"/>
          </p:nvPr>
        </p:nvSpPr>
        <p:spPr/>
        <p:txBody>
          <a:bodyPr>
            <a:normAutofit/>
          </a:bodyPr>
          <a:lstStyle/>
          <a:p>
            <a:r>
              <a:rPr lang="en-GB" sz="5000" dirty="0"/>
              <a:t>HOW TO DESIGN AN INCREMENTAL INTERNAL METRIC?</a:t>
            </a:r>
            <a:endParaRPr lang="en-FR" sz="50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48242B2-8BBF-A6E0-30E3-DA7896765F34}"/>
                  </a:ext>
                </a:extLst>
              </p:cNvPr>
              <p:cNvSpPr>
                <a:spLocks noGrp="1"/>
              </p:cNvSpPr>
              <p:nvPr>
                <p:ph type="body" idx="1"/>
              </p:nvPr>
            </p:nvSpPr>
            <p:spPr/>
            <p:txBody>
              <a:bodyPr>
                <a:normAutofit/>
              </a:bodyPr>
              <a:lstStyle/>
              <a:p>
                <a:pPr>
                  <a:spcBef>
                    <a:spcPts val="2400"/>
                  </a:spcBef>
                </a:pPr>
                <a:r>
                  <a:rPr lang="vi-VN" sz="2800" dirty="0"/>
                  <a:t>Save the information that are needed, finite and require low computational time/resources:</a:t>
                </a:r>
              </a:p>
              <a:p>
                <a:pPr lvl="1">
                  <a:spcBef>
                    <a:spcPts val="2400"/>
                  </a:spcBef>
                </a:pPr>
                <a:r>
                  <a:rPr lang="vi-VN" sz="2800" dirty="0"/>
                  <a:t>Linear sum and/or sum of squares of distances of point </a:t>
                </a:r>
                <a14:m>
                  <m:oMath xmlns:m="http://schemas.openxmlformats.org/officeDocument/2006/math">
                    <m:sSup>
                      <m:sSupPr>
                        <m:ctrlPr>
                          <a:rPr lang="vi-VN" sz="2800" b="0" i="1" dirty="0" smtClean="0">
                            <a:latin typeface="Cambria Math" panose="02040503050406030204" pitchFamily="18" charset="0"/>
                          </a:rPr>
                        </m:ctrlPr>
                      </m:sSupPr>
                      <m:e>
                        <m:r>
                          <m:rPr>
                            <m:sty m:val="p"/>
                          </m:rPr>
                          <a:rPr lang="vi-VN" sz="2800" i="1" dirty="0">
                            <a:latin typeface="Cambria Math" panose="02040503050406030204" pitchFamily="18" charset="0"/>
                          </a:rPr>
                          <m:t>x</m:t>
                        </m:r>
                      </m:e>
                      <m:sup>
                        <m:r>
                          <m:rPr>
                            <m:sty m:val="p"/>
                          </m:rPr>
                          <a:rPr lang="vi-VN" sz="2800" i="1" dirty="0">
                            <a:latin typeface="Cambria Math" panose="02040503050406030204" pitchFamily="18" charset="0"/>
                          </a:rPr>
                          <m:t>t</m:t>
                        </m:r>
                      </m:sup>
                    </m:sSup>
                  </m:oMath>
                </a14:m>
                <a:r>
                  <a:rPr lang="vi-VN" sz="2800" dirty="0"/>
                  <a:t> at time </a:t>
                </a:r>
                <a14:m>
                  <m:oMath xmlns:m="http://schemas.openxmlformats.org/officeDocument/2006/math">
                    <m:r>
                      <m:rPr>
                        <m:sty m:val="p"/>
                      </m:rPr>
                      <a:rPr lang="vi-VN" sz="2800" i="1" dirty="0">
                        <a:latin typeface="Cambria Math" panose="02040503050406030204" pitchFamily="18" charset="0"/>
                      </a:rPr>
                      <m:t>t</m:t>
                    </m:r>
                  </m:oMath>
                </a14:m>
                <a:r>
                  <a:rPr lang="vi-VN" sz="2800" dirty="0"/>
                  <a:t> to the nearest cluster center at the same time, i.e </a:t>
                </a:r>
                <a14:m>
                  <m:oMath xmlns:m="http://schemas.openxmlformats.org/officeDocument/2006/math">
                    <m:sSub>
                      <m:sSubPr>
                        <m:ctrlPr>
                          <a:rPr lang="vi-VN" sz="2800" b="0" i="1" smtClean="0">
                            <a:latin typeface="Cambria Math" panose="02040503050406030204" pitchFamily="18" charset="0"/>
                          </a:rPr>
                        </m:ctrlPr>
                      </m:sSubPr>
                      <m:e>
                        <m:nary>
                          <m:naryPr>
                            <m:chr m:val="∑"/>
                            <m:supHide m:val="on"/>
                            <m:ctrlPr>
                              <a:rPr lang="vi-VN" sz="2800" b="0" i="1" smtClean="0">
                                <a:latin typeface="Cambria Math" panose="02040503050406030204" pitchFamily="18" charset="0"/>
                              </a:rPr>
                            </m:ctrlPr>
                          </m:naryPr>
                          <m:sub>
                            <m:r>
                              <m:rPr>
                                <m:sty m:val="p"/>
                              </m:rPr>
                              <a:rPr lang="vi-VN" sz="2800" i="1">
                                <a:latin typeface="Cambria Math" panose="02040503050406030204" pitchFamily="18" charset="0"/>
                              </a:rPr>
                              <m:t>t</m:t>
                            </m:r>
                          </m:sub>
                          <m:sup/>
                          <m:e>
                            <m:d>
                              <m:dPr>
                                <m:begChr m:val="‖"/>
                                <m:endChr m:val="‖"/>
                                <m:ctrlPr>
                                  <a:rPr lang="vi-VN" sz="2800" i="1" smtClean="0">
                                    <a:latin typeface="Cambria Math" panose="02040503050406030204" pitchFamily="18" charset="0"/>
                                  </a:rPr>
                                </m:ctrlPr>
                              </m:dPr>
                              <m:e>
                                <m:sSubSup>
                                  <m:sSubSupPr>
                                    <m:ctrlPr>
                                      <a:rPr lang="vi-VN" sz="2800" i="1">
                                        <a:latin typeface="Cambria Math" panose="02040503050406030204" pitchFamily="18" charset="0"/>
                                      </a:rPr>
                                    </m:ctrlPr>
                                  </m:sSubSupPr>
                                  <m:e>
                                    <m:r>
                                      <m:rPr>
                                        <m:sty m:val="p"/>
                                      </m:rPr>
                                      <a:rPr lang="vi-VN" sz="2800" i="1">
                                        <a:latin typeface="Cambria Math" panose="02040503050406030204" pitchFamily="18" charset="0"/>
                                      </a:rPr>
                                      <m:t>v</m:t>
                                    </m:r>
                                  </m:e>
                                  <m:sub>
                                    <m:sSub>
                                      <m:sSubPr>
                                        <m:ctrlPr>
                                          <a:rPr lang="vi-VN" sz="2800" i="1">
                                            <a:latin typeface="Cambria Math" panose="02040503050406030204" pitchFamily="18" charset="0"/>
                                          </a:rPr>
                                        </m:ctrlPr>
                                      </m:sSubPr>
                                      <m:e>
                                        <m:r>
                                          <m:rPr>
                                            <m:sty m:val="p"/>
                                          </m:rPr>
                                          <a:rPr lang="vi-VN" sz="2800" i="1">
                                            <a:latin typeface="Cambria Math" panose="02040503050406030204" pitchFamily="18" charset="0"/>
                                          </a:rPr>
                                          <m:t>c</m:t>
                                        </m:r>
                                      </m:e>
                                      <m:sub>
                                        <m:r>
                                          <m:rPr>
                                            <m:sty m:val="p"/>
                                          </m:rPr>
                                          <a:rPr lang="vi-VN" sz="2800" i="1">
                                            <a:latin typeface="Cambria Math" panose="02040503050406030204" pitchFamily="18" charset="0"/>
                                          </a:rPr>
                                          <m:t>t</m:t>
                                        </m:r>
                                      </m:sub>
                                    </m:sSub>
                                  </m:sub>
                                  <m:sup>
                                    <m:r>
                                      <m:rPr>
                                        <m:sty m:val="p"/>
                                      </m:rPr>
                                      <a:rPr lang="vi-VN" sz="2800" i="1">
                                        <a:latin typeface="Cambria Math" panose="02040503050406030204" pitchFamily="18" charset="0"/>
                                      </a:rPr>
                                      <m:t>t</m:t>
                                    </m:r>
                                  </m:sup>
                                </m:sSubSup>
                                <m:r>
                                  <a:rPr lang="vi-VN" sz="2800" i="1">
                                    <a:latin typeface="Cambria Math" panose="02040503050406030204" pitchFamily="18" charset="0"/>
                                  </a:rPr>
                                  <m:t>−</m:t>
                                </m:r>
                                <m:sSup>
                                  <m:sSupPr>
                                    <m:ctrlPr>
                                      <a:rPr lang="vi-VN" sz="2800" i="1">
                                        <a:latin typeface="Cambria Math" panose="02040503050406030204" pitchFamily="18" charset="0"/>
                                      </a:rPr>
                                    </m:ctrlPr>
                                  </m:sSupPr>
                                  <m:e>
                                    <m:r>
                                      <m:rPr>
                                        <m:sty m:val="p"/>
                                      </m:rPr>
                                      <a:rPr lang="vi-VN" sz="2800" i="1">
                                        <a:latin typeface="Cambria Math" panose="02040503050406030204" pitchFamily="18" charset="0"/>
                                      </a:rPr>
                                      <m:t>x</m:t>
                                    </m:r>
                                  </m:e>
                                  <m:sup>
                                    <m:r>
                                      <m:rPr>
                                        <m:sty m:val="p"/>
                                      </m:rPr>
                                      <a:rPr lang="vi-VN" sz="2800" i="1">
                                        <a:latin typeface="Cambria Math" panose="02040503050406030204" pitchFamily="18" charset="0"/>
                                      </a:rPr>
                                      <m:t>t</m:t>
                                    </m:r>
                                  </m:sup>
                                </m:sSup>
                              </m:e>
                            </m:d>
                          </m:e>
                        </m:nary>
                      </m:e>
                      <m:sub>
                        <m:r>
                          <a:rPr lang="vi-VN" sz="2800" i="1">
                            <a:latin typeface="Cambria Math" panose="02040503050406030204" pitchFamily="18" charset="0"/>
                          </a:rPr>
                          <m:t>1</m:t>
                        </m:r>
                        <m:r>
                          <a:rPr lang="vi-VN" sz="2800" b="0" i="1" smtClean="0">
                            <a:latin typeface="Cambria Math" panose="02040503050406030204" pitchFamily="18" charset="0"/>
                          </a:rPr>
                          <m:t>/</m:t>
                        </m:r>
                        <m:r>
                          <a:rPr lang="vi-VN" sz="2800" i="1">
                            <a:latin typeface="Cambria Math" panose="02040503050406030204" pitchFamily="18" charset="0"/>
                          </a:rPr>
                          <m:t>2</m:t>
                        </m:r>
                      </m:sub>
                    </m:sSub>
                  </m:oMath>
                </a14:m>
                <a:r>
                  <a:rPr lang="vi-VN" sz="2800" dirty="0"/>
                  <a:t> </a:t>
                </a:r>
              </a:p>
              <a:p>
                <a:pPr lvl="1">
                  <a:spcBef>
                    <a:spcPts val="2400"/>
                  </a:spcBef>
                </a:pPr>
                <a:r>
                  <a:rPr lang="vi-VN" sz="2800" dirty="0"/>
                  <a:t>Number of points passed (in total and/or within each cluster)</a:t>
                </a:r>
              </a:p>
              <a:p>
                <a:pPr lvl="1">
                  <a:spcBef>
                    <a:spcPts val="2400"/>
                  </a:spcBef>
                </a:pPr>
                <a:r>
                  <a:rPr lang="vi-VN" sz="2800" dirty="0"/>
                  <a:t>Centers and centroids of clusters (using incremental means)</a:t>
                </a:r>
              </a:p>
              <a:p>
                <a:pPr lvl="1">
                  <a:spcBef>
                    <a:spcPts val="2400"/>
                  </a:spcBef>
                </a:pPr>
                <a:r>
                  <a:rPr lang="vi-VN" sz="2800" dirty="0"/>
                  <a:t>Centers of the whole dataset</a:t>
                </a:r>
              </a:p>
              <a:p>
                <a:pPr lvl="1">
                  <a:spcBef>
                    <a:spcPts val="2400"/>
                  </a:spcBef>
                </a:pPr>
                <a:r>
                  <a:rPr lang="vi-VN" sz="2800" dirty="0"/>
                  <a:t>etc.</a:t>
                </a:r>
              </a:p>
              <a:p>
                <a:pPr lvl="1">
                  <a:spcBef>
                    <a:spcPts val="2400"/>
                  </a:spcBef>
                </a:pPr>
                <a:endParaRPr lang="en-GB" sz="2800" dirty="0"/>
              </a:p>
            </p:txBody>
          </p:sp>
        </mc:Choice>
        <mc:Fallback xmlns="">
          <p:sp>
            <p:nvSpPr>
              <p:cNvPr id="3" name="Text Placeholder 2">
                <a:extLst>
                  <a:ext uri="{FF2B5EF4-FFF2-40B4-BE49-F238E27FC236}">
                    <a16:creationId xmlns:a16="http://schemas.microsoft.com/office/drawing/2014/main" id="{548242B2-8BBF-A6E0-30E3-DA7896765F34}"/>
                  </a:ext>
                </a:extLst>
              </p:cNvPr>
              <p:cNvSpPr>
                <a:spLocks noGrp="1" noRot="1" noChangeAspect="1" noMove="1" noResize="1" noEditPoints="1" noAdjustHandles="1" noChangeArrowheads="1" noChangeShapeType="1" noTextEdit="1"/>
              </p:cNvSpPr>
              <p:nvPr>
                <p:ph type="body" idx="1"/>
              </p:nvPr>
            </p:nvSpPr>
            <p:spPr>
              <a:blipFill>
                <a:blip r:embed="rId2"/>
                <a:stretch>
                  <a:fillRect l="-686" t="-161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26CA60E8-A515-9411-5F43-0EFE4B1FCB76}"/>
              </a:ext>
            </a:extLst>
          </p:cNvPr>
          <p:cNvSpPr>
            <a:spLocks noGrp="1"/>
          </p:cNvSpPr>
          <p:nvPr>
            <p:ph type="sldNum" sz="quarter" idx="2"/>
          </p:nvPr>
        </p:nvSpPr>
        <p:spPr/>
        <p:txBody>
          <a:bodyPr/>
          <a:lstStyle/>
          <a:p>
            <a:fld id="{86CB4B4D-7CA3-9044-876B-883B54F8677D}" type="slidenum">
              <a:rPr lang="en-FR" smtClean="0"/>
              <a:t>28</a:t>
            </a:fld>
            <a:endParaRPr lang="en-FR"/>
          </a:p>
        </p:txBody>
      </p:sp>
    </p:spTree>
    <p:extLst>
      <p:ext uri="{BB962C8B-B14F-4D97-AF65-F5344CB8AC3E}">
        <p14:creationId xmlns:p14="http://schemas.microsoft.com/office/powerpoint/2010/main" val="244318901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tatic Evaluation"/>
          <p:cNvSpPr txBox="1">
            <a:spLocks noGrp="1"/>
          </p:cNvSpPr>
          <p:nvPr>
            <p:ph type="title"/>
          </p:nvPr>
        </p:nvSpPr>
        <p:spPr>
          <a:prstGeom prst="rect">
            <a:avLst/>
          </a:prstGeom>
        </p:spPr>
        <p:txBody>
          <a:bodyPr>
            <a:normAutofit/>
          </a:bodyPr>
          <a:lstStyle/>
          <a:p>
            <a:r>
              <a:rPr lang="en-FR" sz="6000" dirty="0"/>
              <a:t>INCREMENTAL EVALUATION</a:t>
            </a:r>
            <a:endParaRPr sz="6000" dirty="0"/>
          </a:p>
        </p:txBody>
      </p:sp>
      <p:sp>
        <p:nvSpPr>
          <p:cNvPr id="515" name="Internal (validation)…"/>
          <p:cNvSpPr txBox="1">
            <a:spLocks noGrp="1"/>
          </p:cNvSpPr>
          <p:nvPr>
            <p:ph type="body" idx="1"/>
          </p:nvPr>
        </p:nvSpPr>
        <p:spPr>
          <a:prstGeom prst="rect">
            <a:avLst/>
          </a:prstGeom>
        </p:spPr>
        <p:txBody>
          <a:bodyPr>
            <a:normAutofit/>
          </a:bodyPr>
          <a:lstStyle/>
          <a:p>
            <a:pPr marL="0" indent="0" defTabSz="449833">
              <a:spcBef>
                <a:spcPts val="2400"/>
              </a:spcBef>
              <a:buNone/>
              <a:defRPr sz="2772"/>
            </a:pPr>
            <a:r>
              <a:rPr lang="en-GB" sz="2400" dirty="0">
                <a:latin typeface="+mn-ea"/>
                <a:cs typeface="Helvetica"/>
                <a:sym typeface="Helvetica"/>
              </a:rPr>
              <a:t>In </a:t>
            </a:r>
            <a:r>
              <a:rPr lang="en-GB" sz="2400" b="1" dirty="0">
                <a:latin typeface="+mn-ea"/>
                <a:cs typeface="Helvetica"/>
                <a:sym typeface="Helvetica"/>
              </a:rPr>
              <a:t>River</a:t>
            </a:r>
            <a:r>
              <a:rPr lang="en-GB" sz="2400" dirty="0">
                <a:latin typeface="+mn-ea"/>
                <a:cs typeface="Helvetica"/>
                <a:sym typeface="Helvetica"/>
              </a:rPr>
              <a:t>, static evaluation metrics can be modified to continuously evaluate data streams as follows:</a:t>
            </a:r>
          </a:p>
          <a:p>
            <a:pPr marL="342264" indent="-342264" defTabSz="449833">
              <a:spcBef>
                <a:spcPts val="2400"/>
              </a:spcBef>
              <a:defRPr sz="2772"/>
            </a:pPr>
            <a:r>
              <a:rPr lang="en-GB" sz="2400" b="1" dirty="0">
                <a:latin typeface="+mn-ea"/>
                <a:sym typeface="Helvetica"/>
              </a:rPr>
              <a:t>External metrics:</a:t>
            </a:r>
            <a:r>
              <a:rPr lang="en-GB" sz="2400" dirty="0">
                <a:latin typeface="+mn-ea"/>
                <a:sym typeface="Helvetica"/>
              </a:rPr>
              <a:t> All external metrics implemented in River share the same </a:t>
            </a:r>
            <a:r>
              <a:rPr lang="en-GB" sz="2400" b="1" dirty="0">
                <a:latin typeface="+mn-ea"/>
                <a:sym typeface="Helvetica"/>
              </a:rPr>
              <a:t>confusion matrix</a:t>
            </a:r>
            <a:r>
              <a:rPr lang="en-GB" sz="2400" dirty="0">
                <a:latin typeface="+mn-ea"/>
                <a:sym typeface="Helvetica"/>
              </a:rPr>
              <a:t>, thus reducing the amount of occupied storage and computational time. This confusion matrix can easily be  updated once a new predicted label and its ground truth arrive.</a:t>
            </a:r>
          </a:p>
          <a:p>
            <a:pPr marL="342264" indent="-342264" defTabSz="449833">
              <a:spcBef>
                <a:spcPts val="2400"/>
              </a:spcBef>
              <a:defRPr sz="2772"/>
            </a:pPr>
            <a:r>
              <a:rPr lang="en-GB" sz="2400" b="1" dirty="0">
                <a:latin typeface="+mn-ea"/>
                <a:sym typeface="Helvetica"/>
              </a:rPr>
              <a:t>Internal metrics:</a:t>
            </a:r>
            <a:r>
              <a:rPr lang="en-GB" sz="2400" dirty="0">
                <a:latin typeface="+mn-ea"/>
                <a:sym typeface="Helvetica"/>
              </a:rPr>
              <a:t> Since information on previous data points are </a:t>
            </a:r>
            <a:r>
              <a:rPr lang="en-GB" sz="2400" b="1" dirty="0">
                <a:latin typeface="+mn-ea"/>
                <a:sym typeface="Helvetica"/>
              </a:rPr>
              <a:t>totally discarded</a:t>
            </a:r>
            <a:r>
              <a:rPr lang="en-GB" sz="2400" dirty="0">
                <a:latin typeface="+mn-ea"/>
                <a:sym typeface="Helvetica"/>
              </a:rPr>
              <a:t> once a new data point arrives, traditional internal metrics </a:t>
            </a:r>
            <a:r>
              <a:rPr lang="en-GB" sz="2400" b="1" dirty="0">
                <a:latin typeface="+mn-ea"/>
                <a:sym typeface="Helvetica"/>
              </a:rPr>
              <a:t>cannot be used incrementally</a:t>
            </a:r>
            <a:r>
              <a:rPr lang="en-GB" sz="2400" dirty="0">
                <a:latin typeface="+mn-ea"/>
                <a:sym typeface="Helvetica"/>
              </a:rPr>
              <a:t>. Instead, they are slightly modified by saving the most essential information based on requirement, for example linear sum and sum of squares of data points in the same cluster, distance from data point to assigned and/or second closest cluster centre at the time of update, etc.</a:t>
            </a:r>
            <a:endParaRPr lang="en-GB" sz="2400" dirty="0">
              <a:latin typeface="+mn-ea"/>
            </a:endParaRPr>
          </a:p>
        </p:txBody>
      </p:sp>
      <p:sp>
        <p:nvSpPr>
          <p:cNvPr id="2" name="Slide Number Placeholder 1">
            <a:extLst>
              <a:ext uri="{FF2B5EF4-FFF2-40B4-BE49-F238E27FC236}">
                <a16:creationId xmlns:a16="http://schemas.microsoft.com/office/drawing/2014/main" id="{24323EF3-F184-94DB-ADAB-113025D7FF65}"/>
              </a:ext>
            </a:extLst>
          </p:cNvPr>
          <p:cNvSpPr>
            <a:spLocks noGrp="1"/>
          </p:cNvSpPr>
          <p:nvPr>
            <p:ph type="sldNum" sz="quarter" idx="2"/>
          </p:nvPr>
        </p:nvSpPr>
        <p:spPr/>
        <p:txBody>
          <a:bodyPr/>
          <a:lstStyle/>
          <a:p>
            <a:fld id="{86CB4B4D-7CA3-9044-876B-883B54F8677D}" type="slidenum">
              <a:rPr lang="en-FR" smtClean="0"/>
              <a:t>29</a:t>
            </a:fld>
            <a:endParaRPr lang="en-FR"/>
          </a:p>
        </p:txBody>
      </p:sp>
    </p:spTree>
    <p:extLst>
      <p:ext uri="{BB962C8B-B14F-4D97-AF65-F5344CB8AC3E}">
        <p14:creationId xmlns:p14="http://schemas.microsoft.com/office/powerpoint/2010/main" val="1130009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1153-1747-6C75-C73B-FBD50A49DDBD}"/>
              </a:ext>
            </a:extLst>
          </p:cNvPr>
          <p:cNvSpPr>
            <a:spLocks noGrp="1"/>
          </p:cNvSpPr>
          <p:nvPr>
            <p:ph type="title"/>
          </p:nvPr>
        </p:nvSpPr>
        <p:spPr>
          <a:xfrm>
            <a:off x="0" y="444500"/>
            <a:ext cx="13004800" cy="2159000"/>
          </a:xfrm>
        </p:spPr>
        <p:txBody>
          <a:bodyPr>
            <a:noAutofit/>
          </a:bodyPr>
          <a:lstStyle/>
          <a:p>
            <a:r>
              <a:rPr lang="en-FR" sz="6000" dirty="0"/>
              <a:t>REQUIREMENTS</a:t>
            </a:r>
            <a:endParaRPr lang="en-FR" sz="2000" dirty="0"/>
          </a:p>
        </p:txBody>
      </p:sp>
      <p:sp>
        <p:nvSpPr>
          <p:cNvPr id="4" name="Slide Number Placeholder 3">
            <a:extLst>
              <a:ext uri="{FF2B5EF4-FFF2-40B4-BE49-F238E27FC236}">
                <a16:creationId xmlns:a16="http://schemas.microsoft.com/office/drawing/2014/main" id="{6FF081D2-F3A9-114A-024E-5D4F97211129}"/>
              </a:ext>
            </a:extLst>
          </p:cNvPr>
          <p:cNvSpPr>
            <a:spLocks noGrp="1"/>
          </p:cNvSpPr>
          <p:nvPr>
            <p:ph type="sldNum" sz="quarter" idx="2"/>
          </p:nvPr>
        </p:nvSpPr>
        <p:spPr/>
        <p:txBody>
          <a:bodyPr/>
          <a:lstStyle/>
          <a:p>
            <a:fld id="{86CB4B4D-7CA3-9044-876B-883B54F8677D}" type="slidenum">
              <a:rPr lang="en-FR" smtClean="0"/>
              <a:t>3</a:t>
            </a:fld>
            <a:endParaRPr lang="en-FR"/>
          </a:p>
        </p:txBody>
      </p:sp>
      <p:sp>
        <p:nvSpPr>
          <p:cNvPr id="5" name="Google Shape;130;p17">
            <a:extLst>
              <a:ext uri="{FF2B5EF4-FFF2-40B4-BE49-F238E27FC236}">
                <a16:creationId xmlns:a16="http://schemas.microsoft.com/office/drawing/2014/main" id="{720161F3-FD25-0E66-A237-1FB90AD35313}"/>
              </a:ext>
            </a:extLst>
          </p:cNvPr>
          <p:cNvSpPr txBox="1">
            <a:spLocks/>
          </p:cNvSpPr>
          <p:nvPr/>
        </p:nvSpPr>
        <p:spPr>
          <a:xfrm>
            <a:off x="593387" y="438150"/>
            <a:ext cx="7957200"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ctr" anchorCtr="0">
            <a:no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a:lstStyle>
          <a:p>
            <a:pPr marL="0" indent="0" algn="ctr" hangingPunct="1">
              <a:spcBef>
                <a:spcPts val="0"/>
              </a:spcBef>
              <a:buFontTx/>
              <a:buNone/>
            </a:pPr>
            <a:endParaRPr lang="en-US" dirty="0"/>
          </a:p>
        </p:txBody>
      </p:sp>
      <p:sp>
        <p:nvSpPr>
          <p:cNvPr id="8" name="Google Shape;148;p19">
            <a:extLst>
              <a:ext uri="{FF2B5EF4-FFF2-40B4-BE49-F238E27FC236}">
                <a16:creationId xmlns:a16="http://schemas.microsoft.com/office/drawing/2014/main" id="{2B3B52AA-E11A-7CEC-2939-D39C564A9E8F}"/>
              </a:ext>
            </a:extLst>
          </p:cNvPr>
          <p:cNvSpPr txBox="1"/>
          <p:nvPr/>
        </p:nvSpPr>
        <p:spPr>
          <a:xfrm>
            <a:off x="3755032" y="2799397"/>
            <a:ext cx="14532322" cy="546023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400" dirty="0">
                <a:solidFill>
                  <a:schemeClr val="tx1"/>
                </a:solidFill>
                <a:latin typeface="Lato"/>
                <a:ea typeface="Lato"/>
                <a:cs typeface="Lato"/>
                <a:sym typeface="Lato"/>
              </a:rPr>
              <a:t>Process </a:t>
            </a:r>
            <a:r>
              <a:rPr lang="en-US" sz="2400" dirty="0">
                <a:solidFill>
                  <a:schemeClr val="accent5"/>
                </a:solidFill>
                <a:latin typeface="Lato"/>
                <a:ea typeface="Lato"/>
                <a:cs typeface="Lato"/>
                <a:sym typeface="Lato"/>
              </a:rPr>
              <a:t>one sample </a:t>
            </a:r>
            <a:r>
              <a:rPr lang="en-US" sz="2400" dirty="0">
                <a:solidFill>
                  <a:schemeClr val="tx1"/>
                </a:solidFill>
                <a:latin typeface="Lato"/>
                <a:ea typeface="Lato"/>
                <a:cs typeface="Lato"/>
                <a:sym typeface="Lato"/>
              </a:rPr>
              <a:t>at a time, and inspect it only </a:t>
            </a:r>
            <a:r>
              <a:rPr lang="en-US" sz="2400" dirty="0">
                <a:solidFill>
                  <a:schemeClr val="accent5"/>
                </a:solidFill>
                <a:latin typeface="Lato"/>
                <a:ea typeface="Lato"/>
                <a:cs typeface="Lato"/>
                <a:sym typeface="Lato"/>
              </a:rPr>
              <a:t>once</a:t>
            </a:r>
            <a:br>
              <a:rPr lang="en-US" sz="2400" dirty="0">
                <a:solidFill>
                  <a:schemeClr val="tx1"/>
                </a:solidFill>
                <a:latin typeface="Lato"/>
                <a:ea typeface="Lato"/>
                <a:cs typeface="Lato"/>
                <a:sym typeface="Lato"/>
              </a:rPr>
            </a:br>
            <a:endParaRPr sz="24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US" sz="2400" dirty="0">
                <a:solidFill>
                  <a:schemeClr val="tx1"/>
                </a:solidFill>
                <a:latin typeface="Lato"/>
                <a:ea typeface="Lato"/>
                <a:cs typeface="Lato"/>
                <a:sym typeface="Lato"/>
              </a:rPr>
              <a:t>Use a limited amount of </a:t>
            </a:r>
            <a:r>
              <a:rPr lang="en-US" sz="2400" dirty="0">
                <a:solidFill>
                  <a:schemeClr val="accent5"/>
                </a:solidFill>
                <a:latin typeface="Lato"/>
                <a:ea typeface="Lato"/>
                <a:cs typeface="Lato"/>
                <a:sym typeface="Lato"/>
              </a:rPr>
              <a:t>memory</a:t>
            </a:r>
            <a:br>
              <a:rPr lang="en-US" sz="2400" dirty="0">
                <a:solidFill>
                  <a:schemeClr val="tx1"/>
                </a:solidFill>
                <a:latin typeface="Lato"/>
                <a:ea typeface="Lato"/>
                <a:cs typeface="Lato"/>
                <a:sym typeface="Lato"/>
              </a:rPr>
            </a:br>
            <a:endParaRPr sz="24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US" sz="2400" dirty="0">
                <a:solidFill>
                  <a:schemeClr val="tx1"/>
                </a:solidFill>
                <a:latin typeface="Lato"/>
                <a:ea typeface="Lato"/>
                <a:cs typeface="Lato"/>
                <a:sym typeface="Lato"/>
              </a:rPr>
              <a:t>Work in a limited amount of </a:t>
            </a:r>
            <a:r>
              <a:rPr lang="en-US" sz="2400" dirty="0">
                <a:solidFill>
                  <a:schemeClr val="accent5"/>
                </a:solidFill>
                <a:latin typeface="Lato"/>
                <a:ea typeface="Lato"/>
                <a:cs typeface="Lato"/>
                <a:sym typeface="Lato"/>
              </a:rPr>
              <a:t>time</a:t>
            </a:r>
            <a:br>
              <a:rPr lang="en-US" sz="2400" dirty="0">
                <a:solidFill>
                  <a:schemeClr val="tx1"/>
                </a:solidFill>
                <a:latin typeface="Lato"/>
                <a:ea typeface="Lato"/>
                <a:cs typeface="Lato"/>
                <a:sym typeface="Lato"/>
              </a:rPr>
            </a:br>
            <a:endParaRPr sz="2400" dirty="0">
              <a:solidFill>
                <a:schemeClr val="tx1"/>
              </a:solidFill>
              <a:latin typeface="Lato"/>
              <a:ea typeface="Lato"/>
              <a:cs typeface="Lato"/>
              <a:sym typeface="Lato"/>
            </a:endParaRPr>
          </a:p>
          <a:p>
            <a:pPr marL="0" lvl="0" indent="0" algn="l" rtl="0">
              <a:lnSpc>
                <a:spcPct val="115000"/>
              </a:lnSpc>
              <a:spcBef>
                <a:spcPts val="0"/>
              </a:spcBef>
              <a:spcAft>
                <a:spcPts val="0"/>
              </a:spcAft>
              <a:buNone/>
            </a:pPr>
            <a:r>
              <a:rPr lang="en-US" sz="2400" dirty="0">
                <a:solidFill>
                  <a:schemeClr val="accent5"/>
                </a:solidFill>
                <a:latin typeface="Lato"/>
                <a:ea typeface="Lato"/>
                <a:cs typeface="Lato"/>
                <a:sym typeface="Lato"/>
              </a:rPr>
              <a:t>Always ready </a:t>
            </a:r>
            <a:r>
              <a:rPr lang="en-US" sz="2400" dirty="0">
                <a:solidFill>
                  <a:schemeClr val="tx1"/>
                </a:solidFill>
                <a:latin typeface="Lato"/>
                <a:ea typeface="Lato"/>
                <a:cs typeface="Lato"/>
                <a:sym typeface="Lato"/>
              </a:rPr>
              <a:t>to predict</a:t>
            </a:r>
            <a:endParaRPr sz="2400" dirty="0">
              <a:solidFill>
                <a:schemeClr val="tx1"/>
              </a:solidFill>
              <a:latin typeface="Lato"/>
              <a:ea typeface="Lato"/>
              <a:cs typeface="Lato"/>
              <a:sym typeface="Lato"/>
            </a:endParaRPr>
          </a:p>
        </p:txBody>
      </p:sp>
      <p:sp>
        <p:nvSpPr>
          <p:cNvPr id="9" name="Google Shape;149;p19">
            <a:extLst>
              <a:ext uri="{FF2B5EF4-FFF2-40B4-BE49-F238E27FC236}">
                <a16:creationId xmlns:a16="http://schemas.microsoft.com/office/drawing/2014/main" id="{85BF8EAA-5C0B-6E2E-D61D-84AFE703BEBC}"/>
              </a:ext>
            </a:extLst>
          </p:cNvPr>
          <p:cNvSpPr/>
          <p:nvPr/>
        </p:nvSpPr>
        <p:spPr>
          <a:xfrm>
            <a:off x="2863202" y="5681452"/>
            <a:ext cx="528279" cy="528279"/>
          </a:xfrm>
          <a:custGeom>
            <a:avLst/>
            <a:gdLst/>
            <a:ahLst/>
            <a:cxnLst/>
            <a:rect l="l" t="t" r="r" b="b"/>
            <a:pathLst>
              <a:path w="120000" h="120000" extrusionOk="0">
                <a:moveTo>
                  <a:pt x="59830" y="10878"/>
                </a:moveTo>
                <a:cubicBezTo>
                  <a:pt x="32634" y="10878"/>
                  <a:pt x="10878" y="32974"/>
                  <a:pt x="10878" y="59830"/>
                </a:cubicBezTo>
                <a:cubicBezTo>
                  <a:pt x="10878" y="87025"/>
                  <a:pt x="32634" y="109121"/>
                  <a:pt x="59830" y="109121"/>
                </a:cubicBezTo>
                <a:cubicBezTo>
                  <a:pt x="87025" y="109121"/>
                  <a:pt x="109121" y="87025"/>
                  <a:pt x="109121" y="59830"/>
                </a:cubicBezTo>
                <a:cubicBezTo>
                  <a:pt x="109121" y="32974"/>
                  <a:pt x="87025" y="10878"/>
                  <a:pt x="59830" y="10878"/>
                </a:cubicBezTo>
                <a:moveTo>
                  <a:pt x="59830" y="103682"/>
                </a:moveTo>
                <a:cubicBezTo>
                  <a:pt x="35694" y="103682"/>
                  <a:pt x="16317" y="83966"/>
                  <a:pt x="16317" y="59830"/>
                </a:cubicBezTo>
                <a:cubicBezTo>
                  <a:pt x="16317" y="35694"/>
                  <a:pt x="35694" y="16317"/>
                  <a:pt x="59830" y="16317"/>
                </a:cubicBezTo>
                <a:cubicBezTo>
                  <a:pt x="83966" y="16317"/>
                  <a:pt x="103682" y="35694"/>
                  <a:pt x="103682" y="59830"/>
                </a:cubicBezTo>
                <a:cubicBezTo>
                  <a:pt x="103682" y="83966"/>
                  <a:pt x="83966" y="103682"/>
                  <a:pt x="59830" y="103682"/>
                </a:cubicBezTo>
                <a:moveTo>
                  <a:pt x="59830" y="0"/>
                </a:moveTo>
                <a:cubicBezTo>
                  <a:pt x="26855" y="0"/>
                  <a:pt x="0" y="26855"/>
                  <a:pt x="0" y="59830"/>
                </a:cubicBezTo>
                <a:cubicBezTo>
                  <a:pt x="0" y="93144"/>
                  <a:pt x="26855" y="120000"/>
                  <a:pt x="59830" y="120000"/>
                </a:cubicBezTo>
                <a:cubicBezTo>
                  <a:pt x="93144" y="120000"/>
                  <a:pt x="120000" y="93144"/>
                  <a:pt x="120000" y="59830"/>
                </a:cubicBezTo>
                <a:cubicBezTo>
                  <a:pt x="120000" y="26855"/>
                  <a:pt x="93144" y="0"/>
                  <a:pt x="59830" y="0"/>
                </a:cubicBezTo>
                <a:moveTo>
                  <a:pt x="59830" y="114560"/>
                </a:moveTo>
                <a:cubicBezTo>
                  <a:pt x="29575" y="114560"/>
                  <a:pt x="5439" y="90084"/>
                  <a:pt x="5439" y="59830"/>
                </a:cubicBezTo>
                <a:cubicBezTo>
                  <a:pt x="5439" y="29915"/>
                  <a:pt x="29575" y="5439"/>
                  <a:pt x="59830" y="5439"/>
                </a:cubicBezTo>
                <a:cubicBezTo>
                  <a:pt x="90084" y="5439"/>
                  <a:pt x="114560" y="29915"/>
                  <a:pt x="114560" y="59830"/>
                </a:cubicBezTo>
                <a:cubicBezTo>
                  <a:pt x="114560" y="90084"/>
                  <a:pt x="90084" y="114560"/>
                  <a:pt x="59830" y="114560"/>
                </a:cubicBezTo>
                <a:moveTo>
                  <a:pt x="78866" y="57110"/>
                </a:moveTo>
                <a:cubicBezTo>
                  <a:pt x="70368" y="57110"/>
                  <a:pt x="70368" y="57110"/>
                  <a:pt x="70368" y="57110"/>
                </a:cubicBezTo>
                <a:cubicBezTo>
                  <a:pt x="69348" y="53371"/>
                  <a:pt x="66288" y="50311"/>
                  <a:pt x="62549" y="49291"/>
                </a:cubicBezTo>
                <a:cubicBezTo>
                  <a:pt x="62549" y="29915"/>
                  <a:pt x="62549" y="29915"/>
                  <a:pt x="62549" y="29915"/>
                </a:cubicBezTo>
                <a:cubicBezTo>
                  <a:pt x="62549" y="28555"/>
                  <a:pt x="61529" y="27195"/>
                  <a:pt x="59830" y="27195"/>
                </a:cubicBezTo>
                <a:cubicBezTo>
                  <a:pt x="58470" y="27195"/>
                  <a:pt x="57110" y="28555"/>
                  <a:pt x="57110" y="29915"/>
                </a:cubicBezTo>
                <a:cubicBezTo>
                  <a:pt x="57110" y="49291"/>
                  <a:pt x="57110" y="49291"/>
                  <a:pt x="57110" y="49291"/>
                </a:cubicBezTo>
                <a:cubicBezTo>
                  <a:pt x="52351" y="50651"/>
                  <a:pt x="48951" y="54730"/>
                  <a:pt x="48951" y="59830"/>
                </a:cubicBezTo>
                <a:cubicBezTo>
                  <a:pt x="48951" y="65949"/>
                  <a:pt x="53711" y="70708"/>
                  <a:pt x="59830" y="70708"/>
                </a:cubicBezTo>
                <a:cubicBezTo>
                  <a:pt x="64929" y="70708"/>
                  <a:pt x="69348" y="67308"/>
                  <a:pt x="70368" y="62549"/>
                </a:cubicBezTo>
                <a:cubicBezTo>
                  <a:pt x="78866" y="62549"/>
                  <a:pt x="78866" y="62549"/>
                  <a:pt x="78866" y="62549"/>
                </a:cubicBezTo>
                <a:cubicBezTo>
                  <a:pt x="80566" y="62549"/>
                  <a:pt x="81586" y="61529"/>
                  <a:pt x="81586" y="59830"/>
                </a:cubicBezTo>
                <a:cubicBezTo>
                  <a:pt x="81586" y="58470"/>
                  <a:pt x="80566" y="57110"/>
                  <a:pt x="78866" y="57110"/>
                </a:cubicBezTo>
                <a:moveTo>
                  <a:pt x="59830" y="65269"/>
                </a:moveTo>
                <a:cubicBezTo>
                  <a:pt x="56770" y="65269"/>
                  <a:pt x="54390" y="62889"/>
                  <a:pt x="54390" y="59830"/>
                </a:cubicBezTo>
                <a:cubicBezTo>
                  <a:pt x="54390" y="57110"/>
                  <a:pt x="56770" y="54390"/>
                  <a:pt x="59830" y="54390"/>
                </a:cubicBezTo>
                <a:cubicBezTo>
                  <a:pt x="62889" y="54390"/>
                  <a:pt x="65269" y="57110"/>
                  <a:pt x="65269" y="59830"/>
                </a:cubicBezTo>
                <a:cubicBezTo>
                  <a:pt x="65269" y="62889"/>
                  <a:pt x="62889" y="65269"/>
                  <a:pt x="59830" y="65269"/>
                </a:cubicBezTo>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grpSp>
        <p:nvGrpSpPr>
          <p:cNvPr id="10" name="Google Shape;150;p19">
            <a:extLst>
              <a:ext uri="{FF2B5EF4-FFF2-40B4-BE49-F238E27FC236}">
                <a16:creationId xmlns:a16="http://schemas.microsoft.com/office/drawing/2014/main" id="{4D390211-9783-7D89-1C97-1215909BBE68}"/>
              </a:ext>
            </a:extLst>
          </p:cNvPr>
          <p:cNvGrpSpPr/>
          <p:nvPr/>
        </p:nvGrpSpPr>
        <p:grpSpPr>
          <a:xfrm>
            <a:off x="2869051" y="4038537"/>
            <a:ext cx="522430" cy="518408"/>
            <a:chOff x="4657725" y="1027112"/>
            <a:chExt cx="428700" cy="425400"/>
          </a:xfrm>
        </p:grpSpPr>
        <p:sp>
          <p:nvSpPr>
            <p:cNvPr id="11" name="Google Shape;151;p19">
              <a:extLst>
                <a:ext uri="{FF2B5EF4-FFF2-40B4-BE49-F238E27FC236}">
                  <a16:creationId xmlns:a16="http://schemas.microsoft.com/office/drawing/2014/main" id="{0D21A547-D464-95FE-5B5E-8644755C7640}"/>
                </a:ext>
              </a:extLst>
            </p:cNvPr>
            <p:cNvSpPr/>
            <p:nvPr/>
          </p:nvSpPr>
          <p:spPr>
            <a:xfrm>
              <a:off x="4697412" y="1068387"/>
              <a:ext cx="201600" cy="201600"/>
            </a:xfrm>
            <a:custGeom>
              <a:avLst/>
              <a:gdLst/>
              <a:ahLst/>
              <a:cxnLst/>
              <a:rect l="l" t="t" r="r" b="b"/>
              <a:pathLst>
                <a:path w="120000" h="120000" extrusionOk="0">
                  <a:moveTo>
                    <a:pt x="60000" y="0"/>
                  </a:moveTo>
                  <a:cubicBezTo>
                    <a:pt x="26732" y="0"/>
                    <a:pt x="0" y="26732"/>
                    <a:pt x="0" y="60000"/>
                  </a:cubicBezTo>
                  <a:cubicBezTo>
                    <a:pt x="0" y="92673"/>
                    <a:pt x="26732" y="120000"/>
                    <a:pt x="60000" y="120000"/>
                  </a:cubicBezTo>
                  <a:cubicBezTo>
                    <a:pt x="93267" y="120000"/>
                    <a:pt x="120000" y="92673"/>
                    <a:pt x="120000" y="60000"/>
                  </a:cubicBezTo>
                  <a:cubicBezTo>
                    <a:pt x="120000" y="26732"/>
                    <a:pt x="93267" y="0"/>
                    <a:pt x="60000" y="0"/>
                  </a:cubicBezTo>
                  <a:close/>
                  <a:moveTo>
                    <a:pt x="60000" y="108712"/>
                  </a:moveTo>
                  <a:cubicBezTo>
                    <a:pt x="33267" y="108712"/>
                    <a:pt x="11287" y="86732"/>
                    <a:pt x="11287" y="60000"/>
                  </a:cubicBezTo>
                  <a:cubicBezTo>
                    <a:pt x="11287" y="32673"/>
                    <a:pt x="33267" y="10693"/>
                    <a:pt x="60000" y="10693"/>
                  </a:cubicBezTo>
                  <a:cubicBezTo>
                    <a:pt x="87326" y="10693"/>
                    <a:pt x="108712" y="32673"/>
                    <a:pt x="108712" y="60000"/>
                  </a:cubicBezTo>
                  <a:cubicBezTo>
                    <a:pt x="108712" y="86732"/>
                    <a:pt x="87326" y="108712"/>
                    <a:pt x="60000" y="108712"/>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sp>
          <p:nvSpPr>
            <p:cNvPr id="12" name="Google Shape;152;p19">
              <a:extLst>
                <a:ext uri="{FF2B5EF4-FFF2-40B4-BE49-F238E27FC236}">
                  <a16:creationId xmlns:a16="http://schemas.microsoft.com/office/drawing/2014/main" id="{55F4BAE0-DDB6-80D6-B178-3B44D34F071A}"/>
                </a:ext>
              </a:extLst>
            </p:cNvPr>
            <p:cNvSpPr/>
            <p:nvPr/>
          </p:nvSpPr>
          <p:spPr>
            <a:xfrm>
              <a:off x="4657725" y="1027112"/>
              <a:ext cx="428700" cy="425400"/>
            </a:xfrm>
            <a:custGeom>
              <a:avLst/>
              <a:gdLst/>
              <a:ahLst/>
              <a:cxnLst/>
              <a:rect l="l" t="t" r="r" b="b"/>
              <a:pathLst>
                <a:path w="120000" h="120000" extrusionOk="0">
                  <a:moveTo>
                    <a:pt x="116908" y="106164"/>
                  </a:moveTo>
                  <a:cubicBezTo>
                    <a:pt x="85714" y="74541"/>
                    <a:pt x="85714" y="74541"/>
                    <a:pt x="85714" y="74541"/>
                  </a:cubicBezTo>
                  <a:cubicBezTo>
                    <a:pt x="84028" y="73129"/>
                    <a:pt x="82060" y="72282"/>
                    <a:pt x="79812" y="72282"/>
                  </a:cubicBezTo>
                  <a:cubicBezTo>
                    <a:pt x="78688" y="72282"/>
                    <a:pt x="77564" y="72564"/>
                    <a:pt x="76440" y="73129"/>
                  </a:cubicBezTo>
                  <a:cubicBezTo>
                    <a:pt x="69133" y="65788"/>
                    <a:pt x="69133" y="65788"/>
                    <a:pt x="69133" y="65788"/>
                  </a:cubicBezTo>
                  <a:cubicBezTo>
                    <a:pt x="75035" y="58729"/>
                    <a:pt x="78969" y="49694"/>
                    <a:pt x="78969" y="39811"/>
                  </a:cubicBezTo>
                  <a:cubicBezTo>
                    <a:pt x="78969" y="17788"/>
                    <a:pt x="61264" y="0"/>
                    <a:pt x="39344" y="0"/>
                  </a:cubicBezTo>
                  <a:cubicBezTo>
                    <a:pt x="17704" y="0"/>
                    <a:pt x="0" y="17788"/>
                    <a:pt x="0" y="39811"/>
                  </a:cubicBezTo>
                  <a:cubicBezTo>
                    <a:pt x="0" y="61552"/>
                    <a:pt x="17704" y="79341"/>
                    <a:pt x="39344" y="79341"/>
                  </a:cubicBezTo>
                  <a:cubicBezTo>
                    <a:pt x="49180" y="79341"/>
                    <a:pt x="58454" y="75670"/>
                    <a:pt x="65199" y="69458"/>
                  </a:cubicBezTo>
                  <a:cubicBezTo>
                    <a:pt x="72505" y="76800"/>
                    <a:pt x="72505" y="76800"/>
                    <a:pt x="72505" y="76800"/>
                  </a:cubicBezTo>
                  <a:cubicBezTo>
                    <a:pt x="71943" y="77929"/>
                    <a:pt x="71662" y="79058"/>
                    <a:pt x="71662" y="80470"/>
                  </a:cubicBezTo>
                  <a:cubicBezTo>
                    <a:pt x="71662" y="82729"/>
                    <a:pt x="72505" y="84705"/>
                    <a:pt x="74192" y="86117"/>
                  </a:cubicBezTo>
                  <a:cubicBezTo>
                    <a:pt x="105386" y="117741"/>
                    <a:pt x="105386" y="117741"/>
                    <a:pt x="105386" y="117741"/>
                  </a:cubicBezTo>
                  <a:cubicBezTo>
                    <a:pt x="107072" y="119152"/>
                    <a:pt x="109039" y="120000"/>
                    <a:pt x="111288" y="120000"/>
                  </a:cubicBezTo>
                  <a:cubicBezTo>
                    <a:pt x="113255" y="120000"/>
                    <a:pt x="115503" y="119152"/>
                    <a:pt x="116908" y="117741"/>
                  </a:cubicBezTo>
                  <a:cubicBezTo>
                    <a:pt x="120000" y="114352"/>
                    <a:pt x="120000" y="109270"/>
                    <a:pt x="116908" y="106164"/>
                  </a:cubicBezTo>
                  <a:close/>
                  <a:moveTo>
                    <a:pt x="39344" y="73976"/>
                  </a:moveTo>
                  <a:cubicBezTo>
                    <a:pt x="20515" y="73976"/>
                    <a:pt x="5058" y="58729"/>
                    <a:pt x="5058" y="39811"/>
                  </a:cubicBezTo>
                  <a:cubicBezTo>
                    <a:pt x="5058" y="20894"/>
                    <a:pt x="20515" y="5364"/>
                    <a:pt x="39344" y="5364"/>
                  </a:cubicBezTo>
                  <a:cubicBezTo>
                    <a:pt x="58173" y="5364"/>
                    <a:pt x="73629" y="20894"/>
                    <a:pt x="73629" y="39811"/>
                  </a:cubicBezTo>
                  <a:cubicBezTo>
                    <a:pt x="73629" y="58729"/>
                    <a:pt x="58173" y="73976"/>
                    <a:pt x="39344" y="73976"/>
                  </a:cubicBezTo>
                  <a:close/>
                  <a:moveTo>
                    <a:pt x="113255" y="113788"/>
                  </a:moveTo>
                  <a:cubicBezTo>
                    <a:pt x="112131" y="114917"/>
                    <a:pt x="110163" y="114917"/>
                    <a:pt x="109039" y="113788"/>
                  </a:cubicBezTo>
                  <a:cubicBezTo>
                    <a:pt x="77845" y="82447"/>
                    <a:pt x="77845" y="82447"/>
                    <a:pt x="77845" y="82447"/>
                  </a:cubicBezTo>
                  <a:cubicBezTo>
                    <a:pt x="77283" y="81882"/>
                    <a:pt x="77002" y="81317"/>
                    <a:pt x="77002" y="80470"/>
                  </a:cubicBezTo>
                  <a:cubicBezTo>
                    <a:pt x="77002" y="79623"/>
                    <a:pt x="77283" y="79058"/>
                    <a:pt x="77845" y="78494"/>
                  </a:cubicBezTo>
                  <a:cubicBezTo>
                    <a:pt x="78407" y="77929"/>
                    <a:pt x="79250" y="77647"/>
                    <a:pt x="79812" y="77647"/>
                  </a:cubicBezTo>
                  <a:cubicBezTo>
                    <a:pt x="80655" y="77647"/>
                    <a:pt x="81498" y="77929"/>
                    <a:pt x="82060" y="78494"/>
                  </a:cubicBezTo>
                  <a:cubicBezTo>
                    <a:pt x="113255" y="109835"/>
                    <a:pt x="113255" y="109835"/>
                    <a:pt x="113255" y="109835"/>
                  </a:cubicBezTo>
                  <a:cubicBezTo>
                    <a:pt x="114379" y="110964"/>
                    <a:pt x="114379" y="112658"/>
                    <a:pt x="113255" y="113788"/>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grpSp>
      <p:sp>
        <p:nvSpPr>
          <p:cNvPr id="13" name="Google Shape;153;p19">
            <a:extLst>
              <a:ext uri="{FF2B5EF4-FFF2-40B4-BE49-F238E27FC236}">
                <a16:creationId xmlns:a16="http://schemas.microsoft.com/office/drawing/2014/main" id="{79E63571-AEE2-6380-7DF3-84F86BAFDA2A}"/>
              </a:ext>
            </a:extLst>
          </p:cNvPr>
          <p:cNvSpPr/>
          <p:nvPr/>
        </p:nvSpPr>
        <p:spPr>
          <a:xfrm>
            <a:off x="2846019" y="6592491"/>
            <a:ext cx="545462" cy="531935"/>
          </a:xfrm>
          <a:custGeom>
            <a:avLst/>
            <a:gdLst/>
            <a:ahLst/>
            <a:cxnLst/>
            <a:rect l="l" t="t" r="r" b="b"/>
            <a:pathLst>
              <a:path w="120000" h="120000" extrusionOk="0">
                <a:moveTo>
                  <a:pt x="116022" y="1019"/>
                </a:moveTo>
                <a:cubicBezTo>
                  <a:pt x="115359" y="339"/>
                  <a:pt x="114033" y="0"/>
                  <a:pt x="111712" y="0"/>
                </a:cubicBezTo>
                <a:cubicBezTo>
                  <a:pt x="100773" y="0"/>
                  <a:pt x="71270" y="8498"/>
                  <a:pt x="55690" y="24475"/>
                </a:cubicBezTo>
                <a:cubicBezTo>
                  <a:pt x="51712" y="28215"/>
                  <a:pt x="39447" y="39773"/>
                  <a:pt x="36795" y="43852"/>
                </a:cubicBezTo>
                <a:cubicBezTo>
                  <a:pt x="27513" y="46232"/>
                  <a:pt x="14254" y="51671"/>
                  <a:pt x="6629" y="59150"/>
                </a:cubicBezTo>
                <a:cubicBezTo>
                  <a:pt x="6629" y="59150"/>
                  <a:pt x="15911" y="59150"/>
                  <a:pt x="26850" y="66628"/>
                </a:cubicBezTo>
                <a:cubicBezTo>
                  <a:pt x="25193" y="73427"/>
                  <a:pt x="27182" y="80566"/>
                  <a:pt x="32817" y="86345"/>
                </a:cubicBezTo>
                <a:cubicBezTo>
                  <a:pt x="37458" y="90764"/>
                  <a:pt x="42430" y="93144"/>
                  <a:pt x="47734" y="93144"/>
                </a:cubicBezTo>
                <a:cubicBezTo>
                  <a:pt x="49392" y="93144"/>
                  <a:pt x="50718" y="92804"/>
                  <a:pt x="52044" y="92464"/>
                </a:cubicBezTo>
                <a:cubicBezTo>
                  <a:pt x="59337" y="104022"/>
                  <a:pt x="59337" y="113201"/>
                  <a:pt x="59337" y="113201"/>
                </a:cubicBezTo>
                <a:cubicBezTo>
                  <a:pt x="66961" y="105722"/>
                  <a:pt x="71933" y="91784"/>
                  <a:pt x="74254" y="82266"/>
                </a:cubicBezTo>
                <a:cubicBezTo>
                  <a:pt x="78232" y="79546"/>
                  <a:pt x="89502" y="66968"/>
                  <a:pt x="93149" y="63229"/>
                </a:cubicBezTo>
                <a:cubicBezTo>
                  <a:pt x="112044" y="43852"/>
                  <a:pt x="120000" y="4759"/>
                  <a:pt x="116022" y="1019"/>
                </a:cubicBezTo>
                <a:moveTo>
                  <a:pt x="69281" y="80906"/>
                </a:moveTo>
                <a:cubicBezTo>
                  <a:pt x="67292" y="88385"/>
                  <a:pt x="64640" y="94844"/>
                  <a:pt x="61988" y="100283"/>
                </a:cubicBezTo>
                <a:cubicBezTo>
                  <a:pt x="60662" y="96883"/>
                  <a:pt x="59005" y="93484"/>
                  <a:pt x="56685" y="89405"/>
                </a:cubicBezTo>
                <a:cubicBezTo>
                  <a:pt x="55690" y="88045"/>
                  <a:pt x="54033" y="87025"/>
                  <a:pt x="52044" y="87025"/>
                </a:cubicBezTo>
                <a:cubicBezTo>
                  <a:pt x="51712" y="87025"/>
                  <a:pt x="51381" y="87025"/>
                  <a:pt x="51049" y="87025"/>
                </a:cubicBezTo>
                <a:cubicBezTo>
                  <a:pt x="49723" y="87365"/>
                  <a:pt x="48729" y="87705"/>
                  <a:pt x="47734" y="87705"/>
                </a:cubicBezTo>
                <a:cubicBezTo>
                  <a:pt x="43756" y="87705"/>
                  <a:pt x="40110" y="85665"/>
                  <a:pt x="36795" y="82266"/>
                </a:cubicBezTo>
                <a:cubicBezTo>
                  <a:pt x="32486" y="78186"/>
                  <a:pt x="30828" y="72747"/>
                  <a:pt x="32154" y="67988"/>
                </a:cubicBezTo>
                <a:cubicBezTo>
                  <a:pt x="32486" y="65609"/>
                  <a:pt x="31823" y="63229"/>
                  <a:pt x="29834" y="61869"/>
                </a:cubicBezTo>
                <a:cubicBezTo>
                  <a:pt x="26187" y="59490"/>
                  <a:pt x="22541" y="57790"/>
                  <a:pt x="19226" y="56770"/>
                </a:cubicBezTo>
                <a:cubicBezTo>
                  <a:pt x="24530" y="53711"/>
                  <a:pt x="31160" y="50991"/>
                  <a:pt x="38121" y="48951"/>
                </a:cubicBezTo>
                <a:cubicBezTo>
                  <a:pt x="38453" y="48951"/>
                  <a:pt x="38453" y="48951"/>
                  <a:pt x="38453" y="48951"/>
                </a:cubicBezTo>
                <a:cubicBezTo>
                  <a:pt x="69281" y="80566"/>
                  <a:pt x="69281" y="80566"/>
                  <a:pt x="69281" y="80566"/>
                </a:cubicBezTo>
                <a:cubicBezTo>
                  <a:pt x="69281" y="80566"/>
                  <a:pt x="69281" y="80906"/>
                  <a:pt x="69281" y="80906"/>
                </a:cubicBezTo>
                <a:moveTo>
                  <a:pt x="89502" y="59150"/>
                </a:moveTo>
                <a:cubicBezTo>
                  <a:pt x="88508" y="60169"/>
                  <a:pt x="86850" y="62209"/>
                  <a:pt x="84861" y="64249"/>
                </a:cubicBezTo>
                <a:cubicBezTo>
                  <a:pt x="81215" y="67988"/>
                  <a:pt x="76243" y="73427"/>
                  <a:pt x="72928" y="76487"/>
                </a:cubicBezTo>
                <a:cubicBezTo>
                  <a:pt x="42430" y="45212"/>
                  <a:pt x="42430" y="45212"/>
                  <a:pt x="42430" y="45212"/>
                </a:cubicBezTo>
                <a:cubicBezTo>
                  <a:pt x="45414" y="42152"/>
                  <a:pt x="51049" y="36713"/>
                  <a:pt x="54364" y="32974"/>
                </a:cubicBezTo>
                <a:cubicBezTo>
                  <a:pt x="56685" y="31274"/>
                  <a:pt x="58342" y="29575"/>
                  <a:pt x="59337" y="28215"/>
                </a:cubicBezTo>
                <a:cubicBezTo>
                  <a:pt x="73591" y="13597"/>
                  <a:pt x="101436" y="5439"/>
                  <a:pt x="111712" y="5439"/>
                </a:cubicBezTo>
                <a:cubicBezTo>
                  <a:pt x="111712" y="14277"/>
                  <a:pt x="104419" y="43852"/>
                  <a:pt x="89502" y="59150"/>
                </a:cubicBezTo>
                <a:moveTo>
                  <a:pt x="20552" y="66968"/>
                </a:moveTo>
                <a:cubicBezTo>
                  <a:pt x="0" y="120000"/>
                  <a:pt x="0" y="120000"/>
                  <a:pt x="0" y="120000"/>
                </a:cubicBezTo>
                <a:cubicBezTo>
                  <a:pt x="51712" y="98923"/>
                  <a:pt x="51712" y="98923"/>
                  <a:pt x="51712" y="98923"/>
                </a:cubicBezTo>
                <a:cubicBezTo>
                  <a:pt x="50718" y="98923"/>
                  <a:pt x="49723" y="98923"/>
                  <a:pt x="49060" y="98923"/>
                </a:cubicBezTo>
                <a:cubicBezTo>
                  <a:pt x="33149" y="98923"/>
                  <a:pt x="18895" y="83286"/>
                  <a:pt x="20552" y="66968"/>
                </a:cubicBezTo>
                <a:moveTo>
                  <a:pt x="9613" y="110141"/>
                </a:moveTo>
                <a:cubicBezTo>
                  <a:pt x="19226" y="85665"/>
                  <a:pt x="19226" y="85665"/>
                  <a:pt x="19226" y="85665"/>
                </a:cubicBezTo>
                <a:cubicBezTo>
                  <a:pt x="20552" y="88045"/>
                  <a:pt x="22209" y="90424"/>
                  <a:pt x="23867" y="92464"/>
                </a:cubicBezTo>
                <a:cubicBezTo>
                  <a:pt x="26850" y="95864"/>
                  <a:pt x="30165" y="98583"/>
                  <a:pt x="33480" y="100283"/>
                </a:cubicBezTo>
                <a:lnTo>
                  <a:pt x="9613" y="110141"/>
                </a:lnTo>
                <a:close/>
                <a:moveTo>
                  <a:pt x="55690" y="43512"/>
                </a:moveTo>
                <a:cubicBezTo>
                  <a:pt x="54364" y="43512"/>
                  <a:pt x="53038" y="44872"/>
                  <a:pt x="53038" y="46232"/>
                </a:cubicBezTo>
                <a:cubicBezTo>
                  <a:pt x="53038" y="47932"/>
                  <a:pt x="54364" y="49291"/>
                  <a:pt x="55690" y="49291"/>
                </a:cubicBezTo>
                <a:cubicBezTo>
                  <a:pt x="57348" y="49291"/>
                  <a:pt x="58342" y="47932"/>
                  <a:pt x="58342" y="46232"/>
                </a:cubicBezTo>
                <a:cubicBezTo>
                  <a:pt x="58342" y="44872"/>
                  <a:pt x="57348" y="43512"/>
                  <a:pt x="55690" y="43512"/>
                </a:cubicBezTo>
                <a:moveTo>
                  <a:pt x="71933" y="65609"/>
                </a:moveTo>
                <a:cubicBezTo>
                  <a:pt x="73259" y="65609"/>
                  <a:pt x="74585" y="64249"/>
                  <a:pt x="74585" y="62889"/>
                </a:cubicBezTo>
                <a:cubicBezTo>
                  <a:pt x="74585" y="61189"/>
                  <a:pt x="73259" y="60169"/>
                  <a:pt x="71933" y="60169"/>
                </a:cubicBezTo>
                <a:cubicBezTo>
                  <a:pt x="70276" y="60169"/>
                  <a:pt x="69281" y="61189"/>
                  <a:pt x="69281" y="62889"/>
                </a:cubicBezTo>
                <a:cubicBezTo>
                  <a:pt x="69281" y="64249"/>
                  <a:pt x="70276" y="65609"/>
                  <a:pt x="71933" y="65609"/>
                </a:cubicBezTo>
                <a:moveTo>
                  <a:pt x="87845" y="38073"/>
                </a:moveTo>
                <a:cubicBezTo>
                  <a:pt x="92154" y="38073"/>
                  <a:pt x="95801" y="34674"/>
                  <a:pt x="95801" y="29915"/>
                </a:cubicBezTo>
                <a:cubicBezTo>
                  <a:pt x="95801" y="25495"/>
                  <a:pt x="92154" y="21756"/>
                  <a:pt x="87845" y="21756"/>
                </a:cubicBezTo>
                <a:cubicBezTo>
                  <a:pt x="83204" y="21756"/>
                  <a:pt x="79889" y="25495"/>
                  <a:pt x="79889" y="29915"/>
                </a:cubicBezTo>
                <a:cubicBezTo>
                  <a:pt x="79889" y="34674"/>
                  <a:pt x="83204" y="38073"/>
                  <a:pt x="87845" y="38073"/>
                </a:cubicBezTo>
                <a:moveTo>
                  <a:pt x="87845" y="27195"/>
                </a:moveTo>
                <a:cubicBezTo>
                  <a:pt x="89171" y="27195"/>
                  <a:pt x="90497" y="28555"/>
                  <a:pt x="90497" y="29915"/>
                </a:cubicBezTo>
                <a:cubicBezTo>
                  <a:pt x="90497" y="31614"/>
                  <a:pt x="89171" y="32634"/>
                  <a:pt x="87845" y="32634"/>
                </a:cubicBezTo>
                <a:cubicBezTo>
                  <a:pt x="86187" y="32634"/>
                  <a:pt x="85193" y="31614"/>
                  <a:pt x="85193" y="29915"/>
                </a:cubicBezTo>
                <a:cubicBezTo>
                  <a:pt x="85193" y="28555"/>
                  <a:pt x="86187" y="27195"/>
                  <a:pt x="87845" y="27195"/>
                </a:cubicBezTo>
                <a:moveTo>
                  <a:pt x="63977" y="57450"/>
                </a:moveTo>
                <a:cubicBezTo>
                  <a:pt x="65303" y="57450"/>
                  <a:pt x="66629" y="56090"/>
                  <a:pt x="66629" y="54730"/>
                </a:cubicBezTo>
                <a:cubicBezTo>
                  <a:pt x="66629" y="53031"/>
                  <a:pt x="65303" y="52011"/>
                  <a:pt x="63977" y="52011"/>
                </a:cubicBezTo>
                <a:cubicBezTo>
                  <a:pt x="62320" y="52011"/>
                  <a:pt x="61325" y="53031"/>
                  <a:pt x="61325" y="54730"/>
                </a:cubicBezTo>
                <a:cubicBezTo>
                  <a:pt x="61325" y="56090"/>
                  <a:pt x="62320" y="57450"/>
                  <a:pt x="63977" y="57450"/>
                </a:cubicBezTo>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sp>
        <p:nvSpPr>
          <p:cNvPr id="14" name="Google Shape;154;p19">
            <a:extLst>
              <a:ext uri="{FF2B5EF4-FFF2-40B4-BE49-F238E27FC236}">
                <a16:creationId xmlns:a16="http://schemas.microsoft.com/office/drawing/2014/main" id="{90EAAF6B-D136-E2EF-B827-0E2147796D76}"/>
              </a:ext>
            </a:extLst>
          </p:cNvPr>
          <p:cNvSpPr/>
          <p:nvPr/>
        </p:nvSpPr>
        <p:spPr>
          <a:xfrm>
            <a:off x="2863201" y="4768584"/>
            <a:ext cx="528280" cy="530108"/>
          </a:xfrm>
          <a:custGeom>
            <a:avLst/>
            <a:gdLst/>
            <a:ahLst/>
            <a:cxnLst/>
            <a:rect l="l" t="t" r="r" b="b"/>
            <a:pathLst>
              <a:path w="120000" h="120000" extrusionOk="0">
                <a:moveTo>
                  <a:pt x="13597" y="11186"/>
                </a:moveTo>
                <a:cubicBezTo>
                  <a:pt x="11898" y="11186"/>
                  <a:pt x="10878" y="12203"/>
                  <a:pt x="10878" y="13898"/>
                </a:cubicBezTo>
                <a:cubicBezTo>
                  <a:pt x="10878" y="15254"/>
                  <a:pt x="11898" y="16610"/>
                  <a:pt x="13597" y="16610"/>
                </a:cubicBezTo>
                <a:cubicBezTo>
                  <a:pt x="14957" y="16610"/>
                  <a:pt x="16317" y="15254"/>
                  <a:pt x="16317" y="13898"/>
                </a:cubicBezTo>
                <a:cubicBezTo>
                  <a:pt x="16317" y="12203"/>
                  <a:pt x="14957" y="11186"/>
                  <a:pt x="13597" y="11186"/>
                </a:cubicBezTo>
                <a:moveTo>
                  <a:pt x="31274" y="24745"/>
                </a:moveTo>
                <a:cubicBezTo>
                  <a:pt x="66628" y="24745"/>
                  <a:pt x="66628" y="24745"/>
                  <a:pt x="66628" y="24745"/>
                </a:cubicBezTo>
                <a:cubicBezTo>
                  <a:pt x="69008" y="24745"/>
                  <a:pt x="70708" y="22711"/>
                  <a:pt x="70708" y="20677"/>
                </a:cubicBezTo>
                <a:cubicBezTo>
                  <a:pt x="70708" y="18305"/>
                  <a:pt x="69008" y="16610"/>
                  <a:pt x="66628" y="16610"/>
                </a:cubicBezTo>
                <a:cubicBezTo>
                  <a:pt x="31274" y="16610"/>
                  <a:pt x="31274" y="16610"/>
                  <a:pt x="31274" y="16610"/>
                </a:cubicBezTo>
                <a:cubicBezTo>
                  <a:pt x="28895" y="16610"/>
                  <a:pt x="27195" y="18305"/>
                  <a:pt x="27195" y="20677"/>
                </a:cubicBezTo>
                <a:cubicBezTo>
                  <a:pt x="27195" y="22711"/>
                  <a:pt x="28895" y="24745"/>
                  <a:pt x="31274" y="24745"/>
                </a:cubicBezTo>
                <a:moveTo>
                  <a:pt x="13597" y="87118"/>
                </a:moveTo>
                <a:cubicBezTo>
                  <a:pt x="11898" y="87118"/>
                  <a:pt x="10878" y="88474"/>
                  <a:pt x="10878" y="89830"/>
                </a:cubicBezTo>
                <a:cubicBezTo>
                  <a:pt x="10878" y="91525"/>
                  <a:pt x="11898" y="92542"/>
                  <a:pt x="13597" y="92542"/>
                </a:cubicBezTo>
                <a:cubicBezTo>
                  <a:pt x="14957" y="92542"/>
                  <a:pt x="16317" y="91525"/>
                  <a:pt x="16317" y="89830"/>
                </a:cubicBezTo>
                <a:cubicBezTo>
                  <a:pt x="16317" y="88474"/>
                  <a:pt x="14957" y="87118"/>
                  <a:pt x="13597" y="87118"/>
                </a:cubicBezTo>
                <a:moveTo>
                  <a:pt x="106402" y="87118"/>
                </a:moveTo>
                <a:cubicBezTo>
                  <a:pt x="104702" y="87118"/>
                  <a:pt x="103682" y="88474"/>
                  <a:pt x="103682" y="89830"/>
                </a:cubicBezTo>
                <a:cubicBezTo>
                  <a:pt x="103682" y="91525"/>
                  <a:pt x="104702" y="92542"/>
                  <a:pt x="106402" y="92542"/>
                </a:cubicBezTo>
                <a:cubicBezTo>
                  <a:pt x="107762" y="92542"/>
                  <a:pt x="109121" y="91525"/>
                  <a:pt x="109121" y="89830"/>
                </a:cubicBezTo>
                <a:cubicBezTo>
                  <a:pt x="109121" y="88474"/>
                  <a:pt x="107762" y="87118"/>
                  <a:pt x="106402" y="87118"/>
                </a:cubicBezTo>
                <a:moveTo>
                  <a:pt x="59830" y="51864"/>
                </a:moveTo>
                <a:cubicBezTo>
                  <a:pt x="53711" y="51864"/>
                  <a:pt x="48951" y="55593"/>
                  <a:pt x="48951" y="59999"/>
                </a:cubicBezTo>
                <a:cubicBezTo>
                  <a:pt x="48951" y="64406"/>
                  <a:pt x="53711" y="68135"/>
                  <a:pt x="59830" y="68135"/>
                </a:cubicBezTo>
                <a:cubicBezTo>
                  <a:pt x="65949" y="68135"/>
                  <a:pt x="70708" y="64406"/>
                  <a:pt x="70708" y="59999"/>
                </a:cubicBezTo>
                <a:cubicBezTo>
                  <a:pt x="70708" y="55593"/>
                  <a:pt x="65949" y="51864"/>
                  <a:pt x="59830" y="51864"/>
                </a:cubicBezTo>
                <a:moveTo>
                  <a:pt x="59830" y="62711"/>
                </a:moveTo>
                <a:cubicBezTo>
                  <a:pt x="56770" y="62711"/>
                  <a:pt x="54390" y="61355"/>
                  <a:pt x="54390" y="59999"/>
                </a:cubicBezTo>
                <a:cubicBezTo>
                  <a:pt x="54390" y="58644"/>
                  <a:pt x="56770" y="57288"/>
                  <a:pt x="59830" y="57288"/>
                </a:cubicBezTo>
                <a:cubicBezTo>
                  <a:pt x="62889" y="57288"/>
                  <a:pt x="65269" y="58644"/>
                  <a:pt x="65269" y="59999"/>
                </a:cubicBezTo>
                <a:cubicBezTo>
                  <a:pt x="65269" y="61355"/>
                  <a:pt x="62889" y="62711"/>
                  <a:pt x="59830" y="62711"/>
                </a:cubicBezTo>
                <a:moveTo>
                  <a:pt x="109121" y="0"/>
                </a:moveTo>
                <a:cubicBezTo>
                  <a:pt x="10878" y="0"/>
                  <a:pt x="10878" y="0"/>
                  <a:pt x="10878" y="0"/>
                </a:cubicBezTo>
                <a:cubicBezTo>
                  <a:pt x="4759" y="0"/>
                  <a:pt x="0" y="5084"/>
                  <a:pt x="0" y="11186"/>
                </a:cubicBezTo>
                <a:cubicBezTo>
                  <a:pt x="0" y="109152"/>
                  <a:pt x="0" y="109152"/>
                  <a:pt x="0" y="109152"/>
                </a:cubicBezTo>
                <a:cubicBezTo>
                  <a:pt x="0" y="114915"/>
                  <a:pt x="4759" y="119999"/>
                  <a:pt x="10878" y="119999"/>
                </a:cubicBezTo>
                <a:cubicBezTo>
                  <a:pt x="109121" y="119999"/>
                  <a:pt x="109121" y="119999"/>
                  <a:pt x="109121" y="119999"/>
                </a:cubicBezTo>
                <a:cubicBezTo>
                  <a:pt x="114900" y="119999"/>
                  <a:pt x="120000" y="114915"/>
                  <a:pt x="120000" y="109152"/>
                </a:cubicBezTo>
                <a:cubicBezTo>
                  <a:pt x="120000" y="11186"/>
                  <a:pt x="120000" y="11186"/>
                  <a:pt x="120000" y="11186"/>
                </a:cubicBezTo>
                <a:cubicBezTo>
                  <a:pt x="120000" y="5084"/>
                  <a:pt x="114900" y="0"/>
                  <a:pt x="109121" y="0"/>
                </a:cubicBezTo>
                <a:moveTo>
                  <a:pt x="114560" y="109152"/>
                </a:moveTo>
                <a:cubicBezTo>
                  <a:pt x="114560" y="111864"/>
                  <a:pt x="112181" y="114576"/>
                  <a:pt x="109121" y="114576"/>
                </a:cubicBezTo>
                <a:cubicBezTo>
                  <a:pt x="10878" y="114576"/>
                  <a:pt x="10878" y="114576"/>
                  <a:pt x="10878" y="114576"/>
                </a:cubicBezTo>
                <a:cubicBezTo>
                  <a:pt x="7818" y="114576"/>
                  <a:pt x="5439" y="111864"/>
                  <a:pt x="5439" y="109152"/>
                </a:cubicBezTo>
                <a:cubicBezTo>
                  <a:pt x="5439" y="102033"/>
                  <a:pt x="5439" y="102033"/>
                  <a:pt x="5439" y="102033"/>
                </a:cubicBezTo>
                <a:cubicBezTo>
                  <a:pt x="6798" y="103050"/>
                  <a:pt x="8838" y="103389"/>
                  <a:pt x="10878" y="103389"/>
                </a:cubicBezTo>
                <a:cubicBezTo>
                  <a:pt x="109121" y="103389"/>
                  <a:pt x="109121" y="103389"/>
                  <a:pt x="109121" y="103389"/>
                </a:cubicBezTo>
                <a:cubicBezTo>
                  <a:pt x="111161" y="103389"/>
                  <a:pt x="112861" y="103050"/>
                  <a:pt x="114560" y="102033"/>
                </a:cubicBezTo>
                <a:lnTo>
                  <a:pt x="114560" y="109152"/>
                </a:lnTo>
                <a:close/>
                <a:moveTo>
                  <a:pt x="114560" y="92542"/>
                </a:moveTo>
                <a:cubicBezTo>
                  <a:pt x="114560" y="95593"/>
                  <a:pt x="112181" y="97966"/>
                  <a:pt x="109121" y="97966"/>
                </a:cubicBezTo>
                <a:cubicBezTo>
                  <a:pt x="10878" y="97966"/>
                  <a:pt x="10878" y="97966"/>
                  <a:pt x="10878" y="97966"/>
                </a:cubicBezTo>
                <a:cubicBezTo>
                  <a:pt x="7818" y="97966"/>
                  <a:pt x="5439" y="95593"/>
                  <a:pt x="5439" y="92542"/>
                </a:cubicBezTo>
                <a:cubicBezTo>
                  <a:pt x="5439" y="11186"/>
                  <a:pt x="5439" y="11186"/>
                  <a:pt x="5439" y="11186"/>
                </a:cubicBezTo>
                <a:cubicBezTo>
                  <a:pt x="5439" y="8135"/>
                  <a:pt x="7818" y="5423"/>
                  <a:pt x="10878" y="5423"/>
                </a:cubicBezTo>
                <a:cubicBezTo>
                  <a:pt x="109121" y="5423"/>
                  <a:pt x="109121" y="5423"/>
                  <a:pt x="109121" y="5423"/>
                </a:cubicBezTo>
                <a:cubicBezTo>
                  <a:pt x="112181" y="5423"/>
                  <a:pt x="114560" y="8135"/>
                  <a:pt x="114560" y="11186"/>
                </a:cubicBezTo>
                <a:lnTo>
                  <a:pt x="114560" y="92542"/>
                </a:lnTo>
                <a:close/>
                <a:moveTo>
                  <a:pt x="106402" y="11186"/>
                </a:moveTo>
                <a:cubicBezTo>
                  <a:pt x="104702" y="11186"/>
                  <a:pt x="103682" y="12203"/>
                  <a:pt x="103682" y="13898"/>
                </a:cubicBezTo>
                <a:cubicBezTo>
                  <a:pt x="103682" y="15254"/>
                  <a:pt x="104702" y="16610"/>
                  <a:pt x="106402" y="16610"/>
                </a:cubicBezTo>
                <a:cubicBezTo>
                  <a:pt x="107762" y="16610"/>
                  <a:pt x="109121" y="15254"/>
                  <a:pt x="109121" y="13898"/>
                </a:cubicBezTo>
                <a:cubicBezTo>
                  <a:pt x="109121" y="12203"/>
                  <a:pt x="107762" y="11186"/>
                  <a:pt x="106402" y="11186"/>
                </a:cubicBezTo>
                <a:moveTo>
                  <a:pt x="92804" y="11186"/>
                </a:moveTo>
                <a:cubicBezTo>
                  <a:pt x="74107" y="34915"/>
                  <a:pt x="74107" y="34915"/>
                  <a:pt x="74107" y="34915"/>
                </a:cubicBezTo>
                <a:cubicBezTo>
                  <a:pt x="69688" y="33559"/>
                  <a:pt x="64929" y="32881"/>
                  <a:pt x="59830" y="32881"/>
                </a:cubicBezTo>
                <a:cubicBezTo>
                  <a:pt x="38753" y="32881"/>
                  <a:pt x="21756" y="45084"/>
                  <a:pt x="21756" y="59999"/>
                </a:cubicBezTo>
                <a:cubicBezTo>
                  <a:pt x="21756" y="74915"/>
                  <a:pt x="38753" y="87118"/>
                  <a:pt x="59830" y="87118"/>
                </a:cubicBezTo>
                <a:cubicBezTo>
                  <a:pt x="80906" y="87118"/>
                  <a:pt x="98243" y="74915"/>
                  <a:pt x="98243" y="59999"/>
                </a:cubicBezTo>
                <a:cubicBezTo>
                  <a:pt x="98243" y="54915"/>
                  <a:pt x="96203" y="50169"/>
                  <a:pt x="92804" y="46101"/>
                </a:cubicBezTo>
                <a:lnTo>
                  <a:pt x="92804" y="11186"/>
                </a:lnTo>
                <a:close/>
                <a:moveTo>
                  <a:pt x="59830" y="81694"/>
                </a:moveTo>
                <a:cubicBezTo>
                  <a:pt x="41813" y="81694"/>
                  <a:pt x="27195" y="71864"/>
                  <a:pt x="27195" y="59999"/>
                </a:cubicBezTo>
                <a:cubicBezTo>
                  <a:pt x="27195" y="48135"/>
                  <a:pt x="41813" y="38305"/>
                  <a:pt x="59830" y="38305"/>
                </a:cubicBezTo>
                <a:cubicBezTo>
                  <a:pt x="65949" y="38305"/>
                  <a:pt x="71728" y="39322"/>
                  <a:pt x="76487" y="41355"/>
                </a:cubicBezTo>
                <a:cubicBezTo>
                  <a:pt x="87025" y="28135"/>
                  <a:pt x="87025" y="28135"/>
                  <a:pt x="87025" y="28135"/>
                </a:cubicBezTo>
                <a:cubicBezTo>
                  <a:pt x="87025" y="48135"/>
                  <a:pt x="87025" y="48135"/>
                  <a:pt x="87025" y="48135"/>
                </a:cubicBezTo>
                <a:cubicBezTo>
                  <a:pt x="90764" y="51525"/>
                  <a:pt x="92804" y="55593"/>
                  <a:pt x="92804" y="59999"/>
                </a:cubicBezTo>
                <a:cubicBezTo>
                  <a:pt x="92804" y="71864"/>
                  <a:pt x="77847" y="81694"/>
                  <a:pt x="59830" y="81694"/>
                </a:cubicBezTo>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spTree>
    <p:extLst>
      <p:ext uri="{BB962C8B-B14F-4D97-AF65-F5344CB8AC3E}">
        <p14:creationId xmlns:p14="http://schemas.microsoft.com/office/powerpoint/2010/main" val="299470104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tatic Evaluation"/>
          <p:cNvSpPr txBox="1">
            <a:spLocks noGrp="1"/>
          </p:cNvSpPr>
          <p:nvPr>
            <p:ph type="title"/>
          </p:nvPr>
        </p:nvSpPr>
        <p:spPr>
          <a:prstGeom prst="rect">
            <a:avLst/>
          </a:prstGeom>
        </p:spPr>
        <p:txBody>
          <a:bodyPr>
            <a:normAutofit/>
          </a:bodyPr>
          <a:lstStyle/>
          <a:p>
            <a:r>
              <a:rPr lang="en-FR" sz="6000" dirty="0"/>
              <a:t>INCREMENTAL EVALUATION</a:t>
            </a:r>
            <a:endParaRPr sz="6000" dirty="0"/>
          </a:p>
        </p:txBody>
      </p:sp>
      <p:sp>
        <p:nvSpPr>
          <p:cNvPr id="515" name="Internal (validation)…"/>
          <p:cNvSpPr txBox="1">
            <a:spLocks noGrp="1"/>
          </p:cNvSpPr>
          <p:nvPr>
            <p:ph type="body" idx="1"/>
          </p:nvPr>
        </p:nvSpPr>
        <p:spPr>
          <a:prstGeom prst="rect">
            <a:avLst/>
          </a:prstGeom>
        </p:spPr>
        <p:txBody>
          <a:bodyPr>
            <a:normAutofit/>
          </a:bodyPr>
          <a:lstStyle/>
          <a:p>
            <a:pPr marL="0" indent="0" defTabSz="449833">
              <a:spcBef>
                <a:spcPts val="2600"/>
              </a:spcBef>
              <a:buNone/>
              <a:defRPr sz="2772"/>
            </a:pPr>
            <a:r>
              <a:rPr lang="en-GB" sz="2400" dirty="0">
                <a:latin typeface="+mn-ea"/>
              </a:rPr>
              <a:t>With </a:t>
            </a:r>
            <a:r>
              <a:rPr lang="en-GB" sz="2400" b="1" dirty="0">
                <a:latin typeface="+mn-ea"/>
              </a:rPr>
              <a:t>20 internal metrics </a:t>
            </a:r>
            <a:r>
              <a:rPr lang="en-GB" sz="2400" dirty="0">
                <a:latin typeface="+mn-ea"/>
              </a:rPr>
              <a:t>and </a:t>
            </a:r>
            <a:r>
              <a:rPr lang="en-GB" sz="2400" b="1" dirty="0">
                <a:latin typeface="+mn-ea"/>
              </a:rPr>
              <a:t>18 external metrics</a:t>
            </a:r>
            <a:r>
              <a:rPr lang="en-GB" sz="2400" dirty="0">
                <a:latin typeface="+mn-ea"/>
              </a:rPr>
              <a:t>, River is currently the package with the highest number of metrics offered for data stream continuous or incremental validation.</a:t>
            </a:r>
          </a:p>
          <a:p>
            <a:pPr defTabSz="449833">
              <a:spcBef>
                <a:spcPts val="2600"/>
              </a:spcBef>
              <a:defRPr sz="2772"/>
            </a:pPr>
            <a:r>
              <a:rPr lang="en-GB" sz="2400" dirty="0">
                <a:latin typeface="+mn-ea"/>
              </a:rPr>
              <a:t>Internal metrics: Cohesion, SSB, SSW, Separation, Silhouette, Ball-Hall, CH, Hartigan, WB, </a:t>
            </a:r>
            <a:r>
              <a:rPr lang="en-GB" sz="2400" dirty="0" err="1">
                <a:latin typeface="+mn-ea"/>
              </a:rPr>
              <a:t>Xie</a:t>
            </a:r>
            <a:r>
              <a:rPr lang="en-GB" sz="2400" dirty="0">
                <a:latin typeface="+mn-ea"/>
              </a:rPr>
              <a:t>-Beni, Xu, (Root) Mean Squared Standard Deviation, R-Squared, I Index, Davies-Bouldin, Partition Separation, Dunn’s indices 43 and 53, SD Validation Index, and Bayesian Information Criterion.</a:t>
            </a:r>
          </a:p>
          <a:p>
            <a:pPr defTabSz="449833">
              <a:spcBef>
                <a:spcPts val="2600"/>
              </a:spcBef>
              <a:defRPr sz="2772"/>
            </a:pPr>
            <a:r>
              <a:rPr lang="en-GB" sz="2400" dirty="0">
                <a:latin typeface="+mn-ea"/>
              </a:rPr>
              <a:t>External metrics: Completeness, Homogeneity, </a:t>
            </a:r>
            <a:r>
              <a:rPr lang="en-GB" sz="2400" dirty="0" err="1">
                <a:latin typeface="+mn-ea"/>
              </a:rPr>
              <a:t>VBeta</a:t>
            </a:r>
            <a:r>
              <a:rPr lang="en-GB" sz="2400" dirty="0">
                <a:latin typeface="+mn-ea"/>
              </a:rPr>
              <a:t>, (Adjusted, Expected, Normalized) Mutual Information, Q0 and Q2, Fowlkes-Mallows, Markedness, </a:t>
            </a:r>
            <a:r>
              <a:rPr lang="en-GB" sz="2400" dirty="0" err="1">
                <a:latin typeface="+mn-ea"/>
              </a:rPr>
              <a:t>Informedness</a:t>
            </a:r>
            <a:r>
              <a:rPr lang="en-GB" sz="2400" dirty="0">
                <a:latin typeface="+mn-ea"/>
              </a:rPr>
              <a:t>, Matthews Correlation Coefficient, (Adjusted) Rand Index, Purity, Prevalence Threshold, and Sorensen-Dice index.</a:t>
            </a:r>
          </a:p>
        </p:txBody>
      </p:sp>
      <p:sp>
        <p:nvSpPr>
          <p:cNvPr id="2" name="Slide Number Placeholder 1">
            <a:extLst>
              <a:ext uri="{FF2B5EF4-FFF2-40B4-BE49-F238E27FC236}">
                <a16:creationId xmlns:a16="http://schemas.microsoft.com/office/drawing/2014/main" id="{24323EF3-F184-94DB-ADAB-113025D7FF65}"/>
              </a:ext>
            </a:extLst>
          </p:cNvPr>
          <p:cNvSpPr>
            <a:spLocks noGrp="1"/>
          </p:cNvSpPr>
          <p:nvPr>
            <p:ph type="sldNum" sz="quarter" idx="2"/>
          </p:nvPr>
        </p:nvSpPr>
        <p:spPr/>
        <p:txBody>
          <a:bodyPr/>
          <a:lstStyle/>
          <a:p>
            <a:fld id="{86CB4B4D-7CA3-9044-876B-883B54F8677D}" type="slidenum">
              <a:rPr lang="en-FR" smtClean="0"/>
              <a:t>30</a:t>
            </a:fld>
            <a:endParaRPr lang="en-FR"/>
          </a:p>
        </p:txBody>
      </p:sp>
    </p:spTree>
    <p:extLst>
      <p:ext uri="{BB962C8B-B14F-4D97-AF65-F5344CB8AC3E}">
        <p14:creationId xmlns:p14="http://schemas.microsoft.com/office/powerpoint/2010/main" val="37786999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tatic Evaluation"/>
          <p:cNvSpPr txBox="1">
            <a:spLocks noGrp="1"/>
          </p:cNvSpPr>
          <p:nvPr>
            <p:ph type="title"/>
          </p:nvPr>
        </p:nvSpPr>
        <p:spPr>
          <a:prstGeom prst="rect">
            <a:avLst/>
          </a:prstGeom>
        </p:spPr>
        <p:txBody>
          <a:bodyPr>
            <a:normAutofit/>
          </a:bodyPr>
          <a:lstStyle/>
          <a:p>
            <a:r>
              <a:rPr lang="en-FR" sz="6000" dirty="0"/>
              <a:t>EVALUATION</a:t>
            </a:r>
            <a:endParaRPr sz="6000" dirty="0"/>
          </a:p>
        </p:txBody>
      </p:sp>
      <p:sp>
        <p:nvSpPr>
          <p:cNvPr id="515" name="Internal (validation)…"/>
          <p:cNvSpPr txBox="1">
            <a:spLocks noGrp="1"/>
          </p:cNvSpPr>
          <p:nvPr>
            <p:ph type="body" idx="1"/>
          </p:nvPr>
        </p:nvSpPr>
        <p:spPr>
          <a:prstGeom prst="rect">
            <a:avLst/>
          </a:prstGeom>
        </p:spPr>
        <p:txBody>
          <a:bodyPr>
            <a:normAutofit/>
          </a:bodyPr>
          <a:lstStyle/>
          <a:p>
            <a:pPr marL="0" indent="0" defTabSz="449833">
              <a:spcBef>
                <a:spcPts val="2600"/>
              </a:spcBef>
              <a:buNone/>
              <a:defRPr sz="2772"/>
            </a:pPr>
            <a:r>
              <a:rPr lang="en-GB" sz="2400" dirty="0">
                <a:latin typeface="+mn-ea"/>
              </a:rPr>
              <a:t>Every metric (both internal and external) in River contains the following attributes:</a:t>
            </a:r>
          </a:p>
          <a:p>
            <a:pPr defTabSz="449833">
              <a:spcBef>
                <a:spcPts val="2600"/>
              </a:spcBef>
              <a:defRPr sz="2772"/>
            </a:pPr>
            <a:r>
              <a:rPr lang="en-GB" sz="2400" dirty="0">
                <a:latin typeface="Consolas" panose="020B0609020204030204" pitchFamily="49" charset="0"/>
                <a:cs typeface="Consolas" panose="020B0609020204030204" pitchFamily="49" charset="0"/>
              </a:rPr>
              <a:t>cm</a:t>
            </a:r>
            <a:r>
              <a:rPr lang="en-GB" sz="2400" dirty="0">
                <a:latin typeface="+mn-ea"/>
              </a:rPr>
              <a:t>: Confusion matrix;</a:t>
            </a:r>
          </a:p>
          <a:p>
            <a:pPr defTabSz="449833">
              <a:spcBef>
                <a:spcPts val="2600"/>
              </a:spcBef>
              <a:defRPr sz="2772"/>
            </a:pPr>
            <a:r>
              <a:rPr lang="en-GB" sz="2400" dirty="0">
                <a:latin typeface="Consolas" panose="020B0609020204030204" pitchFamily="49" charset="0"/>
                <a:cs typeface="Consolas" panose="020B0609020204030204" pitchFamily="49" charset="0"/>
              </a:rPr>
              <a:t>update</a:t>
            </a:r>
            <a:r>
              <a:rPr lang="en-GB" sz="2400" dirty="0">
                <a:latin typeface="+mn-ea"/>
              </a:rPr>
              <a:t> and </a:t>
            </a:r>
            <a:r>
              <a:rPr lang="en-GB" sz="2400" dirty="0">
                <a:latin typeface="Consolas" panose="020B0609020204030204" pitchFamily="49" charset="0"/>
                <a:cs typeface="Consolas" panose="020B0609020204030204" pitchFamily="49" charset="0"/>
              </a:rPr>
              <a:t>revert</a:t>
            </a:r>
            <a:r>
              <a:rPr lang="en-GB" sz="2400" dirty="0">
                <a:latin typeface="+mn-ea"/>
              </a:rPr>
              <a:t>: Allow the metric to be updated with a new observation, or reverted to the previous state;</a:t>
            </a:r>
          </a:p>
          <a:p>
            <a:pPr defTabSz="449833">
              <a:spcBef>
                <a:spcPts val="2600"/>
              </a:spcBef>
              <a:defRPr sz="2772"/>
            </a:pPr>
            <a:r>
              <a:rPr lang="en-GB" sz="2400" dirty="0">
                <a:latin typeface="Consolas" panose="020B0609020204030204" pitchFamily="49" charset="0"/>
                <a:cs typeface="Consolas" panose="020B0609020204030204" pitchFamily="49" charset="0"/>
              </a:rPr>
              <a:t>get</a:t>
            </a:r>
            <a:r>
              <a:rPr lang="en-GB" sz="2400" dirty="0">
                <a:latin typeface="+mn-ea"/>
              </a:rPr>
              <a:t>: Obtain the exact value of the metric;</a:t>
            </a:r>
          </a:p>
          <a:p>
            <a:pPr defTabSz="449833">
              <a:spcBef>
                <a:spcPts val="2600"/>
              </a:spcBef>
              <a:defRPr sz="2772"/>
            </a:pPr>
            <a:r>
              <a:rPr lang="en-GB" sz="2400" dirty="0">
                <a:latin typeface="Consolas" panose="020B0609020204030204" pitchFamily="49" charset="0"/>
                <a:cs typeface="Consolas" panose="020B0609020204030204" pitchFamily="49" charset="0"/>
              </a:rPr>
              <a:t>bigger-is-better</a:t>
            </a:r>
            <a:r>
              <a:rPr lang="en-GB" sz="2400" dirty="0">
                <a:latin typeface="+mn-ea"/>
              </a:rPr>
              <a:t>: Indicate whether the metric has the property of the bigger, the better the clustering solution is;</a:t>
            </a:r>
          </a:p>
          <a:p>
            <a:pPr defTabSz="449833">
              <a:spcBef>
                <a:spcPts val="2600"/>
              </a:spcBef>
              <a:defRPr sz="2772"/>
            </a:pPr>
            <a:r>
              <a:rPr lang="en-GB" sz="2400" dirty="0" err="1">
                <a:latin typeface="Consolas" panose="020B0609020204030204" pitchFamily="49" charset="0"/>
                <a:cs typeface="Consolas" panose="020B0609020204030204" pitchFamily="49" charset="0"/>
              </a:rPr>
              <a:t>work_with</a:t>
            </a:r>
            <a:r>
              <a:rPr lang="en-GB" sz="2400" dirty="0">
                <a:latin typeface="+mn-ea"/>
              </a:rPr>
              <a:t>: Indicate whether the metrics work with algorithms of which type (clustering, classification, regression, etc.);</a:t>
            </a:r>
          </a:p>
          <a:p>
            <a:pPr defTabSz="449833">
              <a:spcBef>
                <a:spcPts val="2600"/>
              </a:spcBef>
              <a:defRPr sz="2772"/>
            </a:pPr>
            <a:endParaRPr lang="en-GB" sz="2400" dirty="0">
              <a:latin typeface="+mn-ea"/>
            </a:endParaRPr>
          </a:p>
        </p:txBody>
      </p:sp>
      <p:sp>
        <p:nvSpPr>
          <p:cNvPr id="2" name="Slide Number Placeholder 1">
            <a:extLst>
              <a:ext uri="{FF2B5EF4-FFF2-40B4-BE49-F238E27FC236}">
                <a16:creationId xmlns:a16="http://schemas.microsoft.com/office/drawing/2014/main" id="{24323EF3-F184-94DB-ADAB-113025D7FF65}"/>
              </a:ext>
            </a:extLst>
          </p:cNvPr>
          <p:cNvSpPr>
            <a:spLocks noGrp="1"/>
          </p:cNvSpPr>
          <p:nvPr>
            <p:ph type="sldNum" sz="quarter" idx="2"/>
          </p:nvPr>
        </p:nvSpPr>
        <p:spPr/>
        <p:txBody>
          <a:bodyPr/>
          <a:lstStyle/>
          <a:p>
            <a:fld id="{86CB4B4D-7CA3-9044-876B-883B54F8677D}" type="slidenum">
              <a:rPr lang="en-FR" smtClean="0"/>
              <a:t>31</a:t>
            </a:fld>
            <a:endParaRPr lang="en-FR"/>
          </a:p>
        </p:txBody>
      </p:sp>
    </p:spTree>
    <p:extLst>
      <p:ext uri="{BB962C8B-B14F-4D97-AF65-F5344CB8AC3E}">
        <p14:creationId xmlns:p14="http://schemas.microsoft.com/office/powerpoint/2010/main" val="100025384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BC42-639F-DA76-D89B-37F553626913}"/>
              </a:ext>
            </a:extLst>
          </p:cNvPr>
          <p:cNvSpPr>
            <a:spLocks noGrp="1"/>
          </p:cNvSpPr>
          <p:nvPr>
            <p:ph type="title"/>
          </p:nvPr>
        </p:nvSpPr>
        <p:spPr/>
        <p:txBody>
          <a:bodyPr/>
          <a:lstStyle/>
          <a:p>
            <a:r>
              <a:rPr lang="en-FR" dirty="0"/>
              <a:t>FURTHER STEPS</a:t>
            </a:r>
          </a:p>
        </p:txBody>
      </p:sp>
      <p:sp>
        <p:nvSpPr>
          <p:cNvPr id="3" name="Text Placeholder 2">
            <a:extLst>
              <a:ext uri="{FF2B5EF4-FFF2-40B4-BE49-F238E27FC236}">
                <a16:creationId xmlns:a16="http://schemas.microsoft.com/office/drawing/2014/main" id="{9B920E74-A688-2DE2-3343-3BE106FF0FCC}"/>
              </a:ext>
            </a:extLst>
          </p:cNvPr>
          <p:cNvSpPr>
            <a:spLocks noGrp="1"/>
          </p:cNvSpPr>
          <p:nvPr>
            <p:ph type="body" idx="1"/>
          </p:nvPr>
        </p:nvSpPr>
        <p:spPr/>
        <p:txBody>
          <a:bodyPr>
            <a:normAutofit/>
          </a:bodyPr>
          <a:lstStyle/>
          <a:p>
            <a:r>
              <a:rPr lang="en-FR" dirty="0"/>
              <a:t>Benchmarking</a:t>
            </a:r>
          </a:p>
          <a:p>
            <a:r>
              <a:rPr lang="en-FR" dirty="0"/>
              <a:t>Implementation of more clustering algorithms and/or improvement in performance of current ones (ex. Welford’s algorithm for the information of micro-clusters)</a:t>
            </a:r>
          </a:p>
          <a:p>
            <a:r>
              <a:rPr lang="en-FR" dirty="0"/>
              <a:t>Text-specific clustering algorithms (although this can currently be done using TFIDF + Any clustering model pipeline in River)</a:t>
            </a:r>
          </a:p>
        </p:txBody>
      </p:sp>
      <p:sp>
        <p:nvSpPr>
          <p:cNvPr id="4" name="Slide Number Placeholder 3">
            <a:extLst>
              <a:ext uri="{FF2B5EF4-FFF2-40B4-BE49-F238E27FC236}">
                <a16:creationId xmlns:a16="http://schemas.microsoft.com/office/drawing/2014/main" id="{AC3A0BB5-8AE9-63A9-D5B0-B3EF152247D8}"/>
              </a:ext>
            </a:extLst>
          </p:cNvPr>
          <p:cNvSpPr>
            <a:spLocks noGrp="1"/>
          </p:cNvSpPr>
          <p:nvPr>
            <p:ph type="sldNum" sz="quarter" idx="2"/>
          </p:nvPr>
        </p:nvSpPr>
        <p:spPr/>
        <p:txBody>
          <a:bodyPr/>
          <a:lstStyle/>
          <a:p>
            <a:fld id="{86CB4B4D-7CA3-9044-876B-883B54F8677D}" type="slidenum">
              <a:rPr lang="en-FR" smtClean="0"/>
              <a:t>32</a:t>
            </a:fld>
            <a:endParaRPr lang="en-FR"/>
          </a:p>
        </p:txBody>
      </p:sp>
    </p:spTree>
    <p:extLst>
      <p:ext uri="{BB962C8B-B14F-4D97-AF65-F5344CB8AC3E}">
        <p14:creationId xmlns:p14="http://schemas.microsoft.com/office/powerpoint/2010/main" val="108871566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BC42-639F-DA76-D89B-37F553626913}"/>
              </a:ext>
            </a:extLst>
          </p:cNvPr>
          <p:cNvSpPr>
            <a:spLocks noGrp="1"/>
          </p:cNvSpPr>
          <p:nvPr>
            <p:ph type="title"/>
          </p:nvPr>
        </p:nvSpPr>
        <p:spPr/>
        <p:txBody>
          <a:bodyPr>
            <a:normAutofit/>
          </a:bodyPr>
          <a:lstStyle/>
          <a:p>
            <a:r>
              <a:rPr lang="en-FR" sz="6000" dirty="0"/>
              <a:t>PERSONAL THOUGHTS</a:t>
            </a:r>
          </a:p>
        </p:txBody>
      </p:sp>
      <p:sp>
        <p:nvSpPr>
          <p:cNvPr id="3" name="Text Placeholder 2">
            <a:extLst>
              <a:ext uri="{FF2B5EF4-FFF2-40B4-BE49-F238E27FC236}">
                <a16:creationId xmlns:a16="http://schemas.microsoft.com/office/drawing/2014/main" id="{9B920E74-A688-2DE2-3343-3BE106FF0FCC}"/>
              </a:ext>
            </a:extLst>
          </p:cNvPr>
          <p:cNvSpPr>
            <a:spLocks noGrp="1"/>
          </p:cNvSpPr>
          <p:nvPr>
            <p:ph type="body" idx="1"/>
          </p:nvPr>
        </p:nvSpPr>
        <p:spPr/>
        <p:txBody>
          <a:bodyPr>
            <a:normAutofit/>
          </a:bodyPr>
          <a:lstStyle/>
          <a:p>
            <a:r>
              <a:rPr lang="en-FR" sz="3200" dirty="0"/>
              <a:t>The world of online clustering is still “chaotic”, with a lot of papers having no official implementation or implementations scattered in different frameworks/languages </a:t>
            </a:r>
            <a:r>
              <a:rPr lang="en-FR" sz="3200" dirty="0">
                <a:sym typeface="Wingdings" pitchFamily="2" charset="2"/>
              </a:rPr>
              <a:t>→ Hard to evaluate.</a:t>
            </a:r>
            <a:endParaRPr lang="en-FR" sz="3200" dirty="0"/>
          </a:p>
          <a:p>
            <a:r>
              <a:rPr lang="en-FR" sz="3200" dirty="0"/>
              <a:t>Are we too much dependent on the concept of online and offline phase while doing online clustering?</a:t>
            </a:r>
          </a:p>
          <a:p>
            <a:r>
              <a:rPr lang="en-FR" sz="3200" dirty="0"/>
              <a:t>Online </a:t>
            </a:r>
            <a:r>
              <a:rPr lang="en-FR" sz="3200"/>
              <a:t>deep clustering (ODC) </a:t>
            </a:r>
            <a:r>
              <a:rPr lang="en-FR" sz="3200" dirty="0"/>
              <a:t>with the assistance of </a:t>
            </a:r>
            <a:r>
              <a:rPr lang="en-FR" sz="3200" dirty="0">
                <a:latin typeface="Consolas" panose="020B0609020204030204" pitchFamily="49" charset="0"/>
                <a:cs typeface="Consolas" panose="020B0609020204030204" pitchFamily="49" charset="0"/>
              </a:rPr>
              <a:t>river-torch</a:t>
            </a:r>
            <a:r>
              <a:rPr lang="en-FR" sz="3200" dirty="0"/>
              <a:t>? (</a:t>
            </a:r>
            <a:r>
              <a:rPr lang="en-GB" sz="3200" dirty="0">
                <a:hlinkClick r:id="rId2"/>
              </a:rPr>
              <a:t>https://arxiv.org/abs/2006.10645</a:t>
            </a:r>
            <a:r>
              <a:rPr lang="en-GB" sz="3200" dirty="0"/>
              <a:t>)</a:t>
            </a:r>
            <a:endParaRPr lang="en-FR" sz="3200" dirty="0"/>
          </a:p>
        </p:txBody>
      </p:sp>
      <p:sp>
        <p:nvSpPr>
          <p:cNvPr id="4" name="Slide Number Placeholder 3">
            <a:extLst>
              <a:ext uri="{FF2B5EF4-FFF2-40B4-BE49-F238E27FC236}">
                <a16:creationId xmlns:a16="http://schemas.microsoft.com/office/drawing/2014/main" id="{AC3A0BB5-8AE9-63A9-D5B0-B3EF152247D8}"/>
              </a:ext>
            </a:extLst>
          </p:cNvPr>
          <p:cNvSpPr>
            <a:spLocks noGrp="1"/>
          </p:cNvSpPr>
          <p:nvPr>
            <p:ph type="sldNum" sz="quarter" idx="2"/>
          </p:nvPr>
        </p:nvSpPr>
        <p:spPr/>
        <p:txBody>
          <a:bodyPr/>
          <a:lstStyle/>
          <a:p>
            <a:fld id="{86CB4B4D-7CA3-9044-876B-883B54F8677D}" type="slidenum">
              <a:rPr lang="en-FR" smtClean="0"/>
              <a:t>33</a:t>
            </a:fld>
            <a:endParaRPr lang="en-FR"/>
          </a:p>
        </p:txBody>
      </p:sp>
    </p:spTree>
    <p:extLst>
      <p:ext uri="{BB962C8B-B14F-4D97-AF65-F5344CB8AC3E}">
        <p14:creationId xmlns:p14="http://schemas.microsoft.com/office/powerpoint/2010/main" val="130550122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Rectangle"/>
          <p:cNvSpPr/>
          <p:nvPr/>
        </p:nvSpPr>
        <p:spPr>
          <a:xfrm>
            <a:off x="-24191" y="-24191"/>
            <a:ext cx="13245572" cy="10226449"/>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28" name="Thanks!"/>
          <p:cNvSpPr txBox="1">
            <a:spLocks noGrp="1"/>
          </p:cNvSpPr>
          <p:nvPr>
            <p:ph type="title"/>
          </p:nvPr>
        </p:nvSpPr>
        <p:spPr>
          <a:prstGeom prst="rect">
            <a:avLst/>
          </a:prstGeom>
        </p:spPr>
        <p:txBody>
          <a:bodyPr/>
          <a:lstStyle>
            <a:lvl1pPr>
              <a:defRPr b="1">
                <a:solidFill>
                  <a:srgbClr val="FFFFFF"/>
                </a:solidFill>
                <a:latin typeface="Helvetica"/>
                <a:ea typeface="Helvetica"/>
                <a:cs typeface="Helvetica"/>
                <a:sym typeface="Helvetica"/>
              </a:defRPr>
            </a:lvl1pPr>
          </a:lstStyle>
          <a:p>
            <a:r>
              <a:rPr dirty="0"/>
              <a:t>Thank</a:t>
            </a:r>
            <a:r>
              <a:rPr lang="vi-VN" dirty="0"/>
              <a:t> you for</a:t>
            </a:r>
            <a:br>
              <a:rPr lang="vi-VN" dirty="0"/>
            </a:br>
            <a:r>
              <a:rPr lang="vi-VN" dirty="0"/>
              <a:t>your attention</a:t>
            </a:r>
            <a:r>
              <a:rPr dirty="0"/>
              <a:t>!</a:t>
            </a:r>
          </a:p>
        </p:txBody>
      </p:sp>
      <p:sp>
        <p:nvSpPr>
          <p:cNvPr id="5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160;p20">
            <a:extLst>
              <a:ext uri="{FF2B5EF4-FFF2-40B4-BE49-F238E27FC236}">
                <a16:creationId xmlns:a16="http://schemas.microsoft.com/office/drawing/2014/main" id="{9AE0E352-BD00-51FC-EA7D-3F6BB68DA48F}"/>
              </a:ext>
            </a:extLst>
          </p:cNvPr>
          <p:cNvPicPr preferRelativeResize="0"/>
          <p:nvPr/>
        </p:nvPicPr>
        <p:blipFill>
          <a:blip r:embed="rId2">
            <a:alphaModFix/>
          </a:blip>
          <a:stretch>
            <a:fillRect/>
          </a:stretch>
        </p:blipFill>
        <p:spPr>
          <a:xfrm>
            <a:off x="617971" y="3540007"/>
            <a:ext cx="8055767" cy="4478985"/>
          </a:xfrm>
          <a:prstGeom prst="rect">
            <a:avLst/>
          </a:prstGeom>
          <a:noFill/>
          <a:ln>
            <a:noFill/>
          </a:ln>
        </p:spPr>
      </p:pic>
      <p:sp>
        <p:nvSpPr>
          <p:cNvPr id="2" name="Title 1">
            <a:extLst>
              <a:ext uri="{FF2B5EF4-FFF2-40B4-BE49-F238E27FC236}">
                <a16:creationId xmlns:a16="http://schemas.microsoft.com/office/drawing/2014/main" id="{AD569DE4-001F-FB71-2EED-9AC05821A0B4}"/>
              </a:ext>
            </a:extLst>
          </p:cNvPr>
          <p:cNvSpPr>
            <a:spLocks noGrp="1"/>
          </p:cNvSpPr>
          <p:nvPr>
            <p:ph type="title"/>
          </p:nvPr>
        </p:nvSpPr>
        <p:spPr>
          <a:xfrm>
            <a:off x="0" y="444500"/>
            <a:ext cx="13004800" cy="2159000"/>
          </a:xfrm>
        </p:spPr>
        <p:txBody>
          <a:bodyPr>
            <a:normAutofit/>
          </a:bodyPr>
          <a:lstStyle/>
          <a:p>
            <a:r>
              <a:rPr lang="en-FR" sz="6000" dirty="0"/>
              <a:t>LEARNING FROM DATA STREAMS</a:t>
            </a:r>
            <a:br>
              <a:rPr lang="en-FR" sz="6000" dirty="0"/>
            </a:br>
            <a:r>
              <a:rPr lang="en-FR" sz="2000" dirty="0"/>
              <a:t>Supervised learning</a:t>
            </a:r>
          </a:p>
        </p:txBody>
      </p:sp>
      <p:sp>
        <p:nvSpPr>
          <p:cNvPr id="4" name="Slide Number Placeholder 3">
            <a:extLst>
              <a:ext uri="{FF2B5EF4-FFF2-40B4-BE49-F238E27FC236}">
                <a16:creationId xmlns:a16="http://schemas.microsoft.com/office/drawing/2014/main" id="{53EB71C2-534C-DE70-26F8-64058C518C5F}"/>
              </a:ext>
            </a:extLst>
          </p:cNvPr>
          <p:cNvSpPr>
            <a:spLocks noGrp="1"/>
          </p:cNvSpPr>
          <p:nvPr>
            <p:ph type="sldNum" sz="quarter" idx="2"/>
          </p:nvPr>
        </p:nvSpPr>
        <p:spPr/>
        <p:txBody>
          <a:bodyPr/>
          <a:lstStyle/>
          <a:p>
            <a:fld id="{86CB4B4D-7CA3-9044-876B-883B54F8677D}" type="slidenum">
              <a:rPr lang="en-FR" smtClean="0"/>
              <a:t>4</a:t>
            </a:fld>
            <a:endParaRPr lang="en-FR"/>
          </a:p>
        </p:txBody>
      </p:sp>
      <p:sp>
        <p:nvSpPr>
          <p:cNvPr id="10" name="Google Shape;161;p20">
            <a:extLst>
              <a:ext uri="{FF2B5EF4-FFF2-40B4-BE49-F238E27FC236}">
                <a16:creationId xmlns:a16="http://schemas.microsoft.com/office/drawing/2014/main" id="{BDEDDEAF-565F-DD09-6D6C-BC4D5E9C9D90}"/>
              </a:ext>
            </a:extLst>
          </p:cNvPr>
          <p:cNvSpPr txBox="1"/>
          <p:nvPr/>
        </p:nvSpPr>
        <p:spPr>
          <a:xfrm>
            <a:off x="9708408" y="2842514"/>
            <a:ext cx="2343892" cy="29042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tx1"/>
                </a:solidFill>
                <a:latin typeface="Lato"/>
                <a:ea typeface="Lato"/>
                <a:cs typeface="Lato"/>
                <a:sym typeface="Lato"/>
              </a:rPr>
              <a:t>One sample at a time</a:t>
            </a:r>
            <a:endParaRPr sz="1600" dirty="0">
              <a:solidFill>
                <a:schemeClr val="tx1"/>
              </a:solidFill>
              <a:latin typeface="Lato"/>
              <a:ea typeface="Lato"/>
              <a:cs typeface="Lato"/>
              <a:sym typeface="Lato"/>
            </a:endParaRPr>
          </a:p>
          <a:p>
            <a:pPr marL="0" lvl="0" indent="0" algn="l" rtl="0">
              <a:spcBef>
                <a:spcPts val="0"/>
              </a:spcBef>
              <a:spcAft>
                <a:spcPts val="0"/>
              </a:spcAft>
              <a:buNone/>
            </a:pPr>
            <a:endParaRPr sz="1600" dirty="0">
              <a:solidFill>
                <a:schemeClr val="tx1"/>
              </a:solidFill>
              <a:latin typeface="Lato"/>
              <a:ea typeface="Lato"/>
              <a:cs typeface="Lato"/>
              <a:sym typeface="Lato"/>
            </a:endParaRPr>
          </a:p>
          <a:p>
            <a:pPr marL="0" lvl="0" indent="0" algn="l" rtl="0">
              <a:spcBef>
                <a:spcPts val="0"/>
              </a:spcBef>
              <a:spcAft>
                <a:spcPts val="0"/>
              </a:spcAft>
              <a:buNone/>
            </a:pPr>
            <a:endParaRPr sz="1600" dirty="0">
              <a:solidFill>
                <a:schemeClr val="tx1"/>
              </a:solidFill>
              <a:latin typeface="Lato"/>
              <a:ea typeface="Lato"/>
              <a:cs typeface="Lato"/>
              <a:sym typeface="Lato"/>
            </a:endParaRPr>
          </a:p>
          <a:p>
            <a:pPr marL="0" lvl="0" indent="0" algn="l" rtl="0">
              <a:spcBef>
                <a:spcPts val="0"/>
              </a:spcBef>
              <a:spcAft>
                <a:spcPts val="0"/>
              </a:spcAft>
              <a:buNone/>
            </a:pPr>
            <a:r>
              <a:rPr lang="en-US" sz="1600" dirty="0">
                <a:solidFill>
                  <a:schemeClr val="tx1"/>
                </a:solidFill>
                <a:latin typeface="Lato"/>
                <a:ea typeface="Lato"/>
                <a:cs typeface="Lato"/>
                <a:sym typeface="Lato"/>
              </a:rPr>
              <a:t>Limited resources</a:t>
            </a:r>
            <a:endParaRPr sz="1600" dirty="0">
              <a:solidFill>
                <a:schemeClr val="tx1"/>
              </a:solidFill>
              <a:latin typeface="Lato"/>
              <a:ea typeface="Lato"/>
              <a:cs typeface="Lato"/>
              <a:sym typeface="Lato"/>
            </a:endParaRPr>
          </a:p>
          <a:p>
            <a:pPr marL="0" lvl="0" indent="0" algn="l" rtl="0">
              <a:spcBef>
                <a:spcPts val="0"/>
              </a:spcBef>
              <a:spcAft>
                <a:spcPts val="0"/>
              </a:spcAft>
              <a:buNone/>
            </a:pPr>
            <a:endParaRPr sz="1600" dirty="0">
              <a:solidFill>
                <a:schemeClr val="tx1"/>
              </a:solidFill>
              <a:latin typeface="Lato"/>
              <a:ea typeface="Lato"/>
              <a:cs typeface="Lato"/>
              <a:sym typeface="Lato"/>
            </a:endParaRPr>
          </a:p>
          <a:p>
            <a:pPr marL="0" lvl="0" indent="0" algn="l" rtl="0">
              <a:spcBef>
                <a:spcPts val="0"/>
              </a:spcBef>
              <a:spcAft>
                <a:spcPts val="0"/>
              </a:spcAft>
              <a:buNone/>
            </a:pPr>
            <a:endParaRPr sz="1600" dirty="0">
              <a:solidFill>
                <a:schemeClr val="tx1"/>
              </a:solidFill>
              <a:latin typeface="Lato"/>
              <a:ea typeface="Lato"/>
              <a:cs typeface="Lato"/>
              <a:sym typeface="Lato"/>
            </a:endParaRPr>
          </a:p>
          <a:p>
            <a:pPr marL="0" lvl="0" indent="0" algn="l" rtl="0">
              <a:spcBef>
                <a:spcPts val="0"/>
              </a:spcBef>
              <a:spcAft>
                <a:spcPts val="0"/>
              </a:spcAft>
              <a:buNone/>
            </a:pPr>
            <a:r>
              <a:rPr lang="en-US" sz="1600" dirty="0">
                <a:solidFill>
                  <a:schemeClr val="tx1"/>
                </a:solidFill>
                <a:latin typeface="Lato"/>
                <a:ea typeface="Lato"/>
                <a:cs typeface="Lato"/>
                <a:sym typeface="Lato"/>
              </a:rPr>
              <a:t>Predict at any time</a:t>
            </a:r>
            <a:endParaRPr sz="1600" dirty="0">
              <a:solidFill>
                <a:schemeClr val="tx1"/>
              </a:solidFill>
              <a:latin typeface="Lato"/>
              <a:ea typeface="Lato"/>
              <a:cs typeface="Lato"/>
              <a:sym typeface="Lato"/>
            </a:endParaRPr>
          </a:p>
        </p:txBody>
      </p:sp>
      <p:sp>
        <p:nvSpPr>
          <p:cNvPr id="11" name="Google Shape;162;p20">
            <a:extLst>
              <a:ext uri="{FF2B5EF4-FFF2-40B4-BE49-F238E27FC236}">
                <a16:creationId xmlns:a16="http://schemas.microsoft.com/office/drawing/2014/main" id="{F7E621BD-FCE4-DE57-FE8D-826153296907}"/>
              </a:ext>
            </a:extLst>
          </p:cNvPr>
          <p:cNvSpPr/>
          <p:nvPr/>
        </p:nvSpPr>
        <p:spPr>
          <a:xfrm>
            <a:off x="9256426" y="3362046"/>
            <a:ext cx="355922" cy="355922"/>
          </a:xfrm>
          <a:custGeom>
            <a:avLst/>
            <a:gdLst/>
            <a:ahLst/>
            <a:cxnLst/>
            <a:rect l="l" t="t" r="r" b="b"/>
            <a:pathLst>
              <a:path w="120000" h="120000" extrusionOk="0">
                <a:moveTo>
                  <a:pt x="67988" y="84645"/>
                </a:moveTo>
                <a:cubicBezTo>
                  <a:pt x="66628" y="84645"/>
                  <a:pt x="65269" y="84305"/>
                  <a:pt x="64589" y="83626"/>
                </a:cubicBezTo>
                <a:cubicBezTo>
                  <a:pt x="63909" y="83286"/>
                  <a:pt x="63569" y="82266"/>
                  <a:pt x="63569" y="80906"/>
                </a:cubicBezTo>
                <a:cubicBezTo>
                  <a:pt x="63569" y="80226"/>
                  <a:pt x="63569" y="79206"/>
                  <a:pt x="63909" y="78186"/>
                </a:cubicBezTo>
                <a:cubicBezTo>
                  <a:pt x="64249" y="77167"/>
                  <a:pt x="64249" y="76147"/>
                  <a:pt x="64589" y="75127"/>
                </a:cubicBezTo>
                <a:cubicBezTo>
                  <a:pt x="67988" y="63909"/>
                  <a:pt x="67988" y="63909"/>
                  <a:pt x="67988" y="63909"/>
                </a:cubicBezTo>
                <a:cubicBezTo>
                  <a:pt x="67988" y="62889"/>
                  <a:pt x="68328" y="61869"/>
                  <a:pt x="68328" y="60509"/>
                </a:cubicBezTo>
                <a:cubicBezTo>
                  <a:pt x="68668" y="59490"/>
                  <a:pt x="68668" y="58470"/>
                  <a:pt x="68668" y="58130"/>
                </a:cubicBezTo>
                <a:cubicBezTo>
                  <a:pt x="68668" y="55750"/>
                  <a:pt x="67648" y="54050"/>
                  <a:pt x="66288" y="52351"/>
                </a:cubicBezTo>
                <a:cubicBezTo>
                  <a:pt x="64589" y="50991"/>
                  <a:pt x="61869" y="50311"/>
                  <a:pt x="58810" y="50311"/>
                </a:cubicBezTo>
                <a:cubicBezTo>
                  <a:pt x="57110" y="50311"/>
                  <a:pt x="55410" y="50651"/>
                  <a:pt x="53371" y="50991"/>
                </a:cubicBezTo>
                <a:cubicBezTo>
                  <a:pt x="51331" y="51671"/>
                  <a:pt x="49291" y="52351"/>
                  <a:pt x="47252" y="53371"/>
                </a:cubicBezTo>
                <a:cubicBezTo>
                  <a:pt x="46572" y="56770"/>
                  <a:pt x="46572" y="56770"/>
                  <a:pt x="46572" y="56770"/>
                </a:cubicBezTo>
                <a:cubicBezTo>
                  <a:pt x="47252" y="56430"/>
                  <a:pt x="47932" y="56090"/>
                  <a:pt x="48611" y="56090"/>
                </a:cubicBezTo>
                <a:cubicBezTo>
                  <a:pt x="49631" y="55750"/>
                  <a:pt x="50311" y="55750"/>
                  <a:pt x="51331" y="55750"/>
                </a:cubicBezTo>
                <a:cubicBezTo>
                  <a:pt x="53031" y="55750"/>
                  <a:pt x="54050" y="55750"/>
                  <a:pt x="54730" y="56430"/>
                </a:cubicBezTo>
                <a:cubicBezTo>
                  <a:pt x="55410" y="57110"/>
                  <a:pt x="55750" y="58130"/>
                  <a:pt x="55750" y="59490"/>
                </a:cubicBezTo>
                <a:cubicBezTo>
                  <a:pt x="55750" y="60169"/>
                  <a:pt x="55750" y="61189"/>
                  <a:pt x="55410" y="61869"/>
                </a:cubicBezTo>
                <a:cubicBezTo>
                  <a:pt x="55070" y="62889"/>
                  <a:pt x="55070" y="63909"/>
                  <a:pt x="54730" y="64929"/>
                </a:cubicBezTo>
                <a:cubicBezTo>
                  <a:pt x="51331" y="76147"/>
                  <a:pt x="51331" y="76147"/>
                  <a:pt x="51331" y="76147"/>
                </a:cubicBezTo>
                <a:cubicBezTo>
                  <a:pt x="50991" y="77507"/>
                  <a:pt x="50991" y="78526"/>
                  <a:pt x="50651" y="79206"/>
                </a:cubicBezTo>
                <a:cubicBezTo>
                  <a:pt x="50651" y="80226"/>
                  <a:pt x="50651" y="81246"/>
                  <a:pt x="50651" y="81926"/>
                </a:cubicBezTo>
                <a:cubicBezTo>
                  <a:pt x="50651" y="84305"/>
                  <a:pt x="51331" y="86345"/>
                  <a:pt x="53371" y="87705"/>
                </a:cubicBezTo>
                <a:cubicBezTo>
                  <a:pt x="55070" y="89065"/>
                  <a:pt x="57450" y="90084"/>
                  <a:pt x="60509" y="90084"/>
                </a:cubicBezTo>
                <a:cubicBezTo>
                  <a:pt x="62549" y="90084"/>
                  <a:pt x="64249" y="89745"/>
                  <a:pt x="65949" y="89065"/>
                </a:cubicBezTo>
                <a:cubicBezTo>
                  <a:pt x="67308" y="88725"/>
                  <a:pt x="69348" y="88045"/>
                  <a:pt x="72067" y="87025"/>
                </a:cubicBezTo>
                <a:cubicBezTo>
                  <a:pt x="73087" y="83626"/>
                  <a:pt x="73087" y="83626"/>
                  <a:pt x="73087" y="83626"/>
                </a:cubicBezTo>
                <a:cubicBezTo>
                  <a:pt x="72407" y="83626"/>
                  <a:pt x="71728" y="83966"/>
                  <a:pt x="70708" y="84305"/>
                </a:cubicBezTo>
                <a:cubicBezTo>
                  <a:pt x="69688" y="84305"/>
                  <a:pt x="69008" y="84645"/>
                  <a:pt x="67988" y="84645"/>
                </a:cubicBezTo>
                <a:moveTo>
                  <a:pt x="65949" y="29915"/>
                </a:moveTo>
                <a:cubicBezTo>
                  <a:pt x="63909" y="29915"/>
                  <a:pt x="62209" y="30594"/>
                  <a:pt x="60509" y="31954"/>
                </a:cubicBezTo>
                <a:cubicBezTo>
                  <a:pt x="59150" y="33314"/>
                  <a:pt x="58470" y="35014"/>
                  <a:pt x="58470" y="37053"/>
                </a:cubicBezTo>
                <a:cubicBezTo>
                  <a:pt x="58470" y="38753"/>
                  <a:pt x="59150" y="40453"/>
                  <a:pt x="60509" y="41813"/>
                </a:cubicBezTo>
                <a:cubicBezTo>
                  <a:pt x="62209" y="43172"/>
                  <a:pt x="63909" y="43852"/>
                  <a:pt x="65949" y="43852"/>
                </a:cubicBezTo>
                <a:cubicBezTo>
                  <a:pt x="68328" y="43852"/>
                  <a:pt x="70028" y="43172"/>
                  <a:pt x="71388" y="41813"/>
                </a:cubicBezTo>
                <a:cubicBezTo>
                  <a:pt x="73087" y="40453"/>
                  <a:pt x="73767" y="38753"/>
                  <a:pt x="73767" y="37053"/>
                </a:cubicBezTo>
                <a:cubicBezTo>
                  <a:pt x="73767" y="35014"/>
                  <a:pt x="73087" y="33314"/>
                  <a:pt x="71388" y="31954"/>
                </a:cubicBezTo>
                <a:cubicBezTo>
                  <a:pt x="70028" y="30594"/>
                  <a:pt x="68328" y="29915"/>
                  <a:pt x="65949" y="29915"/>
                </a:cubicBezTo>
                <a:moveTo>
                  <a:pt x="60169" y="0"/>
                </a:moveTo>
                <a:cubicBezTo>
                  <a:pt x="26855" y="0"/>
                  <a:pt x="0" y="26855"/>
                  <a:pt x="0" y="59830"/>
                </a:cubicBezTo>
                <a:cubicBezTo>
                  <a:pt x="0" y="93144"/>
                  <a:pt x="26855" y="120000"/>
                  <a:pt x="60169" y="120000"/>
                </a:cubicBezTo>
                <a:cubicBezTo>
                  <a:pt x="93144" y="120000"/>
                  <a:pt x="120000" y="93144"/>
                  <a:pt x="120000" y="59830"/>
                </a:cubicBezTo>
                <a:cubicBezTo>
                  <a:pt x="120000" y="26855"/>
                  <a:pt x="93144" y="0"/>
                  <a:pt x="60169" y="0"/>
                </a:cubicBezTo>
                <a:moveTo>
                  <a:pt x="60169" y="114560"/>
                </a:moveTo>
                <a:cubicBezTo>
                  <a:pt x="29915" y="114560"/>
                  <a:pt x="5439" y="90084"/>
                  <a:pt x="5439" y="59830"/>
                </a:cubicBezTo>
                <a:cubicBezTo>
                  <a:pt x="5439" y="29915"/>
                  <a:pt x="29915" y="5439"/>
                  <a:pt x="60169" y="5439"/>
                </a:cubicBezTo>
                <a:cubicBezTo>
                  <a:pt x="90424" y="5439"/>
                  <a:pt x="114560" y="29915"/>
                  <a:pt x="114560" y="59830"/>
                </a:cubicBezTo>
                <a:cubicBezTo>
                  <a:pt x="114560" y="90084"/>
                  <a:pt x="90424" y="114560"/>
                  <a:pt x="60169" y="1145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sng" strike="noStrike" cap="none">
              <a:solidFill>
                <a:schemeClr val="accent1"/>
              </a:solidFill>
              <a:latin typeface="Calibri"/>
              <a:ea typeface="Calibri"/>
              <a:cs typeface="Calibri"/>
              <a:sym typeface="Calibri"/>
            </a:endParaRPr>
          </a:p>
        </p:txBody>
      </p:sp>
      <p:sp>
        <p:nvSpPr>
          <p:cNvPr id="12" name="Google Shape;163;p20">
            <a:extLst>
              <a:ext uri="{FF2B5EF4-FFF2-40B4-BE49-F238E27FC236}">
                <a16:creationId xmlns:a16="http://schemas.microsoft.com/office/drawing/2014/main" id="{F6AD5386-AB7B-4FA5-8232-C1D67264A9E5}"/>
              </a:ext>
            </a:extLst>
          </p:cNvPr>
          <p:cNvSpPr/>
          <p:nvPr/>
        </p:nvSpPr>
        <p:spPr>
          <a:xfrm>
            <a:off x="9260339" y="4116568"/>
            <a:ext cx="357481" cy="355924"/>
          </a:xfrm>
          <a:custGeom>
            <a:avLst/>
            <a:gdLst/>
            <a:ahLst/>
            <a:cxnLst/>
            <a:rect l="l" t="t" r="r" b="b"/>
            <a:pathLst>
              <a:path w="120000" h="120000" extrusionOk="0">
                <a:moveTo>
                  <a:pt x="60169" y="76487"/>
                </a:moveTo>
                <a:cubicBezTo>
                  <a:pt x="57110" y="76487"/>
                  <a:pt x="54390" y="78866"/>
                  <a:pt x="54390" y="81926"/>
                </a:cubicBezTo>
                <a:cubicBezTo>
                  <a:pt x="54390" y="84645"/>
                  <a:pt x="57110" y="87365"/>
                  <a:pt x="60169" y="87365"/>
                </a:cubicBezTo>
                <a:cubicBezTo>
                  <a:pt x="62889" y="87365"/>
                  <a:pt x="65609" y="84645"/>
                  <a:pt x="65609" y="81926"/>
                </a:cubicBezTo>
                <a:cubicBezTo>
                  <a:pt x="65609" y="78866"/>
                  <a:pt x="62889" y="76487"/>
                  <a:pt x="60169" y="76487"/>
                </a:cubicBezTo>
                <a:moveTo>
                  <a:pt x="65609" y="32634"/>
                </a:moveTo>
                <a:cubicBezTo>
                  <a:pt x="54390" y="32634"/>
                  <a:pt x="54390" y="32634"/>
                  <a:pt x="54390" y="32634"/>
                </a:cubicBezTo>
                <a:cubicBezTo>
                  <a:pt x="53031" y="32634"/>
                  <a:pt x="51671" y="33994"/>
                  <a:pt x="51671" y="35354"/>
                </a:cubicBezTo>
                <a:cubicBezTo>
                  <a:pt x="51671" y="35354"/>
                  <a:pt x="52011" y="35354"/>
                  <a:pt x="52011" y="35694"/>
                </a:cubicBezTo>
                <a:cubicBezTo>
                  <a:pt x="51671" y="35694"/>
                  <a:pt x="51671" y="35694"/>
                  <a:pt x="51671" y="35694"/>
                </a:cubicBezTo>
                <a:cubicBezTo>
                  <a:pt x="54390" y="68328"/>
                  <a:pt x="54390" y="68328"/>
                  <a:pt x="54390" y="68328"/>
                </a:cubicBezTo>
                <a:cubicBezTo>
                  <a:pt x="54730" y="68328"/>
                  <a:pt x="54730" y="68328"/>
                  <a:pt x="54730" y="68328"/>
                </a:cubicBezTo>
                <a:cubicBezTo>
                  <a:pt x="54730" y="69688"/>
                  <a:pt x="55750" y="70708"/>
                  <a:pt x="57110" y="70708"/>
                </a:cubicBezTo>
                <a:cubicBezTo>
                  <a:pt x="62889" y="70708"/>
                  <a:pt x="62889" y="70708"/>
                  <a:pt x="62889" y="70708"/>
                </a:cubicBezTo>
                <a:cubicBezTo>
                  <a:pt x="64249" y="70708"/>
                  <a:pt x="65269" y="69688"/>
                  <a:pt x="65269" y="68328"/>
                </a:cubicBezTo>
                <a:cubicBezTo>
                  <a:pt x="65609" y="68328"/>
                  <a:pt x="65609" y="68328"/>
                  <a:pt x="65609" y="68328"/>
                </a:cubicBezTo>
                <a:cubicBezTo>
                  <a:pt x="68328" y="35694"/>
                  <a:pt x="68328" y="35694"/>
                  <a:pt x="68328" y="35694"/>
                </a:cubicBezTo>
                <a:cubicBezTo>
                  <a:pt x="67988" y="35694"/>
                  <a:pt x="67988" y="35694"/>
                  <a:pt x="67988" y="35694"/>
                </a:cubicBezTo>
                <a:cubicBezTo>
                  <a:pt x="67988" y="35354"/>
                  <a:pt x="68328" y="35354"/>
                  <a:pt x="68328" y="35354"/>
                </a:cubicBezTo>
                <a:cubicBezTo>
                  <a:pt x="68328" y="33994"/>
                  <a:pt x="66968" y="32634"/>
                  <a:pt x="65609" y="32634"/>
                </a:cubicBezTo>
                <a:moveTo>
                  <a:pt x="60169" y="0"/>
                </a:moveTo>
                <a:cubicBezTo>
                  <a:pt x="26855" y="0"/>
                  <a:pt x="0" y="26855"/>
                  <a:pt x="0" y="59830"/>
                </a:cubicBezTo>
                <a:cubicBezTo>
                  <a:pt x="0" y="93144"/>
                  <a:pt x="26855" y="120000"/>
                  <a:pt x="60169" y="120000"/>
                </a:cubicBezTo>
                <a:cubicBezTo>
                  <a:pt x="93144" y="120000"/>
                  <a:pt x="120000" y="93144"/>
                  <a:pt x="120000" y="59830"/>
                </a:cubicBezTo>
                <a:cubicBezTo>
                  <a:pt x="120000" y="26855"/>
                  <a:pt x="93144" y="0"/>
                  <a:pt x="60169" y="0"/>
                </a:cubicBezTo>
                <a:moveTo>
                  <a:pt x="60169" y="114560"/>
                </a:moveTo>
                <a:cubicBezTo>
                  <a:pt x="29915" y="114560"/>
                  <a:pt x="5439" y="90084"/>
                  <a:pt x="5439" y="59830"/>
                </a:cubicBezTo>
                <a:cubicBezTo>
                  <a:pt x="5439" y="29915"/>
                  <a:pt x="29915" y="5439"/>
                  <a:pt x="60169" y="5439"/>
                </a:cubicBezTo>
                <a:cubicBezTo>
                  <a:pt x="90084" y="5439"/>
                  <a:pt x="114560" y="29915"/>
                  <a:pt x="114560" y="59830"/>
                </a:cubicBezTo>
                <a:cubicBezTo>
                  <a:pt x="114560" y="90084"/>
                  <a:pt x="90084" y="114560"/>
                  <a:pt x="60169" y="1145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sp>
        <p:nvSpPr>
          <p:cNvPr id="13" name="Google Shape;164;p20">
            <a:extLst>
              <a:ext uri="{FF2B5EF4-FFF2-40B4-BE49-F238E27FC236}">
                <a16:creationId xmlns:a16="http://schemas.microsoft.com/office/drawing/2014/main" id="{EC515222-1FB5-62DC-5C26-8B2D67F03084}"/>
              </a:ext>
            </a:extLst>
          </p:cNvPr>
          <p:cNvSpPr/>
          <p:nvPr/>
        </p:nvSpPr>
        <p:spPr>
          <a:xfrm>
            <a:off x="9254867" y="4875112"/>
            <a:ext cx="357481" cy="355924"/>
          </a:xfrm>
          <a:custGeom>
            <a:avLst/>
            <a:gdLst/>
            <a:ahLst/>
            <a:cxnLst/>
            <a:rect l="l" t="t" r="r" b="b"/>
            <a:pathLst>
              <a:path w="120000" h="120000" extrusionOk="0">
                <a:moveTo>
                  <a:pt x="60169" y="76487"/>
                </a:moveTo>
                <a:cubicBezTo>
                  <a:pt x="57110" y="76487"/>
                  <a:pt x="54390" y="78866"/>
                  <a:pt x="54390" y="81926"/>
                </a:cubicBezTo>
                <a:cubicBezTo>
                  <a:pt x="54390" y="84645"/>
                  <a:pt x="57110" y="87365"/>
                  <a:pt x="60169" y="87365"/>
                </a:cubicBezTo>
                <a:cubicBezTo>
                  <a:pt x="62889" y="87365"/>
                  <a:pt x="65609" y="84645"/>
                  <a:pt x="65609" y="81926"/>
                </a:cubicBezTo>
                <a:cubicBezTo>
                  <a:pt x="65609" y="78866"/>
                  <a:pt x="62889" y="76487"/>
                  <a:pt x="60169" y="76487"/>
                </a:cubicBezTo>
                <a:moveTo>
                  <a:pt x="65609" y="32634"/>
                </a:moveTo>
                <a:cubicBezTo>
                  <a:pt x="54390" y="32634"/>
                  <a:pt x="54390" y="32634"/>
                  <a:pt x="54390" y="32634"/>
                </a:cubicBezTo>
                <a:cubicBezTo>
                  <a:pt x="53031" y="32634"/>
                  <a:pt x="51671" y="33994"/>
                  <a:pt x="51671" y="35354"/>
                </a:cubicBezTo>
                <a:cubicBezTo>
                  <a:pt x="51671" y="35354"/>
                  <a:pt x="52011" y="35354"/>
                  <a:pt x="52011" y="35694"/>
                </a:cubicBezTo>
                <a:cubicBezTo>
                  <a:pt x="51671" y="35694"/>
                  <a:pt x="51671" y="35694"/>
                  <a:pt x="51671" y="35694"/>
                </a:cubicBezTo>
                <a:cubicBezTo>
                  <a:pt x="54390" y="68328"/>
                  <a:pt x="54390" y="68328"/>
                  <a:pt x="54390" y="68328"/>
                </a:cubicBezTo>
                <a:cubicBezTo>
                  <a:pt x="54730" y="68328"/>
                  <a:pt x="54730" y="68328"/>
                  <a:pt x="54730" y="68328"/>
                </a:cubicBezTo>
                <a:cubicBezTo>
                  <a:pt x="54730" y="69688"/>
                  <a:pt x="55750" y="70708"/>
                  <a:pt x="57110" y="70708"/>
                </a:cubicBezTo>
                <a:cubicBezTo>
                  <a:pt x="62889" y="70708"/>
                  <a:pt x="62889" y="70708"/>
                  <a:pt x="62889" y="70708"/>
                </a:cubicBezTo>
                <a:cubicBezTo>
                  <a:pt x="64249" y="70708"/>
                  <a:pt x="65269" y="69688"/>
                  <a:pt x="65269" y="68328"/>
                </a:cubicBezTo>
                <a:cubicBezTo>
                  <a:pt x="65609" y="68328"/>
                  <a:pt x="65609" y="68328"/>
                  <a:pt x="65609" y="68328"/>
                </a:cubicBezTo>
                <a:cubicBezTo>
                  <a:pt x="68328" y="35694"/>
                  <a:pt x="68328" y="35694"/>
                  <a:pt x="68328" y="35694"/>
                </a:cubicBezTo>
                <a:cubicBezTo>
                  <a:pt x="67988" y="35694"/>
                  <a:pt x="67988" y="35694"/>
                  <a:pt x="67988" y="35694"/>
                </a:cubicBezTo>
                <a:cubicBezTo>
                  <a:pt x="67988" y="35354"/>
                  <a:pt x="68328" y="35354"/>
                  <a:pt x="68328" y="35354"/>
                </a:cubicBezTo>
                <a:cubicBezTo>
                  <a:pt x="68328" y="33994"/>
                  <a:pt x="66968" y="32634"/>
                  <a:pt x="65609" y="32634"/>
                </a:cubicBezTo>
                <a:moveTo>
                  <a:pt x="60169" y="0"/>
                </a:moveTo>
                <a:cubicBezTo>
                  <a:pt x="26855" y="0"/>
                  <a:pt x="0" y="26855"/>
                  <a:pt x="0" y="59830"/>
                </a:cubicBezTo>
                <a:cubicBezTo>
                  <a:pt x="0" y="93144"/>
                  <a:pt x="26855" y="120000"/>
                  <a:pt x="60169" y="120000"/>
                </a:cubicBezTo>
                <a:cubicBezTo>
                  <a:pt x="93144" y="120000"/>
                  <a:pt x="120000" y="93144"/>
                  <a:pt x="120000" y="59830"/>
                </a:cubicBezTo>
                <a:cubicBezTo>
                  <a:pt x="120000" y="26855"/>
                  <a:pt x="93144" y="0"/>
                  <a:pt x="60169" y="0"/>
                </a:cubicBezTo>
                <a:moveTo>
                  <a:pt x="60169" y="114560"/>
                </a:moveTo>
                <a:cubicBezTo>
                  <a:pt x="29915" y="114560"/>
                  <a:pt x="5439" y="90084"/>
                  <a:pt x="5439" y="59830"/>
                </a:cubicBezTo>
                <a:cubicBezTo>
                  <a:pt x="5439" y="29915"/>
                  <a:pt x="29915" y="5439"/>
                  <a:pt x="60169" y="5439"/>
                </a:cubicBezTo>
                <a:cubicBezTo>
                  <a:pt x="90084" y="5439"/>
                  <a:pt x="114560" y="29915"/>
                  <a:pt x="114560" y="59830"/>
                </a:cubicBezTo>
                <a:cubicBezTo>
                  <a:pt x="114560" y="90084"/>
                  <a:pt x="90084" y="114560"/>
                  <a:pt x="60169" y="1145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1E1E1E"/>
              </a:solidFill>
              <a:latin typeface="Calibri"/>
              <a:ea typeface="Calibri"/>
              <a:cs typeface="Calibri"/>
              <a:sym typeface="Calibri"/>
            </a:endParaRPr>
          </a:p>
        </p:txBody>
      </p:sp>
    </p:spTree>
    <p:extLst>
      <p:ext uri="{BB962C8B-B14F-4D97-AF65-F5344CB8AC3E}">
        <p14:creationId xmlns:p14="http://schemas.microsoft.com/office/powerpoint/2010/main" val="9071690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3" name="Image" descr="Image"/>
          <p:cNvPicPr>
            <a:picLocks noGrp="1"/>
          </p:cNvPicPr>
          <p:nvPr>
            <p:ph type="pic" idx="21"/>
          </p:nvPr>
        </p:nvPicPr>
        <p:blipFill>
          <a:blip r:embed="rId2"/>
          <a:stretch>
            <a:fillRect/>
          </a:stretch>
        </p:blipFill>
        <p:spPr>
          <a:xfrm>
            <a:off x="6782943" y="1018099"/>
            <a:ext cx="5204714" cy="4680546"/>
          </a:xfrm>
          <a:prstGeom prst="rect">
            <a:avLst/>
          </a:prstGeom>
          <a:ln w="9525">
            <a:round/>
          </a:ln>
        </p:spPr>
      </p:pic>
      <p:sp>
        <p:nvSpPr>
          <p:cNvPr id="434" name="Definition"/>
          <p:cNvSpPr txBox="1">
            <a:spLocks noGrp="1"/>
          </p:cNvSpPr>
          <p:nvPr>
            <p:ph type="title"/>
          </p:nvPr>
        </p:nvSpPr>
        <p:spPr>
          <a:xfrm>
            <a:off x="1017143" y="2614862"/>
            <a:ext cx="5269356" cy="2007937"/>
          </a:xfrm>
          <a:prstGeom prst="rect">
            <a:avLst/>
          </a:prstGeom>
        </p:spPr>
        <p:txBody>
          <a:bodyPr>
            <a:normAutofit/>
          </a:bodyPr>
          <a:lstStyle/>
          <a:p>
            <a:r>
              <a:rPr lang="vi-VN" sz="5000" dirty="0"/>
              <a:t>DEFINITION</a:t>
            </a:r>
            <a:br>
              <a:rPr lang="vi-VN" sz="5000" dirty="0"/>
            </a:br>
            <a:r>
              <a:rPr lang="vi-VN" sz="5000" dirty="0"/>
              <a:t>OF CLUSTERING</a:t>
            </a:r>
            <a:endParaRPr sz="5000" dirty="0"/>
          </a:p>
        </p:txBody>
      </p:sp>
      <p:sp>
        <p:nvSpPr>
          <p:cNvPr id="435" name="Given a set of unlabeled instances, distribute them into homogeneous groups according to some common relations or affinities"/>
          <p:cNvSpPr txBox="1">
            <a:spLocks noGrp="1"/>
          </p:cNvSpPr>
          <p:nvPr>
            <p:ph type="body" sz="quarter" idx="1"/>
          </p:nvPr>
        </p:nvSpPr>
        <p:spPr>
          <a:xfrm>
            <a:off x="1017142" y="4805632"/>
            <a:ext cx="5269357" cy="4102100"/>
          </a:xfrm>
          <a:prstGeom prst="rect">
            <a:avLst/>
          </a:prstGeom>
        </p:spPr>
        <p:txBody>
          <a:bodyPr/>
          <a:lstStyle>
            <a:lvl1pPr algn="l"/>
          </a:lstStyle>
          <a:p>
            <a:r>
              <a:rPr dirty="0"/>
              <a:t>Given a set of unlabeled instances, distribute them into homogeneous groups according to some common relations or affinities</a:t>
            </a:r>
          </a:p>
        </p:txBody>
      </p:sp>
      <p:sp>
        <p:nvSpPr>
          <p:cNvPr id="4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37" name="Examples…"/>
          <p:cNvSpPr txBox="1"/>
          <p:nvPr/>
        </p:nvSpPr>
        <p:spPr>
          <a:xfrm>
            <a:off x="6286500" y="6618404"/>
            <a:ext cx="6296596"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GB" dirty="0"/>
              <a:t>EXAMPLES</a:t>
            </a:r>
          </a:p>
          <a:p>
            <a:pPr marL="444500" indent="-444500" algn="l">
              <a:buSzPct val="75000"/>
              <a:buChar char="•"/>
            </a:pPr>
            <a:r>
              <a:rPr lang="en-GB" dirty="0"/>
              <a:t>Market segmentation</a:t>
            </a:r>
          </a:p>
          <a:p>
            <a:pPr marL="444500" indent="-444500" algn="l">
              <a:buSzPct val="75000"/>
              <a:buChar char="•"/>
            </a:pPr>
            <a:r>
              <a:rPr dirty="0"/>
              <a:t>Social network communities</a:t>
            </a:r>
          </a:p>
        </p:txBody>
      </p:sp>
      <p:sp>
        <p:nvSpPr>
          <p:cNvPr id="438" name="Photo: W. Kandinsky - Several Circles (edited)"/>
          <p:cNvSpPr txBox="1"/>
          <p:nvPr/>
        </p:nvSpPr>
        <p:spPr>
          <a:xfrm>
            <a:off x="7521617" y="5553677"/>
            <a:ext cx="3826368" cy="287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00"/>
            </a:lvl1pPr>
          </a:lstStyle>
          <a:p>
            <a:r>
              <a:rPr dirty="0"/>
              <a:t>Photo</a:t>
            </a:r>
            <a:r>
              <a:rPr lang="vi-VN" dirty="0"/>
              <a:t> source</a:t>
            </a:r>
            <a:r>
              <a:rPr dirty="0"/>
              <a:t>: W. Kandinsky - Several Circles (edited)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0" y="0"/>
            <a:ext cx="13004800" cy="2159000"/>
          </a:xfrm>
          <a:prstGeom prst="rect">
            <a:avLst/>
          </a:prstGeom>
        </p:spPr>
        <p:txBody>
          <a:bodyPr>
            <a:normAutofit/>
          </a:bodyPr>
          <a:lstStyle/>
          <a:p>
            <a:r>
              <a:rPr lang="en-FR" sz="6000" dirty="0"/>
              <a:t>AVAILABLE SOFTWARES</a:t>
            </a:r>
            <a:endParaRPr sz="6000" dirty="0"/>
          </a:p>
        </p:txBody>
      </p:sp>
      <p:sp>
        <p:nvSpPr>
          <p:cNvPr id="441" name="Distance based (CluStream)…"/>
          <p:cNvSpPr txBox="1">
            <a:spLocks noGrp="1"/>
          </p:cNvSpPr>
          <p:nvPr>
            <p:ph type="body" idx="1"/>
          </p:nvPr>
        </p:nvSpPr>
        <p:spPr>
          <a:xfrm>
            <a:off x="549972" y="2862146"/>
            <a:ext cx="11904856" cy="4029308"/>
          </a:xfrm>
          <a:prstGeom prst="rect">
            <a:avLst/>
          </a:prstGeom>
        </p:spPr>
        <p:txBody>
          <a:bodyPr>
            <a:noAutofit/>
          </a:bodyPr>
          <a:lstStyle/>
          <a:p>
            <a:pPr marL="0" indent="0">
              <a:lnSpc>
                <a:spcPct val="120000"/>
              </a:lnSpc>
              <a:spcBef>
                <a:spcPts val="1800"/>
              </a:spcBef>
              <a:buNone/>
            </a:pPr>
            <a:r>
              <a:rPr lang="en-GB" sz="2400" dirty="0"/>
              <a:t>Very few implementations (only most prominent ones) and unified frameworks with multiple algorithms co-existing:</a:t>
            </a:r>
          </a:p>
          <a:p>
            <a:pPr lvl="1">
              <a:lnSpc>
                <a:spcPct val="120000"/>
              </a:lnSpc>
              <a:spcBef>
                <a:spcPts val="1800"/>
              </a:spcBef>
            </a:pPr>
            <a:r>
              <a:rPr lang="en-GB" sz="2400" b="1" dirty="0"/>
              <a:t>Massive Online Analysis (MOA): </a:t>
            </a:r>
            <a:r>
              <a:rPr lang="en-GB" sz="2400" dirty="0"/>
              <a:t>Most popular framework, written by </a:t>
            </a:r>
            <a:r>
              <a:rPr lang="en-GB" sz="2400" dirty="0" err="1"/>
              <a:t>Bifet</a:t>
            </a:r>
            <a:r>
              <a:rPr lang="en-GB" sz="2400" dirty="0"/>
              <a:t> et al. (2010) in Java, including the most number (7) of clustering algorithms. However, one major </a:t>
            </a:r>
            <a:r>
              <a:rPr lang="en-GB" sz="2400" b="1" dirty="0"/>
              <a:t>disadvantage</a:t>
            </a:r>
            <a:r>
              <a:rPr lang="en-GB" sz="2400" dirty="0"/>
              <a:t>: only works well when information of data streams are previously known. </a:t>
            </a:r>
          </a:p>
          <a:p>
            <a:pPr lvl="1">
              <a:lnSpc>
                <a:spcPct val="120000"/>
              </a:lnSpc>
              <a:spcBef>
                <a:spcPts val="1800"/>
              </a:spcBef>
            </a:pPr>
            <a:r>
              <a:rPr lang="en-GB" sz="2400" b="1" dirty="0"/>
              <a:t>stream package</a:t>
            </a:r>
            <a:r>
              <a:rPr lang="en-GB" sz="2400" dirty="0"/>
              <a:t>: Written in R by </a:t>
            </a:r>
            <a:r>
              <a:rPr lang="en-GB" sz="2400" dirty="0" err="1"/>
              <a:t>Hahsler</a:t>
            </a:r>
            <a:r>
              <a:rPr lang="en-GB" sz="2400" dirty="0"/>
              <a:t> et al. (2018), with newer algorithms including D-Stream, DBSTREAM and </a:t>
            </a:r>
            <a:r>
              <a:rPr lang="en-GB" sz="2400" dirty="0" err="1"/>
              <a:t>evoStream</a:t>
            </a:r>
            <a:r>
              <a:rPr lang="en-GB" sz="2400" dirty="0"/>
              <a:t>.</a:t>
            </a:r>
          </a:p>
        </p:txBody>
      </p:sp>
      <p:sp>
        <p:nvSpPr>
          <p:cNvPr id="2" name="Slide Number Placeholder 1">
            <a:extLst>
              <a:ext uri="{FF2B5EF4-FFF2-40B4-BE49-F238E27FC236}">
                <a16:creationId xmlns:a16="http://schemas.microsoft.com/office/drawing/2014/main" id="{20D08705-6525-C56E-5BAA-EAE4EC0FC4C7}"/>
              </a:ext>
            </a:extLst>
          </p:cNvPr>
          <p:cNvSpPr>
            <a:spLocks noGrp="1"/>
          </p:cNvSpPr>
          <p:nvPr>
            <p:ph type="sldNum" sz="quarter" idx="2"/>
          </p:nvPr>
        </p:nvSpPr>
        <p:spPr/>
        <p:txBody>
          <a:bodyPr/>
          <a:lstStyle/>
          <a:p>
            <a:fld id="{86CB4B4D-7CA3-9044-876B-883B54F8677D}" type="slidenum">
              <a:rPr lang="en-FR" smtClean="0"/>
              <a:t>6</a:t>
            </a:fld>
            <a:endParaRPr lang="en-FR"/>
          </a:p>
        </p:txBody>
      </p:sp>
    </p:spTree>
    <p:extLst>
      <p:ext uri="{BB962C8B-B14F-4D97-AF65-F5344CB8AC3E}">
        <p14:creationId xmlns:p14="http://schemas.microsoft.com/office/powerpoint/2010/main" val="4518679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0" y="0"/>
            <a:ext cx="13004800" cy="2159000"/>
          </a:xfrm>
          <a:prstGeom prst="rect">
            <a:avLst/>
          </a:prstGeom>
        </p:spPr>
        <p:txBody>
          <a:bodyPr>
            <a:normAutofit/>
          </a:bodyPr>
          <a:lstStyle/>
          <a:p>
            <a:r>
              <a:rPr lang="en-FR" sz="6000" dirty="0"/>
              <a:t>AVAILABLE SOFTWARES</a:t>
            </a:r>
            <a:endParaRPr sz="6000" dirty="0"/>
          </a:p>
        </p:txBody>
      </p:sp>
      <p:sp>
        <p:nvSpPr>
          <p:cNvPr id="441" name="Distance based (CluStream)…"/>
          <p:cNvSpPr txBox="1">
            <a:spLocks noGrp="1"/>
          </p:cNvSpPr>
          <p:nvPr>
            <p:ph type="body" idx="1"/>
          </p:nvPr>
        </p:nvSpPr>
        <p:spPr>
          <a:xfrm>
            <a:off x="549972" y="2862146"/>
            <a:ext cx="11904856" cy="4029308"/>
          </a:xfrm>
          <a:prstGeom prst="rect">
            <a:avLst/>
          </a:prstGeom>
        </p:spPr>
        <p:txBody>
          <a:bodyPr>
            <a:noAutofit/>
          </a:bodyPr>
          <a:lstStyle/>
          <a:p>
            <a:pPr marL="0" indent="0">
              <a:lnSpc>
                <a:spcPct val="120000"/>
              </a:lnSpc>
              <a:spcBef>
                <a:spcPts val="1800"/>
              </a:spcBef>
              <a:buNone/>
            </a:pPr>
            <a:r>
              <a:rPr lang="en-GB" sz="2400" dirty="0"/>
              <a:t>Very few implementations (only most prominent ones) and unified frameworks with multiple algorithms co-existing:</a:t>
            </a:r>
          </a:p>
          <a:p>
            <a:pPr lvl="1">
              <a:lnSpc>
                <a:spcPct val="120000"/>
              </a:lnSpc>
              <a:spcBef>
                <a:spcPts val="1800"/>
              </a:spcBef>
            </a:pPr>
            <a:r>
              <a:rPr lang="en-GB" sz="2400" b="1" dirty="0"/>
              <a:t>Subspace MOA framework:</a:t>
            </a:r>
            <a:r>
              <a:rPr lang="en-GB" sz="2400" dirty="0"/>
              <a:t> An extension of MOA from Java into R, written by </a:t>
            </a:r>
            <a:r>
              <a:rPr lang="en-GB" sz="2400" dirty="0" err="1"/>
              <a:t>Hassani</a:t>
            </a:r>
            <a:r>
              <a:rPr lang="en-GB" sz="2400" dirty="0"/>
              <a:t> et al. (2016), with extra algorithms including </a:t>
            </a:r>
            <a:r>
              <a:rPr lang="en-GB" sz="2400" dirty="0" err="1"/>
              <a:t>HDDStream</a:t>
            </a:r>
            <a:r>
              <a:rPr lang="en-GB" sz="2400" dirty="0"/>
              <a:t> and </a:t>
            </a:r>
            <a:r>
              <a:rPr lang="en-GB" sz="2400" dirty="0" err="1"/>
              <a:t>PreDeConStream</a:t>
            </a:r>
            <a:r>
              <a:rPr lang="en-GB" sz="2400" dirty="0"/>
              <a:t>.</a:t>
            </a:r>
          </a:p>
          <a:p>
            <a:pPr lvl="1">
              <a:lnSpc>
                <a:spcPct val="120000"/>
              </a:lnSpc>
              <a:spcBef>
                <a:spcPts val="1800"/>
              </a:spcBef>
            </a:pPr>
            <a:r>
              <a:rPr lang="en-GB" sz="2400" b="1" dirty="0" err="1"/>
              <a:t>streamDM</a:t>
            </a:r>
            <a:r>
              <a:rPr lang="en-GB" sz="2400" b="1" dirty="0"/>
              <a:t>:</a:t>
            </a:r>
            <a:r>
              <a:rPr lang="en-GB" sz="2400" dirty="0"/>
              <a:t> Written by Huawei Noah’s Ark Lab (2015) with Spark Streaming, an extension of Spark engine. Including </a:t>
            </a:r>
            <a:r>
              <a:rPr lang="en-GB" sz="2400" dirty="0" err="1"/>
              <a:t>CluStream</a:t>
            </a:r>
            <a:r>
              <a:rPr lang="en-GB" sz="2400" dirty="0"/>
              <a:t> and </a:t>
            </a:r>
            <a:r>
              <a:rPr lang="en-GB" sz="2400" dirty="0" err="1"/>
              <a:t>StreamKM</a:t>
            </a:r>
            <a:r>
              <a:rPr lang="en-GB" sz="2400" dirty="0"/>
              <a:t>++, but no plans for any further implementation</a:t>
            </a:r>
          </a:p>
        </p:txBody>
      </p:sp>
      <p:sp>
        <p:nvSpPr>
          <p:cNvPr id="2" name="Slide Number Placeholder 1">
            <a:extLst>
              <a:ext uri="{FF2B5EF4-FFF2-40B4-BE49-F238E27FC236}">
                <a16:creationId xmlns:a16="http://schemas.microsoft.com/office/drawing/2014/main" id="{292221C0-A891-501C-C243-E7EA0CCC8CCD}"/>
              </a:ext>
            </a:extLst>
          </p:cNvPr>
          <p:cNvSpPr>
            <a:spLocks noGrp="1"/>
          </p:cNvSpPr>
          <p:nvPr>
            <p:ph type="sldNum" sz="quarter" idx="2"/>
          </p:nvPr>
        </p:nvSpPr>
        <p:spPr/>
        <p:txBody>
          <a:bodyPr/>
          <a:lstStyle/>
          <a:p>
            <a:fld id="{86CB4B4D-7CA3-9044-876B-883B54F8677D}" type="slidenum">
              <a:rPr lang="en-FR" smtClean="0"/>
              <a:t>7</a:t>
            </a:fld>
            <a:endParaRPr lang="en-FR"/>
          </a:p>
        </p:txBody>
      </p:sp>
    </p:spTree>
    <p:extLst>
      <p:ext uri="{BB962C8B-B14F-4D97-AF65-F5344CB8AC3E}">
        <p14:creationId xmlns:p14="http://schemas.microsoft.com/office/powerpoint/2010/main" val="24981984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0" y="0"/>
            <a:ext cx="13004800" cy="2159000"/>
          </a:xfrm>
          <a:prstGeom prst="rect">
            <a:avLst/>
          </a:prstGeom>
        </p:spPr>
        <p:txBody>
          <a:bodyPr>
            <a:normAutofit/>
          </a:bodyPr>
          <a:lstStyle/>
          <a:p>
            <a:r>
              <a:rPr lang="en-FR" sz="6000" dirty="0"/>
              <a:t>SOLUTION – RIVER</a:t>
            </a:r>
            <a:endParaRPr sz="6000" dirty="0"/>
          </a:p>
        </p:txBody>
      </p:sp>
      <p:sp>
        <p:nvSpPr>
          <p:cNvPr id="441" name="Distance based (CluStream)…"/>
          <p:cNvSpPr txBox="1">
            <a:spLocks noGrp="1"/>
          </p:cNvSpPr>
          <p:nvPr>
            <p:ph type="body" idx="1"/>
          </p:nvPr>
        </p:nvSpPr>
        <p:spPr>
          <a:xfrm>
            <a:off x="549972" y="1750742"/>
            <a:ext cx="11904856" cy="6973229"/>
          </a:xfrm>
          <a:prstGeom prst="rect">
            <a:avLst/>
          </a:prstGeom>
        </p:spPr>
        <p:txBody>
          <a:bodyPr>
            <a:noAutofit/>
          </a:bodyPr>
          <a:lstStyle/>
          <a:p>
            <a:pPr marL="0" indent="0">
              <a:lnSpc>
                <a:spcPct val="120000"/>
              </a:lnSpc>
              <a:spcBef>
                <a:spcPts val="1800"/>
              </a:spcBef>
              <a:buNone/>
            </a:pPr>
            <a:r>
              <a:rPr lang="en-GB" sz="2400" dirty="0"/>
              <a:t>→ </a:t>
            </a:r>
            <a:r>
              <a:rPr lang="en-GB" sz="2400" b="1" dirty="0"/>
              <a:t>River</a:t>
            </a:r>
            <a:r>
              <a:rPr lang="en-GB" sz="2400" dirty="0"/>
              <a:t> comes into play, with a neat implementation that allows:</a:t>
            </a:r>
          </a:p>
          <a:p>
            <a:pPr>
              <a:lnSpc>
                <a:spcPct val="120000"/>
              </a:lnSpc>
              <a:spcBef>
                <a:spcPts val="1800"/>
              </a:spcBef>
            </a:pPr>
            <a:r>
              <a:rPr lang="en-GB" sz="2400" dirty="0"/>
              <a:t>Works with any arbitrary numerical data stream;</a:t>
            </a:r>
          </a:p>
          <a:p>
            <a:pPr>
              <a:lnSpc>
                <a:spcPct val="120000"/>
              </a:lnSpc>
              <a:spcBef>
                <a:spcPts val="1800"/>
              </a:spcBef>
            </a:pPr>
            <a:r>
              <a:rPr lang="en-GB" sz="2400" dirty="0"/>
              <a:t>Well-maintained, documented and includes various algorithms of different types.</a:t>
            </a:r>
          </a:p>
          <a:p>
            <a:pPr marL="0" indent="0">
              <a:lnSpc>
                <a:spcPct val="120000"/>
              </a:lnSpc>
              <a:spcBef>
                <a:spcPts val="1800"/>
              </a:spcBef>
              <a:buNone/>
            </a:pPr>
            <a:r>
              <a:rPr lang="en-GB" sz="2400" dirty="0"/>
              <a:t>Currently, River offers </a:t>
            </a:r>
            <a:r>
              <a:rPr lang="en-GB" sz="2400" b="1" dirty="0"/>
              <a:t>6</a:t>
            </a:r>
            <a:r>
              <a:rPr lang="en-GB" sz="2400" dirty="0"/>
              <a:t> clustering algorithms, including incremental K-Means, </a:t>
            </a:r>
            <a:r>
              <a:rPr lang="en-GB" sz="2400" dirty="0" err="1"/>
              <a:t>CluStream</a:t>
            </a:r>
            <a:r>
              <a:rPr lang="en-GB" sz="2400" dirty="0"/>
              <a:t>, </a:t>
            </a:r>
            <a:r>
              <a:rPr lang="en-GB" sz="2400" dirty="0" err="1"/>
              <a:t>DenStream</a:t>
            </a:r>
            <a:r>
              <a:rPr lang="en-GB" sz="2400" dirty="0"/>
              <a:t>, DBSTREAM, </a:t>
            </a:r>
            <a:r>
              <a:rPr lang="en-GB" sz="2400" dirty="0" err="1"/>
              <a:t>StreamKMeans</a:t>
            </a:r>
            <a:r>
              <a:rPr lang="en-GB" sz="2400" dirty="0"/>
              <a:t> (O'Callaghan et al., 2002) and </a:t>
            </a:r>
            <a:r>
              <a:rPr lang="en-GB" sz="2400" dirty="0" err="1"/>
              <a:t>evoStream</a:t>
            </a:r>
            <a:r>
              <a:rPr lang="en-GB" sz="2400" dirty="0"/>
              <a:t> (under a fully functional Pull Request) with a clear plan of further implementations.</a:t>
            </a:r>
          </a:p>
          <a:p>
            <a:pPr marL="0" indent="0">
              <a:lnSpc>
                <a:spcPct val="120000"/>
              </a:lnSpc>
              <a:spcBef>
                <a:spcPts val="1800"/>
              </a:spcBef>
              <a:buNone/>
            </a:pPr>
            <a:r>
              <a:rPr lang="en-GB" sz="2400" dirty="0"/>
              <a:t>Includes the </a:t>
            </a:r>
            <a:r>
              <a:rPr lang="en-GB" sz="2400" b="1" dirty="0"/>
              <a:t>most</a:t>
            </a:r>
            <a:r>
              <a:rPr lang="en-GB" sz="2400" dirty="0"/>
              <a:t> number of clustering algorithms apart from MOA.</a:t>
            </a:r>
          </a:p>
        </p:txBody>
      </p:sp>
      <p:sp>
        <p:nvSpPr>
          <p:cNvPr id="2" name="Slide Number Placeholder 1">
            <a:extLst>
              <a:ext uri="{FF2B5EF4-FFF2-40B4-BE49-F238E27FC236}">
                <a16:creationId xmlns:a16="http://schemas.microsoft.com/office/drawing/2014/main" id="{4C7CF881-C08B-48C4-6832-BFEED6FE83BA}"/>
              </a:ext>
            </a:extLst>
          </p:cNvPr>
          <p:cNvSpPr>
            <a:spLocks noGrp="1"/>
          </p:cNvSpPr>
          <p:nvPr>
            <p:ph type="sldNum" sz="quarter" idx="2"/>
          </p:nvPr>
        </p:nvSpPr>
        <p:spPr/>
        <p:txBody>
          <a:bodyPr/>
          <a:lstStyle/>
          <a:p>
            <a:fld id="{86CB4B4D-7CA3-9044-876B-883B54F8677D}" type="slidenum">
              <a:rPr lang="en-FR" smtClean="0"/>
              <a:t>8</a:t>
            </a:fld>
            <a:endParaRPr lang="en-FR"/>
          </a:p>
        </p:txBody>
      </p:sp>
    </p:spTree>
    <p:extLst>
      <p:ext uri="{BB962C8B-B14F-4D97-AF65-F5344CB8AC3E}">
        <p14:creationId xmlns:p14="http://schemas.microsoft.com/office/powerpoint/2010/main" val="29356357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Approaches"/>
          <p:cNvSpPr txBox="1">
            <a:spLocks noGrp="1"/>
          </p:cNvSpPr>
          <p:nvPr>
            <p:ph type="title"/>
          </p:nvPr>
        </p:nvSpPr>
        <p:spPr>
          <a:xfrm>
            <a:off x="863290" y="0"/>
            <a:ext cx="11099800" cy="2159000"/>
          </a:xfrm>
          <a:prstGeom prst="rect">
            <a:avLst/>
          </a:prstGeom>
        </p:spPr>
        <p:txBody>
          <a:bodyPr>
            <a:normAutofit/>
          </a:bodyPr>
          <a:lstStyle/>
          <a:p>
            <a:r>
              <a:rPr lang="en-FR" sz="6000" dirty="0"/>
              <a:t>STRATEGY</a:t>
            </a:r>
            <a:endParaRPr sz="6000" dirty="0"/>
          </a:p>
        </p:txBody>
      </p:sp>
      <p:sp>
        <p:nvSpPr>
          <p:cNvPr id="441" name="Distance based (CluStream)…"/>
          <p:cNvSpPr txBox="1">
            <a:spLocks noGrp="1"/>
          </p:cNvSpPr>
          <p:nvPr>
            <p:ph type="body" idx="1"/>
          </p:nvPr>
        </p:nvSpPr>
        <p:spPr>
          <a:xfrm>
            <a:off x="863290" y="2390078"/>
            <a:ext cx="11904856" cy="4973444"/>
          </a:xfrm>
          <a:prstGeom prst="rect">
            <a:avLst/>
          </a:prstGeom>
        </p:spPr>
        <p:txBody>
          <a:bodyPr>
            <a:noAutofit/>
          </a:bodyPr>
          <a:lstStyle/>
          <a:p>
            <a:pPr marL="0" indent="0">
              <a:lnSpc>
                <a:spcPct val="120000"/>
              </a:lnSpc>
              <a:spcBef>
                <a:spcPts val="2400"/>
              </a:spcBef>
              <a:buNone/>
            </a:pPr>
            <a:r>
              <a:rPr lang="en-GB" sz="2400" dirty="0"/>
              <a:t>Basically, finding clustering solutions is an optimization task, with the following principle strategies:</a:t>
            </a:r>
          </a:p>
          <a:p>
            <a:pPr>
              <a:lnSpc>
                <a:spcPct val="120000"/>
              </a:lnSpc>
              <a:spcBef>
                <a:spcPts val="2400"/>
              </a:spcBef>
            </a:pPr>
            <a:r>
              <a:rPr lang="en-GB" sz="2400" dirty="0"/>
              <a:t>Minimizing intra-cluster distances or radii of clusters (ensuring that objects within the same cluster are similar);</a:t>
            </a:r>
          </a:p>
          <a:p>
            <a:pPr>
              <a:lnSpc>
                <a:spcPct val="120000"/>
              </a:lnSpc>
              <a:spcBef>
                <a:spcPts val="2400"/>
              </a:spcBef>
            </a:pPr>
            <a:r>
              <a:rPr lang="en-GB" sz="2400" dirty="0"/>
              <a:t>Maximizing inter-cluster distances or heterogeneity (ensuring that objects within different clusters are well-separated);</a:t>
            </a:r>
          </a:p>
          <a:p>
            <a:pPr>
              <a:lnSpc>
                <a:spcPct val="120000"/>
              </a:lnSpc>
              <a:spcBef>
                <a:spcPts val="2400"/>
              </a:spcBef>
            </a:pPr>
            <a:r>
              <a:rPr lang="en-GB" sz="2400" dirty="0"/>
              <a:t>Maximizing likelihood estimates.</a:t>
            </a:r>
          </a:p>
        </p:txBody>
      </p:sp>
      <p:sp>
        <p:nvSpPr>
          <p:cNvPr id="2" name="Slide Number Placeholder 1">
            <a:extLst>
              <a:ext uri="{FF2B5EF4-FFF2-40B4-BE49-F238E27FC236}">
                <a16:creationId xmlns:a16="http://schemas.microsoft.com/office/drawing/2014/main" id="{E49B25A9-0223-3F81-6642-6C4D4331D400}"/>
              </a:ext>
            </a:extLst>
          </p:cNvPr>
          <p:cNvSpPr>
            <a:spLocks noGrp="1"/>
          </p:cNvSpPr>
          <p:nvPr>
            <p:ph type="sldNum" sz="quarter" idx="2"/>
          </p:nvPr>
        </p:nvSpPr>
        <p:spPr/>
        <p:txBody>
          <a:bodyPr/>
          <a:lstStyle/>
          <a:p>
            <a:fld id="{86CB4B4D-7CA3-9044-876B-883B54F8677D}" type="slidenum">
              <a:rPr lang="en-FR" smtClean="0"/>
              <a:t>9</a:t>
            </a:fld>
            <a:endParaRPr lang="en-FR"/>
          </a:p>
        </p:txBody>
      </p:sp>
    </p:spTree>
    <p:extLst>
      <p:ext uri="{BB962C8B-B14F-4D97-AF65-F5344CB8AC3E}">
        <p14:creationId xmlns:p14="http://schemas.microsoft.com/office/powerpoint/2010/main" val="374005742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10613</TotalTime>
  <Words>3091</Words>
  <Application>Microsoft Macintosh PowerPoint</Application>
  <PresentationFormat>Custom</PresentationFormat>
  <Paragraphs>239</Paragraphs>
  <Slides>34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Avenir</vt:lpstr>
      <vt:lpstr>Calibri</vt:lpstr>
      <vt:lpstr>Cambria Math</vt:lpstr>
      <vt:lpstr>Consolas</vt:lpstr>
      <vt:lpstr>Gill Sans Light</vt:lpstr>
      <vt:lpstr>Helvetica</vt:lpstr>
      <vt:lpstr>Helvetica Light</vt:lpstr>
      <vt:lpstr>Helvetica Neue Light</vt:lpstr>
      <vt:lpstr>Helvetica Neue Medium</vt:lpstr>
      <vt:lpstr>Lato</vt:lpstr>
      <vt:lpstr>White</vt:lpstr>
      <vt:lpstr>ONLINE CLUSTERING: ALGORITHMS, EVALUATION, METRICS, CHALLENGES, APPLICATIONS AND BENCHMARKING WITH RIVER</vt:lpstr>
      <vt:lpstr>OUTLINE</vt:lpstr>
      <vt:lpstr>REQUIREMENTS</vt:lpstr>
      <vt:lpstr>LEARNING FROM DATA STREAMS Supervised learning</vt:lpstr>
      <vt:lpstr>DEFINITION OF CLUSTERING</vt:lpstr>
      <vt:lpstr>AVAILABLE SOFTWARES</vt:lpstr>
      <vt:lpstr>AVAILABLE SOFTWARES</vt:lpstr>
      <vt:lpstr>SOLUTION – RIVER</vt:lpstr>
      <vt:lpstr>STRATEGY</vt:lpstr>
      <vt:lpstr>ARISING PROBLEMS</vt:lpstr>
      <vt:lpstr>ARISING PROBLEMS</vt:lpstr>
      <vt:lpstr>APPROACHES</vt:lpstr>
      <vt:lpstr>APPROACHES</vt:lpstr>
      <vt:lpstr>EVOLUTION OF ONLINE CLUSTERING ALGORITHS</vt:lpstr>
      <vt:lpstr>SIMPLEST IMPLEMENTED ALGORITHM: INCREMENTAL K-MEANS</vt:lpstr>
      <vt:lpstr>MICRO-CLUSTERS</vt:lpstr>
      <vt:lpstr>CLUSTREAM</vt:lpstr>
      <vt:lpstr>DBSCAN</vt:lpstr>
      <vt:lpstr>DENSTREAM</vt:lpstr>
      <vt:lpstr>EVOSTREAM</vt:lpstr>
      <vt:lpstr>EVOSTREAM</vt:lpstr>
      <vt:lpstr>EVOSTREAM</vt:lpstr>
      <vt:lpstr>EVOSTREAM</vt:lpstr>
      <vt:lpstr>EVALUATION</vt:lpstr>
      <vt:lpstr>CLASSICAL STATIC EVALUATION</vt:lpstr>
      <vt:lpstr>CLASSICAL STATIC EVALUATION</vt:lpstr>
      <vt:lpstr>INTERNAL METRICS: ARE THEY REALLY ONLINE?</vt:lpstr>
      <vt:lpstr>HOW TO DESIGN AN INCREMENTAL INTERNAL METRIC?</vt:lpstr>
      <vt:lpstr>INCREMENTAL EVALUATION</vt:lpstr>
      <vt:lpstr>INCREMENTAL EVALUATION</vt:lpstr>
      <vt:lpstr>EVALUATION</vt:lpstr>
      <vt:lpstr>FURTHER STEPS</vt:lpstr>
      <vt:lpstr>PERSONAL THOUGHTS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Clustering: Algorithms, Evaluation, Metrics, Applications and Benchmarking using River </dc:title>
  <cp:lastModifiedBy>Hoang Anh Ngo</cp:lastModifiedBy>
  <cp:revision>31</cp:revision>
  <dcterms:modified xsi:type="dcterms:W3CDTF">2022-09-04T15:29:45Z</dcterms:modified>
</cp:coreProperties>
</file>