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58F0B-C8AD-4C89-9823-B62424CE22D1}"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58F0B-C8AD-4C89-9823-B62424CE22D1}"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58F0B-C8AD-4C89-9823-B62424CE22D1}"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58F0B-C8AD-4C89-9823-B62424CE22D1}"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58F0B-C8AD-4C89-9823-B62424CE22D1}"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58F0B-C8AD-4C89-9823-B62424CE22D1}"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58F0B-C8AD-4C89-9823-B62424CE22D1}" type="datetimeFigureOut">
              <a:rPr lang="en-US" smtClean="0"/>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58F0B-C8AD-4C89-9823-B62424CE22D1}" type="datetimeFigureOut">
              <a:rPr lang="en-US" smtClean="0"/>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58F0B-C8AD-4C89-9823-B62424CE22D1}" type="datetimeFigureOut">
              <a:rPr lang="en-US" smtClean="0"/>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58F0B-C8AD-4C89-9823-B62424CE22D1}"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58F0B-C8AD-4C89-9823-B62424CE22D1}"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02C86-9C07-4F8C-A114-E5A707EABF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58F0B-C8AD-4C89-9823-B62424CE22D1}" type="datetimeFigureOut">
              <a:rPr lang="en-US" smtClean="0"/>
              <a:t>2/22/2017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02C86-9C07-4F8C-A114-E5A707EABF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ody)"/>
              </a:rPr>
              <a:t>OWASP </a:t>
            </a:r>
            <a:r>
              <a:rPr lang="en-US" dirty="0" err="1" smtClean="0">
                <a:latin typeface="Arial (Body)"/>
              </a:rPr>
              <a:t>là</a:t>
            </a:r>
            <a:r>
              <a:rPr lang="en-US" dirty="0" smtClean="0">
                <a:latin typeface="Arial (Body)"/>
              </a:rPr>
              <a:t> </a:t>
            </a:r>
            <a:r>
              <a:rPr lang="en-US" dirty="0" err="1" smtClean="0">
                <a:latin typeface="Arial (Body)"/>
              </a:rPr>
              <a:t>gì</a:t>
            </a:r>
            <a:r>
              <a:rPr lang="en-US" dirty="0" smtClean="0">
                <a:latin typeface="Arial (Body)"/>
              </a:rPr>
              <a:t>?</a:t>
            </a:r>
            <a:endParaRPr lang="en-US" dirty="0">
              <a:latin typeface="Arial (Body)"/>
            </a:endParaRPr>
          </a:p>
        </p:txBody>
      </p:sp>
      <p:sp>
        <p:nvSpPr>
          <p:cNvPr id="3" name="Vertical Text Placeholder 2"/>
          <p:cNvSpPr>
            <a:spLocks noGrp="1"/>
          </p:cNvSpPr>
          <p:nvPr>
            <p:ph type="body" orient="vert" idx="1"/>
          </p:nvPr>
        </p:nvSpPr>
        <p:spPr/>
        <p:txBody>
          <a:bodyPr vert="horz">
            <a:noAutofit/>
          </a:bodyPr>
          <a:lstStyle/>
          <a:p>
            <a:pPr>
              <a:buNone/>
            </a:pPr>
            <a:r>
              <a:rPr lang="en-US" sz="2400" dirty="0" smtClean="0">
                <a:latin typeface="Arial (Body)"/>
              </a:rPr>
              <a:t>    OWASP (Open Web Application Security Project) </a:t>
            </a:r>
            <a:r>
              <a:rPr lang="en-US" sz="2400" dirty="0" err="1" smtClean="0">
                <a:latin typeface="Arial (Body)"/>
              </a:rPr>
              <a:t>là</a:t>
            </a:r>
            <a:r>
              <a:rPr lang="en-US" sz="2400" dirty="0" smtClean="0">
                <a:latin typeface="Arial (Body)"/>
              </a:rPr>
              <a:t> 1 </a:t>
            </a:r>
            <a:r>
              <a:rPr lang="en-US" sz="2400" dirty="0" err="1" smtClean="0">
                <a:latin typeface="Arial (Body)"/>
              </a:rPr>
              <a:t>dự</a:t>
            </a:r>
            <a:r>
              <a:rPr lang="en-US" sz="2400" dirty="0" smtClean="0">
                <a:latin typeface="Arial (Body)"/>
              </a:rPr>
              <a:t> </a:t>
            </a:r>
            <a:r>
              <a:rPr lang="en-US" sz="2400" dirty="0" err="1" smtClean="0">
                <a:latin typeface="Arial (Body)"/>
              </a:rPr>
              <a:t>án</a:t>
            </a:r>
            <a:r>
              <a:rPr lang="en-US" sz="2400" dirty="0" smtClean="0">
                <a:latin typeface="Arial (Body)"/>
              </a:rPr>
              <a:t> </a:t>
            </a:r>
            <a:r>
              <a:rPr lang="en-US" sz="2400" dirty="0" err="1" smtClean="0">
                <a:latin typeface="Arial (Body)"/>
              </a:rPr>
              <a:t>mở</a:t>
            </a:r>
            <a:r>
              <a:rPr lang="en-US" sz="2400" dirty="0" smtClean="0">
                <a:latin typeface="Arial (Body)"/>
              </a:rPr>
              <a:t> </a:t>
            </a:r>
            <a:r>
              <a:rPr lang="en-US" sz="2400" dirty="0" err="1" smtClean="0">
                <a:latin typeface="Arial (Body)"/>
              </a:rPr>
              <a:t>về</a:t>
            </a:r>
            <a:r>
              <a:rPr lang="en-US" sz="2400" dirty="0" smtClean="0">
                <a:latin typeface="Arial (Body)"/>
              </a:rPr>
              <a:t> </a:t>
            </a:r>
            <a:r>
              <a:rPr lang="en-US" sz="2400" dirty="0" err="1" smtClean="0">
                <a:latin typeface="Arial (Body)"/>
              </a:rPr>
              <a:t>bảo</a:t>
            </a:r>
            <a:r>
              <a:rPr lang="en-US" sz="2400" dirty="0" smtClean="0">
                <a:latin typeface="Arial (Body)"/>
              </a:rPr>
              <a:t> </a:t>
            </a:r>
            <a:r>
              <a:rPr lang="en-US" sz="2400" dirty="0" err="1" smtClean="0">
                <a:latin typeface="Arial (Body)"/>
              </a:rPr>
              <a:t>mật</a:t>
            </a:r>
            <a:r>
              <a:rPr lang="en-US" sz="2400" dirty="0" smtClean="0">
                <a:latin typeface="Arial (Body)"/>
              </a:rPr>
              <a:t> </a:t>
            </a:r>
            <a:r>
              <a:rPr lang="en-US" sz="2400" dirty="0" err="1" smtClean="0">
                <a:latin typeface="Arial (Body)"/>
              </a:rPr>
              <a:t>ứng</a:t>
            </a:r>
            <a:r>
              <a:rPr lang="en-US" sz="2400" dirty="0" smtClean="0">
                <a:latin typeface="Arial (Body)"/>
              </a:rPr>
              <a:t> </a:t>
            </a:r>
            <a:r>
              <a:rPr lang="en-US" sz="2400" dirty="0" err="1" smtClean="0">
                <a:latin typeface="Arial (Body)"/>
              </a:rPr>
              <a:t>dụng</a:t>
            </a:r>
            <a:r>
              <a:rPr lang="en-US" sz="2400" dirty="0" smtClean="0">
                <a:latin typeface="Arial (Body)"/>
              </a:rPr>
              <a:t> web </a:t>
            </a:r>
            <a:r>
              <a:rPr lang="vi-VN" sz="2400" dirty="0" smtClean="0">
                <a:latin typeface="Arial (Body)"/>
              </a:rPr>
              <a:t>ngăn chặn mã độc xâm nhập vào mạng bằng cách khai thác thông tin và lỗ hổng, mà còn giúp chủ động ngăn cản những truy cập trái phép và không phù hợp vào hệ thống. Tuy nhiên, điều này không giúp các ứng dụng web tránh khỏi các cuộc tấn công, tin tặc có thể tấn công vào ứng dụng trước khi thực hiện tấn công vào hệ thống. Do vậy, cần có phương pháp kiểm tra, đánh giá các nguy cơ bảo mật cơ bản trên ứng dụng. OWASP được thực hiện với mục tiêu đó. Đây là dự án được phát triển bởi công đồng mở nhằm nâng cao nhận thức về bảo mật ứng dụng trong các tổ chức</a:t>
            </a:r>
            <a:r>
              <a:rPr lang="en-US" sz="2400" dirty="0" smtClean="0">
                <a:latin typeface="Arial (Body)"/>
              </a:rPr>
              <a:t>.</a:t>
            </a:r>
            <a:endParaRPr lang="en-US" sz="2400" dirty="0">
              <a:latin typeface="Arial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Arial (Body)"/>
              </a:rPr>
              <a:t>6 - Cross-Site Request Forgery (CSRF)</a:t>
            </a:r>
            <a:endParaRPr lang="en-US" dirty="0">
              <a:latin typeface="Arial (Body)"/>
            </a:endParaRPr>
          </a:p>
        </p:txBody>
      </p:sp>
      <p:sp>
        <p:nvSpPr>
          <p:cNvPr id="3" name="Vertical Text Placeholder 2"/>
          <p:cNvSpPr>
            <a:spLocks noGrp="1"/>
          </p:cNvSpPr>
          <p:nvPr>
            <p:ph type="body" orient="vert" idx="1"/>
          </p:nvPr>
        </p:nvSpPr>
        <p:spPr/>
        <p:txBody>
          <a:bodyPr vert="horz">
            <a:normAutofit lnSpcReduction="10000"/>
          </a:bodyPr>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en-US" dirty="0" err="1" smtClean="0">
                <a:latin typeface="Arial (Body)"/>
              </a:rPr>
              <a:t>Với</a:t>
            </a:r>
            <a:r>
              <a:rPr lang="en-US" dirty="0" smtClean="0">
                <a:latin typeface="Arial (Body)"/>
              </a:rPr>
              <a:t> </a:t>
            </a:r>
            <a:r>
              <a:rPr lang="en-US" dirty="0" err="1" smtClean="0">
                <a:latin typeface="Arial (Body)"/>
              </a:rPr>
              <a:t>những</a:t>
            </a:r>
            <a:r>
              <a:rPr lang="en-US" dirty="0" smtClean="0">
                <a:latin typeface="Arial (Body)"/>
              </a:rPr>
              <a:t> </a:t>
            </a:r>
            <a:r>
              <a:rPr lang="en-US" dirty="0" err="1" smtClean="0">
                <a:latin typeface="Arial (Body)"/>
              </a:rPr>
              <a:t>hệ</a:t>
            </a:r>
            <a:r>
              <a:rPr lang="en-US" dirty="0" smtClean="0">
                <a:latin typeface="Arial (Body)"/>
              </a:rPr>
              <a:t> </a:t>
            </a:r>
            <a:r>
              <a:rPr lang="en-US" dirty="0" err="1" smtClean="0">
                <a:latin typeface="Arial (Body)"/>
              </a:rPr>
              <a:t>thống</a:t>
            </a:r>
            <a:r>
              <a:rPr lang="en-US" dirty="0" smtClean="0">
                <a:latin typeface="Arial (Body)"/>
              </a:rPr>
              <a:t> </a:t>
            </a:r>
            <a:r>
              <a:rPr lang="en-US" dirty="0" err="1" smtClean="0">
                <a:latin typeface="Arial (Body)"/>
              </a:rPr>
              <a:t>thanh</a:t>
            </a:r>
            <a:r>
              <a:rPr lang="en-US" dirty="0" smtClean="0">
                <a:latin typeface="Arial (Body)"/>
              </a:rPr>
              <a:t> </a:t>
            </a:r>
            <a:r>
              <a:rPr lang="en-US" dirty="0" err="1" smtClean="0">
                <a:latin typeface="Arial (Body)"/>
              </a:rPr>
              <a:t>toán</a:t>
            </a:r>
            <a:r>
              <a:rPr lang="en-US" dirty="0" smtClean="0">
                <a:latin typeface="Arial (Body)"/>
              </a:rPr>
              <a:t> </a:t>
            </a:r>
            <a:r>
              <a:rPr lang="en-US" dirty="0" err="1" smtClean="0">
                <a:latin typeface="Arial (Body)"/>
              </a:rPr>
              <a:t>không</a:t>
            </a:r>
            <a:r>
              <a:rPr lang="en-US" dirty="0" smtClean="0">
                <a:latin typeface="Arial (Body)"/>
              </a:rPr>
              <a:t>  </a:t>
            </a:r>
            <a:r>
              <a:rPr lang="en-US" dirty="0" err="1" smtClean="0">
                <a:latin typeface="Arial (Body)"/>
              </a:rPr>
              <a:t>kiểm</a:t>
            </a:r>
            <a:r>
              <a:rPr lang="en-US" dirty="0" smtClean="0">
                <a:latin typeface="Arial (Body)"/>
              </a:rPr>
              <a:t> </a:t>
            </a:r>
            <a:r>
              <a:rPr lang="en-US" dirty="0" err="1" smtClean="0">
                <a:latin typeface="Arial (Body)"/>
              </a:rPr>
              <a:t>tra</a:t>
            </a:r>
            <a:r>
              <a:rPr lang="en-US" dirty="0" smtClean="0">
                <a:latin typeface="Arial (Body)"/>
              </a:rPr>
              <a:t> </a:t>
            </a:r>
            <a:r>
              <a:rPr lang="en-US" dirty="0" err="1" smtClean="0">
                <a:latin typeface="Arial (Body)"/>
              </a:rPr>
              <a:t>tính</a:t>
            </a:r>
            <a:r>
              <a:rPr lang="en-US" dirty="0" smtClean="0">
                <a:latin typeface="Arial (Body)"/>
              </a:rPr>
              <a:t> </a:t>
            </a:r>
            <a:r>
              <a:rPr lang="en-US" dirty="0" err="1" smtClean="0">
                <a:latin typeface="Arial (Body)"/>
              </a:rPr>
              <a:t>hợp</a:t>
            </a:r>
            <a:r>
              <a:rPr lang="en-US" dirty="0">
                <a:latin typeface="Arial (Body)"/>
              </a:rPr>
              <a:t> </a:t>
            </a:r>
            <a:r>
              <a:rPr lang="en-US" dirty="0" err="1" smtClean="0">
                <a:latin typeface="Arial (Body)"/>
              </a:rPr>
              <a:t>lệ</a:t>
            </a:r>
            <a:r>
              <a:rPr lang="en-US" dirty="0">
                <a:latin typeface="Arial (Body)"/>
              </a:rPr>
              <a:t> </a:t>
            </a:r>
            <a:r>
              <a:rPr lang="en-US" dirty="0" smtClean="0">
                <a:latin typeface="Arial (Body)"/>
              </a:rPr>
              <a:t>token/ Session/ Domain </a:t>
            </a:r>
            <a:r>
              <a:rPr lang="en-US" dirty="0">
                <a:latin typeface="Arial (Body)"/>
              </a:rPr>
              <a:t>l</a:t>
            </a:r>
            <a:r>
              <a:rPr lang="vi-VN" dirty="0" smtClean="0">
                <a:latin typeface="Arial (Body)"/>
              </a:rPr>
              <a:t>ợi dụng sơ hở của nạn nhân, kẻ tấn công có thể lừa nạn nhân thực hiện các hành động nguy hiểm mà nạn nhân không hề hay biết</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N</a:t>
            </a:r>
            <a:r>
              <a:rPr lang="vi-VN" dirty="0" smtClean="0">
                <a:latin typeface="Arial (Body)"/>
              </a:rPr>
              <a:t>gười </a:t>
            </a:r>
            <a:r>
              <a:rPr lang="vi-VN" dirty="0">
                <a:latin typeface="Arial (Body)"/>
              </a:rPr>
              <a:t>dùng bị mất tiền do bị lừa thực </a:t>
            </a:r>
            <a:r>
              <a:rPr lang="vi-VN" dirty="0" smtClean="0">
                <a:latin typeface="Arial (Body)"/>
              </a:rPr>
              <a:t>hiện </a:t>
            </a:r>
            <a:r>
              <a:rPr lang="vi-VN" dirty="0">
                <a:latin typeface="Arial (Body)"/>
              </a:rPr>
              <a:t>các mã kịch bản không mong muốn </a:t>
            </a:r>
            <a:r>
              <a:rPr lang="vi-VN" dirty="0" smtClean="0">
                <a:latin typeface="Arial (Body)"/>
              </a:rPr>
              <a:t>từ </a:t>
            </a:r>
            <a:r>
              <a:rPr lang="vi-VN" dirty="0">
                <a:latin typeface="Arial (Body)"/>
              </a:rPr>
              <a:t>các site lừa </a:t>
            </a:r>
            <a:r>
              <a:rPr lang="vi-VN" dirty="0" smtClean="0">
                <a:latin typeface="Arial (Body)"/>
              </a:rPr>
              <a:t>đảo</a:t>
            </a:r>
            <a:r>
              <a:rPr lang="en-US" dirty="0" smtClean="0">
                <a:latin typeface="Arial (Body)"/>
              </a:rPr>
              <a:t> </a:t>
            </a:r>
            <a:r>
              <a:rPr lang="en-US" dirty="0" err="1" smtClean="0">
                <a:latin typeface="Arial (Body)"/>
              </a:rPr>
              <a:t>v.v</a:t>
            </a:r>
            <a:r>
              <a:rPr lang="en-US" dirty="0" smtClean="0">
                <a:latin typeface="Arial (Body)"/>
              </a:rPr>
              <a:t>…</a:t>
            </a:r>
            <a:endParaRPr lang="vi-VN" dirty="0">
              <a:latin typeface="Arial (Body)"/>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Arial (Body)"/>
              </a:rPr>
              <a:t>7 - Using Known Vulnerable Components</a:t>
            </a:r>
            <a:endParaRPr lang="en-US" dirty="0">
              <a:latin typeface="Arial (Body)"/>
            </a:endParaRPr>
          </a:p>
        </p:txBody>
      </p:sp>
      <p:sp>
        <p:nvSpPr>
          <p:cNvPr id="3" name="Vertical Text Placeholder 2"/>
          <p:cNvSpPr>
            <a:spLocks noGrp="1"/>
          </p:cNvSpPr>
          <p:nvPr>
            <p:ph type="body" orient="vert" idx="1"/>
          </p:nvPr>
        </p:nvSpPr>
        <p:spPr/>
        <p:txBody>
          <a:bodyPr vert="horz"/>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vi-VN" dirty="0" smtClean="0">
                <a:latin typeface="Arial (Body)"/>
              </a:rPr>
              <a:t>Sử dụng các thư viện, plugin, module…có chứa các lỗ hổng đã được công khai</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vi-VN" dirty="0" smtClean="0">
                <a:latin typeface="Arial (Body)"/>
              </a:rPr>
              <a:t>kẻ tấn công lợi dụng để tấn công vào hệ thống một cách nhanh chóng.</a:t>
            </a:r>
            <a:endParaRPr lang="en-US" dirty="0">
              <a:latin typeface="Arial (Bod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Body)"/>
              </a:rPr>
              <a:t>8 - Sensitive Data Exposure</a:t>
            </a:r>
            <a:endParaRPr lang="en-US" dirty="0">
              <a:latin typeface="Arial (Body)"/>
            </a:endParaRPr>
          </a:p>
        </p:txBody>
      </p:sp>
      <p:sp>
        <p:nvSpPr>
          <p:cNvPr id="3" name="Vertical Text Placeholder 2"/>
          <p:cNvSpPr>
            <a:spLocks noGrp="1"/>
          </p:cNvSpPr>
          <p:nvPr>
            <p:ph type="body" orient="vert" idx="1"/>
          </p:nvPr>
        </p:nvSpPr>
        <p:spPr/>
        <p:txBody>
          <a:bodyPr vert="horz">
            <a:normAutofit fontScale="92500"/>
          </a:bodyPr>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vi-VN" dirty="0" smtClean="0">
                <a:latin typeface="Arial (Body)"/>
              </a:rPr>
              <a:t>Các dữ liệu nhạy cảm không được lưu trữ và bảo vệ cẩn thận, dẫn đến khi bị kẻ tấn công khai thác</a:t>
            </a:r>
            <a:r>
              <a:rPr lang="en-US" dirty="0" smtClean="0">
                <a:latin typeface="Arial (Body)"/>
              </a:rPr>
              <a:t>.</a:t>
            </a:r>
            <a:r>
              <a:rPr lang="vi-VN" dirty="0" smtClean="0">
                <a:latin typeface="Arial (Body)"/>
              </a:rPr>
              <a:t> Ví dụ như việc lưu trữ thẻ tín dụng mà ko thông qua các khâu mã hóa, hay các gói tin TLS bị bẻ khóa và nghe lén thông qua lỗ hổng CRIME.</a:t>
            </a:r>
            <a:endParaRPr lang="en-US" dirty="0" smtClean="0">
              <a:latin typeface="Arial (Body)"/>
            </a:endParaRP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en-US" dirty="0">
                <a:latin typeface="Arial (Body)"/>
              </a:rPr>
              <a:t>G</a:t>
            </a:r>
            <a:r>
              <a:rPr lang="vi-VN" dirty="0" smtClean="0">
                <a:latin typeface="Arial (Body)"/>
              </a:rPr>
              <a:t>ây ra những ảnh hưởng to lớn cho hệ thống máy chủ, doanh nghiệp, khách hàng</a:t>
            </a:r>
            <a:endParaRPr lang="en-US" dirty="0">
              <a:latin typeface="Arial (Bod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Arial (Body)"/>
              </a:rPr>
              <a:t>9 - Missing Function Level Access Control </a:t>
            </a:r>
            <a:endParaRPr lang="en-US" dirty="0">
              <a:latin typeface="Arial (Body)"/>
            </a:endParaRPr>
          </a:p>
        </p:txBody>
      </p:sp>
      <p:sp>
        <p:nvSpPr>
          <p:cNvPr id="3" name="Vertical Text Placeholder 2"/>
          <p:cNvSpPr>
            <a:spLocks noGrp="1"/>
          </p:cNvSpPr>
          <p:nvPr>
            <p:ph type="body" orient="vert" idx="1"/>
          </p:nvPr>
        </p:nvSpPr>
        <p:spPr/>
        <p:txBody>
          <a:bodyPr vert="horz"/>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vi-VN" dirty="0" smtClean="0">
                <a:latin typeface="Arial (Body)"/>
              </a:rPr>
              <a:t>Thiếu các điều khoản trong việc phân quyền quản trị </a:t>
            </a:r>
            <a:r>
              <a:rPr lang="en-US" dirty="0" smtClean="0">
                <a:latin typeface="Arial (Body)"/>
              </a:rPr>
              <a:t>ở </a:t>
            </a:r>
            <a:r>
              <a:rPr lang="vi-VN" dirty="0" smtClean="0">
                <a:latin typeface="Arial (Body)"/>
              </a:rPr>
              <a:t>các mức</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en-US" dirty="0">
                <a:latin typeface="Arial (Body)"/>
              </a:rPr>
              <a:t>K</a:t>
            </a:r>
            <a:r>
              <a:rPr lang="vi-VN" dirty="0" smtClean="0">
                <a:latin typeface="Arial (Body)"/>
              </a:rPr>
              <a:t>ẻ tấn công có thể lợi dụng và truy ra các điểm yếu trên hệ thống, hay lợi dụng để leo thang đặc quyền.</a:t>
            </a:r>
            <a:endParaRPr lang="en-US" dirty="0">
              <a:latin typeface="Arial (Bod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Arial (Body)"/>
              </a:rPr>
              <a:t>10 - </a:t>
            </a:r>
            <a:r>
              <a:rPr lang="en-US" dirty="0" err="1" smtClean="0">
                <a:latin typeface="Arial (Body)"/>
              </a:rPr>
              <a:t>Unvalidated</a:t>
            </a:r>
            <a:r>
              <a:rPr lang="en-US" dirty="0" smtClean="0">
                <a:latin typeface="Arial (Body)"/>
              </a:rPr>
              <a:t> Redirects and Forwards</a:t>
            </a:r>
            <a:endParaRPr lang="en-US" dirty="0">
              <a:latin typeface="Arial (Body)"/>
            </a:endParaRPr>
          </a:p>
        </p:txBody>
      </p:sp>
      <p:sp>
        <p:nvSpPr>
          <p:cNvPr id="3" name="Vertical Text Placeholder 2"/>
          <p:cNvSpPr>
            <a:spLocks noGrp="1"/>
          </p:cNvSpPr>
          <p:nvPr>
            <p:ph type="body" orient="vert" idx="1"/>
          </p:nvPr>
        </p:nvSpPr>
        <p:spPr/>
        <p:txBody>
          <a:bodyPr vert="horz"/>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vi-VN" dirty="0" smtClean="0">
                <a:latin typeface="Arial (Body)"/>
              </a:rPr>
              <a:t>Chuyển hướng không an toàn người dùng đến một đường dẫn bên ngoài</a:t>
            </a:r>
            <a:r>
              <a:rPr lang="en-US" dirty="0" smtClean="0">
                <a:latin typeface="Arial (Body)"/>
              </a:rPr>
              <a:t> </a:t>
            </a:r>
            <a:r>
              <a:rPr lang="en-US" dirty="0" err="1" smtClean="0">
                <a:latin typeface="Arial (Body)"/>
              </a:rPr>
              <a:t>không</a:t>
            </a:r>
            <a:r>
              <a:rPr lang="en-US" dirty="0" smtClean="0">
                <a:latin typeface="Arial (Body)"/>
              </a:rPr>
              <a:t> an </a:t>
            </a:r>
            <a:r>
              <a:rPr lang="en-US" dirty="0" err="1" smtClean="0">
                <a:latin typeface="Arial (Body)"/>
              </a:rPr>
              <a:t>toàn</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en-US" dirty="0">
                <a:latin typeface="Arial (Body)"/>
              </a:rPr>
              <a:t>C</a:t>
            </a:r>
            <a:r>
              <a:rPr lang="vi-VN" dirty="0" smtClean="0">
                <a:latin typeface="Arial (Body)"/>
              </a:rPr>
              <a:t>ó thể bị kẻ tấn công lợi dụng để chuyển hướng nạn nhân đến một trang đích được chuẩn bị sẵn của kẻ tấn công</a:t>
            </a:r>
            <a:endParaRPr lang="en-US" dirty="0">
              <a:latin typeface="Arial (Bod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ody)"/>
              </a:rPr>
              <a:t>OWASP </a:t>
            </a:r>
            <a:r>
              <a:rPr lang="en-US" dirty="0" err="1" smtClean="0">
                <a:latin typeface="Arial (Body)"/>
              </a:rPr>
              <a:t>được</a:t>
            </a:r>
            <a:r>
              <a:rPr lang="en-US" dirty="0" smtClean="0">
                <a:latin typeface="Arial (Body)"/>
              </a:rPr>
              <a:t> </a:t>
            </a:r>
            <a:r>
              <a:rPr lang="en-US" dirty="0" err="1" smtClean="0">
                <a:latin typeface="Arial (Body)"/>
              </a:rPr>
              <a:t>cung</a:t>
            </a:r>
            <a:r>
              <a:rPr lang="en-US" dirty="0" smtClean="0">
                <a:latin typeface="Arial (Body)"/>
              </a:rPr>
              <a:t> </a:t>
            </a:r>
            <a:r>
              <a:rPr lang="en-US" dirty="0" err="1" smtClean="0">
                <a:latin typeface="Arial (Body)"/>
              </a:rPr>
              <a:t>cấp</a:t>
            </a:r>
            <a:r>
              <a:rPr lang="en-US" dirty="0" smtClean="0">
                <a:latin typeface="Arial (Body)"/>
              </a:rPr>
              <a:t> </a:t>
            </a:r>
            <a:r>
              <a:rPr lang="en-US" dirty="0" err="1" smtClean="0">
                <a:latin typeface="Arial (Body)"/>
              </a:rPr>
              <a:t>miễn</a:t>
            </a:r>
            <a:r>
              <a:rPr lang="en-US" dirty="0" smtClean="0">
                <a:latin typeface="Arial (Body)"/>
              </a:rPr>
              <a:t> </a:t>
            </a:r>
            <a:r>
              <a:rPr lang="en-US" dirty="0" err="1" smtClean="0">
                <a:latin typeface="Arial (Body)"/>
              </a:rPr>
              <a:t>phí</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mở</a:t>
            </a:r>
            <a:endParaRPr lang="en-US" dirty="0">
              <a:latin typeface="Arial (Body)"/>
            </a:endParaRPr>
          </a:p>
        </p:txBody>
      </p:sp>
      <p:sp>
        <p:nvSpPr>
          <p:cNvPr id="3" name="Vertical Text Placeholder 2"/>
          <p:cNvSpPr>
            <a:spLocks noGrp="1"/>
          </p:cNvSpPr>
          <p:nvPr>
            <p:ph type="body" orient="vert" idx="1"/>
          </p:nvPr>
        </p:nvSpPr>
        <p:spPr/>
        <p:txBody>
          <a:bodyPr vert="horz">
            <a:normAutofit fontScale="92500" lnSpcReduction="20000"/>
          </a:bodyPr>
          <a:lstStyle/>
          <a:p>
            <a:r>
              <a:rPr lang="en-US" dirty="0" err="1" smtClean="0">
                <a:latin typeface="Arial (Body)"/>
              </a:rPr>
              <a:t>Các</a:t>
            </a:r>
            <a:r>
              <a:rPr lang="en-US" dirty="0" smtClean="0">
                <a:latin typeface="Arial (Body)"/>
              </a:rPr>
              <a:t> </a:t>
            </a:r>
            <a:r>
              <a:rPr lang="en-US" dirty="0" err="1" smtClean="0">
                <a:latin typeface="Arial (Body)"/>
              </a:rPr>
              <a:t>công</a:t>
            </a:r>
            <a:r>
              <a:rPr lang="en-US" dirty="0" smtClean="0">
                <a:latin typeface="Arial (Body)"/>
              </a:rPr>
              <a:t> </a:t>
            </a:r>
            <a:r>
              <a:rPr lang="en-US" dirty="0" err="1" smtClean="0">
                <a:latin typeface="Arial (Body)"/>
              </a:rPr>
              <a:t>cụ</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tiêu</a:t>
            </a:r>
            <a:r>
              <a:rPr lang="en-US" dirty="0" smtClean="0">
                <a:latin typeface="Arial (Body)"/>
              </a:rPr>
              <a:t> </a:t>
            </a:r>
            <a:r>
              <a:rPr lang="en-US" dirty="0" err="1" smtClean="0">
                <a:latin typeface="Arial (Body)"/>
              </a:rPr>
              <a:t>chuẩn</a:t>
            </a:r>
            <a:r>
              <a:rPr lang="en-US" dirty="0" smtClean="0">
                <a:latin typeface="Arial (Body)"/>
              </a:rPr>
              <a:t> </a:t>
            </a:r>
            <a:r>
              <a:rPr lang="en-US" dirty="0" err="1" smtClean="0">
                <a:latin typeface="Arial (Body)"/>
              </a:rPr>
              <a:t>về</a:t>
            </a:r>
            <a:r>
              <a:rPr lang="en-US" dirty="0" smtClean="0">
                <a:latin typeface="Arial (Body)"/>
              </a:rPr>
              <a:t> an </a:t>
            </a:r>
            <a:r>
              <a:rPr lang="en-US" dirty="0" err="1" smtClean="0">
                <a:latin typeface="Arial (Body)"/>
              </a:rPr>
              <a:t>toàn</a:t>
            </a:r>
            <a:r>
              <a:rPr lang="en-US" dirty="0" smtClean="0">
                <a:latin typeface="Arial (Body)"/>
              </a:rPr>
              <a:t> </a:t>
            </a:r>
            <a:r>
              <a:rPr lang="en-US" dirty="0" err="1" smtClean="0">
                <a:latin typeface="Arial (Body)"/>
              </a:rPr>
              <a:t>thông</a:t>
            </a:r>
            <a:r>
              <a:rPr lang="en-US" dirty="0" smtClean="0">
                <a:latin typeface="Arial (Body)"/>
              </a:rPr>
              <a:t> tin</a:t>
            </a:r>
          </a:p>
          <a:p>
            <a:r>
              <a:rPr lang="en-US" dirty="0" err="1" smtClean="0">
                <a:latin typeface="Arial (Body)"/>
              </a:rPr>
              <a:t>Tài</a:t>
            </a:r>
            <a:r>
              <a:rPr lang="en-US" dirty="0" smtClean="0">
                <a:latin typeface="Arial (Body)"/>
              </a:rPr>
              <a:t> </a:t>
            </a:r>
            <a:r>
              <a:rPr lang="en-US" dirty="0" err="1" smtClean="0">
                <a:latin typeface="Arial (Body)"/>
              </a:rPr>
              <a:t>liệu</a:t>
            </a:r>
            <a:r>
              <a:rPr lang="en-US" dirty="0" smtClean="0">
                <a:latin typeface="Arial (Body)"/>
              </a:rPr>
              <a:t> </a:t>
            </a:r>
            <a:r>
              <a:rPr lang="en-US" dirty="0" err="1" smtClean="0">
                <a:latin typeface="Arial (Body)"/>
              </a:rPr>
              <a:t>về</a:t>
            </a:r>
            <a:r>
              <a:rPr lang="en-US" dirty="0" smtClean="0">
                <a:latin typeface="Arial (Body)"/>
              </a:rPr>
              <a:t> </a:t>
            </a:r>
            <a:r>
              <a:rPr lang="en-US" dirty="0" err="1" smtClean="0">
                <a:latin typeface="Arial (Body)"/>
              </a:rPr>
              <a:t>kiểm</a:t>
            </a:r>
            <a:r>
              <a:rPr lang="en-US" dirty="0" smtClean="0">
                <a:latin typeface="Arial (Body)"/>
              </a:rPr>
              <a:t> </a:t>
            </a:r>
            <a:r>
              <a:rPr lang="en-US" dirty="0" err="1" smtClean="0">
                <a:latin typeface="Arial (Body)"/>
              </a:rPr>
              <a:t>tra</a:t>
            </a:r>
            <a:r>
              <a:rPr lang="en-US" dirty="0" smtClean="0">
                <a:latin typeface="Arial (Body)"/>
              </a:rPr>
              <a:t> </a:t>
            </a:r>
            <a:r>
              <a:rPr lang="en-US" dirty="0" err="1" smtClean="0">
                <a:latin typeface="Arial (Body)"/>
              </a:rPr>
              <a:t>bảo</a:t>
            </a:r>
            <a:r>
              <a:rPr lang="en-US" dirty="0" smtClean="0">
                <a:latin typeface="Arial (Body)"/>
              </a:rPr>
              <a:t> </a:t>
            </a:r>
            <a:r>
              <a:rPr lang="en-US" dirty="0" err="1" smtClean="0">
                <a:latin typeface="Arial (Body)"/>
              </a:rPr>
              <a:t>mật</a:t>
            </a:r>
            <a:r>
              <a:rPr lang="en-US" dirty="0" smtClean="0">
                <a:latin typeface="Arial (Body)"/>
              </a:rPr>
              <a:t> </a:t>
            </a:r>
            <a:r>
              <a:rPr lang="en-US" dirty="0" err="1" smtClean="0">
                <a:latin typeface="Arial (Body)"/>
              </a:rPr>
              <a:t>ứng</a:t>
            </a:r>
            <a:r>
              <a:rPr lang="en-US" dirty="0" smtClean="0">
                <a:latin typeface="Arial (Body)"/>
              </a:rPr>
              <a:t> </a:t>
            </a:r>
            <a:r>
              <a:rPr lang="en-US" dirty="0" err="1" smtClean="0">
                <a:latin typeface="Arial (Body)"/>
              </a:rPr>
              <a:t>dụng</a:t>
            </a:r>
            <a:r>
              <a:rPr lang="en-US" dirty="0" smtClean="0">
                <a:latin typeface="Arial (Body)"/>
              </a:rPr>
              <a:t>, </a:t>
            </a:r>
            <a:r>
              <a:rPr lang="en-US" dirty="0" err="1" smtClean="0">
                <a:latin typeface="Arial (Body)"/>
              </a:rPr>
              <a:t>lập</a:t>
            </a:r>
            <a:r>
              <a:rPr lang="en-US" dirty="0" smtClean="0">
                <a:latin typeface="Arial (Body)"/>
              </a:rPr>
              <a:t> </a:t>
            </a:r>
            <a:r>
              <a:rPr lang="en-US" dirty="0" err="1" smtClean="0">
                <a:latin typeface="Arial (Body)"/>
              </a:rPr>
              <a:t>trình</a:t>
            </a:r>
            <a:r>
              <a:rPr lang="en-US" dirty="0" smtClean="0">
                <a:latin typeface="Arial (Body)"/>
              </a:rPr>
              <a:t> an </a:t>
            </a:r>
            <a:r>
              <a:rPr lang="en-US" dirty="0" err="1" smtClean="0">
                <a:latin typeface="Arial (Body)"/>
              </a:rPr>
              <a:t>toàn</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kiểm</a:t>
            </a:r>
            <a:r>
              <a:rPr lang="en-US" dirty="0" smtClean="0">
                <a:latin typeface="Arial (Body)"/>
              </a:rPr>
              <a:t> </a:t>
            </a:r>
            <a:r>
              <a:rPr lang="en-US" dirty="0" err="1" smtClean="0">
                <a:latin typeface="Arial (Body)"/>
              </a:rPr>
              <a:t>định</a:t>
            </a:r>
            <a:r>
              <a:rPr lang="en-US" dirty="0" smtClean="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endParaRPr lang="en-US" dirty="0" smtClean="0">
              <a:latin typeface="Arial (Body)"/>
            </a:endParaRPr>
          </a:p>
          <a:p>
            <a:r>
              <a:rPr lang="en-US" dirty="0" err="1" smtClean="0">
                <a:latin typeface="Arial (Body)"/>
              </a:rPr>
              <a:t>Thư</a:t>
            </a:r>
            <a:r>
              <a:rPr lang="en-US" dirty="0" smtClean="0">
                <a:latin typeface="Arial (Body)"/>
              </a:rPr>
              <a:t> </a:t>
            </a:r>
            <a:r>
              <a:rPr lang="en-US" dirty="0" err="1" smtClean="0">
                <a:latin typeface="Arial (Body)"/>
              </a:rPr>
              <a:t>viện</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tiêu</a:t>
            </a:r>
            <a:r>
              <a:rPr lang="en-US" dirty="0" smtClean="0">
                <a:latin typeface="Arial (Body)"/>
              </a:rPr>
              <a:t> </a:t>
            </a:r>
            <a:r>
              <a:rPr lang="en-US" dirty="0" err="1" smtClean="0">
                <a:latin typeface="Arial (Body)"/>
              </a:rPr>
              <a:t>chuẩn</a:t>
            </a:r>
            <a:r>
              <a:rPr lang="en-US" dirty="0" smtClean="0">
                <a:latin typeface="Arial (Body)"/>
              </a:rPr>
              <a:t> </a:t>
            </a:r>
            <a:r>
              <a:rPr lang="en-US" dirty="0" err="1" smtClean="0">
                <a:latin typeface="Arial (Body)"/>
              </a:rPr>
              <a:t>điều</a:t>
            </a:r>
            <a:r>
              <a:rPr lang="en-US" dirty="0" smtClean="0">
                <a:latin typeface="Arial (Body)"/>
              </a:rPr>
              <a:t> </a:t>
            </a:r>
            <a:r>
              <a:rPr lang="en-US" dirty="0" err="1" smtClean="0">
                <a:latin typeface="Arial (Body)"/>
              </a:rPr>
              <a:t>khiển</a:t>
            </a:r>
            <a:r>
              <a:rPr lang="en-US" dirty="0" smtClean="0">
                <a:latin typeface="Arial (Body)"/>
              </a:rPr>
              <a:t> an </a:t>
            </a:r>
            <a:r>
              <a:rPr lang="en-US" dirty="0" err="1" smtClean="0">
                <a:latin typeface="Arial (Body)"/>
              </a:rPr>
              <a:t>ninh</a:t>
            </a:r>
            <a:r>
              <a:rPr lang="en-US" dirty="0" smtClean="0">
                <a:latin typeface="Arial (Body)"/>
              </a:rPr>
              <a:t> </a:t>
            </a:r>
            <a:r>
              <a:rPr lang="en-US" dirty="0" err="1" smtClean="0">
                <a:latin typeface="Arial (Body)"/>
              </a:rPr>
              <a:t>thông</a:t>
            </a:r>
            <a:r>
              <a:rPr lang="en-US" dirty="0" smtClean="0">
                <a:latin typeface="Arial (Body)"/>
              </a:rPr>
              <a:t> tin</a:t>
            </a:r>
          </a:p>
          <a:p>
            <a:r>
              <a:rPr lang="en-US" dirty="0" err="1" smtClean="0">
                <a:latin typeface="Arial (Body)"/>
              </a:rPr>
              <a:t>Các</a:t>
            </a:r>
            <a:r>
              <a:rPr lang="en-US" dirty="0" smtClean="0">
                <a:latin typeface="Arial (Body)"/>
              </a:rPr>
              <a:t> chi </a:t>
            </a:r>
            <a:r>
              <a:rPr lang="en-US" dirty="0" err="1" smtClean="0">
                <a:latin typeface="Arial (Body)"/>
              </a:rPr>
              <a:t>nhánh</a:t>
            </a:r>
            <a:r>
              <a:rPr lang="en-US" dirty="0" smtClean="0">
                <a:latin typeface="Arial (Body)"/>
              </a:rPr>
              <a:t> </a:t>
            </a:r>
            <a:r>
              <a:rPr lang="en-US" dirty="0" err="1" smtClean="0">
                <a:latin typeface="Arial (Body)"/>
              </a:rPr>
              <a:t>của</a:t>
            </a:r>
            <a:r>
              <a:rPr lang="en-US" dirty="0" smtClean="0">
                <a:latin typeface="Arial (Body)"/>
              </a:rPr>
              <a:t> </a:t>
            </a:r>
            <a:r>
              <a:rPr lang="en-US" dirty="0" err="1" smtClean="0">
                <a:latin typeface="Arial (Body)"/>
              </a:rPr>
              <a:t>hội</a:t>
            </a:r>
            <a:r>
              <a:rPr lang="en-US" dirty="0" smtClean="0">
                <a:latin typeface="Arial (Body)"/>
              </a:rPr>
              <a:t> ở </a:t>
            </a:r>
            <a:r>
              <a:rPr lang="en-US" dirty="0" err="1" smtClean="0">
                <a:latin typeface="Arial (Body)"/>
              </a:rPr>
              <a:t>khắp</a:t>
            </a:r>
            <a:r>
              <a:rPr lang="en-US" dirty="0" smtClean="0">
                <a:latin typeface="Arial (Body)"/>
              </a:rPr>
              <a:t> </a:t>
            </a:r>
            <a:r>
              <a:rPr lang="en-US" dirty="0" err="1" smtClean="0">
                <a:latin typeface="Arial (Body)"/>
              </a:rPr>
              <a:t>thế</a:t>
            </a:r>
            <a:r>
              <a:rPr lang="en-US" dirty="0" smtClean="0">
                <a:latin typeface="Arial (Body)"/>
              </a:rPr>
              <a:t> </a:t>
            </a:r>
            <a:r>
              <a:rPr lang="en-US" dirty="0" err="1" smtClean="0">
                <a:latin typeface="Arial (Body)"/>
              </a:rPr>
              <a:t>giới</a:t>
            </a:r>
            <a:endParaRPr lang="en-US" dirty="0" smtClean="0">
              <a:latin typeface="Arial (Body)"/>
            </a:endParaRPr>
          </a:p>
          <a:p>
            <a:r>
              <a:rPr lang="en-US" dirty="0" err="1" smtClean="0">
                <a:latin typeface="Arial (Body)"/>
              </a:rPr>
              <a:t>Các</a:t>
            </a:r>
            <a:r>
              <a:rPr lang="en-US" dirty="0" smtClean="0">
                <a:latin typeface="Arial (Body)"/>
              </a:rPr>
              <a:t> </a:t>
            </a:r>
            <a:r>
              <a:rPr lang="en-US" dirty="0" err="1" smtClean="0">
                <a:latin typeface="Arial (Body)"/>
              </a:rPr>
              <a:t>nghiên</a:t>
            </a:r>
            <a:r>
              <a:rPr lang="en-US" dirty="0" smtClean="0">
                <a:latin typeface="Arial (Body)"/>
              </a:rPr>
              <a:t> </a:t>
            </a:r>
            <a:r>
              <a:rPr lang="en-US" dirty="0" err="1" smtClean="0">
                <a:latin typeface="Arial (Body)"/>
              </a:rPr>
              <a:t>cứu</a:t>
            </a:r>
            <a:r>
              <a:rPr lang="en-US" dirty="0" smtClean="0">
                <a:latin typeface="Arial (Body)"/>
              </a:rPr>
              <a:t> </a:t>
            </a:r>
            <a:r>
              <a:rPr lang="en-US" dirty="0" err="1" smtClean="0">
                <a:latin typeface="Arial (Body)"/>
              </a:rPr>
              <a:t>mới</a:t>
            </a:r>
            <a:r>
              <a:rPr lang="en-US" dirty="0" smtClean="0">
                <a:latin typeface="Arial (Body)"/>
              </a:rPr>
              <a:t> </a:t>
            </a:r>
            <a:r>
              <a:rPr lang="en-US" dirty="0" err="1" smtClean="0">
                <a:latin typeface="Arial (Body)"/>
              </a:rPr>
              <a:t>nhất</a:t>
            </a:r>
            <a:endParaRPr lang="en-US" dirty="0" smtClean="0">
              <a:latin typeface="Arial (Body)"/>
            </a:endParaRPr>
          </a:p>
          <a:p>
            <a:r>
              <a:rPr lang="en-US" dirty="0" err="1" smtClean="0">
                <a:latin typeface="Arial (Body)"/>
              </a:rPr>
              <a:t>Các</a:t>
            </a:r>
            <a:r>
              <a:rPr lang="en-US" dirty="0" smtClean="0">
                <a:latin typeface="Arial (Body)"/>
              </a:rPr>
              <a:t> </a:t>
            </a:r>
            <a:r>
              <a:rPr lang="en-US" dirty="0" err="1" smtClean="0">
                <a:latin typeface="Arial (Body)"/>
              </a:rPr>
              <a:t>buổi</a:t>
            </a:r>
            <a:r>
              <a:rPr lang="en-US" dirty="0" smtClean="0">
                <a:latin typeface="Arial (Body)"/>
              </a:rPr>
              <a:t> </a:t>
            </a:r>
            <a:r>
              <a:rPr lang="en-US" dirty="0" err="1" smtClean="0">
                <a:latin typeface="Arial (Body)"/>
              </a:rPr>
              <a:t>hội</a:t>
            </a:r>
            <a:r>
              <a:rPr lang="en-US" dirty="0" smtClean="0">
                <a:latin typeface="Arial (Body)"/>
              </a:rPr>
              <a:t> </a:t>
            </a:r>
            <a:r>
              <a:rPr lang="en-US" dirty="0" err="1" smtClean="0">
                <a:latin typeface="Arial (Body)"/>
              </a:rPr>
              <a:t>thảo</a:t>
            </a:r>
            <a:r>
              <a:rPr lang="en-US" dirty="0" smtClean="0">
                <a:latin typeface="Arial (Body)"/>
              </a:rPr>
              <a:t> </a:t>
            </a:r>
            <a:r>
              <a:rPr lang="en-US" dirty="0" err="1" smtClean="0">
                <a:latin typeface="Arial (Body)"/>
              </a:rPr>
              <a:t>toàn</a:t>
            </a:r>
            <a:r>
              <a:rPr lang="en-US" dirty="0" smtClean="0">
                <a:latin typeface="Arial (Body)"/>
              </a:rPr>
              <a:t> </a:t>
            </a:r>
            <a:r>
              <a:rPr lang="en-US" dirty="0" err="1" smtClean="0">
                <a:latin typeface="Arial (Body)"/>
              </a:rPr>
              <a:t>cầu</a:t>
            </a:r>
            <a:endParaRPr lang="en-US" dirty="0" smtClean="0">
              <a:latin typeface="Arial (Body)"/>
            </a:endParaRPr>
          </a:p>
          <a:p>
            <a:r>
              <a:rPr lang="en-US" dirty="0" err="1" smtClean="0">
                <a:latin typeface="Arial (Body)"/>
              </a:rPr>
              <a:t>Maillist</a:t>
            </a:r>
            <a:r>
              <a:rPr lang="en-US" dirty="0" smtClean="0">
                <a:latin typeface="Arial (Body)"/>
              </a:rPr>
              <a:t> </a:t>
            </a:r>
            <a:r>
              <a:rPr lang="en-US" dirty="0" err="1" smtClean="0">
                <a:latin typeface="Arial (Body)"/>
              </a:rPr>
              <a:t>chung</a:t>
            </a:r>
            <a:endParaRPr lang="en-US" dirty="0">
              <a:latin typeface="Arial (Bod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ody)"/>
              </a:rPr>
              <a:t>Top 10 OWASP</a:t>
            </a:r>
            <a:endParaRPr lang="en-US" dirty="0">
              <a:latin typeface="Arial (Body)"/>
            </a:endParaRPr>
          </a:p>
        </p:txBody>
      </p:sp>
      <p:sp>
        <p:nvSpPr>
          <p:cNvPr id="3" name="Vertical Text Placeholder 2"/>
          <p:cNvSpPr>
            <a:spLocks noGrp="1"/>
          </p:cNvSpPr>
          <p:nvPr>
            <p:ph type="body" orient="vert" idx="1"/>
          </p:nvPr>
        </p:nvSpPr>
        <p:spPr/>
        <p:txBody>
          <a:bodyPr vert="horz">
            <a:normAutofit fontScale="92500" lnSpcReduction="20000"/>
          </a:bodyPr>
          <a:lstStyle/>
          <a:p>
            <a:pPr>
              <a:buNone/>
            </a:pPr>
            <a:r>
              <a:rPr lang="en-US" dirty="0" smtClean="0"/>
              <a:t>    </a:t>
            </a:r>
            <a:r>
              <a:rPr lang="vi-VN" dirty="0" smtClean="0"/>
              <a:t>OWASP Top 10 là danh sách được OWASP tổng hợp và công bố theo từng năm, nhằm đưa ra các cảnh báo rủi ro an ninh của ứng dụng web một cách ngắn gọn và xúc tích, giúp các doanh nghiệp, cá nhân xây dựng, phát triển, hay đánh giá các ứng dụng web có thể tự đưa ra được các giải pháp phù hợp, nâng cao bảo mật thông tin. Danh sách này luôn được thay đổi và cập nhật liên tục, do sự thay đổi về các tác động ảnh hưởng của các lỗ hổng.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hackingtools-2015-32-638.jpg"/>
          <p:cNvPicPr>
            <a:picLocks noChangeAspect="1"/>
          </p:cNvPicPr>
          <p:nvPr/>
        </p:nvPicPr>
        <p:blipFill>
          <a:blip r:embed="rId2" cstate="print"/>
          <a:stretch>
            <a:fillRect/>
          </a:stretch>
        </p:blipFill>
        <p:spPr>
          <a:xfrm>
            <a:off x="1" y="-7166"/>
            <a:ext cx="9144000" cy="6865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Body)"/>
              </a:rPr>
              <a:t>1 - Injection</a:t>
            </a:r>
            <a:endParaRPr lang="en-US" dirty="0">
              <a:latin typeface="Arial (Body)"/>
            </a:endParaRPr>
          </a:p>
        </p:txBody>
      </p:sp>
      <p:sp>
        <p:nvSpPr>
          <p:cNvPr id="3" name="Vertical Text Placeholder 2"/>
          <p:cNvSpPr>
            <a:spLocks noGrp="1"/>
          </p:cNvSpPr>
          <p:nvPr>
            <p:ph type="body" orient="vert" idx="1"/>
          </p:nvPr>
        </p:nvSpPr>
        <p:spPr/>
        <p:txBody>
          <a:bodyPr vert="horz">
            <a:normAutofit/>
          </a:bodyPr>
          <a:lstStyle/>
          <a:p>
            <a:r>
              <a:rPr lang="en-US" sz="2400" dirty="0" err="1" smtClean="0">
                <a:latin typeface="Arial (Body)"/>
              </a:rPr>
              <a:t>Nguyên</a:t>
            </a:r>
            <a:r>
              <a:rPr lang="en-US" sz="2400" dirty="0" smtClean="0">
                <a:latin typeface="Arial (Body)"/>
              </a:rPr>
              <a:t> </a:t>
            </a:r>
            <a:r>
              <a:rPr lang="en-US" sz="2400" dirty="0" err="1" smtClean="0">
                <a:latin typeface="Arial (Body)"/>
              </a:rPr>
              <a:t>nhân</a:t>
            </a:r>
            <a:r>
              <a:rPr lang="en-US" sz="2400" dirty="0" smtClean="0">
                <a:latin typeface="Arial (Body)"/>
              </a:rPr>
              <a:t>: </a:t>
            </a:r>
            <a:r>
              <a:rPr lang="vi-VN" sz="2400" dirty="0" smtClean="0">
                <a:latin typeface="Arial (Body)"/>
              </a:rPr>
              <a:t>Sai sót trong nhập liệu, </a:t>
            </a:r>
            <a:r>
              <a:rPr lang="en-US" sz="2400" dirty="0" smtClean="0">
                <a:latin typeface="Arial (Body)"/>
              </a:rPr>
              <a:t>đ</a:t>
            </a:r>
            <a:r>
              <a:rPr lang="vi-VN" sz="2400" dirty="0" smtClean="0">
                <a:latin typeface="Arial (Body)"/>
              </a:rPr>
              <a:t>iều này xảy ra khi các thông tin sai lệch được đưa vào cùng với các biến dữ liệu đầu vào như 1 phần của lệnh hay câu truy vấn. Kẻ tấn công có thể lợi dụng sơ hở này để thực hiện các lệnh không mong muốn hay truy cập các dữ liệu bất hợp pháp.</a:t>
            </a:r>
            <a:endParaRPr lang="en-US" sz="2400" dirty="0" smtClean="0">
              <a:latin typeface="Arial (Body)"/>
            </a:endParaRPr>
          </a:p>
          <a:p>
            <a:r>
              <a:rPr lang="en-US" sz="2400" dirty="0" err="1" smtClean="0">
                <a:latin typeface="Arial (Body)"/>
              </a:rPr>
              <a:t>Nguy</a:t>
            </a:r>
            <a:r>
              <a:rPr lang="en-US" sz="2400" dirty="0" smtClean="0">
                <a:latin typeface="Arial (Body)"/>
              </a:rPr>
              <a:t> </a:t>
            </a:r>
            <a:r>
              <a:rPr lang="en-US" sz="2400" dirty="0" err="1" smtClean="0">
                <a:latin typeface="Arial (Body)"/>
              </a:rPr>
              <a:t>cơ</a:t>
            </a:r>
            <a:r>
              <a:rPr lang="en-US" sz="2400" dirty="0" smtClean="0">
                <a:latin typeface="Arial (Body)"/>
              </a:rPr>
              <a:t>:</a:t>
            </a:r>
            <a:endParaRPr lang="en-US" sz="2400" dirty="0">
              <a:latin typeface="Arial (Body)"/>
            </a:endParaRPr>
          </a:p>
          <a:p>
            <a:pPr>
              <a:buNone/>
            </a:pPr>
            <a:r>
              <a:rPr lang="en-US" sz="2400" dirty="0" smtClean="0">
                <a:latin typeface="Arial (Body)"/>
              </a:rPr>
              <a:t>		- </a:t>
            </a:r>
            <a:r>
              <a:rPr lang="en-US" sz="2400" dirty="0" err="1" smtClean="0">
                <a:latin typeface="Arial (Body)"/>
              </a:rPr>
              <a:t>Truy</a:t>
            </a:r>
            <a:r>
              <a:rPr lang="en-US" sz="2400" dirty="0" smtClean="0">
                <a:latin typeface="Arial (Body)"/>
              </a:rPr>
              <a:t> </a:t>
            </a:r>
            <a:r>
              <a:rPr lang="en-US" sz="2400" dirty="0" err="1" smtClean="0">
                <a:latin typeface="Arial (Body)"/>
              </a:rPr>
              <a:t>cập</a:t>
            </a:r>
            <a:r>
              <a:rPr lang="en-US" sz="2400" dirty="0" smtClean="0">
                <a:latin typeface="Arial (Body)"/>
              </a:rPr>
              <a:t> </a:t>
            </a:r>
            <a:r>
              <a:rPr lang="en-US" sz="2400" dirty="0" err="1" smtClean="0">
                <a:latin typeface="Arial (Body)"/>
              </a:rPr>
              <a:t>dữ</a:t>
            </a:r>
            <a:r>
              <a:rPr lang="en-US" sz="2400" dirty="0" smtClean="0">
                <a:latin typeface="Arial (Body)"/>
              </a:rPr>
              <a:t> </a:t>
            </a:r>
            <a:r>
              <a:rPr lang="en-US" sz="2400" dirty="0" err="1" smtClean="0">
                <a:latin typeface="Arial (Body)"/>
              </a:rPr>
              <a:t>liệu</a:t>
            </a:r>
            <a:r>
              <a:rPr lang="en-US" sz="2400" dirty="0" smtClean="0">
                <a:latin typeface="Arial (Body)"/>
              </a:rPr>
              <a:t> </a:t>
            </a:r>
            <a:r>
              <a:rPr lang="en-US" sz="2400" dirty="0" err="1" smtClean="0">
                <a:latin typeface="Arial (Body)"/>
              </a:rPr>
              <a:t>bất</a:t>
            </a:r>
            <a:r>
              <a:rPr lang="en-US" sz="2400" dirty="0" smtClean="0">
                <a:latin typeface="Arial (Body)"/>
              </a:rPr>
              <a:t> </a:t>
            </a:r>
            <a:r>
              <a:rPr lang="en-US" sz="2400" dirty="0" err="1" smtClean="0">
                <a:latin typeface="Arial (Body)"/>
              </a:rPr>
              <a:t>hợp</a:t>
            </a:r>
            <a:r>
              <a:rPr lang="en-US" sz="2400" dirty="0" smtClean="0">
                <a:latin typeface="Arial (Body)"/>
              </a:rPr>
              <a:t> </a:t>
            </a:r>
            <a:r>
              <a:rPr lang="en-US" sz="2400" dirty="0" err="1" smtClean="0">
                <a:latin typeface="Arial (Body)"/>
              </a:rPr>
              <a:t>pháp</a:t>
            </a:r>
            <a:endParaRPr lang="en-US" sz="2400" dirty="0" smtClean="0">
              <a:latin typeface="Arial (Body)"/>
            </a:endParaRPr>
          </a:p>
          <a:p>
            <a:pPr>
              <a:buNone/>
            </a:pPr>
            <a:r>
              <a:rPr lang="en-US" sz="2400" dirty="0">
                <a:latin typeface="Arial (Body)"/>
              </a:rPr>
              <a:t>	</a:t>
            </a:r>
            <a:r>
              <a:rPr lang="en-US" sz="2400" dirty="0" smtClean="0">
                <a:latin typeface="Arial (Body)"/>
              </a:rPr>
              <a:t>	- Insert/update </a:t>
            </a:r>
            <a:r>
              <a:rPr lang="en-US" sz="2400" dirty="0" err="1" smtClean="0">
                <a:latin typeface="Arial (Body)"/>
              </a:rPr>
              <a:t>dữ</a:t>
            </a:r>
            <a:r>
              <a:rPr lang="en-US" sz="2400" dirty="0" smtClean="0">
                <a:latin typeface="Arial (Body)"/>
              </a:rPr>
              <a:t> </a:t>
            </a:r>
            <a:r>
              <a:rPr lang="en-US" sz="2400" dirty="0" err="1" smtClean="0">
                <a:latin typeface="Arial (Body)"/>
              </a:rPr>
              <a:t>liệu</a:t>
            </a:r>
            <a:r>
              <a:rPr lang="en-US" sz="2400" dirty="0" smtClean="0">
                <a:latin typeface="Arial (Body)"/>
              </a:rPr>
              <a:t> </a:t>
            </a:r>
            <a:r>
              <a:rPr lang="en-US" sz="2400" dirty="0" err="1" smtClean="0">
                <a:latin typeface="Arial (Body)"/>
              </a:rPr>
              <a:t>vào</a:t>
            </a:r>
            <a:r>
              <a:rPr lang="en-US" sz="2400" dirty="0" smtClean="0">
                <a:latin typeface="Arial (Body)"/>
              </a:rPr>
              <a:t> DB</a:t>
            </a:r>
          </a:p>
          <a:p>
            <a:pPr>
              <a:buNone/>
            </a:pPr>
            <a:r>
              <a:rPr lang="en-US" sz="2400" dirty="0">
                <a:latin typeface="Arial (Body)"/>
              </a:rPr>
              <a:t>	</a:t>
            </a:r>
            <a:r>
              <a:rPr lang="en-US" sz="2400" dirty="0" smtClean="0">
                <a:latin typeface="Arial (Body)"/>
              </a:rPr>
              <a:t>	- </a:t>
            </a:r>
            <a:r>
              <a:rPr lang="en-US" sz="2400" dirty="0" err="1" smtClean="0">
                <a:latin typeface="Arial (Body)"/>
              </a:rPr>
              <a:t>Thực</a:t>
            </a:r>
            <a:r>
              <a:rPr lang="en-US" sz="2400" dirty="0" smtClean="0">
                <a:latin typeface="Arial (Body)"/>
              </a:rPr>
              <a:t> </a:t>
            </a:r>
            <a:r>
              <a:rPr lang="en-US" sz="2400" dirty="0" err="1" smtClean="0">
                <a:latin typeface="Arial (Body)"/>
              </a:rPr>
              <a:t>hiện</a:t>
            </a:r>
            <a:r>
              <a:rPr lang="en-US" sz="2400" dirty="0" smtClean="0">
                <a:latin typeface="Arial (Body)"/>
              </a:rPr>
              <a:t> </a:t>
            </a:r>
            <a:r>
              <a:rPr lang="en-US" sz="2400" dirty="0" err="1" smtClean="0">
                <a:latin typeface="Arial (Body)"/>
              </a:rPr>
              <a:t>tấn</a:t>
            </a:r>
            <a:r>
              <a:rPr lang="en-US" sz="2400" dirty="0" smtClean="0">
                <a:latin typeface="Arial (Body)"/>
              </a:rPr>
              <a:t> </a:t>
            </a:r>
            <a:r>
              <a:rPr lang="en-US" sz="2400" dirty="0" err="1" smtClean="0">
                <a:latin typeface="Arial (Body)"/>
              </a:rPr>
              <a:t>công</a:t>
            </a:r>
            <a:r>
              <a:rPr lang="en-US" sz="2400" dirty="0" smtClean="0">
                <a:latin typeface="Arial (Body)"/>
              </a:rPr>
              <a:t> </a:t>
            </a:r>
            <a:r>
              <a:rPr lang="en-US" sz="2400" dirty="0" err="1" smtClean="0">
                <a:latin typeface="Arial (Body)"/>
              </a:rPr>
              <a:t>từ</a:t>
            </a:r>
            <a:r>
              <a:rPr lang="en-US" sz="2400" dirty="0" smtClean="0">
                <a:latin typeface="Arial (Body)"/>
              </a:rPr>
              <a:t> </a:t>
            </a:r>
            <a:r>
              <a:rPr lang="en-US" sz="2400" dirty="0" err="1" smtClean="0">
                <a:latin typeface="Arial (Body)"/>
              </a:rPr>
              <a:t>chối</a:t>
            </a:r>
            <a:r>
              <a:rPr lang="en-US" sz="2400" dirty="0" smtClean="0">
                <a:latin typeface="Arial (Body)"/>
              </a:rPr>
              <a:t> </a:t>
            </a:r>
            <a:r>
              <a:rPr lang="en-US" sz="2400" dirty="0" err="1" smtClean="0">
                <a:latin typeface="Arial (Body)"/>
              </a:rPr>
              <a:t>dịch</a:t>
            </a:r>
            <a:r>
              <a:rPr lang="en-US" sz="2400" dirty="0" smtClean="0">
                <a:latin typeface="Arial (Body)"/>
              </a:rPr>
              <a:t> </a:t>
            </a:r>
            <a:r>
              <a:rPr lang="en-US" sz="2400" dirty="0" err="1" smtClean="0">
                <a:latin typeface="Arial (Body)"/>
              </a:rPr>
              <a:t>vụ</a:t>
            </a:r>
            <a:endParaRPr lang="en-US" sz="2400" dirty="0">
              <a:latin typeface="Arial (Bod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Arial (Body)"/>
              </a:rPr>
              <a:t>2 - Broken Authentication and Session Management</a:t>
            </a:r>
            <a:endParaRPr lang="en-US" dirty="0">
              <a:latin typeface="Arial (Body)"/>
            </a:endParaRPr>
          </a:p>
        </p:txBody>
      </p:sp>
      <p:sp>
        <p:nvSpPr>
          <p:cNvPr id="3" name="Vertical Text Placeholder 2"/>
          <p:cNvSpPr>
            <a:spLocks noGrp="1"/>
          </p:cNvSpPr>
          <p:nvPr>
            <p:ph type="body" orient="vert" idx="1"/>
          </p:nvPr>
        </p:nvSpPr>
        <p:spPr/>
        <p:txBody>
          <a:bodyPr vert="horz"/>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en-US" dirty="0" err="1" smtClean="0">
                <a:latin typeface="Arial (Body)"/>
              </a:rPr>
              <a:t>Xác</a:t>
            </a:r>
            <a:r>
              <a:rPr lang="en-US" dirty="0" smtClean="0">
                <a:latin typeface="Arial (Body)"/>
              </a:rPr>
              <a:t> </a:t>
            </a:r>
            <a:r>
              <a:rPr lang="en-US" dirty="0" err="1" smtClean="0">
                <a:latin typeface="Arial (Body)"/>
              </a:rPr>
              <a:t>thực</a:t>
            </a:r>
            <a:r>
              <a:rPr lang="en-US" dirty="0" smtClean="0">
                <a:latin typeface="Arial (Body)"/>
              </a:rPr>
              <a:t> hay </a:t>
            </a:r>
            <a:r>
              <a:rPr lang="en-US" dirty="0" err="1" smtClean="0">
                <a:latin typeface="Arial (Body)"/>
              </a:rPr>
              <a:t>quản</a:t>
            </a:r>
            <a:r>
              <a:rPr lang="en-US" dirty="0" smtClean="0">
                <a:latin typeface="Arial (Body)"/>
              </a:rPr>
              <a:t> </a:t>
            </a:r>
            <a:r>
              <a:rPr lang="en-US" dirty="0" err="1" smtClean="0">
                <a:latin typeface="Arial (Body)"/>
              </a:rPr>
              <a:t>lý</a:t>
            </a:r>
            <a:r>
              <a:rPr lang="en-US" dirty="0" smtClean="0">
                <a:latin typeface="Arial (Body)"/>
              </a:rPr>
              <a:t> </a:t>
            </a:r>
            <a:r>
              <a:rPr lang="en-US" dirty="0" err="1" smtClean="0">
                <a:latin typeface="Arial (Body)"/>
              </a:rPr>
              <a:t>phiên</a:t>
            </a:r>
            <a:r>
              <a:rPr lang="en-US" dirty="0" smtClean="0">
                <a:latin typeface="Arial (Body)"/>
              </a:rPr>
              <a:t> </a:t>
            </a:r>
            <a:r>
              <a:rPr lang="en-US" dirty="0" err="1" smtClean="0">
                <a:latin typeface="Arial (Body)"/>
              </a:rPr>
              <a:t>thiếu</a:t>
            </a:r>
            <a:r>
              <a:rPr lang="en-US" dirty="0" smtClean="0">
                <a:latin typeface="Arial (Body)"/>
              </a:rPr>
              <a:t> </a:t>
            </a:r>
            <a:r>
              <a:rPr lang="en-US" dirty="0" err="1" smtClean="0">
                <a:latin typeface="Arial (Body)"/>
              </a:rPr>
              <a:t>chính</a:t>
            </a:r>
            <a:r>
              <a:rPr lang="en-US" dirty="0" smtClean="0">
                <a:latin typeface="Arial (Body)"/>
              </a:rPr>
              <a:t> </a:t>
            </a:r>
            <a:r>
              <a:rPr lang="en-US" dirty="0" err="1" smtClean="0">
                <a:latin typeface="Arial (Body)"/>
              </a:rPr>
              <a:t>xác</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vi-VN" dirty="0" smtClean="0">
                <a:latin typeface="Arial (Body)"/>
              </a:rPr>
              <a:t>Sơ hở này cho phép kẻ tấn công có thể lợi dụng để đạt được mật khẩu, khóa hay phiên làm việc, từ đó mạo danh phiên làm việc và danh tính của người dùng thông thường</a:t>
            </a:r>
            <a:r>
              <a:rPr lang="vi-VN"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Body)"/>
              </a:rPr>
              <a:t>3 - Cross-Site Scripting (XSS)</a:t>
            </a:r>
            <a:endParaRPr lang="en-US" dirty="0">
              <a:latin typeface="Arial (Body)"/>
            </a:endParaRPr>
          </a:p>
        </p:txBody>
      </p:sp>
      <p:sp>
        <p:nvSpPr>
          <p:cNvPr id="3" name="Vertical Text Placeholder 2"/>
          <p:cNvSpPr>
            <a:spLocks noGrp="1"/>
          </p:cNvSpPr>
          <p:nvPr>
            <p:ph type="body" orient="vert" idx="1"/>
          </p:nvPr>
        </p:nvSpPr>
        <p:spPr/>
        <p:txBody>
          <a:bodyPr vert="horz">
            <a:normAutofit fontScale="92500" lnSpcReduction="10000"/>
          </a:bodyPr>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vi-VN" dirty="0" smtClean="0">
                <a:latin typeface="Arial (Body)"/>
              </a:rPr>
              <a:t>Sai sót trong kiểm duyệt nội dung đầu vào cũng dẫn đến rủi ro này. Các dữ liệu bất hợp pháp được gửi đến trình duyệt web mà ko cần sự xác nhận thông thường</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en-US" dirty="0">
                <a:latin typeface="Arial (Body)"/>
              </a:rPr>
              <a:t>N</a:t>
            </a:r>
            <a:r>
              <a:rPr lang="vi-VN" dirty="0" smtClean="0">
                <a:latin typeface="Arial (Body)"/>
              </a:rPr>
              <a:t>ó cho phép kẻ tấn công thực thi các kịch bản trên trình duyệt web của nạn nhân làm thay đổi nội dung trang web, chuyển hướng nạn nhân hay đánh cắp phiên làm việc được lưu trên trình duyệt.</a:t>
            </a:r>
            <a:endParaRPr lang="en-US" dirty="0" smtClean="0">
              <a:latin typeface="Arial (Body)"/>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Arial (Body)"/>
              </a:rPr>
              <a:t>4 - Insecure Direct Object References</a:t>
            </a:r>
            <a:endParaRPr lang="en-US" dirty="0">
              <a:latin typeface="Arial (Body)"/>
            </a:endParaRPr>
          </a:p>
        </p:txBody>
      </p:sp>
      <p:sp>
        <p:nvSpPr>
          <p:cNvPr id="3" name="Vertical Text Placeholder 2"/>
          <p:cNvSpPr>
            <a:spLocks noGrp="1"/>
          </p:cNvSpPr>
          <p:nvPr>
            <p:ph type="body" orient="vert" idx="1"/>
          </p:nvPr>
        </p:nvSpPr>
        <p:spPr/>
        <p:txBody>
          <a:bodyPr vert="horz">
            <a:normAutofit lnSpcReduction="10000"/>
          </a:bodyPr>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Do </a:t>
            </a:r>
            <a:r>
              <a:rPr lang="en-US" dirty="0" err="1" smtClean="0">
                <a:latin typeface="Arial (Body)"/>
              </a:rPr>
              <a:t>việc</a:t>
            </a:r>
            <a:r>
              <a:rPr lang="en-US" dirty="0" smtClean="0">
                <a:latin typeface="Arial (Body)"/>
              </a:rPr>
              <a:t> </a:t>
            </a:r>
            <a:r>
              <a:rPr lang="en-US" dirty="0" err="1" smtClean="0">
                <a:latin typeface="Arial (Body)"/>
              </a:rPr>
              <a:t>phân</a:t>
            </a:r>
            <a:r>
              <a:rPr lang="en-US" dirty="0" smtClean="0">
                <a:latin typeface="Arial (Body)"/>
              </a:rPr>
              <a:t> </a:t>
            </a:r>
            <a:r>
              <a:rPr lang="en-US" dirty="0" err="1" smtClean="0">
                <a:latin typeface="Arial (Body)"/>
              </a:rPr>
              <a:t>quyền</a:t>
            </a:r>
            <a:r>
              <a:rPr lang="en-US" dirty="0" smtClean="0">
                <a:latin typeface="Arial (Body)"/>
              </a:rPr>
              <a:t> </a:t>
            </a:r>
            <a:r>
              <a:rPr lang="en-US" dirty="0" err="1" smtClean="0">
                <a:latin typeface="Arial (Body)"/>
              </a:rPr>
              <a:t>yếu</a:t>
            </a:r>
            <a:r>
              <a:rPr lang="en-US" dirty="0" smtClean="0">
                <a:latin typeface="Arial (Body)"/>
              </a:rPr>
              <a:t> </a:t>
            </a:r>
            <a:r>
              <a:rPr lang="en-US" dirty="0" err="1" smtClean="0">
                <a:latin typeface="Arial (Body)"/>
              </a:rPr>
              <a:t>không</a:t>
            </a:r>
            <a:r>
              <a:rPr lang="en-US" dirty="0" smtClean="0">
                <a:latin typeface="Arial (Body)"/>
              </a:rPr>
              <a:t> </a:t>
            </a:r>
            <a:r>
              <a:rPr lang="en-US" dirty="0" err="1" smtClean="0">
                <a:latin typeface="Arial (Body)"/>
              </a:rPr>
              <a:t>có</a:t>
            </a:r>
            <a:r>
              <a:rPr lang="en-US" dirty="0" smtClean="0">
                <a:latin typeface="Arial (Body)"/>
              </a:rPr>
              <a:t> </a:t>
            </a:r>
            <a:r>
              <a:rPr lang="en-US" dirty="0" err="1" smtClean="0">
                <a:latin typeface="Arial (Body)"/>
              </a:rPr>
              <a:t>sự</a:t>
            </a:r>
            <a:r>
              <a:rPr lang="en-US" dirty="0" smtClean="0">
                <a:latin typeface="Arial (Body)"/>
              </a:rPr>
              <a:t> </a:t>
            </a:r>
            <a:r>
              <a:rPr lang="en-US" dirty="0" err="1" smtClean="0">
                <a:latin typeface="Arial (Body)"/>
              </a:rPr>
              <a:t>bảo</a:t>
            </a:r>
            <a:r>
              <a:rPr lang="en-US" dirty="0" smtClean="0">
                <a:latin typeface="Arial (Body)"/>
              </a:rPr>
              <a:t> </a:t>
            </a:r>
            <a:r>
              <a:rPr lang="en-US" dirty="0" err="1" smtClean="0">
                <a:latin typeface="Arial (Body)"/>
              </a:rPr>
              <a:t>vệ</a:t>
            </a:r>
            <a:r>
              <a:rPr lang="en-US" dirty="0" smtClean="0">
                <a:latin typeface="Arial (Body)"/>
              </a:rPr>
              <a:t> an </a:t>
            </a:r>
            <a:r>
              <a:rPr lang="en-US" dirty="0" err="1" smtClean="0">
                <a:latin typeface="Arial (Body)"/>
              </a:rPr>
              <a:t>toàn</a:t>
            </a:r>
            <a:r>
              <a:rPr lang="en-US" dirty="0" smtClean="0">
                <a:latin typeface="Arial (Body)"/>
              </a:rPr>
              <a:t> </a:t>
            </a:r>
            <a:r>
              <a:rPr lang="en-US" dirty="0" err="1" smtClean="0">
                <a:latin typeface="Arial (Body)"/>
              </a:rPr>
              <a:t>cần</a:t>
            </a:r>
            <a:r>
              <a:rPr lang="en-US" dirty="0" smtClean="0">
                <a:latin typeface="Arial (Body)"/>
              </a:rPr>
              <a:t> </a:t>
            </a:r>
            <a:r>
              <a:rPr lang="en-US" dirty="0" err="1" smtClean="0">
                <a:latin typeface="Arial (Body)"/>
              </a:rPr>
              <a:t>thiết</a:t>
            </a:r>
            <a:r>
              <a:rPr lang="en-US" dirty="0" smtClean="0">
                <a:latin typeface="Arial (Body)"/>
              </a:rPr>
              <a:t>. </a:t>
            </a:r>
            <a:r>
              <a:rPr lang="en-US" dirty="0" err="1" smtClean="0">
                <a:latin typeface="Arial (Body)"/>
              </a:rPr>
              <a:t>Người</a:t>
            </a:r>
            <a:r>
              <a:rPr lang="en-US" dirty="0" smtClean="0">
                <a:latin typeface="Arial (Body)"/>
              </a:rPr>
              <a:t> </a:t>
            </a:r>
            <a:r>
              <a:rPr lang="en-US" dirty="0" err="1" smtClean="0">
                <a:latin typeface="Arial (Body)"/>
              </a:rPr>
              <a:t>dùng</a:t>
            </a:r>
            <a:r>
              <a:rPr lang="en-US" dirty="0" smtClean="0">
                <a:latin typeface="Arial (Body)"/>
              </a:rPr>
              <a:t> </a:t>
            </a:r>
            <a:r>
              <a:rPr lang="en-US" dirty="0" err="1" smtClean="0">
                <a:latin typeface="Arial (Body)"/>
              </a:rPr>
              <a:t>này</a:t>
            </a:r>
            <a:r>
              <a:rPr lang="en-US" dirty="0" smtClean="0">
                <a:latin typeface="Arial (Body)"/>
              </a:rPr>
              <a:t> </a:t>
            </a:r>
            <a:r>
              <a:rPr lang="en-US" dirty="0" err="1" smtClean="0">
                <a:latin typeface="Arial (Body)"/>
              </a:rPr>
              <a:t>có</a:t>
            </a:r>
            <a:r>
              <a:rPr lang="en-US" dirty="0" smtClean="0">
                <a:latin typeface="Arial (Body)"/>
              </a:rPr>
              <a:t> </a:t>
            </a:r>
            <a:r>
              <a:rPr lang="en-US" dirty="0" err="1" smtClean="0">
                <a:latin typeface="Arial (Body)"/>
              </a:rPr>
              <a:t>thể</a:t>
            </a:r>
            <a:r>
              <a:rPr lang="en-US" dirty="0" smtClean="0">
                <a:latin typeface="Arial (Body)"/>
              </a:rPr>
              <a:t> </a:t>
            </a:r>
            <a:r>
              <a:rPr lang="en-US" dirty="0" err="1" smtClean="0">
                <a:latin typeface="Arial (Body)"/>
              </a:rPr>
              <a:t>truy</a:t>
            </a:r>
            <a:r>
              <a:rPr lang="en-US" dirty="0" smtClean="0">
                <a:latin typeface="Arial (Body)"/>
              </a:rPr>
              <a:t> </a:t>
            </a:r>
            <a:r>
              <a:rPr lang="en-US" dirty="0" err="1" smtClean="0">
                <a:latin typeface="Arial (Body)"/>
              </a:rPr>
              <a:t>cập</a:t>
            </a:r>
            <a:r>
              <a:rPr lang="en-US" dirty="0" smtClean="0">
                <a:latin typeface="Arial (Body)"/>
              </a:rPr>
              <a:t> </a:t>
            </a:r>
            <a:r>
              <a:rPr lang="en-US" dirty="0" err="1" smtClean="0">
                <a:latin typeface="Arial (Body)"/>
              </a:rPr>
              <a:t>vào</a:t>
            </a:r>
            <a:r>
              <a:rPr lang="en-US" dirty="0" smtClean="0">
                <a:latin typeface="Arial (Body)"/>
              </a:rPr>
              <a:t> </a:t>
            </a:r>
            <a:r>
              <a:rPr lang="en-US" dirty="0" err="1" smtClean="0">
                <a:latin typeface="Arial (Body)"/>
              </a:rPr>
              <a:t>dữ</a:t>
            </a:r>
            <a:r>
              <a:rPr lang="en-US" dirty="0" smtClean="0">
                <a:latin typeface="Arial (Body)"/>
              </a:rPr>
              <a:t> </a:t>
            </a:r>
            <a:r>
              <a:rPr lang="en-US" dirty="0" err="1" smtClean="0">
                <a:latin typeface="Arial (Body)"/>
              </a:rPr>
              <a:t>liệu</a:t>
            </a:r>
            <a:r>
              <a:rPr lang="en-US" dirty="0" smtClean="0">
                <a:latin typeface="Arial (Body)"/>
              </a:rPr>
              <a:t> </a:t>
            </a:r>
            <a:r>
              <a:rPr lang="en-US" dirty="0" err="1" smtClean="0">
                <a:latin typeface="Arial (Body)"/>
              </a:rPr>
              <a:t>của</a:t>
            </a:r>
            <a:r>
              <a:rPr lang="en-US" dirty="0" smtClean="0">
                <a:latin typeface="Arial (Body)"/>
              </a:rPr>
              <a:t> </a:t>
            </a:r>
            <a:r>
              <a:rPr lang="en-US" dirty="0" err="1" smtClean="0">
                <a:latin typeface="Arial (Body)"/>
              </a:rPr>
              <a:t>một</a:t>
            </a:r>
            <a:r>
              <a:rPr lang="en-US" dirty="0" smtClean="0">
                <a:latin typeface="Arial (Body)"/>
              </a:rPr>
              <a:t> </a:t>
            </a:r>
            <a:r>
              <a:rPr lang="en-US" dirty="0" err="1" smtClean="0">
                <a:latin typeface="Arial (Body)"/>
              </a:rPr>
              <a:t>nội</a:t>
            </a:r>
            <a:r>
              <a:rPr lang="en-US" dirty="0" smtClean="0">
                <a:latin typeface="Arial (Body)"/>
              </a:rPr>
              <a:t> </a:t>
            </a:r>
            <a:r>
              <a:rPr lang="en-US" dirty="0" err="1" smtClean="0">
                <a:latin typeface="Arial (Body)"/>
              </a:rPr>
              <a:t>bộ</a:t>
            </a:r>
            <a:r>
              <a:rPr lang="en-US" dirty="0" smtClean="0">
                <a:latin typeface="Arial (Body)"/>
              </a:rPr>
              <a:t> hay </a:t>
            </a:r>
            <a:r>
              <a:rPr lang="en-US" dirty="0" err="1" smtClean="0">
                <a:latin typeface="Arial (Body)"/>
              </a:rPr>
              <a:t>dữ</a:t>
            </a:r>
            <a:r>
              <a:rPr lang="en-US" dirty="0" smtClean="0">
                <a:latin typeface="Arial (Body)"/>
              </a:rPr>
              <a:t> </a:t>
            </a:r>
            <a:r>
              <a:rPr lang="en-US" dirty="0" err="1" smtClean="0">
                <a:latin typeface="Arial (Body)"/>
              </a:rPr>
              <a:t>liệu</a:t>
            </a:r>
            <a:r>
              <a:rPr lang="en-US" dirty="0" smtClean="0">
                <a:latin typeface="Arial (Body)"/>
              </a:rPr>
              <a:t> </a:t>
            </a:r>
            <a:r>
              <a:rPr lang="en-US" dirty="0" err="1" smtClean="0">
                <a:latin typeface="Arial (Body)"/>
              </a:rPr>
              <a:t>của</a:t>
            </a:r>
            <a:r>
              <a:rPr lang="en-US" dirty="0" smtClean="0">
                <a:latin typeface="Arial (Body)"/>
              </a:rPr>
              <a:t> </a:t>
            </a:r>
            <a:r>
              <a:rPr lang="en-US" dirty="0" err="1" smtClean="0">
                <a:latin typeface="Arial (Body)"/>
              </a:rPr>
              <a:t>người</a:t>
            </a:r>
            <a:r>
              <a:rPr lang="en-US" dirty="0" smtClean="0">
                <a:latin typeface="Arial (Body)"/>
              </a:rPr>
              <a:t> </a:t>
            </a:r>
            <a:r>
              <a:rPr lang="en-US" dirty="0" err="1" smtClean="0">
                <a:latin typeface="Arial (Body)"/>
              </a:rPr>
              <a:t>dùng</a:t>
            </a:r>
            <a:r>
              <a:rPr lang="en-US" dirty="0" smtClean="0">
                <a:latin typeface="Arial (Body)"/>
              </a:rPr>
              <a:t> </a:t>
            </a:r>
            <a:r>
              <a:rPr lang="en-US" dirty="0" err="1" smtClean="0">
                <a:latin typeface="Arial (Body)"/>
              </a:rPr>
              <a:t>khác</a:t>
            </a:r>
            <a:r>
              <a:rPr lang="en-US" dirty="0" smtClean="0">
                <a:latin typeface="Arial (Body)"/>
              </a:rPr>
              <a:t>.</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en-US" dirty="0" err="1" smtClean="0">
                <a:latin typeface="Arial (Body)"/>
              </a:rPr>
              <a:t>Điều</a:t>
            </a:r>
            <a:r>
              <a:rPr lang="en-US" dirty="0" smtClean="0">
                <a:latin typeface="Arial (Body)"/>
              </a:rPr>
              <a:t> </a:t>
            </a:r>
            <a:r>
              <a:rPr lang="en-US" dirty="0" err="1" smtClean="0">
                <a:latin typeface="Arial (Body)"/>
              </a:rPr>
              <a:t>này</a:t>
            </a:r>
            <a:r>
              <a:rPr lang="en-US" dirty="0" smtClean="0">
                <a:latin typeface="Arial (Body)"/>
              </a:rPr>
              <a:t> </a:t>
            </a:r>
            <a:r>
              <a:rPr lang="en-US" dirty="0" err="1" smtClean="0">
                <a:latin typeface="Arial (Body)"/>
              </a:rPr>
              <a:t>cho</a:t>
            </a:r>
            <a:r>
              <a:rPr lang="en-US" dirty="0" smtClean="0">
                <a:latin typeface="Arial (Body)"/>
              </a:rPr>
              <a:t> </a:t>
            </a:r>
            <a:r>
              <a:rPr lang="en-US" dirty="0" err="1" smtClean="0">
                <a:latin typeface="Arial (Body)"/>
              </a:rPr>
              <a:t>phép</a:t>
            </a:r>
            <a:r>
              <a:rPr lang="en-US" dirty="0" smtClean="0">
                <a:latin typeface="Arial (Body)"/>
              </a:rPr>
              <a:t> </a:t>
            </a:r>
            <a:r>
              <a:rPr lang="en-US" dirty="0" err="1" smtClean="0">
                <a:latin typeface="Arial (Body)"/>
              </a:rPr>
              <a:t>kẻ</a:t>
            </a:r>
            <a:r>
              <a:rPr lang="en-US" dirty="0" smtClean="0">
                <a:latin typeface="Arial (Body)"/>
              </a:rPr>
              <a:t> </a:t>
            </a:r>
            <a:r>
              <a:rPr lang="en-US" dirty="0" err="1" smtClean="0">
                <a:latin typeface="Arial (Body)"/>
              </a:rPr>
              <a:t>tấn</a:t>
            </a:r>
            <a:r>
              <a:rPr lang="en-US" dirty="0" smtClean="0">
                <a:latin typeface="Arial (Body)"/>
              </a:rPr>
              <a:t> </a:t>
            </a:r>
            <a:r>
              <a:rPr lang="en-US" dirty="0" err="1" smtClean="0">
                <a:latin typeface="Arial (Body)"/>
              </a:rPr>
              <a:t>công</a:t>
            </a:r>
            <a:r>
              <a:rPr lang="en-US" dirty="0" smtClean="0">
                <a:latin typeface="Arial (Body)"/>
              </a:rPr>
              <a:t> </a:t>
            </a:r>
            <a:r>
              <a:rPr lang="en-US" dirty="0" err="1" smtClean="0">
                <a:latin typeface="Arial (Body)"/>
              </a:rPr>
              <a:t>có</a:t>
            </a:r>
            <a:r>
              <a:rPr lang="en-US" dirty="0" smtClean="0">
                <a:latin typeface="Arial (Body)"/>
              </a:rPr>
              <a:t> </a:t>
            </a:r>
            <a:r>
              <a:rPr lang="en-US" dirty="0" err="1" smtClean="0">
                <a:latin typeface="Arial (Body)"/>
              </a:rPr>
              <a:t>thể</a:t>
            </a:r>
            <a:r>
              <a:rPr lang="en-US" dirty="0" smtClean="0">
                <a:latin typeface="Arial (Body)"/>
              </a:rPr>
              <a:t> </a:t>
            </a:r>
            <a:r>
              <a:rPr lang="en-US" dirty="0" err="1" smtClean="0">
                <a:latin typeface="Arial (Body)"/>
              </a:rPr>
              <a:t>truy</a:t>
            </a:r>
            <a:r>
              <a:rPr lang="en-US" dirty="0" smtClean="0">
                <a:latin typeface="Arial (Body)"/>
              </a:rPr>
              <a:t> </a:t>
            </a:r>
            <a:r>
              <a:rPr lang="en-US" dirty="0" err="1" smtClean="0">
                <a:latin typeface="Arial (Body)"/>
              </a:rPr>
              <a:t>cập</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tài</a:t>
            </a:r>
            <a:r>
              <a:rPr lang="en-US" dirty="0" smtClean="0">
                <a:latin typeface="Arial (Body)"/>
              </a:rPr>
              <a:t> </a:t>
            </a:r>
            <a:r>
              <a:rPr lang="en-US" dirty="0" err="1" smtClean="0">
                <a:latin typeface="Arial (Body)"/>
              </a:rPr>
              <a:t>liệu</a:t>
            </a:r>
            <a:r>
              <a:rPr lang="en-US" dirty="0" smtClean="0">
                <a:latin typeface="Arial (Body)"/>
              </a:rPr>
              <a:t> </a:t>
            </a:r>
            <a:r>
              <a:rPr lang="en-US" dirty="0" err="1" smtClean="0">
                <a:latin typeface="Arial (Body)"/>
              </a:rPr>
              <a:t>này</a:t>
            </a:r>
            <a:r>
              <a:rPr lang="en-US" dirty="0" smtClean="0">
                <a:latin typeface="Arial (Body)"/>
              </a:rPr>
              <a:t> </a:t>
            </a:r>
            <a:r>
              <a:rPr lang="en-US" dirty="0" err="1" smtClean="0">
                <a:latin typeface="Arial (Body)"/>
              </a:rPr>
              <a:t>một</a:t>
            </a:r>
            <a:r>
              <a:rPr lang="en-US" dirty="0" smtClean="0">
                <a:latin typeface="Arial (Body)"/>
              </a:rPr>
              <a:t> </a:t>
            </a:r>
            <a:r>
              <a:rPr lang="en-US" dirty="0" err="1" smtClean="0">
                <a:latin typeface="Arial (Body)"/>
              </a:rPr>
              <a:t>cách</a:t>
            </a:r>
            <a:r>
              <a:rPr lang="en-US" dirty="0" smtClean="0">
                <a:latin typeface="Arial (Body)"/>
              </a:rPr>
              <a:t> </a:t>
            </a:r>
            <a:r>
              <a:rPr lang="en-US" dirty="0" err="1" smtClean="0">
                <a:latin typeface="Arial (Body)"/>
              </a:rPr>
              <a:t>trái</a:t>
            </a:r>
            <a:r>
              <a:rPr lang="en-US" dirty="0" smtClean="0">
                <a:latin typeface="Arial (Body)"/>
              </a:rPr>
              <a:t> </a:t>
            </a:r>
            <a:r>
              <a:rPr lang="en-US" dirty="0" err="1" smtClean="0">
                <a:latin typeface="Arial (Body)"/>
              </a:rPr>
              <a:t>phép</a:t>
            </a:r>
            <a:r>
              <a:rPr lang="en-US" dirty="0" smtClean="0">
                <a:latin typeface="Arial (Body)"/>
              </a:rPr>
              <a:t>, </a:t>
            </a:r>
            <a:r>
              <a:rPr lang="en-US" dirty="0" err="1" smtClean="0">
                <a:latin typeface="Arial (Body)"/>
              </a:rPr>
              <a:t>thu</a:t>
            </a:r>
            <a:r>
              <a:rPr lang="en-US" dirty="0" smtClean="0">
                <a:latin typeface="Arial (Body)"/>
              </a:rPr>
              <a:t> </a:t>
            </a:r>
            <a:r>
              <a:rPr lang="en-US" dirty="0" err="1" smtClean="0">
                <a:latin typeface="Arial (Body)"/>
              </a:rPr>
              <a:t>thập</a:t>
            </a:r>
            <a:r>
              <a:rPr lang="en-US" dirty="0" smtClean="0">
                <a:latin typeface="Arial (Body)"/>
              </a:rPr>
              <a:t> </a:t>
            </a:r>
            <a:r>
              <a:rPr lang="en-US" dirty="0" err="1" smtClean="0">
                <a:latin typeface="Arial (Body)"/>
              </a:rPr>
              <a:t>vd</a:t>
            </a:r>
            <a:r>
              <a:rPr lang="en-US" dirty="0" smtClean="0">
                <a:latin typeface="Arial (Body)"/>
              </a:rPr>
              <a:t> (credit card, </a:t>
            </a:r>
            <a:r>
              <a:rPr lang="en-US" dirty="0" err="1" smtClean="0">
                <a:latin typeface="Arial (Body)"/>
              </a:rPr>
              <a:t>mã</a:t>
            </a:r>
            <a:r>
              <a:rPr lang="en-US" dirty="0" smtClean="0">
                <a:latin typeface="Arial (Body)"/>
              </a:rPr>
              <a:t> </a:t>
            </a:r>
            <a:r>
              <a:rPr lang="en-US" dirty="0" err="1" smtClean="0">
                <a:latin typeface="Arial (Body)"/>
              </a:rPr>
              <a:t>khách</a:t>
            </a:r>
            <a:r>
              <a:rPr lang="en-US" dirty="0" smtClean="0">
                <a:latin typeface="Arial (Body)"/>
              </a:rPr>
              <a:t> </a:t>
            </a:r>
            <a:r>
              <a:rPr lang="en-US" dirty="0" err="1" smtClean="0">
                <a:latin typeface="Arial (Body)"/>
              </a:rPr>
              <a:t>hàng</a:t>
            </a:r>
            <a:r>
              <a:rPr lang="en-US" dirty="0" smtClean="0">
                <a:latin typeface="Arial (Body)"/>
              </a:rPr>
              <a:t>, v.v..)</a:t>
            </a:r>
            <a:endParaRPr lang="en-US" dirty="0">
              <a:latin typeface="Arial (Bod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Body)"/>
              </a:rPr>
              <a:t>5 - Security </a:t>
            </a:r>
            <a:r>
              <a:rPr lang="en-US" dirty="0" err="1" smtClean="0">
                <a:latin typeface="Arial (Body)"/>
              </a:rPr>
              <a:t>Misconfiguration</a:t>
            </a:r>
            <a:endParaRPr lang="en-US" dirty="0">
              <a:latin typeface="Arial (Body)"/>
            </a:endParaRPr>
          </a:p>
        </p:txBody>
      </p:sp>
      <p:sp>
        <p:nvSpPr>
          <p:cNvPr id="3" name="Vertical Text Placeholder 2"/>
          <p:cNvSpPr>
            <a:spLocks noGrp="1"/>
          </p:cNvSpPr>
          <p:nvPr>
            <p:ph type="body" orient="vert" idx="1"/>
          </p:nvPr>
        </p:nvSpPr>
        <p:spPr/>
        <p:txBody>
          <a:bodyPr vert="horz"/>
          <a:lstStyle/>
          <a:p>
            <a:r>
              <a:rPr lang="en-US" dirty="0" err="1" smtClean="0">
                <a:latin typeface="Arial (Body)"/>
              </a:rPr>
              <a:t>Nguyên</a:t>
            </a:r>
            <a:r>
              <a:rPr lang="en-US" dirty="0" smtClean="0">
                <a:latin typeface="Arial (Body)"/>
              </a:rPr>
              <a:t> </a:t>
            </a:r>
            <a:r>
              <a:rPr lang="en-US" dirty="0" err="1" smtClean="0">
                <a:latin typeface="Arial (Body)"/>
              </a:rPr>
              <a:t>nhân</a:t>
            </a:r>
            <a:r>
              <a:rPr lang="en-US" dirty="0" smtClean="0">
                <a:latin typeface="Arial (Body)"/>
              </a:rPr>
              <a:t>: </a:t>
            </a:r>
            <a:r>
              <a:rPr lang="en-US" dirty="0" err="1" smtClean="0">
                <a:latin typeface="Arial (Body)"/>
              </a:rPr>
              <a:t>Không</a:t>
            </a:r>
            <a:r>
              <a:rPr lang="en-US" dirty="0" smtClean="0">
                <a:latin typeface="Arial (Body)"/>
              </a:rPr>
              <a:t> </a:t>
            </a:r>
            <a:r>
              <a:rPr lang="en-US" dirty="0" err="1" smtClean="0">
                <a:latin typeface="Arial (Body)"/>
              </a:rPr>
              <a:t>thắt</a:t>
            </a:r>
            <a:r>
              <a:rPr lang="en-US" dirty="0" smtClean="0">
                <a:latin typeface="Arial (Body)"/>
              </a:rPr>
              <a:t> </a:t>
            </a:r>
            <a:r>
              <a:rPr lang="en-US" dirty="0" err="1" smtClean="0">
                <a:latin typeface="Arial (Body)"/>
              </a:rPr>
              <a:t>chặt</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cấu</a:t>
            </a:r>
            <a:r>
              <a:rPr lang="en-US" dirty="0" smtClean="0">
                <a:latin typeface="Arial (Body)"/>
              </a:rPr>
              <a:t> </a:t>
            </a:r>
            <a:r>
              <a:rPr lang="en-US" dirty="0" err="1" smtClean="0">
                <a:latin typeface="Arial (Body)"/>
              </a:rPr>
              <a:t>hình</a:t>
            </a:r>
            <a:r>
              <a:rPr lang="en-US" dirty="0" smtClean="0">
                <a:latin typeface="Arial (Body)"/>
              </a:rPr>
              <a:t> </a:t>
            </a:r>
            <a:r>
              <a:rPr lang="en-US" dirty="0" err="1" smtClean="0">
                <a:latin typeface="Arial (Body)"/>
              </a:rPr>
              <a:t>bảo</a:t>
            </a:r>
            <a:r>
              <a:rPr lang="en-US" dirty="0" smtClean="0">
                <a:latin typeface="Arial (Body)"/>
              </a:rPr>
              <a:t> </a:t>
            </a:r>
            <a:r>
              <a:rPr lang="en-US" dirty="0" err="1" smtClean="0">
                <a:latin typeface="Arial (Body)"/>
              </a:rPr>
              <a:t>mật</a:t>
            </a:r>
            <a:r>
              <a:rPr lang="en-US" dirty="0" smtClean="0">
                <a:latin typeface="Arial (Body)"/>
              </a:rPr>
              <a:t> </a:t>
            </a:r>
            <a:r>
              <a:rPr lang="en-US" dirty="0" err="1" smtClean="0">
                <a:latin typeface="Arial (Body)"/>
              </a:rPr>
              <a:t>tại</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tầng</a:t>
            </a:r>
            <a:r>
              <a:rPr lang="en-US" dirty="0" smtClean="0">
                <a:latin typeface="Arial (Body)"/>
              </a:rPr>
              <a:t> </a:t>
            </a:r>
            <a:r>
              <a:rPr lang="en-US" dirty="0" err="1" smtClean="0">
                <a:latin typeface="Arial (Body)"/>
              </a:rPr>
              <a:t>kiến</a:t>
            </a:r>
            <a:r>
              <a:rPr lang="en-US" dirty="0" smtClean="0">
                <a:latin typeface="Arial (Body)"/>
              </a:rPr>
              <a:t> </a:t>
            </a:r>
            <a:r>
              <a:rPr lang="en-US" dirty="0" err="1" smtClean="0">
                <a:latin typeface="Arial (Body)"/>
              </a:rPr>
              <a:t>trúc</a:t>
            </a:r>
            <a:r>
              <a:rPr lang="en-US" dirty="0" smtClean="0">
                <a:latin typeface="Arial (Body)"/>
              </a:rPr>
              <a:t> web </a:t>
            </a:r>
            <a:r>
              <a:rPr lang="en-US" dirty="0" err="1" smtClean="0">
                <a:latin typeface="Arial (Body)"/>
              </a:rPr>
              <a:t>cần</a:t>
            </a:r>
            <a:r>
              <a:rPr lang="en-US" dirty="0" smtClean="0">
                <a:latin typeface="Arial (Body)"/>
              </a:rPr>
              <a:t> </a:t>
            </a:r>
            <a:r>
              <a:rPr lang="en-US" dirty="0" err="1" smtClean="0">
                <a:latin typeface="Arial (Body)"/>
              </a:rPr>
              <a:t>thiết</a:t>
            </a:r>
            <a:r>
              <a:rPr lang="en-US" dirty="0" smtClean="0">
                <a:latin typeface="Arial (Body)"/>
              </a:rPr>
              <a:t> platform, OS, </a:t>
            </a:r>
            <a:r>
              <a:rPr lang="en-US" dirty="0" err="1" smtClean="0">
                <a:latin typeface="Arial (Body)"/>
              </a:rPr>
              <a:t>webserver</a:t>
            </a:r>
            <a:r>
              <a:rPr lang="en-US" dirty="0" smtClean="0">
                <a:latin typeface="Arial (Body)"/>
              </a:rPr>
              <a:t>, database, framework.</a:t>
            </a:r>
          </a:p>
          <a:p>
            <a:r>
              <a:rPr lang="en-US" dirty="0" err="1" smtClean="0">
                <a:latin typeface="Arial (Body)"/>
              </a:rPr>
              <a:t>Nguy</a:t>
            </a:r>
            <a:r>
              <a:rPr lang="en-US" dirty="0" smtClean="0">
                <a:latin typeface="Arial (Body)"/>
              </a:rPr>
              <a:t> </a:t>
            </a:r>
            <a:r>
              <a:rPr lang="en-US" dirty="0" err="1" smtClean="0">
                <a:latin typeface="Arial (Body)"/>
              </a:rPr>
              <a:t>cơ</a:t>
            </a:r>
            <a:r>
              <a:rPr lang="en-US" dirty="0" smtClean="0">
                <a:latin typeface="Arial (Body)"/>
              </a:rPr>
              <a:t>: </a:t>
            </a:r>
            <a:r>
              <a:rPr lang="en-US" dirty="0" err="1">
                <a:latin typeface="Arial (Body)"/>
              </a:rPr>
              <a:t>N</a:t>
            </a:r>
            <a:r>
              <a:rPr lang="en-US" dirty="0" err="1" smtClean="0">
                <a:latin typeface="Arial (Body)"/>
              </a:rPr>
              <a:t>guy</a:t>
            </a:r>
            <a:r>
              <a:rPr lang="en-US" dirty="0" smtClean="0">
                <a:latin typeface="Arial (Body)"/>
              </a:rPr>
              <a:t> </a:t>
            </a:r>
            <a:r>
              <a:rPr lang="en-US" dirty="0" err="1" smtClean="0">
                <a:latin typeface="Arial (Body)"/>
              </a:rPr>
              <a:t>cơ</a:t>
            </a:r>
            <a:r>
              <a:rPr lang="en-US" dirty="0" smtClean="0">
                <a:latin typeface="Arial (Body)"/>
              </a:rPr>
              <a:t> </a:t>
            </a:r>
            <a:r>
              <a:rPr lang="en-US" dirty="0" err="1" smtClean="0">
                <a:latin typeface="Arial (Body)"/>
              </a:rPr>
              <a:t>bị</a:t>
            </a:r>
            <a:r>
              <a:rPr lang="en-US" dirty="0" smtClean="0">
                <a:latin typeface="Arial (Body)"/>
              </a:rPr>
              <a:t> </a:t>
            </a:r>
            <a:r>
              <a:rPr lang="en-US" dirty="0" err="1" smtClean="0">
                <a:latin typeface="Arial (Body)"/>
              </a:rPr>
              <a:t>khai</a:t>
            </a:r>
            <a:r>
              <a:rPr lang="en-US" dirty="0" smtClean="0">
                <a:latin typeface="Arial (Body)"/>
              </a:rPr>
              <a:t> </a:t>
            </a:r>
            <a:r>
              <a:rPr lang="en-US" dirty="0" err="1" smtClean="0">
                <a:latin typeface="Arial (Body)"/>
              </a:rPr>
              <a:t>thác</a:t>
            </a:r>
            <a:r>
              <a:rPr lang="en-US" dirty="0" smtClean="0">
                <a:latin typeface="Arial (Body)"/>
              </a:rPr>
              <a:t> </a:t>
            </a:r>
            <a:r>
              <a:rPr lang="en-US" dirty="0" err="1" smtClean="0">
                <a:latin typeface="Arial (Body)"/>
              </a:rPr>
              <a:t>vào</a:t>
            </a:r>
            <a:r>
              <a:rPr lang="en-US" dirty="0" smtClean="0">
                <a:latin typeface="Arial (Body)"/>
              </a:rPr>
              <a:t> </a:t>
            </a:r>
            <a:r>
              <a:rPr lang="en-US" dirty="0" err="1" smtClean="0">
                <a:latin typeface="Arial (Body)"/>
              </a:rPr>
              <a:t>ứng</a:t>
            </a:r>
            <a:r>
              <a:rPr lang="en-US" dirty="0" smtClean="0">
                <a:latin typeface="Arial (Body)"/>
              </a:rPr>
              <a:t> </a:t>
            </a:r>
            <a:r>
              <a:rPr lang="en-US" dirty="0" err="1" smtClean="0">
                <a:latin typeface="Arial (Body)"/>
              </a:rPr>
              <a:t>dụng</a:t>
            </a:r>
            <a:r>
              <a:rPr lang="en-US" dirty="0" smtClean="0">
                <a:latin typeface="Arial (Body)"/>
              </a:rPr>
              <a:t>, </a:t>
            </a:r>
            <a:r>
              <a:rPr lang="vi-VN" dirty="0" smtClean="0">
                <a:latin typeface="Arial (Body)"/>
              </a:rPr>
              <a:t>ví dụ để lộ ra những thông tin quan trọng khi trao đổi các gói tin.</a:t>
            </a:r>
            <a:endParaRPr lang="en-US" dirty="0">
              <a:latin typeface="Arial (Bod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1047</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OWASP là gì?</vt:lpstr>
      <vt:lpstr>OWASP được cung cấp miễn phí và mở</vt:lpstr>
      <vt:lpstr>Top 10 OWASP</vt:lpstr>
      <vt:lpstr>Slide 4</vt:lpstr>
      <vt:lpstr>1 - Injection</vt:lpstr>
      <vt:lpstr>2 - Broken Authentication and Session Management</vt:lpstr>
      <vt:lpstr>3 - Cross-Site Scripting (XSS)</vt:lpstr>
      <vt:lpstr>4 - Insecure Direct Object References</vt:lpstr>
      <vt:lpstr>5 - Security Misconfiguration</vt:lpstr>
      <vt:lpstr>6 - Cross-Site Request Forgery (CSRF)</vt:lpstr>
      <vt:lpstr>7 - Using Known Vulnerable Components</vt:lpstr>
      <vt:lpstr>8 - Sensitive Data Exposure</vt:lpstr>
      <vt:lpstr>9 - Missing Function Level Access Control </vt:lpstr>
      <vt:lpstr>10 - Unvalidated Redirects and Forwards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là gì?</dc:title>
  <dc:creator>TUAN</dc:creator>
  <cp:lastModifiedBy>TUAN</cp:lastModifiedBy>
  <cp:revision>29</cp:revision>
  <dcterms:created xsi:type="dcterms:W3CDTF">2017-02-22T02:28:27Z</dcterms:created>
  <dcterms:modified xsi:type="dcterms:W3CDTF">2017-02-22T08:45:07Z</dcterms:modified>
</cp:coreProperties>
</file>