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c3247a36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c3247a36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c3247a36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c3247a36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c3247a36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c3247a36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c3247a36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c3247a36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c3247a36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c3247a36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c3247a36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c3247a36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c3247a36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c3247a36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c3247a36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c3247a36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c3247a360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c3247a360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c3247a36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c3247a36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c3247a3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c3247a3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c3247a3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c3247a3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c3247a3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c3247a3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c3247a3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c3247a3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c3247a36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c3247a36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c3247a36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c3247a36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c3247a36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c3247a36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c3247a36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c3247a36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lang="vi" sz="3000">
                <a:highlight>
                  <a:srgbClr val="FFFFFF"/>
                </a:highlight>
                <a:latin typeface="Roboto"/>
                <a:ea typeface="Roboto"/>
                <a:cs typeface="Roboto"/>
                <a:sym typeface="Roboto"/>
              </a:rPr>
              <a:t>MySQL Backup Utility: mysqldump</a:t>
            </a:r>
            <a:endParaRPr sz="3000">
              <a:highlight>
                <a:srgbClr val="FFFFFF"/>
              </a:highlight>
              <a:latin typeface="Roboto"/>
              <a:ea typeface="Roboto"/>
              <a:cs typeface="Roboto"/>
              <a:sym typeface="Roboto"/>
            </a:endParaRPr>
          </a:p>
          <a:p>
            <a:pPr indent="0" lvl="0" marL="0" rtl="0" algn="ctr">
              <a:spcBef>
                <a:spcPts val="0"/>
              </a:spcBef>
              <a:spcAft>
                <a:spcPts val="0"/>
              </a:spcAft>
              <a:buNone/>
            </a:pPr>
            <a:r>
              <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vi"/>
              <a:t>GV: Phạm Thị Quỳnh Trang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vi" sz="2500">
                <a:highlight>
                  <a:srgbClr val="FFFFFF"/>
                </a:highlight>
                <a:latin typeface="Roboto"/>
                <a:ea typeface="Roboto"/>
                <a:cs typeface="Roboto"/>
                <a:sym typeface="Roboto"/>
              </a:rPr>
              <a:t>The mysqldump tool examples</a:t>
            </a:r>
            <a:endParaRPr sz="2500">
              <a:highlight>
                <a:srgbClr val="FFFFFF"/>
              </a:highlight>
              <a:latin typeface="Roboto"/>
              <a:ea typeface="Roboto"/>
              <a:cs typeface="Roboto"/>
              <a:sym typeface="Roboto"/>
            </a:endParaRPr>
          </a:p>
          <a:p>
            <a:pPr indent="0" lvl="0" marL="0" rtl="0" algn="l">
              <a:spcBef>
                <a:spcPts val="0"/>
              </a:spcBef>
              <a:spcAft>
                <a:spcPts val="0"/>
              </a:spcAft>
              <a:buNone/>
            </a:pPr>
            <a:r>
              <a:t/>
            </a:r>
            <a:endParaRPr sz="2500"/>
          </a:p>
          <a:p>
            <a:pPr indent="0" lvl="0" marL="0" rtl="0" algn="l">
              <a:spcBef>
                <a:spcPts val="0"/>
              </a:spcBef>
              <a:spcAft>
                <a:spcPts val="0"/>
              </a:spcAft>
              <a:buNone/>
            </a:pPr>
            <a:r>
              <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vi" sz="1300">
                <a:solidFill>
                  <a:schemeClr val="dk1"/>
                </a:solidFill>
                <a:highlight>
                  <a:srgbClr val="FFFFFF"/>
                </a:highlight>
                <a:latin typeface="Roboto"/>
                <a:ea typeface="Roboto"/>
                <a:cs typeface="Roboto"/>
                <a:sym typeface="Roboto"/>
              </a:rPr>
              <a:t>4) Creating a backup of specific tables in a database</a:t>
            </a:r>
            <a:endParaRPr sz="1300">
              <a:solidFill>
                <a:schemeClr val="dk1"/>
              </a:solidFill>
              <a:highlight>
                <a:srgbClr val="FFFFFF"/>
              </a:highlight>
              <a:latin typeface="Roboto"/>
              <a:ea typeface="Roboto"/>
              <a:cs typeface="Roboto"/>
              <a:sym typeface="Roboto"/>
            </a:endParaRPr>
          </a:p>
          <a:p>
            <a:pPr indent="0" lvl="0" marL="0" rtl="0" algn="l">
              <a:spcBef>
                <a:spcPts val="1400"/>
              </a:spcBef>
              <a:spcAft>
                <a:spcPts val="0"/>
              </a:spcAft>
              <a:buClr>
                <a:schemeClr val="dk1"/>
              </a:buClr>
              <a:buSzPts val="1100"/>
              <a:buFont typeface="Arial"/>
              <a:buNone/>
            </a:pPr>
            <a:r>
              <a:t/>
            </a:r>
            <a:endParaRPr sz="13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To make a backup of one or more tables from a database, you use the following command:</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vi" sz="1200">
                <a:solidFill>
                  <a:srgbClr val="212529"/>
                </a:solidFill>
                <a:highlight>
                  <a:srgbClr val="FFFFFF"/>
                </a:highlight>
                <a:latin typeface="Roboto Mono"/>
                <a:ea typeface="Roboto Mono"/>
                <a:cs typeface="Roboto Mono"/>
                <a:sym typeface="Roboto Mono"/>
              </a:rPr>
              <a:t>mysqldump -u username -p db_name tbl_name1, tbl_name2,... &gt; path_to_backup_file</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200">
              <a:solidFill>
                <a:srgbClr val="212529"/>
              </a:solidFill>
              <a:highlight>
                <a:srgbClr val="FFFFFF"/>
              </a:highlight>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For example, to make a backup of the </a:t>
            </a:r>
            <a:r>
              <a:rPr lang="vi" sz="1200">
                <a:solidFill>
                  <a:srgbClr val="212529"/>
                </a:solidFill>
                <a:highlight>
                  <a:srgbClr val="FFFFFF"/>
                </a:highlight>
                <a:latin typeface="Roboto Mono"/>
                <a:ea typeface="Roboto Mono"/>
                <a:cs typeface="Roboto Mono"/>
                <a:sym typeface="Roboto Mono"/>
              </a:rPr>
              <a:t>employees</a:t>
            </a:r>
            <a:r>
              <a:rPr lang="vi" sz="1200">
                <a:solidFill>
                  <a:srgbClr val="212529"/>
                </a:solidFill>
                <a:highlight>
                  <a:srgbClr val="FFFFFF"/>
                </a:highlight>
                <a:latin typeface="Roboto"/>
                <a:ea typeface="Roboto"/>
                <a:cs typeface="Roboto"/>
                <a:sym typeface="Roboto"/>
              </a:rPr>
              <a:t> table from the </a:t>
            </a:r>
            <a:r>
              <a:rPr lang="vi" sz="1200">
                <a:solidFill>
                  <a:srgbClr val="212529"/>
                </a:solidFill>
                <a:highlight>
                  <a:srgbClr val="FFFFFF"/>
                </a:highlight>
                <a:latin typeface="Roboto Mono"/>
                <a:ea typeface="Roboto Mono"/>
                <a:cs typeface="Roboto Mono"/>
                <a:sym typeface="Roboto Mono"/>
              </a:rPr>
              <a:t>classicmodels</a:t>
            </a:r>
            <a:r>
              <a:rPr lang="vi" sz="1200">
                <a:solidFill>
                  <a:srgbClr val="212529"/>
                </a:solidFill>
                <a:highlight>
                  <a:srgbClr val="FFFFFF"/>
                </a:highlight>
                <a:latin typeface="Roboto"/>
                <a:ea typeface="Roboto"/>
                <a:cs typeface="Roboto"/>
                <a:sym typeface="Roboto"/>
              </a:rPr>
              <a:t> database, you use the following command:</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root -p classicmodels employees &gt; d:\backup\employees.sql</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sz="1300">
              <a:solidFill>
                <a:schemeClr val="dk1"/>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4000"/>
              <a:buFont typeface="Arial"/>
              <a:buNone/>
            </a:pPr>
            <a:r>
              <a:rPr lang="vi" sz="2500">
                <a:highlight>
                  <a:srgbClr val="FFFFFF"/>
                </a:highlight>
                <a:latin typeface="Roboto"/>
                <a:ea typeface="Roboto"/>
                <a:cs typeface="Roboto"/>
                <a:sym typeface="Roboto"/>
              </a:rPr>
              <a:t>The mysqldump tool examples</a:t>
            </a:r>
            <a:endParaRPr sz="2500">
              <a:highlight>
                <a:srgbClr val="FFFFFF"/>
              </a:highlight>
              <a:latin typeface="Roboto"/>
              <a:ea typeface="Roboto"/>
              <a:cs typeface="Roboto"/>
              <a:sym typeface="Roboto"/>
            </a:endParaRPr>
          </a:p>
          <a:p>
            <a:pPr indent="0" lvl="0" marL="0" rtl="0" algn="l">
              <a:spcBef>
                <a:spcPts val="0"/>
              </a:spcBef>
              <a:spcAft>
                <a:spcPts val="0"/>
              </a:spcAft>
              <a:buClr>
                <a:schemeClr val="dk1"/>
              </a:buClr>
              <a:buSzPct val="44000"/>
              <a:buFont typeface="Arial"/>
              <a:buNone/>
            </a:pPr>
            <a:r>
              <a:t/>
            </a:r>
            <a:endParaRPr sz="25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vi" sz="1300">
                <a:solidFill>
                  <a:schemeClr val="dk1"/>
                </a:solidFill>
                <a:highlight>
                  <a:srgbClr val="FFFFFF"/>
                </a:highlight>
                <a:latin typeface="Roboto"/>
                <a:ea typeface="Roboto"/>
                <a:cs typeface="Roboto"/>
                <a:sym typeface="Roboto"/>
              </a:rPr>
              <a:t>5) Creating a backup of the database structure only</a:t>
            </a:r>
            <a:endParaRPr sz="13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To make a backup of the database structure only, you use the </a:t>
            </a:r>
            <a:r>
              <a:rPr lang="vi" sz="1200">
                <a:solidFill>
                  <a:srgbClr val="212529"/>
                </a:solidFill>
                <a:highlight>
                  <a:srgbClr val="FFFFFF"/>
                </a:highlight>
                <a:latin typeface="Roboto Mono"/>
                <a:ea typeface="Roboto Mono"/>
                <a:cs typeface="Roboto Mono"/>
                <a:sym typeface="Roboto Mono"/>
              </a:rPr>
              <a:t>-d</a:t>
            </a:r>
            <a:r>
              <a:rPr lang="vi" sz="1200">
                <a:solidFill>
                  <a:srgbClr val="212529"/>
                </a:solidFill>
                <a:highlight>
                  <a:srgbClr val="FFFFFF"/>
                </a:highlight>
                <a:latin typeface="Roboto"/>
                <a:ea typeface="Roboto"/>
                <a:cs typeface="Roboto"/>
                <a:sym typeface="Roboto"/>
              </a:rPr>
              <a:t> option:</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username -p -d db_name &gt; path_to_backup_file</a:t>
            </a:r>
            <a:endParaRPr sz="1200">
              <a:solidFill>
                <a:srgbClr val="212529"/>
              </a:solidFill>
              <a:highlight>
                <a:srgbClr val="FFFFFF"/>
              </a:highlight>
              <a:latin typeface="Roboto Mono"/>
              <a:ea typeface="Roboto Mono"/>
              <a:cs typeface="Roboto Mono"/>
              <a:sym typeface="Roboto Mono"/>
            </a:endParaRPr>
          </a:p>
          <a:p>
            <a:pPr indent="0" lvl="0" marL="0" marR="0" rtl="0" algn="l">
              <a:spcBef>
                <a:spcPts val="0"/>
              </a:spcBef>
              <a:spcAft>
                <a:spcPts val="0"/>
              </a:spcAft>
              <a:buClr>
                <a:schemeClr val="dk1"/>
              </a:buClr>
              <a:buSzPts val="1100"/>
              <a:buFont typeface="Arial"/>
              <a:buNone/>
            </a:pPr>
            <a:r>
              <a:rPr lang="vi" sz="1200">
                <a:solidFill>
                  <a:srgbClr val="212529"/>
                </a:solidFill>
                <a:highlight>
                  <a:srgbClr val="FFFFFF"/>
                </a:highlight>
              </a:rPr>
              <a:t>Code language: plaintext (plaintext)</a:t>
            </a:r>
            <a:endParaRPr sz="1200">
              <a:solidFill>
                <a:srgbClr val="212529"/>
              </a:solidFill>
              <a:highlight>
                <a:srgbClr val="FFFFFF"/>
              </a:highlight>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The statement will generate a dump file that contains the SQL statement necessary to re-create the database structure. The dump file does not contain </a:t>
            </a:r>
            <a:r>
              <a:rPr lang="vi" sz="1200">
                <a:solidFill>
                  <a:srgbClr val="212529"/>
                </a:solidFill>
                <a:highlight>
                  <a:srgbClr val="FFFFFF"/>
                </a:highlight>
                <a:latin typeface="Roboto Mono"/>
                <a:ea typeface="Roboto Mono"/>
                <a:cs typeface="Roboto Mono"/>
                <a:sym typeface="Roboto Mono"/>
              </a:rPr>
              <a:t>INSERT</a:t>
            </a:r>
            <a:r>
              <a:rPr lang="vi" sz="1200">
                <a:solidFill>
                  <a:srgbClr val="212529"/>
                </a:solidFill>
                <a:highlight>
                  <a:srgbClr val="FFFFFF"/>
                </a:highlight>
                <a:latin typeface="Roboto"/>
                <a:ea typeface="Roboto"/>
                <a:cs typeface="Roboto"/>
                <a:sym typeface="Roboto"/>
              </a:rPr>
              <a:t> statements.</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For example, the following statement makes a backup of the database structure of the database </a:t>
            </a:r>
            <a:r>
              <a:rPr lang="vi" sz="1200">
                <a:solidFill>
                  <a:srgbClr val="212529"/>
                </a:solidFill>
                <a:highlight>
                  <a:srgbClr val="FFFFFF"/>
                </a:highlight>
                <a:latin typeface="Roboto Mono"/>
                <a:ea typeface="Roboto Mono"/>
                <a:cs typeface="Roboto Mono"/>
                <a:sym typeface="Roboto Mono"/>
              </a:rPr>
              <a:t>classicmodels</a:t>
            </a:r>
            <a:r>
              <a:rPr lang="vi"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root -p -d classicmodels &gt; d:\backup\classicmodels.sql</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4000"/>
              <a:buFont typeface="Arial"/>
              <a:buNone/>
            </a:pPr>
            <a:r>
              <a:rPr lang="vi" sz="2500">
                <a:highlight>
                  <a:srgbClr val="FFFFFF"/>
                </a:highlight>
                <a:latin typeface="Roboto"/>
                <a:ea typeface="Roboto"/>
                <a:cs typeface="Roboto"/>
                <a:sym typeface="Roboto"/>
              </a:rPr>
              <a:t>The mysqldump tool examples</a:t>
            </a:r>
            <a:endParaRPr sz="2500">
              <a:highlight>
                <a:srgbClr val="FFFFFF"/>
              </a:highlight>
              <a:latin typeface="Roboto"/>
              <a:ea typeface="Roboto"/>
              <a:cs typeface="Roboto"/>
              <a:sym typeface="Roboto"/>
            </a:endParaRPr>
          </a:p>
          <a:p>
            <a:pPr indent="0" lvl="0" marL="0" rtl="0" algn="l">
              <a:spcBef>
                <a:spcPts val="0"/>
              </a:spcBef>
              <a:spcAft>
                <a:spcPts val="0"/>
              </a:spcAft>
              <a:buClr>
                <a:schemeClr val="dk1"/>
              </a:buClr>
              <a:buSzPct val="44000"/>
              <a:buFont typeface="Arial"/>
              <a:buNone/>
            </a:pPr>
            <a:r>
              <a:t/>
            </a:r>
            <a:endParaRPr sz="2500"/>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None/>
            </a:pPr>
            <a:r>
              <a:rPr lang="vi" sz="1300">
                <a:solidFill>
                  <a:schemeClr val="dk1"/>
                </a:solidFill>
                <a:highlight>
                  <a:srgbClr val="FFFFFF"/>
                </a:highlight>
                <a:latin typeface="Roboto"/>
                <a:ea typeface="Roboto"/>
                <a:cs typeface="Roboto"/>
                <a:sym typeface="Roboto"/>
              </a:rPr>
              <a:t>6) Creating a backup of data only</a:t>
            </a:r>
            <a:endParaRPr sz="13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vi" sz="1200">
                <a:solidFill>
                  <a:srgbClr val="212529"/>
                </a:solidFill>
                <a:highlight>
                  <a:srgbClr val="FFFFFF"/>
                </a:highlight>
                <a:latin typeface="Roboto"/>
                <a:ea typeface="Roboto"/>
                <a:cs typeface="Roboto"/>
                <a:sym typeface="Roboto"/>
              </a:rPr>
              <a:t>To make a backup of the database data only, you use the </a:t>
            </a:r>
            <a:r>
              <a:rPr lang="vi" sz="1200">
                <a:solidFill>
                  <a:srgbClr val="212529"/>
                </a:solidFill>
                <a:highlight>
                  <a:srgbClr val="FFFFFF"/>
                </a:highlight>
                <a:latin typeface="Roboto Mono"/>
                <a:ea typeface="Roboto Mono"/>
                <a:cs typeface="Roboto Mono"/>
                <a:sym typeface="Roboto Mono"/>
              </a:rPr>
              <a:t>-t</a:t>
            </a:r>
            <a:r>
              <a:rPr lang="vi" sz="1200">
                <a:solidFill>
                  <a:srgbClr val="212529"/>
                </a:solidFill>
                <a:highlight>
                  <a:srgbClr val="FFFFFF"/>
                </a:highlight>
                <a:latin typeface="Roboto"/>
                <a:ea typeface="Roboto"/>
                <a:cs typeface="Roboto"/>
                <a:sym typeface="Roboto"/>
              </a:rPr>
              <a:t> option:</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vi" sz="1200">
                <a:solidFill>
                  <a:srgbClr val="212529"/>
                </a:solidFill>
                <a:highlight>
                  <a:srgbClr val="FFFFFF"/>
                </a:highlight>
                <a:latin typeface="Roboto Mono"/>
                <a:ea typeface="Roboto Mono"/>
                <a:cs typeface="Roboto Mono"/>
                <a:sym typeface="Roboto Mono"/>
              </a:rPr>
              <a:t>mysqldump -u username -p -t db_name &gt; path_to_backup_file</a:t>
            </a:r>
            <a:endParaRPr sz="1200">
              <a:solidFill>
                <a:srgbClr val="212529"/>
              </a:solidFill>
              <a:highlight>
                <a:srgbClr val="FFFFFF"/>
              </a:highlight>
              <a:latin typeface="Roboto Mono"/>
              <a:ea typeface="Roboto Mono"/>
              <a:cs typeface="Roboto Mono"/>
              <a:sym typeface="Roboto Mono"/>
            </a:endParaRPr>
          </a:p>
          <a:p>
            <a:pPr indent="0" lvl="0" marL="0" marR="0" rtl="0" algn="l">
              <a:spcBef>
                <a:spcPts val="0"/>
              </a:spcBef>
              <a:spcAft>
                <a:spcPts val="0"/>
              </a:spcAft>
              <a:buNone/>
            </a:pPr>
            <a:r>
              <a:t/>
            </a:r>
            <a:endParaRPr sz="1200">
              <a:solidFill>
                <a:srgbClr val="212529"/>
              </a:solidFill>
              <a:highlight>
                <a:srgbClr val="FFFFFF"/>
              </a:highlight>
            </a:endParaRPr>
          </a:p>
          <a:p>
            <a:pPr indent="0" lvl="0" marL="0" rtl="0" algn="l">
              <a:spcBef>
                <a:spcPts val="1200"/>
              </a:spcBef>
              <a:spcAft>
                <a:spcPts val="0"/>
              </a:spcAft>
              <a:buNone/>
            </a:pPr>
            <a:r>
              <a:rPr lang="vi" sz="1200">
                <a:solidFill>
                  <a:srgbClr val="212529"/>
                </a:solidFill>
                <a:highlight>
                  <a:srgbClr val="FFFFFF"/>
                </a:highlight>
                <a:latin typeface="Roboto"/>
                <a:ea typeface="Roboto"/>
                <a:cs typeface="Roboto"/>
                <a:sym typeface="Roboto"/>
              </a:rPr>
              <a:t>The statement will generate a dump file that contains the SQL statements necessary to lock tables and insert data into the tables. It has no </a:t>
            </a:r>
            <a:r>
              <a:rPr lang="vi" sz="1200">
                <a:solidFill>
                  <a:srgbClr val="212529"/>
                </a:solidFill>
                <a:highlight>
                  <a:srgbClr val="FFFFFF"/>
                </a:highlight>
                <a:latin typeface="Roboto Mono"/>
                <a:ea typeface="Roboto Mono"/>
                <a:cs typeface="Roboto Mono"/>
                <a:sym typeface="Roboto Mono"/>
              </a:rPr>
              <a:t>CREATE TABLE</a:t>
            </a:r>
            <a:r>
              <a:rPr lang="vi" sz="1200">
                <a:solidFill>
                  <a:srgbClr val="212529"/>
                </a:solidFill>
                <a:highlight>
                  <a:srgbClr val="FFFFFF"/>
                </a:highlight>
                <a:latin typeface="Roboto"/>
                <a:ea typeface="Roboto"/>
                <a:cs typeface="Roboto"/>
                <a:sym typeface="Roboto"/>
              </a:rPr>
              <a:t> statements.</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vi" sz="1200">
                <a:solidFill>
                  <a:srgbClr val="212529"/>
                </a:solidFill>
                <a:highlight>
                  <a:srgbClr val="FFFFFF"/>
                </a:highlight>
                <a:latin typeface="Roboto"/>
                <a:ea typeface="Roboto"/>
                <a:cs typeface="Roboto"/>
                <a:sym typeface="Roboto"/>
              </a:rPr>
              <a:t>The following command makes a backup of data from the database </a:t>
            </a:r>
            <a:r>
              <a:rPr lang="vi" sz="1200">
                <a:solidFill>
                  <a:srgbClr val="212529"/>
                </a:solidFill>
                <a:highlight>
                  <a:srgbClr val="FFFFFF"/>
                </a:highlight>
                <a:latin typeface="Roboto Mono"/>
                <a:ea typeface="Roboto Mono"/>
                <a:cs typeface="Roboto Mono"/>
                <a:sym typeface="Roboto Mono"/>
              </a:rPr>
              <a:t>classicmodels</a:t>
            </a:r>
            <a:r>
              <a:rPr lang="vi"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vi" sz="1200">
                <a:solidFill>
                  <a:srgbClr val="212529"/>
                </a:solidFill>
                <a:highlight>
                  <a:srgbClr val="FFFFFF"/>
                </a:highlight>
                <a:latin typeface="Roboto Mono"/>
                <a:ea typeface="Roboto Mono"/>
                <a:cs typeface="Roboto Mono"/>
                <a:sym typeface="Roboto Mono"/>
              </a:rPr>
              <a:t>mysqldump -u root -p -t classicmodels &gt; d:\backup\classicmodels.sql</a:t>
            </a:r>
            <a:endParaRPr sz="1200">
              <a:solidFill>
                <a:srgbClr val="212529"/>
              </a:solidFill>
              <a:highlight>
                <a:srgbClr val="FFFFFF"/>
              </a:highlight>
              <a:latin typeface="Roboto Mono"/>
              <a:ea typeface="Roboto Mono"/>
              <a:cs typeface="Roboto Mono"/>
              <a:sym typeface="Roboto Mono"/>
            </a:endParaRPr>
          </a:p>
          <a:p>
            <a:pPr indent="0" lvl="0" marL="0" marR="0" rtl="0" algn="l">
              <a:spcBef>
                <a:spcPts val="0"/>
              </a:spcBef>
              <a:spcAft>
                <a:spcPts val="0"/>
              </a:spcAft>
              <a:buNone/>
            </a:pPr>
            <a:r>
              <a:t/>
            </a:r>
            <a:endParaRPr sz="1200">
              <a:solidFill>
                <a:srgbClr val="212529"/>
              </a:solidFill>
              <a:highlight>
                <a:srgbClr val="FFFFFF"/>
              </a:highlight>
            </a:endParaRPr>
          </a:p>
          <a:p>
            <a:pPr indent="0" lvl="0" marL="0" rtl="0" algn="l">
              <a:spcBef>
                <a:spcPts val="1400"/>
              </a:spcBef>
              <a:spcAft>
                <a:spcPts val="0"/>
              </a:spcAft>
              <a:buClr>
                <a:schemeClr val="dk1"/>
              </a:buClr>
              <a:buSzPts val="1100"/>
              <a:buFont typeface="Arial"/>
              <a:buNone/>
            </a:pPr>
            <a:r>
              <a:t/>
            </a:r>
            <a:endParaRPr sz="1300">
              <a:solidFill>
                <a:schemeClr val="dk1"/>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0"/>
              </a:spcAft>
              <a:buNone/>
            </a:pPr>
            <a:r>
              <a:rPr lang="vi" sz="2500">
                <a:highlight>
                  <a:srgbClr val="FFFFFF"/>
                </a:highlight>
                <a:latin typeface="Roboto"/>
                <a:ea typeface="Roboto"/>
                <a:cs typeface="Roboto"/>
                <a:sym typeface="Roboto"/>
              </a:rPr>
              <a:t>Backing up a database</a:t>
            </a:r>
            <a:endParaRPr sz="2500"/>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First, open a Command Prompt on Windows or Terminal program on Unix-like systems.</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Second, execute the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program to back up the </a:t>
            </a:r>
            <a:r>
              <a:rPr lang="vi" sz="1200">
                <a:solidFill>
                  <a:srgbClr val="212529"/>
                </a:solidFill>
                <a:highlight>
                  <a:srgbClr val="FFFFFF"/>
                </a:highlight>
                <a:latin typeface="Roboto Mono"/>
                <a:ea typeface="Roboto Mono"/>
                <a:cs typeface="Roboto Mono"/>
                <a:sym typeface="Roboto Mono"/>
              </a:rPr>
              <a:t>hr</a:t>
            </a:r>
            <a:r>
              <a:rPr lang="vi" sz="1200">
                <a:solidFill>
                  <a:srgbClr val="212529"/>
                </a:solidFill>
                <a:highlight>
                  <a:srgbClr val="FFFFFF"/>
                </a:highlight>
                <a:latin typeface="Roboto"/>
                <a:ea typeface="Roboto"/>
                <a:cs typeface="Roboto"/>
                <a:sym typeface="Roboto"/>
              </a:rPr>
              <a:t> database:</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vi" sz="1200">
                <a:solidFill>
                  <a:srgbClr val="212529"/>
                </a:solidFill>
                <a:highlight>
                  <a:srgbClr val="FFFFFF"/>
                </a:highlight>
                <a:latin typeface="Roboto Mono"/>
                <a:ea typeface="Roboto Mono"/>
                <a:cs typeface="Roboto Mono"/>
                <a:sym typeface="Roboto Mono"/>
              </a:rPr>
              <a:t>mysqldump -h localhost -u root -p hr &gt; D:\backup\hr.sql</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After entering a valid password, the </a:t>
            </a:r>
            <a:r>
              <a:rPr lang="vi" sz="1100">
                <a:solidFill>
                  <a:srgbClr val="188038"/>
                </a:solidFill>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program will create a backup of the </a:t>
            </a:r>
            <a:r>
              <a:rPr lang="vi" sz="1100">
                <a:solidFill>
                  <a:srgbClr val="188038"/>
                </a:solidFill>
                <a:latin typeface="Roboto Mono"/>
                <a:ea typeface="Roboto Mono"/>
                <a:cs typeface="Roboto Mono"/>
                <a:sym typeface="Roboto Mono"/>
              </a:rPr>
              <a:t>hr</a:t>
            </a:r>
            <a:r>
              <a:rPr lang="vi" sz="1200">
                <a:solidFill>
                  <a:srgbClr val="212529"/>
                </a:solidFill>
                <a:highlight>
                  <a:srgbClr val="FFFFFF"/>
                </a:highlight>
                <a:latin typeface="Roboto"/>
                <a:ea typeface="Roboto"/>
                <a:cs typeface="Roboto"/>
                <a:sym typeface="Roboto"/>
              </a:rPr>
              <a:t> database and store it in the </a:t>
            </a:r>
            <a:r>
              <a:rPr lang="vi" sz="1100">
                <a:solidFill>
                  <a:srgbClr val="188038"/>
                </a:solidFill>
                <a:latin typeface="Roboto Mono"/>
                <a:ea typeface="Roboto Mono"/>
                <a:cs typeface="Roboto Mono"/>
                <a:sym typeface="Roboto Mono"/>
              </a:rPr>
              <a:t>hr.sql</a:t>
            </a:r>
            <a:r>
              <a:rPr lang="vi" sz="1200">
                <a:solidFill>
                  <a:srgbClr val="212529"/>
                </a:solidFill>
                <a:highlight>
                  <a:srgbClr val="FFFFFF"/>
                </a:highlight>
                <a:latin typeface="Roboto"/>
                <a:ea typeface="Roboto"/>
                <a:cs typeface="Roboto"/>
                <a:sym typeface="Roboto"/>
              </a:rPr>
              <a:t> file located in the </a:t>
            </a:r>
            <a:r>
              <a:rPr lang="vi" sz="1100">
                <a:solidFill>
                  <a:srgbClr val="188038"/>
                </a:solidFill>
                <a:latin typeface="Roboto Mono"/>
                <a:ea typeface="Roboto Mono"/>
                <a:cs typeface="Roboto Mono"/>
                <a:sym typeface="Roboto Mono"/>
              </a:rPr>
              <a:t>D:\backup</a:t>
            </a:r>
            <a:r>
              <a:rPr lang="vi" sz="1200">
                <a:solidFill>
                  <a:srgbClr val="212529"/>
                </a:solidFill>
                <a:highlight>
                  <a:srgbClr val="FFFFFF"/>
                </a:highlight>
                <a:latin typeface="Roboto"/>
                <a:ea typeface="Roboto"/>
                <a:cs typeface="Roboto"/>
                <a:sym typeface="Roboto"/>
              </a:rPr>
              <a:t> directory.</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0"/>
              </a:spcAft>
              <a:buNone/>
            </a:pPr>
            <a:r>
              <a:rPr lang="vi" sz="2500">
                <a:highlight>
                  <a:srgbClr val="FFFFFF"/>
                </a:highlight>
                <a:latin typeface="Roboto"/>
                <a:ea typeface="Roboto"/>
                <a:cs typeface="Roboto"/>
                <a:sym typeface="Roboto"/>
              </a:rPr>
              <a:t>Backing up a database</a:t>
            </a:r>
            <a:endParaRPr sz="2500"/>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Let’s break down each part of the command:</a:t>
            </a:r>
            <a:endParaRPr sz="1200">
              <a:solidFill>
                <a:srgbClr val="212529"/>
              </a:solidFill>
              <a:highlight>
                <a:srgbClr val="FFFFFF"/>
              </a:highlight>
              <a:latin typeface="Roboto"/>
              <a:ea typeface="Roboto"/>
              <a:cs typeface="Roboto"/>
              <a:sym typeface="Roboto"/>
            </a:endParaRPr>
          </a:p>
          <a:p>
            <a:pPr indent="-304800" lvl="0" marL="457200" rtl="0" algn="l">
              <a:spcBef>
                <a:spcPts val="1200"/>
              </a:spcBef>
              <a:spcAft>
                <a:spcPts val="0"/>
              </a:spcAft>
              <a:buClr>
                <a:srgbClr val="212529"/>
              </a:buClr>
              <a:buSzPts val="1200"/>
              <a:buFont typeface="Roboto"/>
              <a:buChar char="●"/>
            </a:pPr>
            <a:r>
              <a:rPr b="1" lang="vi" sz="1200">
                <a:solidFill>
                  <a:srgbClr val="212529"/>
                </a:solidFill>
                <a:highlight>
                  <a:srgbClr val="FFFFFF"/>
                </a:highlight>
                <a:latin typeface="Roboto"/>
                <a:ea typeface="Roboto"/>
                <a:cs typeface="Roboto"/>
                <a:sym typeface="Roboto"/>
              </a:rPr>
              <a:t>mysqldump:</a:t>
            </a:r>
            <a:r>
              <a:rPr lang="vi" sz="1200">
                <a:solidFill>
                  <a:srgbClr val="212529"/>
                </a:solidFill>
                <a:highlight>
                  <a:srgbClr val="FFFFFF"/>
                </a:highlight>
                <a:latin typeface="Roboto"/>
                <a:ea typeface="Roboto"/>
                <a:cs typeface="Roboto"/>
                <a:sym typeface="Roboto"/>
              </a:rPr>
              <a:t> This is the command-line utility for MySQL that allows you to dump the contents of a database into a file.</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b="1" lang="vi" sz="1200">
                <a:solidFill>
                  <a:srgbClr val="212529"/>
                </a:solidFill>
                <a:highlight>
                  <a:srgbClr val="FFFFFF"/>
                </a:highlight>
                <a:latin typeface="Roboto"/>
                <a:ea typeface="Roboto"/>
                <a:cs typeface="Roboto"/>
                <a:sym typeface="Roboto"/>
              </a:rPr>
              <a:t>-h localhost:</a:t>
            </a:r>
            <a:r>
              <a:rPr lang="vi" sz="1200">
                <a:solidFill>
                  <a:srgbClr val="212529"/>
                </a:solidFill>
                <a:highlight>
                  <a:srgbClr val="FFFFFF"/>
                </a:highlight>
                <a:latin typeface="Roboto"/>
                <a:ea typeface="Roboto"/>
                <a:cs typeface="Roboto"/>
                <a:sym typeface="Roboto"/>
              </a:rPr>
              <a:t> This option specifies the hostname where the MySQL server is running. In this case, it’s set to “localhost,” which means the MySQL server is on the same machine as the command is being executed. If you want to back up a database located on a remote server, please specify the hostname of the server.</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b="1" lang="vi" sz="1200">
                <a:solidFill>
                  <a:srgbClr val="212529"/>
                </a:solidFill>
                <a:highlight>
                  <a:srgbClr val="FFFFFF"/>
                </a:highlight>
                <a:latin typeface="Roboto"/>
                <a:ea typeface="Roboto"/>
                <a:cs typeface="Roboto"/>
                <a:sym typeface="Roboto"/>
              </a:rPr>
              <a:t>-u root:</a:t>
            </a:r>
            <a:r>
              <a:rPr lang="vi" sz="1200">
                <a:solidFill>
                  <a:srgbClr val="212529"/>
                </a:solidFill>
                <a:highlight>
                  <a:srgbClr val="FFFFFF"/>
                </a:highlight>
                <a:latin typeface="Roboto"/>
                <a:ea typeface="Roboto"/>
                <a:cs typeface="Roboto"/>
                <a:sym typeface="Roboto"/>
              </a:rPr>
              <a:t> This option specifies the MySQL user used for the connection. In this case, it’s set to “root,” which is a common default superuser account in MySQL.</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b="1" lang="vi" sz="1200">
                <a:solidFill>
                  <a:srgbClr val="212529"/>
                </a:solidFill>
                <a:highlight>
                  <a:srgbClr val="FFFFFF"/>
                </a:highlight>
                <a:latin typeface="Roboto"/>
                <a:ea typeface="Roboto"/>
                <a:cs typeface="Roboto"/>
                <a:sym typeface="Roboto"/>
              </a:rPr>
              <a:t>-p:</a:t>
            </a:r>
            <a:r>
              <a:rPr lang="vi" sz="1200">
                <a:solidFill>
                  <a:srgbClr val="212529"/>
                </a:solidFill>
                <a:highlight>
                  <a:srgbClr val="FFFFFF"/>
                </a:highlight>
                <a:latin typeface="Roboto"/>
                <a:ea typeface="Roboto"/>
                <a:cs typeface="Roboto"/>
                <a:sym typeface="Roboto"/>
              </a:rPr>
              <a:t> This option prompts the user for the MySQL password. After entering the command, you will be prompted to enter the password for the specified user (in this case, the “root” user).</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b="1" lang="vi" sz="1200">
                <a:solidFill>
                  <a:srgbClr val="212529"/>
                </a:solidFill>
                <a:highlight>
                  <a:srgbClr val="FFFFFF"/>
                </a:highlight>
                <a:latin typeface="Roboto"/>
                <a:ea typeface="Roboto"/>
                <a:cs typeface="Roboto"/>
                <a:sym typeface="Roboto"/>
              </a:rPr>
              <a:t>hr:</a:t>
            </a:r>
            <a:r>
              <a:rPr lang="vi" sz="1200">
                <a:solidFill>
                  <a:srgbClr val="212529"/>
                </a:solidFill>
                <a:highlight>
                  <a:srgbClr val="FFFFFF"/>
                </a:highlight>
                <a:latin typeface="Roboto"/>
                <a:ea typeface="Roboto"/>
                <a:cs typeface="Roboto"/>
                <a:sym typeface="Roboto"/>
              </a:rPr>
              <a:t> This is the name of the MySQL database that you want to back up. Replace “hr” with the actual name of the database you want to back up.</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b="1" lang="vi" sz="1200">
                <a:solidFill>
                  <a:srgbClr val="212529"/>
                </a:solidFill>
                <a:highlight>
                  <a:srgbClr val="FFFFFF"/>
                </a:highlight>
                <a:latin typeface="Roboto"/>
                <a:ea typeface="Roboto"/>
                <a:cs typeface="Roboto"/>
                <a:sym typeface="Roboto"/>
              </a:rPr>
              <a:t>&gt; D:\backup\hr.sql:</a:t>
            </a:r>
            <a:r>
              <a:rPr lang="vi" sz="1200">
                <a:solidFill>
                  <a:srgbClr val="212529"/>
                </a:solidFill>
                <a:highlight>
                  <a:srgbClr val="FFFFFF"/>
                </a:highlight>
                <a:latin typeface="Roboto"/>
                <a:ea typeface="Roboto"/>
                <a:cs typeface="Roboto"/>
                <a:sym typeface="Roboto"/>
              </a:rPr>
              <a:t> This part of the command uses the output redirection symbol (</a:t>
            </a:r>
            <a:r>
              <a:rPr lang="vi" sz="1200">
                <a:solidFill>
                  <a:srgbClr val="212529"/>
                </a:solidFill>
                <a:highlight>
                  <a:srgbClr val="FFFFFF"/>
                </a:highlight>
                <a:latin typeface="Roboto Mono"/>
                <a:ea typeface="Roboto Mono"/>
                <a:cs typeface="Roboto Mono"/>
                <a:sym typeface="Roboto Mono"/>
              </a:rPr>
              <a:t>&gt;</a:t>
            </a:r>
            <a:r>
              <a:rPr lang="vi" sz="1200">
                <a:solidFill>
                  <a:srgbClr val="212529"/>
                </a:solidFill>
                <a:highlight>
                  <a:srgbClr val="FFFFFF"/>
                </a:highlight>
                <a:latin typeface="Roboto"/>
                <a:ea typeface="Roboto"/>
                <a:cs typeface="Roboto"/>
                <a:sym typeface="Roboto"/>
              </a:rPr>
              <a:t>) to send the output of the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command to the file </a:t>
            </a:r>
            <a:r>
              <a:rPr lang="vi" sz="1200">
                <a:solidFill>
                  <a:srgbClr val="212529"/>
                </a:solidFill>
                <a:highlight>
                  <a:srgbClr val="FFFFFF"/>
                </a:highlight>
                <a:latin typeface="Roboto Mono"/>
                <a:ea typeface="Roboto Mono"/>
                <a:cs typeface="Roboto Mono"/>
                <a:sym typeface="Roboto Mono"/>
              </a:rPr>
              <a:t>"D:\backup\hr.sql"</a:t>
            </a:r>
            <a:r>
              <a:rPr lang="vi"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4000"/>
              <a:buFont typeface="Arial"/>
              <a:buNone/>
            </a:pPr>
            <a:r>
              <a:rPr lang="vi" sz="2500">
                <a:highlight>
                  <a:srgbClr val="FFFFFF"/>
                </a:highlight>
                <a:latin typeface="Roboto"/>
                <a:ea typeface="Roboto"/>
                <a:cs typeface="Roboto"/>
                <a:sym typeface="Roboto"/>
              </a:rPr>
              <a:t>Backing up a database</a:t>
            </a:r>
            <a:endParaRPr sz="2500"/>
          </a:p>
          <a:p>
            <a:pPr indent="0" lvl="0" marL="0" rtl="0" algn="l">
              <a:spcBef>
                <a:spcPts val="0"/>
              </a:spcBef>
              <a:spcAft>
                <a:spcPts val="0"/>
              </a:spcAft>
              <a:buNone/>
            </a:pPr>
            <a:r>
              <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Clr>
                <a:schemeClr val="dk1"/>
              </a:buClr>
              <a:buSzPct val="64705"/>
              <a:buFont typeface="Arial"/>
              <a:buNone/>
            </a:pPr>
            <a:r>
              <a:rPr lang="vi" sz="1700">
                <a:solidFill>
                  <a:schemeClr val="dk1"/>
                </a:solidFill>
                <a:highlight>
                  <a:srgbClr val="FFFFFF"/>
                </a:highlight>
                <a:latin typeface="Roboto"/>
                <a:ea typeface="Roboto"/>
                <a:cs typeface="Roboto"/>
                <a:sym typeface="Roboto"/>
              </a:rPr>
              <a:t>Accidentally deleting some rows from a table</a:t>
            </a:r>
            <a:endParaRPr sz="17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91666"/>
              <a:buFont typeface="Arial"/>
              <a:buNone/>
            </a:pPr>
            <a:r>
              <a:rPr lang="vi" sz="1200">
                <a:solidFill>
                  <a:srgbClr val="212529"/>
                </a:solidFill>
                <a:highlight>
                  <a:srgbClr val="FFFFFF"/>
                </a:highlight>
                <a:latin typeface="Roboto"/>
                <a:ea typeface="Roboto"/>
                <a:cs typeface="Roboto"/>
                <a:sym typeface="Roboto"/>
              </a:rPr>
              <a:t>First, connect to the MySQL:</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91666"/>
              <a:buFont typeface="Arial"/>
              <a:buNone/>
            </a:pPr>
            <a:r>
              <a:rPr lang="vi" sz="1200">
                <a:solidFill>
                  <a:srgbClr val="212529"/>
                </a:solidFill>
                <a:highlight>
                  <a:srgbClr val="FFFFFF"/>
                </a:highlight>
                <a:latin typeface="Roboto Mono"/>
                <a:ea typeface="Roboto Mono"/>
                <a:cs typeface="Roboto Mono"/>
                <a:sym typeface="Roboto Mono"/>
              </a:rPr>
              <a:t>mysql -u root -p</a:t>
            </a:r>
            <a:endParaRPr sz="1200">
              <a:solidFill>
                <a:srgbClr val="212529"/>
              </a:solidFill>
              <a:highlight>
                <a:srgbClr val="FFFFFF"/>
              </a:highlight>
              <a:latin typeface="Roboto Mono"/>
              <a:ea typeface="Roboto Mono"/>
              <a:cs typeface="Roboto Mono"/>
              <a:sym typeface="Roboto Mono"/>
            </a:endParaRPr>
          </a:p>
          <a:p>
            <a:pPr indent="0" lvl="0" marL="0" rtl="0" algn="l">
              <a:spcBef>
                <a:spcPts val="1200"/>
              </a:spcBef>
              <a:spcAft>
                <a:spcPts val="0"/>
              </a:spcAft>
              <a:buClr>
                <a:schemeClr val="dk1"/>
              </a:buClr>
              <a:buSzPct val="91666"/>
              <a:buFont typeface="Arial"/>
              <a:buNone/>
            </a:pPr>
            <a:r>
              <a:rPr lang="vi" sz="1200">
                <a:solidFill>
                  <a:srgbClr val="212529"/>
                </a:solidFill>
                <a:highlight>
                  <a:srgbClr val="FFFFFF"/>
                </a:highlight>
                <a:latin typeface="Roboto"/>
                <a:ea typeface="Roboto"/>
                <a:cs typeface="Roboto"/>
                <a:sym typeface="Roboto"/>
              </a:rPr>
              <a:t>Second, switch the current database to the </a:t>
            </a:r>
            <a:r>
              <a:rPr lang="vi" sz="1200">
                <a:solidFill>
                  <a:srgbClr val="212529"/>
                </a:solidFill>
                <a:highlight>
                  <a:srgbClr val="FFFFFF"/>
                </a:highlight>
                <a:latin typeface="Roboto Mono"/>
                <a:ea typeface="Roboto Mono"/>
                <a:cs typeface="Roboto Mono"/>
                <a:sym typeface="Roboto Mono"/>
              </a:rPr>
              <a:t>hr</a:t>
            </a:r>
            <a:r>
              <a:rPr lang="vi"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91666"/>
              <a:buFont typeface="Arial"/>
              <a:buNone/>
            </a:pPr>
            <a:r>
              <a:rPr lang="vi" sz="1200">
                <a:solidFill>
                  <a:srgbClr val="212529"/>
                </a:solidFill>
                <a:highlight>
                  <a:srgbClr val="FFFFFF"/>
                </a:highlight>
                <a:latin typeface="Roboto Mono"/>
                <a:ea typeface="Roboto Mono"/>
                <a:cs typeface="Roboto Mono"/>
                <a:sym typeface="Roboto Mono"/>
              </a:rPr>
              <a:t>USE hr;</a:t>
            </a:r>
            <a:endParaRPr sz="1200">
              <a:solidFill>
                <a:srgbClr val="212529"/>
              </a:solidFill>
              <a:highlight>
                <a:srgbClr val="FFFFFF"/>
              </a:highlight>
              <a:latin typeface="Roboto Mono"/>
              <a:ea typeface="Roboto Mono"/>
              <a:cs typeface="Roboto Mono"/>
              <a:sym typeface="Roboto Mono"/>
            </a:endParaRPr>
          </a:p>
          <a:p>
            <a:pPr indent="0" lvl="0" marL="0" marR="0" rtl="0" algn="l">
              <a:spcBef>
                <a:spcPts val="0"/>
              </a:spcBef>
              <a:spcAft>
                <a:spcPts val="0"/>
              </a:spcAft>
              <a:buClr>
                <a:schemeClr val="dk1"/>
              </a:buClr>
              <a:buSzPct val="91666"/>
              <a:buFont typeface="Arial"/>
              <a:buNone/>
            </a:pPr>
            <a:r>
              <a:t/>
            </a:r>
            <a:endParaRPr sz="1200">
              <a:solidFill>
                <a:srgbClr val="212529"/>
              </a:solidFill>
              <a:highlight>
                <a:srgbClr val="FFFFFF"/>
              </a:highlight>
            </a:endParaRPr>
          </a:p>
          <a:p>
            <a:pPr indent="0" lvl="0" marL="0" rtl="0" algn="l">
              <a:spcBef>
                <a:spcPts val="1200"/>
              </a:spcBef>
              <a:spcAft>
                <a:spcPts val="0"/>
              </a:spcAft>
              <a:buClr>
                <a:schemeClr val="dk1"/>
              </a:buClr>
              <a:buSzPct val="91666"/>
              <a:buFont typeface="Arial"/>
              <a:buNone/>
            </a:pPr>
            <a:r>
              <a:rPr lang="vi" sz="1200">
                <a:solidFill>
                  <a:srgbClr val="212529"/>
                </a:solidFill>
                <a:highlight>
                  <a:srgbClr val="FFFFFF"/>
                </a:highlight>
                <a:latin typeface="Roboto"/>
                <a:ea typeface="Roboto"/>
                <a:cs typeface="Roboto"/>
                <a:sym typeface="Roboto"/>
              </a:rPr>
              <a:t>Third, delete the employee with id 3 from the </a:t>
            </a:r>
            <a:r>
              <a:rPr lang="vi" sz="1200">
                <a:solidFill>
                  <a:srgbClr val="212529"/>
                </a:solidFill>
                <a:highlight>
                  <a:srgbClr val="FFFFFF"/>
                </a:highlight>
                <a:latin typeface="Roboto Mono"/>
                <a:ea typeface="Roboto Mono"/>
                <a:cs typeface="Roboto Mono"/>
                <a:sym typeface="Roboto Mono"/>
              </a:rPr>
              <a:t>employees</a:t>
            </a:r>
            <a:r>
              <a:rPr lang="vi" sz="1200">
                <a:solidFill>
                  <a:srgbClr val="212529"/>
                </a:solidFill>
                <a:highlight>
                  <a:srgbClr val="FFFFFF"/>
                </a:highlight>
                <a:latin typeface="Roboto"/>
                <a:ea typeface="Roboto"/>
                <a:cs typeface="Roboto"/>
                <a:sym typeface="Roboto"/>
              </a:rPr>
              <a:t> table:</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ct val="91666"/>
              <a:buFont typeface="Arial"/>
              <a:buNone/>
            </a:pPr>
            <a:r>
              <a:rPr lang="vi" sz="1200">
                <a:solidFill>
                  <a:srgbClr val="212529"/>
                </a:solidFill>
                <a:highlight>
                  <a:srgbClr val="FFFFFF"/>
                </a:highlight>
                <a:latin typeface="Roboto Mono"/>
                <a:ea typeface="Roboto Mono"/>
                <a:cs typeface="Roboto Mono"/>
                <a:sym typeface="Roboto Mono"/>
              </a:rPr>
              <a:t>delete from employees where id = 3;</a:t>
            </a:r>
            <a:endParaRPr sz="1200">
              <a:solidFill>
                <a:srgbClr val="212529"/>
              </a:solidFill>
              <a:highlight>
                <a:srgbClr val="FFFFFF"/>
              </a:highlight>
              <a:latin typeface="Roboto Mono"/>
              <a:ea typeface="Roboto Mono"/>
              <a:cs typeface="Roboto Mono"/>
              <a:sym typeface="Roboto Mono"/>
            </a:endParaRPr>
          </a:p>
          <a:p>
            <a:pPr indent="0" lvl="0" marL="0" marR="0" rtl="0" algn="l">
              <a:spcBef>
                <a:spcPts val="0"/>
              </a:spcBef>
              <a:spcAft>
                <a:spcPts val="0"/>
              </a:spcAft>
              <a:buClr>
                <a:schemeClr val="dk1"/>
              </a:buClr>
              <a:buSzPct val="91666"/>
              <a:buFont typeface="Arial"/>
              <a:buNone/>
            </a:pPr>
            <a:r>
              <a:t/>
            </a:r>
            <a:endParaRPr sz="1200">
              <a:solidFill>
                <a:srgbClr val="212529"/>
              </a:solidFill>
              <a:highlight>
                <a:srgbClr val="FFFFFF"/>
              </a:highlight>
            </a:endParaRPr>
          </a:p>
          <a:p>
            <a:pPr indent="0" lvl="0" marL="0" rtl="0" algn="l">
              <a:spcBef>
                <a:spcPts val="1200"/>
              </a:spcBef>
              <a:spcAft>
                <a:spcPts val="0"/>
              </a:spcAft>
              <a:buClr>
                <a:schemeClr val="dk1"/>
              </a:buClr>
              <a:buSzPct val="91666"/>
              <a:buFont typeface="Arial"/>
              <a:buNone/>
            </a:pPr>
            <a:r>
              <a:rPr lang="vi" sz="1200">
                <a:solidFill>
                  <a:srgbClr val="212529"/>
                </a:solidFill>
                <a:highlight>
                  <a:srgbClr val="FFFFFF"/>
                </a:highlight>
                <a:latin typeface="Roboto"/>
                <a:ea typeface="Roboto"/>
                <a:cs typeface="Roboto"/>
                <a:sym typeface="Roboto"/>
              </a:rPr>
              <a:t>Suppose that this deletion is unintended and you want to restore the </a:t>
            </a:r>
            <a:r>
              <a:rPr lang="vi" sz="1200">
                <a:solidFill>
                  <a:srgbClr val="212529"/>
                </a:solidFill>
                <a:highlight>
                  <a:srgbClr val="FFFFFF"/>
                </a:highlight>
                <a:latin typeface="Roboto Mono"/>
                <a:ea typeface="Roboto Mono"/>
                <a:cs typeface="Roboto Mono"/>
                <a:sym typeface="Roboto Mono"/>
              </a:rPr>
              <a:t>hr</a:t>
            </a:r>
            <a:r>
              <a:rPr lang="vi" sz="1200">
                <a:solidFill>
                  <a:srgbClr val="212529"/>
                </a:solidFill>
                <a:highlight>
                  <a:srgbClr val="FFFFFF"/>
                </a:highlight>
                <a:latin typeface="Roboto"/>
                <a:ea typeface="Roboto"/>
                <a:cs typeface="Roboto"/>
                <a:sym typeface="Roboto"/>
              </a:rPr>
              <a:t> database to recover the data.</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vi" sz="2500">
                <a:highlight>
                  <a:srgbClr val="FFFFFF"/>
                </a:highlight>
                <a:latin typeface="Roboto"/>
                <a:ea typeface="Roboto"/>
                <a:cs typeface="Roboto"/>
                <a:sym typeface="Roboto"/>
              </a:rPr>
              <a:t>Restoring a database</a:t>
            </a:r>
            <a:endParaRPr sz="2500">
              <a:highlight>
                <a:srgbClr val="FFFFFF"/>
              </a:highlight>
              <a:latin typeface="Roboto"/>
              <a:ea typeface="Roboto"/>
              <a:cs typeface="Roboto"/>
              <a:sym typeface="Roboto"/>
            </a:endParaRPr>
          </a:p>
          <a:p>
            <a:pPr indent="0" lvl="0" marL="0" rtl="0" algn="l">
              <a:spcBef>
                <a:spcPts val="0"/>
              </a:spcBef>
              <a:spcAft>
                <a:spcPts val="0"/>
              </a:spcAft>
              <a:buNone/>
            </a:pPr>
            <a:r>
              <a:t/>
            </a:r>
            <a:endParaRPr sz="2500"/>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1200"/>
              </a:spcBef>
              <a:spcAft>
                <a:spcPts val="0"/>
              </a:spcAft>
              <a:buClr>
                <a:srgbClr val="212529"/>
              </a:buClr>
              <a:buSzPts val="1200"/>
              <a:buFont typeface="Roboto"/>
              <a:buChar char="-"/>
            </a:pPr>
            <a:r>
              <a:rPr lang="vi" sz="1200">
                <a:solidFill>
                  <a:srgbClr val="212529"/>
                </a:solidFill>
                <a:highlight>
                  <a:srgbClr val="FFFFFF"/>
                </a:highlight>
                <a:latin typeface="Roboto"/>
                <a:ea typeface="Roboto"/>
                <a:cs typeface="Roboto"/>
                <a:sym typeface="Roboto"/>
              </a:rPr>
              <a:t>First, open the Command Prompt on Windows or Terminal on Unix-like systems.</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Char char="-"/>
            </a:pPr>
            <a:r>
              <a:rPr lang="vi" sz="1200">
                <a:solidFill>
                  <a:srgbClr val="212529"/>
                </a:solidFill>
                <a:highlight>
                  <a:srgbClr val="FFFFFF"/>
                </a:highlight>
                <a:latin typeface="Roboto"/>
                <a:ea typeface="Roboto"/>
                <a:cs typeface="Roboto"/>
                <a:sym typeface="Roboto"/>
              </a:rPr>
              <a:t>Second, use the following command to restore the </a:t>
            </a:r>
            <a:r>
              <a:rPr lang="vi" sz="1200">
                <a:solidFill>
                  <a:srgbClr val="212529"/>
                </a:solidFill>
                <a:highlight>
                  <a:srgbClr val="FFFFFF"/>
                </a:highlight>
                <a:latin typeface="Roboto Mono"/>
                <a:ea typeface="Roboto Mono"/>
                <a:cs typeface="Roboto Mono"/>
                <a:sym typeface="Roboto Mono"/>
              </a:rPr>
              <a:t>hr</a:t>
            </a:r>
            <a:r>
              <a:rPr lang="vi" sz="1200">
                <a:solidFill>
                  <a:srgbClr val="212529"/>
                </a:solidFill>
                <a:highlight>
                  <a:srgbClr val="FFFFFF"/>
                </a:highlight>
                <a:latin typeface="Roboto"/>
                <a:ea typeface="Roboto"/>
                <a:cs typeface="Roboto"/>
                <a:sym typeface="Roboto"/>
              </a:rPr>
              <a:t> database from the backup file created by the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utility:</a:t>
            </a:r>
            <a:endParaRPr sz="1200">
              <a:solidFill>
                <a:srgbClr val="212529"/>
              </a:solidFill>
              <a:highlight>
                <a:srgbClr val="FFFFFF"/>
              </a:highlight>
              <a:latin typeface="Roboto"/>
              <a:ea typeface="Roboto"/>
              <a:cs typeface="Roboto"/>
              <a:sym typeface="Roboto"/>
            </a:endParaRPr>
          </a:p>
          <a:p>
            <a:pPr indent="457200" lvl="0" marL="45720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 -u root -p hr &lt; D:\backup\hr.sql</a:t>
            </a:r>
            <a:endParaRPr sz="1200">
              <a:solidFill>
                <a:srgbClr val="212529"/>
              </a:solidFill>
              <a:highlight>
                <a:srgbClr val="FFFFFF"/>
              </a:highlight>
              <a:latin typeface="Roboto Mono"/>
              <a:ea typeface="Roboto Mono"/>
              <a:cs typeface="Roboto Mono"/>
              <a:sym typeface="Roboto Mono"/>
            </a:endParaRPr>
          </a:p>
          <a:p>
            <a:pPr indent="-304800" lvl="0" marL="457200" rtl="0" algn="l">
              <a:spcBef>
                <a:spcPts val="1200"/>
              </a:spcBef>
              <a:spcAft>
                <a:spcPts val="0"/>
              </a:spcAft>
              <a:buClr>
                <a:srgbClr val="212529"/>
              </a:buClr>
              <a:buSzPts val="1200"/>
              <a:buFont typeface="Roboto"/>
              <a:buChar char="-"/>
            </a:pPr>
            <a:r>
              <a:rPr lang="vi" sz="1200">
                <a:solidFill>
                  <a:srgbClr val="212529"/>
                </a:solidFill>
                <a:highlight>
                  <a:srgbClr val="FFFFFF"/>
                </a:highlight>
                <a:latin typeface="Roboto"/>
                <a:ea typeface="Roboto"/>
                <a:cs typeface="Roboto"/>
                <a:sym typeface="Roboto"/>
              </a:rPr>
              <a:t>Third, connect to the MySQL server:</a:t>
            </a:r>
            <a:endParaRPr sz="1200">
              <a:solidFill>
                <a:srgbClr val="212529"/>
              </a:solidFill>
              <a:highlight>
                <a:srgbClr val="FFFFFF"/>
              </a:highlight>
              <a:latin typeface="Roboto"/>
              <a:ea typeface="Roboto"/>
              <a:cs typeface="Roboto"/>
              <a:sym typeface="Roboto"/>
            </a:endParaRPr>
          </a:p>
          <a:p>
            <a:pPr indent="457200" lvl="0" marL="45720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 -u root -p</a:t>
            </a:r>
            <a:endParaRPr sz="1200">
              <a:solidFill>
                <a:srgbClr val="212529"/>
              </a:solidFill>
              <a:highlight>
                <a:srgbClr val="FFFFFF"/>
              </a:highlight>
              <a:latin typeface="Roboto Mono"/>
              <a:ea typeface="Roboto Mono"/>
              <a:cs typeface="Roboto Mono"/>
              <a:sym typeface="Roboto Mono"/>
            </a:endParaRPr>
          </a:p>
          <a:p>
            <a:pPr indent="-304800" lvl="0" marL="457200" rtl="0" algn="l">
              <a:spcBef>
                <a:spcPts val="1200"/>
              </a:spcBef>
              <a:spcAft>
                <a:spcPts val="0"/>
              </a:spcAft>
              <a:buClr>
                <a:srgbClr val="212529"/>
              </a:buClr>
              <a:buSzPts val="1200"/>
              <a:buChar char="-"/>
            </a:pPr>
            <a:r>
              <a:rPr lang="vi" sz="1200">
                <a:solidFill>
                  <a:srgbClr val="212529"/>
                </a:solidFill>
                <a:highlight>
                  <a:srgbClr val="FFFFFF"/>
                </a:highlight>
                <a:latin typeface="Roboto"/>
                <a:ea typeface="Roboto"/>
                <a:cs typeface="Roboto"/>
                <a:sym typeface="Roboto"/>
              </a:rPr>
              <a:t>Fourth, switch the current database to </a:t>
            </a:r>
            <a:r>
              <a:rPr lang="vi" sz="1200">
                <a:solidFill>
                  <a:srgbClr val="212529"/>
                </a:solidFill>
                <a:highlight>
                  <a:srgbClr val="FFFFFF"/>
                </a:highlight>
                <a:latin typeface="Roboto Mono"/>
                <a:ea typeface="Roboto Mono"/>
                <a:cs typeface="Roboto Mono"/>
                <a:sym typeface="Roboto Mono"/>
              </a:rPr>
              <a:t>hr</a:t>
            </a:r>
            <a:r>
              <a:rPr lang="vi"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457200" lvl="0" marL="45720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USE hr;</a:t>
            </a:r>
            <a:endParaRPr sz="1200">
              <a:solidFill>
                <a:srgbClr val="212529"/>
              </a:solidFill>
              <a:highlight>
                <a:srgbClr val="FFFFFF"/>
              </a:highlight>
            </a:endParaRPr>
          </a:p>
          <a:p>
            <a:pPr indent="-304800" lvl="0" marL="457200" rtl="0" algn="l">
              <a:spcBef>
                <a:spcPts val="1200"/>
              </a:spcBef>
              <a:spcAft>
                <a:spcPts val="0"/>
              </a:spcAft>
              <a:buClr>
                <a:srgbClr val="212529"/>
              </a:buClr>
              <a:buSzPts val="1200"/>
              <a:buChar char="-"/>
            </a:pPr>
            <a:r>
              <a:rPr lang="vi" sz="1200">
                <a:solidFill>
                  <a:srgbClr val="212529"/>
                </a:solidFill>
                <a:highlight>
                  <a:srgbClr val="FFFFFF"/>
                </a:highlight>
                <a:latin typeface="Roboto"/>
                <a:ea typeface="Roboto"/>
                <a:cs typeface="Roboto"/>
                <a:sym typeface="Roboto"/>
              </a:rPr>
              <a:t>Finally, retrieve data from the </a:t>
            </a:r>
            <a:r>
              <a:rPr lang="vi" sz="1200">
                <a:solidFill>
                  <a:srgbClr val="212529"/>
                </a:solidFill>
                <a:highlight>
                  <a:srgbClr val="FFFFFF"/>
                </a:highlight>
                <a:latin typeface="Roboto Mono"/>
                <a:ea typeface="Roboto Mono"/>
                <a:cs typeface="Roboto Mono"/>
                <a:sym typeface="Roboto Mono"/>
              </a:rPr>
              <a:t>employees</a:t>
            </a:r>
            <a:r>
              <a:rPr lang="vi" sz="1200">
                <a:solidFill>
                  <a:srgbClr val="212529"/>
                </a:solidFill>
                <a:highlight>
                  <a:srgbClr val="FFFFFF"/>
                </a:highlight>
                <a:latin typeface="Roboto"/>
                <a:ea typeface="Roboto"/>
                <a:cs typeface="Roboto"/>
                <a:sym typeface="Roboto"/>
              </a:rPr>
              <a:t> table to verify the restoration:</a:t>
            </a:r>
            <a:endParaRPr sz="1200">
              <a:solidFill>
                <a:srgbClr val="212529"/>
              </a:solidFill>
              <a:highlight>
                <a:srgbClr val="FFFFFF"/>
              </a:highlight>
              <a:latin typeface="Roboto"/>
              <a:ea typeface="Roboto"/>
              <a:cs typeface="Roboto"/>
              <a:sym typeface="Roboto"/>
            </a:endParaRPr>
          </a:p>
          <a:p>
            <a:pPr indent="457200" lvl="0" marL="457200" rtl="0" algn="l">
              <a:spcBef>
                <a:spcPts val="1200"/>
              </a:spcBef>
              <a:spcAft>
                <a:spcPts val="0"/>
              </a:spcAft>
              <a:buNone/>
            </a:pPr>
            <a:r>
              <a:rPr lang="vi" sz="1200">
                <a:solidFill>
                  <a:srgbClr val="212529"/>
                </a:solidFill>
                <a:highlight>
                  <a:srgbClr val="FFFFFF"/>
                </a:highlight>
                <a:latin typeface="Roboto Mono"/>
                <a:ea typeface="Roboto Mono"/>
                <a:cs typeface="Roboto Mono"/>
                <a:sym typeface="Roboto Mono"/>
              </a:rPr>
              <a:t>SELECT * FROM employees;</a:t>
            </a:r>
            <a:endParaRPr sz="1200">
              <a:solidFill>
                <a:srgbClr val="212529"/>
              </a:solidFill>
              <a:highlight>
                <a:srgbClr val="FFFFFF"/>
              </a:highlight>
              <a:latin typeface="Roboto Mono"/>
              <a:ea typeface="Roboto Mono"/>
              <a:cs typeface="Roboto Mono"/>
              <a:sym typeface="Roboto Mono"/>
            </a:endParaRPr>
          </a:p>
          <a:p>
            <a:pPr indent="-304800" lvl="0" marL="457200" rtl="0" algn="l">
              <a:spcBef>
                <a:spcPts val="0"/>
              </a:spcBef>
              <a:spcAft>
                <a:spcPts val="0"/>
              </a:spcAft>
              <a:buClr>
                <a:srgbClr val="212529"/>
              </a:buClr>
              <a:buSzPts val="1200"/>
              <a:buFont typeface="Roboto Mono"/>
              <a:buChar char="-"/>
            </a:pPr>
            <a:r>
              <a:rPr lang="vi" sz="1200">
                <a:solidFill>
                  <a:srgbClr val="212529"/>
                </a:solidFill>
                <a:highlight>
                  <a:srgbClr val="FFFFFF"/>
                </a:highlight>
                <a:latin typeface="Roboto"/>
                <a:ea typeface="Roboto"/>
                <a:cs typeface="Roboto"/>
                <a:sym typeface="Roboto"/>
              </a:rPr>
              <a:t>The output indicates that the </a:t>
            </a:r>
            <a:r>
              <a:rPr lang="vi" sz="1100">
                <a:solidFill>
                  <a:srgbClr val="188038"/>
                </a:solidFill>
                <a:latin typeface="Roboto Mono"/>
                <a:ea typeface="Roboto Mono"/>
                <a:cs typeface="Roboto Mono"/>
                <a:sym typeface="Roboto Mono"/>
              </a:rPr>
              <a:t>hr</a:t>
            </a:r>
            <a:r>
              <a:rPr lang="vi" sz="1200">
                <a:solidFill>
                  <a:srgbClr val="212529"/>
                </a:solidFill>
                <a:highlight>
                  <a:srgbClr val="FFFFFF"/>
                </a:highlight>
                <a:latin typeface="Roboto"/>
                <a:ea typeface="Roboto"/>
                <a:cs typeface="Roboto"/>
                <a:sym typeface="Roboto"/>
              </a:rPr>
              <a:t> database has been fully restored.</a:t>
            </a:r>
            <a:endParaRPr sz="1200">
              <a:solidFill>
                <a:srgbClr val="212529"/>
              </a:solidFill>
              <a:highlight>
                <a:srgbClr val="FFFFFF"/>
              </a:highlight>
              <a:latin typeface="Roboto Mono"/>
              <a:ea typeface="Roboto Mono"/>
              <a:cs typeface="Roboto Mono"/>
              <a:sym typeface="Roboto Mono"/>
            </a:endParaRPr>
          </a:p>
        </p:txBody>
      </p:sp>
      <p:pic>
        <p:nvPicPr>
          <p:cNvPr id="146" name="Google Shape;146;p28"/>
          <p:cNvPicPr preferRelativeResize="0"/>
          <p:nvPr/>
        </p:nvPicPr>
        <p:blipFill>
          <a:blip r:embed="rId3">
            <a:alphaModFix/>
          </a:blip>
          <a:stretch>
            <a:fillRect/>
          </a:stretch>
        </p:blipFill>
        <p:spPr>
          <a:xfrm>
            <a:off x="6045050" y="3128775"/>
            <a:ext cx="2657500" cy="1495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7826"/>
              <a:buFont typeface="Arial"/>
              <a:buNone/>
            </a:pPr>
            <a:r>
              <a:rPr lang="vi" sz="2300">
                <a:highlight>
                  <a:srgbClr val="FFFFFF"/>
                </a:highlight>
                <a:latin typeface="Roboto"/>
                <a:ea typeface="Roboto"/>
                <a:cs typeface="Roboto"/>
                <a:sym typeface="Roboto"/>
              </a:rPr>
              <a:t>Back Up and Restore All Databases in MySQL</a:t>
            </a:r>
            <a:endParaRPr sz="2300">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1600">
                <a:solidFill>
                  <a:srgbClr val="383A42"/>
                </a:solidFill>
                <a:highlight>
                  <a:srgbClr val="FAFAFA"/>
                </a:highlight>
                <a:latin typeface="Roboto Mono"/>
                <a:ea typeface="Roboto Mono"/>
                <a:cs typeface="Roboto Mono"/>
                <a:sym typeface="Roboto Mono"/>
              </a:rPr>
              <a:t>-Syntax: </a:t>
            </a:r>
            <a:endParaRPr sz="1600">
              <a:solidFill>
                <a:srgbClr val="383A42"/>
              </a:solidFill>
              <a:highlight>
                <a:srgbClr val="FAFAFA"/>
              </a:highlight>
              <a:latin typeface="Roboto Mono"/>
              <a:ea typeface="Roboto Mono"/>
              <a:cs typeface="Roboto Mono"/>
              <a:sym typeface="Roboto Mono"/>
            </a:endParaRPr>
          </a:p>
          <a:p>
            <a:pPr indent="0" lvl="0" marL="457200" rtl="0" algn="l">
              <a:spcBef>
                <a:spcPts val="1200"/>
              </a:spcBef>
              <a:spcAft>
                <a:spcPts val="0"/>
              </a:spcAft>
              <a:buNone/>
            </a:pPr>
            <a:r>
              <a:rPr lang="vi" sz="1600">
                <a:solidFill>
                  <a:srgbClr val="383A42"/>
                </a:solidFill>
                <a:highlight>
                  <a:srgbClr val="FAFAFA"/>
                </a:highlight>
                <a:latin typeface="Roboto Mono"/>
                <a:ea typeface="Roboto Mono"/>
                <a:cs typeface="Roboto Mono"/>
                <a:sym typeface="Roboto Mono"/>
              </a:rPr>
              <a:t>mysqldump -h localhost -u root -p </a:t>
            </a:r>
            <a:r>
              <a:rPr i="1" lang="vi" sz="1600">
                <a:solidFill>
                  <a:schemeClr val="dk1"/>
                </a:solidFill>
                <a:latin typeface="Roboto Mono"/>
                <a:ea typeface="Roboto Mono"/>
                <a:cs typeface="Roboto Mono"/>
                <a:sym typeface="Roboto Mono"/>
              </a:rPr>
              <a:t>--all-databases &gt; D:\backup\all_databases.sql</a:t>
            </a:r>
            <a:endParaRPr i="1" sz="1600">
              <a:solidFill>
                <a:schemeClr val="dk1"/>
              </a:solidFill>
              <a:latin typeface="Roboto Mono"/>
              <a:ea typeface="Roboto Mono"/>
              <a:cs typeface="Roboto Mono"/>
              <a:sym typeface="Roboto Mono"/>
            </a:endParaRPr>
          </a:p>
          <a:p>
            <a:pPr indent="0" lvl="0" marL="0" rtl="0" algn="l">
              <a:spcBef>
                <a:spcPts val="1200"/>
              </a:spcBef>
              <a:spcAft>
                <a:spcPts val="0"/>
              </a:spcAft>
              <a:buNone/>
            </a:pPr>
            <a:r>
              <a:rPr b="1" lang="vi" sz="1200">
                <a:solidFill>
                  <a:srgbClr val="212529"/>
                </a:solidFill>
                <a:highlight>
                  <a:srgbClr val="FFFFFF"/>
                </a:highlight>
                <a:latin typeface="Roboto"/>
                <a:ea typeface="Roboto"/>
                <a:cs typeface="Roboto"/>
                <a:sym typeface="Roboto"/>
              </a:rPr>
              <a:t>&gt; D:\backup\</a:t>
            </a:r>
            <a:r>
              <a:rPr b="1" lang="vi" sz="1200">
                <a:solidFill>
                  <a:srgbClr val="212529"/>
                </a:solidFill>
                <a:highlight>
                  <a:srgbClr val="FFFFFF"/>
                </a:highlight>
                <a:latin typeface="Roboto Mono"/>
                <a:ea typeface="Roboto Mono"/>
                <a:cs typeface="Roboto Mono"/>
                <a:sym typeface="Roboto Mono"/>
              </a:rPr>
              <a:t>all_databases</a:t>
            </a:r>
            <a:r>
              <a:rPr b="1" lang="vi" sz="1200">
                <a:solidFill>
                  <a:srgbClr val="212529"/>
                </a:solidFill>
                <a:highlight>
                  <a:srgbClr val="FFFFFF"/>
                </a:highlight>
                <a:latin typeface="Roboto"/>
                <a:ea typeface="Roboto"/>
                <a:cs typeface="Roboto"/>
                <a:sym typeface="Roboto"/>
              </a:rPr>
              <a:t>.sql:</a:t>
            </a:r>
            <a:r>
              <a:rPr lang="vi" sz="1200">
                <a:solidFill>
                  <a:srgbClr val="212529"/>
                </a:solidFill>
                <a:highlight>
                  <a:srgbClr val="FFFFFF"/>
                </a:highlight>
                <a:latin typeface="Roboto"/>
                <a:ea typeface="Roboto"/>
                <a:cs typeface="Roboto"/>
                <a:sym typeface="Roboto"/>
              </a:rPr>
              <a:t> This part of the command uses the output redirection symbol (</a:t>
            </a:r>
            <a:r>
              <a:rPr lang="vi" sz="1200">
                <a:solidFill>
                  <a:srgbClr val="212529"/>
                </a:solidFill>
                <a:highlight>
                  <a:srgbClr val="FFFFFF"/>
                </a:highlight>
                <a:latin typeface="Roboto Mono"/>
                <a:ea typeface="Roboto Mono"/>
                <a:cs typeface="Roboto Mono"/>
                <a:sym typeface="Roboto Mono"/>
              </a:rPr>
              <a:t>&gt;</a:t>
            </a:r>
            <a:r>
              <a:rPr lang="vi" sz="1200">
                <a:solidFill>
                  <a:srgbClr val="212529"/>
                </a:solidFill>
                <a:highlight>
                  <a:srgbClr val="FFFFFF"/>
                </a:highlight>
                <a:latin typeface="Roboto"/>
                <a:ea typeface="Roboto"/>
                <a:cs typeface="Roboto"/>
                <a:sym typeface="Roboto"/>
              </a:rPr>
              <a:t>) to send the output of the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command to a file. In this case, the file is specified as </a:t>
            </a:r>
            <a:r>
              <a:rPr lang="vi" sz="1200">
                <a:solidFill>
                  <a:srgbClr val="212529"/>
                </a:solidFill>
                <a:highlight>
                  <a:srgbClr val="FFFFFF"/>
                </a:highlight>
                <a:latin typeface="Roboto Mono"/>
                <a:ea typeface="Roboto Mono"/>
                <a:cs typeface="Roboto Mono"/>
                <a:sym typeface="Roboto Mono"/>
              </a:rPr>
              <a:t>D:\backup\all_databases.sql</a:t>
            </a:r>
            <a:r>
              <a:rPr lang="vi" sz="1200">
                <a:solidFill>
                  <a:srgbClr val="212529"/>
                </a:solidFill>
                <a:highlight>
                  <a:srgbClr val="FFFFFF"/>
                </a:highlight>
                <a:latin typeface="Roboto"/>
                <a:ea typeface="Roboto"/>
                <a:cs typeface="Roboto"/>
                <a:sym typeface="Roboto"/>
              </a:rPr>
              <a:t>. The file will contain the SQL statements necessary to recreate all databases and their data.</a:t>
            </a:r>
            <a:endParaRPr sz="1200">
              <a:solidFill>
                <a:srgbClr val="2125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i="1" sz="1600">
              <a:solidFill>
                <a:schemeClr val="dk1"/>
              </a:solidFill>
              <a:latin typeface="Roboto Mono"/>
              <a:ea typeface="Roboto Mono"/>
              <a:cs typeface="Roboto Mono"/>
              <a:sym typeface="Roboto Mono"/>
            </a:endParaRPr>
          </a:p>
          <a:p>
            <a:pPr indent="0" lvl="0" marL="457200" rtl="0" algn="l">
              <a:spcBef>
                <a:spcPts val="1200"/>
              </a:spcBef>
              <a:spcAft>
                <a:spcPts val="1200"/>
              </a:spcAft>
              <a:buNone/>
            </a:pPr>
            <a:r>
              <a:rPr i="1" lang="vi" sz="1600">
                <a:solidFill>
                  <a:schemeClr val="dk1"/>
                </a:solidFill>
                <a:latin typeface="Roboto Mono"/>
                <a:ea typeface="Roboto Mono"/>
                <a:cs typeface="Roboto Mono"/>
                <a:sym typeface="Roboto Mono"/>
              </a:rPr>
              <a:t>mysql -h localhost -u root -p &lt; D:\backup\all_databases.sql</a:t>
            </a:r>
            <a:endParaRPr i="1" sz="1600">
              <a:solidFill>
                <a:schemeClr val="dk1"/>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7826"/>
              <a:buFont typeface="Arial"/>
              <a:buNone/>
            </a:pPr>
            <a:r>
              <a:rPr lang="vi" sz="2300">
                <a:highlight>
                  <a:srgbClr val="FFFFFF"/>
                </a:highlight>
                <a:latin typeface="Roboto"/>
                <a:ea typeface="Roboto"/>
                <a:cs typeface="Roboto"/>
                <a:sym typeface="Roboto"/>
              </a:rPr>
              <a:t>Backing Up MySQL Tables</a:t>
            </a:r>
            <a:endParaRPr sz="2300">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212529"/>
              </a:buClr>
              <a:buSzPts val="1200"/>
              <a:buChar char="-"/>
            </a:pPr>
            <a:r>
              <a:rPr lang="vi" sz="1200">
                <a:solidFill>
                  <a:srgbClr val="212529"/>
                </a:solidFill>
                <a:highlight>
                  <a:srgbClr val="FFFFFF"/>
                </a:highlight>
                <a:latin typeface="Roboto"/>
                <a:ea typeface="Roboto"/>
                <a:cs typeface="Roboto"/>
                <a:sym typeface="Roboto"/>
              </a:rPr>
              <a:t>To make a backup of one table, you use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command with the following option:</a:t>
            </a:r>
            <a:endParaRPr sz="1200">
              <a:solidFill>
                <a:srgbClr val="212529"/>
              </a:solidFill>
              <a:highlight>
                <a:srgbClr val="FFFFFF"/>
              </a:highlight>
              <a:latin typeface="Roboto"/>
              <a:ea typeface="Roboto"/>
              <a:cs typeface="Roboto"/>
              <a:sym typeface="Roboto"/>
            </a:endParaRPr>
          </a:p>
          <a:p>
            <a:pPr indent="457200" lvl="0" marL="45720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-h hostname -u username -p dbname tblname &gt; table.sql</a:t>
            </a:r>
            <a:endParaRPr sz="1200">
              <a:solidFill>
                <a:srgbClr val="212529"/>
              </a:solidFill>
              <a:highlight>
                <a:srgbClr val="FFFFFF"/>
              </a:highlight>
              <a:latin typeface="Roboto Mono"/>
              <a:ea typeface="Roboto Mono"/>
              <a:cs typeface="Roboto Mono"/>
              <a:sym typeface="Roboto Mono"/>
            </a:endParaRPr>
          </a:p>
          <a:p>
            <a:pPr indent="0" lvl="0" marL="0" marR="0" rtl="0" algn="l">
              <a:spcBef>
                <a:spcPts val="0"/>
              </a:spcBef>
              <a:spcAft>
                <a:spcPts val="0"/>
              </a:spcAft>
              <a:buClr>
                <a:schemeClr val="dk1"/>
              </a:buClr>
              <a:buSzPts val="1100"/>
              <a:buFont typeface="Arial"/>
              <a:buNone/>
            </a:pPr>
            <a:r>
              <a:t/>
            </a:r>
            <a:endParaRPr sz="1200">
              <a:solidFill>
                <a:srgbClr val="212529"/>
              </a:solidFill>
              <a:highlight>
                <a:srgbClr val="FFFFFF"/>
              </a:highlight>
            </a:endParaRPr>
          </a:p>
          <a:p>
            <a:pPr indent="-304800" lvl="0" marL="457200" rtl="0" algn="l">
              <a:spcBef>
                <a:spcPts val="1200"/>
              </a:spcBef>
              <a:spcAft>
                <a:spcPts val="0"/>
              </a:spcAft>
              <a:buClr>
                <a:srgbClr val="212529"/>
              </a:buClr>
              <a:buSzPts val="1200"/>
              <a:buFont typeface="Roboto"/>
              <a:buChar char="-"/>
            </a:pPr>
            <a:r>
              <a:rPr lang="vi" sz="1200">
                <a:solidFill>
                  <a:srgbClr val="212529"/>
                </a:solidFill>
                <a:highlight>
                  <a:srgbClr val="FFFFFF"/>
                </a:highlight>
                <a:latin typeface="Roboto"/>
                <a:ea typeface="Roboto"/>
                <a:cs typeface="Roboto"/>
                <a:sym typeface="Roboto"/>
              </a:rPr>
              <a:t>To back up some tables, you specify a list of table names after the database name in the mysqldump command:</a:t>
            </a:r>
            <a:endParaRPr sz="1200">
              <a:solidFill>
                <a:srgbClr val="212529"/>
              </a:solidFill>
              <a:highlight>
                <a:srgbClr val="FFFFFF"/>
              </a:highlight>
              <a:latin typeface="Roboto"/>
              <a:ea typeface="Roboto"/>
              <a:cs typeface="Roboto"/>
              <a:sym typeface="Roboto"/>
            </a:endParaRPr>
          </a:p>
          <a:p>
            <a:pPr indent="0" lvl="0" marL="914400" rtl="0" algn="l">
              <a:spcBef>
                <a:spcPts val="1200"/>
              </a:spcBef>
              <a:spcAft>
                <a:spcPts val="0"/>
              </a:spcAft>
              <a:buNone/>
            </a:pPr>
            <a:r>
              <a:rPr lang="vi" sz="1200">
                <a:solidFill>
                  <a:srgbClr val="212529"/>
                </a:solidFill>
                <a:highlight>
                  <a:srgbClr val="FFFFFF"/>
                </a:highlight>
                <a:latin typeface="Roboto"/>
                <a:ea typeface="Roboto"/>
                <a:cs typeface="Roboto"/>
                <a:sym typeface="Roboto"/>
              </a:rPr>
              <a:t>mysqldump -h hostname -u username -p dbname tblname1 tblname2 &gt; table.sql</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7826"/>
              <a:buFont typeface="Arial"/>
              <a:buNone/>
            </a:pPr>
            <a:r>
              <a:rPr lang="vi" sz="2300">
                <a:highlight>
                  <a:srgbClr val="FFFFFF"/>
                </a:highlight>
                <a:latin typeface="Roboto"/>
                <a:ea typeface="Roboto"/>
                <a:cs typeface="Roboto"/>
                <a:sym typeface="Roboto"/>
              </a:rPr>
              <a:t> Restore MySQL Dump</a:t>
            </a:r>
            <a:endParaRPr sz="2300">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212529"/>
              </a:buClr>
              <a:buSzPts val="1200"/>
              <a:buFont typeface="Roboto"/>
              <a:buChar char="-"/>
            </a:pPr>
            <a:r>
              <a:rPr lang="vi" sz="1200">
                <a:solidFill>
                  <a:srgbClr val="212529"/>
                </a:solidFill>
                <a:highlight>
                  <a:srgbClr val="FFFFFF"/>
                </a:highlight>
                <a:latin typeface="Roboto"/>
                <a:ea typeface="Roboto"/>
                <a:cs typeface="Roboto"/>
                <a:sym typeface="Roboto"/>
              </a:rPr>
              <a:t>First, open the Command Prompt on Windows or Terminal program on Unix-like systems (macOS, Linux, Ubuntu, etc.).</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lang="vi" sz="1200">
                <a:solidFill>
                  <a:srgbClr val="212529"/>
                </a:solidFill>
                <a:highlight>
                  <a:srgbClr val="FFFFFF"/>
                </a:highlight>
                <a:latin typeface="Roboto"/>
                <a:ea typeface="Roboto"/>
                <a:cs typeface="Roboto"/>
                <a:sym typeface="Roboto"/>
              </a:rPr>
              <a:t>Second, execute the following command to restore databases from a dump file:</a:t>
            </a:r>
            <a:endParaRPr sz="1200">
              <a:solidFill>
                <a:srgbClr val="212529"/>
              </a:solidFill>
              <a:highlight>
                <a:srgbClr val="FFFFFF"/>
              </a:highlight>
              <a:latin typeface="Roboto"/>
              <a:ea typeface="Roboto"/>
              <a:cs typeface="Roboto"/>
              <a:sym typeface="Roboto"/>
            </a:endParaRPr>
          </a:p>
          <a:p>
            <a:pPr indent="457200" lvl="0" marL="457200" rtl="0" algn="l">
              <a:spcBef>
                <a:spcPts val="1200"/>
              </a:spcBef>
              <a:spcAft>
                <a:spcPts val="0"/>
              </a:spcAft>
              <a:buNone/>
            </a:pPr>
            <a:r>
              <a:rPr lang="vi" sz="1200">
                <a:solidFill>
                  <a:srgbClr val="212529"/>
                </a:solidFill>
                <a:highlight>
                  <a:srgbClr val="FFFFFF"/>
                </a:highlight>
                <a:latin typeface="Roboto Mono"/>
                <a:ea typeface="Roboto Mono"/>
                <a:cs typeface="Roboto Mono"/>
                <a:sym typeface="Roboto Mono"/>
              </a:rPr>
              <a:t>mysql -h hostname -P port -u username -p database_name &lt; dump_file.sql</a:t>
            </a:r>
            <a:endParaRPr sz="1200">
              <a:solidFill>
                <a:srgbClr val="212529"/>
              </a:solidFill>
              <a:highlight>
                <a:srgbClr val="FFFFFF"/>
              </a:highlight>
              <a:latin typeface="Roboto Mono"/>
              <a:ea typeface="Roboto Mono"/>
              <a:cs typeface="Roboto Mono"/>
              <a:sym typeface="Roboto Mono"/>
            </a:endParaRPr>
          </a:p>
          <a:p>
            <a:pPr indent="0" lvl="0" marL="457200" rtl="0" algn="l">
              <a:spcBef>
                <a:spcPts val="0"/>
              </a:spcBef>
              <a:spcAft>
                <a:spcPts val="0"/>
              </a:spcAft>
              <a:buNone/>
            </a:pPr>
            <a:r>
              <a:t/>
            </a:r>
            <a:endParaRPr sz="1200">
              <a:solidFill>
                <a:srgbClr val="212529"/>
              </a:solidFill>
              <a:highlight>
                <a:srgbClr val="FFFFFF"/>
              </a:highlight>
              <a:latin typeface="Roboto Mono"/>
              <a:ea typeface="Roboto Mono"/>
              <a:cs typeface="Roboto Mono"/>
              <a:sym typeface="Roboto Mono"/>
            </a:endParaRPr>
          </a:p>
          <a:p>
            <a:pPr indent="0" lvl="0" marL="457200" rtl="0" algn="l">
              <a:spcBef>
                <a:spcPts val="0"/>
              </a:spcBef>
              <a:spcAft>
                <a:spcPts val="0"/>
              </a:spcAft>
              <a:buNone/>
            </a:pPr>
            <a:r>
              <a:rPr lang="vi" sz="1200">
                <a:solidFill>
                  <a:srgbClr val="212529"/>
                </a:solidFill>
                <a:highlight>
                  <a:srgbClr val="FFFFFF"/>
                </a:highlight>
                <a:latin typeface="Roboto Mono"/>
                <a:ea typeface="Roboto Mono"/>
                <a:cs typeface="Roboto Mono"/>
                <a:sym typeface="Roboto Mono"/>
              </a:rPr>
              <a:t>&lt; dump_file.sql</a:t>
            </a:r>
            <a:r>
              <a:rPr lang="vi" sz="1200">
                <a:solidFill>
                  <a:srgbClr val="212529"/>
                </a:solidFill>
                <a:highlight>
                  <a:srgbClr val="FFFFFF"/>
                </a:highlight>
                <a:latin typeface="Roboto"/>
                <a:ea typeface="Roboto"/>
                <a:cs typeface="Roboto"/>
                <a:sym typeface="Roboto"/>
              </a:rPr>
              <a:t>: This part of the command is used for input redirection. It takes the contents of the SQL dump file (“dump_file.sql”) and uses them as input for the </a:t>
            </a:r>
            <a:r>
              <a:rPr lang="vi" sz="1200">
                <a:solidFill>
                  <a:srgbClr val="212529"/>
                </a:solidFill>
                <a:highlight>
                  <a:srgbClr val="FFFFFF"/>
                </a:highlight>
                <a:latin typeface="Roboto Mono"/>
                <a:ea typeface="Roboto Mono"/>
                <a:cs typeface="Roboto Mono"/>
                <a:sym typeface="Roboto Mono"/>
              </a:rPr>
              <a:t>mysql</a:t>
            </a:r>
            <a:r>
              <a:rPr lang="vi" sz="1200">
                <a:solidFill>
                  <a:srgbClr val="212529"/>
                </a:solidFill>
                <a:highlight>
                  <a:srgbClr val="FFFFFF"/>
                </a:highlight>
                <a:latin typeface="Roboto"/>
                <a:ea typeface="Roboto"/>
                <a:cs typeface="Roboto"/>
                <a:sym typeface="Roboto"/>
              </a:rPr>
              <a:t> command. This is how the data and structure from the dump file are loaded into the specified MySQL database.</a:t>
            </a:r>
            <a:endParaRPr sz="1200">
              <a:solidFill>
                <a:srgbClr val="212529"/>
              </a:solidFill>
              <a:highlight>
                <a:srgbClr val="FFFFFF"/>
              </a:highlight>
              <a:latin typeface="Roboto"/>
              <a:ea typeface="Roboto"/>
              <a:cs typeface="Roboto"/>
              <a:sym typeface="Roboto"/>
            </a:endParaRPr>
          </a:p>
          <a:p>
            <a:pPr indent="0" lvl="0" marL="457200" rtl="0" algn="l">
              <a:spcBef>
                <a:spcPts val="0"/>
              </a:spcBef>
              <a:spcAft>
                <a:spcPts val="0"/>
              </a:spcAft>
              <a:buNone/>
            </a:pPr>
            <a:r>
              <a:t/>
            </a:r>
            <a:endParaRPr sz="1200">
              <a:solidFill>
                <a:srgbClr val="212529"/>
              </a:solidFill>
              <a:highlight>
                <a:srgbClr val="FFFFFF"/>
              </a:highlight>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vi" sz="2500">
                <a:highlight>
                  <a:srgbClr val="FFFFFF"/>
                </a:highlight>
                <a:latin typeface="Roboto"/>
                <a:ea typeface="Roboto"/>
                <a:cs typeface="Roboto"/>
                <a:sym typeface="Roboto"/>
              </a:rPr>
              <a:t>Introduction</a:t>
            </a:r>
            <a:endParaRPr sz="2500">
              <a:highlight>
                <a:srgbClr val="FFFFFF"/>
              </a:highlight>
              <a:latin typeface="Roboto"/>
              <a:ea typeface="Roboto"/>
              <a:cs typeface="Roboto"/>
              <a:sym typeface="Roboto"/>
            </a:endParaRPr>
          </a:p>
          <a:p>
            <a:pPr indent="0" lvl="0" marL="0" rtl="0" algn="l">
              <a:spcBef>
                <a:spcPts val="0"/>
              </a:spcBef>
              <a:spcAft>
                <a:spcPts val="0"/>
              </a:spcAft>
              <a:buNone/>
            </a:pPr>
            <a:r>
              <a:t/>
            </a:r>
            <a:endParaRPr sz="25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212529"/>
              </a:buClr>
              <a:buSzPts val="1800"/>
              <a:buChar char="-"/>
            </a:pPr>
            <a:r>
              <a:rPr lang="vi">
                <a:solidFill>
                  <a:srgbClr val="212529"/>
                </a:solidFill>
                <a:highlight>
                  <a:srgbClr val="FFFFFF"/>
                </a:highlight>
                <a:latin typeface="Roboto"/>
                <a:ea typeface="Roboto"/>
                <a:cs typeface="Roboto"/>
                <a:sym typeface="Roboto"/>
              </a:rPr>
              <a:t>The </a:t>
            </a:r>
            <a:r>
              <a:rPr lang="vi">
                <a:solidFill>
                  <a:srgbClr val="212529"/>
                </a:solidFill>
                <a:highlight>
                  <a:srgbClr val="FFFFFF"/>
                </a:highlight>
                <a:latin typeface="Roboto Mono"/>
                <a:ea typeface="Roboto Mono"/>
                <a:cs typeface="Roboto Mono"/>
                <a:sym typeface="Roboto Mono"/>
              </a:rPr>
              <a:t>mysqldump</a:t>
            </a:r>
            <a:r>
              <a:rPr lang="vi">
                <a:solidFill>
                  <a:srgbClr val="212529"/>
                </a:solidFill>
                <a:highlight>
                  <a:srgbClr val="FFFFFF"/>
                </a:highlight>
                <a:latin typeface="Roboto"/>
                <a:ea typeface="Roboto"/>
                <a:cs typeface="Roboto"/>
                <a:sym typeface="Roboto"/>
              </a:rPr>
              <a:t> is a command-line utility in MySQL used for creating backups of MySQL databases.</a:t>
            </a:r>
            <a:endParaRPr>
              <a:solidFill>
                <a:srgbClr val="212529"/>
              </a:solidFill>
              <a:highlight>
                <a:srgbClr val="FFFFFF"/>
              </a:highlight>
              <a:latin typeface="Roboto"/>
              <a:ea typeface="Roboto"/>
              <a:cs typeface="Roboto"/>
              <a:sym typeface="Roboto"/>
            </a:endParaRPr>
          </a:p>
          <a:p>
            <a:pPr indent="-342900" lvl="0" marL="457200" rtl="0" algn="l">
              <a:spcBef>
                <a:spcPts val="0"/>
              </a:spcBef>
              <a:spcAft>
                <a:spcPts val="0"/>
              </a:spcAft>
              <a:buClr>
                <a:srgbClr val="212529"/>
              </a:buClr>
              <a:buSzPts val="1800"/>
              <a:buChar char="-"/>
            </a:pPr>
            <a:r>
              <a:rPr lang="vi">
                <a:solidFill>
                  <a:srgbClr val="212529"/>
                </a:solidFill>
                <a:highlight>
                  <a:srgbClr val="FFFFFF"/>
                </a:highlight>
                <a:latin typeface="Roboto"/>
                <a:ea typeface="Roboto"/>
                <a:cs typeface="Roboto"/>
                <a:sym typeface="Roboto"/>
              </a:rPr>
              <a:t>The </a:t>
            </a:r>
            <a:r>
              <a:rPr lang="vi">
                <a:solidFill>
                  <a:srgbClr val="212529"/>
                </a:solidFill>
                <a:highlight>
                  <a:srgbClr val="FFFFFF"/>
                </a:highlight>
                <a:latin typeface="Roboto Mono"/>
                <a:ea typeface="Roboto Mono"/>
                <a:cs typeface="Roboto Mono"/>
                <a:sym typeface="Roboto Mono"/>
              </a:rPr>
              <a:t>mysqldump</a:t>
            </a:r>
            <a:r>
              <a:rPr lang="vi">
                <a:solidFill>
                  <a:srgbClr val="212529"/>
                </a:solidFill>
                <a:highlight>
                  <a:srgbClr val="FFFFFF"/>
                </a:highlight>
                <a:latin typeface="Roboto"/>
                <a:ea typeface="Roboto"/>
                <a:cs typeface="Roboto"/>
                <a:sym typeface="Roboto"/>
              </a:rPr>
              <a:t> tool allows you to dump the structure and/or data of one or more databases into a file, which you can use to restore the databases later.</a:t>
            </a:r>
            <a:endParaRPr>
              <a:solidFill>
                <a:srgbClr val="212529"/>
              </a:solidFill>
              <a:highlight>
                <a:srgbClr val="FFFFFF"/>
              </a:highlight>
              <a:latin typeface="Roboto"/>
              <a:ea typeface="Roboto"/>
              <a:cs typeface="Roboto"/>
              <a:sym typeface="Roboto"/>
            </a:endParaRPr>
          </a:p>
          <a:p>
            <a:pPr indent="-342900" lvl="0" marL="457200" rtl="0" algn="l">
              <a:spcBef>
                <a:spcPts val="0"/>
              </a:spcBef>
              <a:spcAft>
                <a:spcPts val="0"/>
              </a:spcAft>
              <a:buClr>
                <a:srgbClr val="212529"/>
              </a:buClr>
              <a:buSzPts val="1800"/>
              <a:buChar char="-"/>
            </a:pPr>
            <a:r>
              <a:rPr lang="vi">
                <a:solidFill>
                  <a:srgbClr val="212529"/>
                </a:solidFill>
                <a:highlight>
                  <a:srgbClr val="FFFFFF"/>
                </a:highlight>
                <a:latin typeface="Roboto"/>
                <a:ea typeface="Roboto"/>
                <a:cs typeface="Roboto"/>
                <a:sym typeface="Roboto"/>
              </a:rPr>
              <a:t>In practice, you often use the </a:t>
            </a:r>
            <a:r>
              <a:rPr lang="vi">
                <a:solidFill>
                  <a:srgbClr val="212529"/>
                </a:solidFill>
                <a:highlight>
                  <a:srgbClr val="FFFFFF"/>
                </a:highlight>
                <a:latin typeface="Roboto Mono"/>
                <a:ea typeface="Roboto Mono"/>
                <a:cs typeface="Roboto Mono"/>
                <a:sym typeface="Roboto Mono"/>
              </a:rPr>
              <a:t>mysqldump</a:t>
            </a:r>
            <a:r>
              <a:rPr lang="vi">
                <a:solidFill>
                  <a:srgbClr val="212529"/>
                </a:solidFill>
                <a:highlight>
                  <a:srgbClr val="FFFFFF"/>
                </a:highlight>
                <a:latin typeface="Roboto"/>
                <a:ea typeface="Roboto"/>
                <a:cs typeface="Roboto"/>
                <a:sym typeface="Roboto"/>
              </a:rPr>
              <a:t> for backup and restore operations, database migration, and transferring databases between servers.</a:t>
            </a:r>
            <a:endParaRPr>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4000"/>
              <a:buFont typeface="Arial"/>
              <a:buNone/>
            </a:pPr>
            <a:r>
              <a:rPr lang="vi" sz="2500">
                <a:highlight>
                  <a:srgbClr val="FFFFFF"/>
                </a:highlight>
                <a:latin typeface="Roboto"/>
                <a:ea typeface="Roboto"/>
                <a:cs typeface="Roboto"/>
                <a:sym typeface="Roboto"/>
              </a:rPr>
              <a:t>Introduction</a:t>
            </a:r>
            <a:endParaRPr sz="2500">
              <a:highlight>
                <a:srgbClr val="FFFFFF"/>
              </a:highlight>
              <a:latin typeface="Roboto"/>
              <a:ea typeface="Roboto"/>
              <a:cs typeface="Roboto"/>
              <a:sym typeface="Roboto"/>
            </a:endParaRPr>
          </a:p>
          <a:p>
            <a:pPr indent="0" lvl="0" marL="0" rtl="0" algn="l">
              <a:spcBef>
                <a:spcPts val="0"/>
              </a:spcBef>
              <a:spcAft>
                <a:spcPts val="0"/>
              </a:spcAft>
              <a:buClr>
                <a:schemeClr val="dk1"/>
              </a:buClr>
              <a:buSzPct val="44000"/>
              <a:buFont typeface="Arial"/>
              <a:buNone/>
            </a:pPr>
            <a:r>
              <a:t/>
            </a:r>
            <a:endParaRPr sz="2500"/>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The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tool typically comes with the MySQL server installation by default. Its location depends on your operating system:</a:t>
            </a:r>
            <a:endParaRPr sz="1200">
              <a:solidFill>
                <a:srgbClr val="212529"/>
              </a:solidFill>
              <a:highlight>
                <a:srgbClr val="FFFFFF"/>
              </a:highlight>
              <a:latin typeface="Roboto"/>
              <a:ea typeface="Roboto"/>
              <a:cs typeface="Roboto"/>
              <a:sym typeface="Roboto"/>
            </a:endParaRPr>
          </a:p>
          <a:p>
            <a:pPr indent="-304800" lvl="0" marL="457200" rtl="0" algn="l">
              <a:spcBef>
                <a:spcPts val="1200"/>
              </a:spcBef>
              <a:spcAft>
                <a:spcPts val="0"/>
              </a:spcAft>
              <a:buClr>
                <a:srgbClr val="212529"/>
              </a:buClr>
              <a:buSzPts val="1200"/>
              <a:buFont typeface="Roboto"/>
              <a:buChar char="●"/>
            </a:pPr>
            <a:r>
              <a:rPr b="1" lang="vi" sz="1200">
                <a:solidFill>
                  <a:srgbClr val="212529"/>
                </a:solidFill>
                <a:highlight>
                  <a:srgbClr val="FFFFFF"/>
                </a:highlight>
                <a:latin typeface="Roboto"/>
                <a:ea typeface="Roboto"/>
                <a:cs typeface="Roboto"/>
                <a:sym typeface="Roboto"/>
              </a:rPr>
              <a:t>Linux</a:t>
            </a:r>
            <a:r>
              <a:rPr lang="vi" sz="1200">
                <a:solidFill>
                  <a:srgbClr val="212529"/>
                </a:solidFill>
                <a:highlight>
                  <a:srgbClr val="FFFFFF"/>
                </a:highlight>
                <a:latin typeface="Roboto"/>
                <a:ea typeface="Roboto"/>
                <a:cs typeface="Roboto"/>
                <a:sym typeface="Roboto"/>
              </a:rPr>
              <a:t>: on Linux systems, including distributions like Ubuntu, CentOS, and others, you can find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in the </a:t>
            </a:r>
            <a:r>
              <a:rPr lang="vi" sz="1200">
                <a:solidFill>
                  <a:srgbClr val="212529"/>
                </a:solidFill>
                <a:highlight>
                  <a:srgbClr val="FFFFFF"/>
                </a:highlight>
                <a:latin typeface="Roboto Mono"/>
                <a:ea typeface="Roboto Mono"/>
                <a:cs typeface="Roboto Mono"/>
                <a:sym typeface="Roboto Mono"/>
              </a:rPr>
              <a:t>/usr/bin/</a:t>
            </a:r>
            <a:r>
              <a:rPr lang="vi" sz="1200">
                <a:solidFill>
                  <a:srgbClr val="212529"/>
                </a:solidFill>
                <a:highlight>
                  <a:srgbClr val="FFFFFF"/>
                </a:highlight>
                <a:latin typeface="Roboto"/>
                <a:ea typeface="Roboto"/>
                <a:cs typeface="Roboto"/>
                <a:sym typeface="Roboto"/>
              </a:rPr>
              <a:t> directory. You can use the </a:t>
            </a:r>
            <a:r>
              <a:rPr lang="vi" sz="1200">
                <a:solidFill>
                  <a:srgbClr val="212529"/>
                </a:solidFill>
                <a:highlight>
                  <a:srgbClr val="FFFFFF"/>
                </a:highlight>
                <a:latin typeface="Roboto Mono"/>
                <a:ea typeface="Roboto Mono"/>
                <a:cs typeface="Roboto Mono"/>
                <a:sym typeface="Roboto Mono"/>
              </a:rPr>
              <a:t>which</a:t>
            </a:r>
            <a:r>
              <a:rPr lang="vi" sz="1200">
                <a:solidFill>
                  <a:srgbClr val="212529"/>
                </a:solidFill>
                <a:highlight>
                  <a:srgbClr val="FFFFFF"/>
                </a:highlight>
                <a:latin typeface="Roboto"/>
                <a:ea typeface="Roboto"/>
                <a:cs typeface="Roboto"/>
                <a:sym typeface="Roboto"/>
              </a:rPr>
              <a:t> command to locate it: </a:t>
            </a:r>
            <a:r>
              <a:rPr lang="vi" sz="1200">
                <a:solidFill>
                  <a:srgbClr val="212529"/>
                </a:solidFill>
                <a:highlight>
                  <a:srgbClr val="FFFFFF"/>
                </a:highlight>
                <a:latin typeface="Roboto Mono"/>
                <a:ea typeface="Roboto Mono"/>
                <a:cs typeface="Roboto Mono"/>
                <a:sym typeface="Roboto Mono"/>
              </a:rPr>
              <a:t>which mysqldump</a:t>
            </a:r>
            <a:endParaRPr sz="1200">
              <a:solidFill>
                <a:srgbClr val="212529"/>
              </a:solidFill>
              <a:highlight>
                <a:srgbClr val="FFFFFF"/>
              </a:highlight>
              <a:latin typeface="Roboto Mono"/>
              <a:ea typeface="Roboto Mono"/>
              <a:cs typeface="Roboto Mono"/>
              <a:sym typeface="Roboto Mono"/>
            </a:endParaRPr>
          </a:p>
          <a:p>
            <a:pPr indent="-304800" lvl="0" marL="457200" rtl="0" algn="l">
              <a:spcBef>
                <a:spcPts val="0"/>
              </a:spcBef>
              <a:spcAft>
                <a:spcPts val="0"/>
              </a:spcAft>
              <a:buClr>
                <a:srgbClr val="212529"/>
              </a:buClr>
              <a:buSzPts val="1200"/>
              <a:buFont typeface="Roboto"/>
              <a:buChar char="●"/>
            </a:pPr>
            <a:r>
              <a:rPr b="1" lang="vi" sz="1200">
                <a:solidFill>
                  <a:srgbClr val="212529"/>
                </a:solidFill>
                <a:highlight>
                  <a:srgbClr val="FFFFFF"/>
                </a:highlight>
                <a:latin typeface="Roboto"/>
                <a:ea typeface="Roboto"/>
                <a:cs typeface="Roboto"/>
                <a:sym typeface="Roboto"/>
              </a:rPr>
              <a:t>Windows</a:t>
            </a:r>
            <a:r>
              <a:rPr lang="vi" sz="1200">
                <a:solidFill>
                  <a:srgbClr val="212529"/>
                </a:solidFill>
                <a:highlight>
                  <a:srgbClr val="FFFFFF"/>
                </a:highlight>
                <a:latin typeface="Roboto"/>
                <a:ea typeface="Roboto"/>
                <a:cs typeface="Roboto"/>
                <a:sym typeface="Roboto"/>
              </a:rPr>
              <a:t>: on Windows, you can find the mysqldump in the directory </a:t>
            </a:r>
            <a:r>
              <a:rPr lang="vi" sz="1200">
                <a:solidFill>
                  <a:srgbClr val="212529"/>
                </a:solidFill>
                <a:highlight>
                  <a:srgbClr val="FFFFFF"/>
                </a:highlight>
                <a:latin typeface="Roboto Mono"/>
                <a:ea typeface="Roboto Mono"/>
                <a:cs typeface="Roboto Mono"/>
                <a:sym typeface="Roboto Mono"/>
              </a:rPr>
              <a:t>C:\Program Files\MySQL\MySQL Server X.Y\bin\</a:t>
            </a:r>
            <a:r>
              <a:rPr lang="vi" sz="1200">
                <a:solidFill>
                  <a:srgbClr val="212529"/>
                </a:solidFill>
                <a:highlight>
                  <a:srgbClr val="FFFFFF"/>
                </a:highlight>
                <a:latin typeface="Roboto"/>
                <a:ea typeface="Roboto"/>
                <a:cs typeface="Roboto"/>
                <a:sym typeface="Roboto"/>
              </a:rPr>
              <a:t>, where </a:t>
            </a:r>
            <a:r>
              <a:rPr lang="vi" sz="1200">
                <a:solidFill>
                  <a:srgbClr val="212529"/>
                </a:solidFill>
                <a:highlight>
                  <a:srgbClr val="FFFFFF"/>
                </a:highlight>
                <a:latin typeface="Roboto Mono"/>
                <a:ea typeface="Roboto Mono"/>
                <a:cs typeface="Roboto Mono"/>
                <a:sym typeface="Roboto Mono"/>
              </a:rPr>
              <a:t>X.Y</a:t>
            </a:r>
            <a:r>
              <a:rPr lang="vi" sz="1200">
                <a:solidFill>
                  <a:srgbClr val="212529"/>
                </a:solidFill>
                <a:highlight>
                  <a:srgbClr val="FFFFFF"/>
                </a:highlight>
                <a:latin typeface="Roboto"/>
                <a:ea typeface="Roboto"/>
                <a:cs typeface="Roboto"/>
                <a:sym typeface="Roboto"/>
              </a:rPr>
              <a:t> is the version number of the MySQL database server.</a:t>
            </a:r>
            <a:endParaRPr sz="1200">
              <a:solidFill>
                <a:srgbClr val="212529"/>
              </a:solidFill>
              <a:highlight>
                <a:srgbClr val="FFFFFF"/>
              </a:highlight>
              <a:latin typeface="Roboto"/>
              <a:ea typeface="Roboto"/>
              <a:cs typeface="Roboto"/>
              <a:sym typeface="Roboto"/>
            </a:endParaRPr>
          </a:p>
          <a:p>
            <a:pPr indent="-304800" lvl="0" marL="457200" rtl="0" algn="l">
              <a:spcBef>
                <a:spcPts val="0"/>
              </a:spcBef>
              <a:spcAft>
                <a:spcPts val="0"/>
              </a:spcAft>
              <a:buClr>
                <a:srgbClr val="212529"/>
              </a:buClr>
              <a:buSzPts val="1200"/>
              <a:buFont typeface="Roboto"/>
              <a:buChar char="●"/>
            </a:pPr>
            <a:r>
              <a:rPr b="1" lang="vi" sz="1200">
                <a:solidFill>
                  <a:srgbClr val="212529"/>
                </a:solidFill>
                <a:highlight>
                  <a:srgbClr val="FFFFFF"/>
                </a:highlight>
                <a:latin typeface="Roboto"/>
                <a:ea typeface="Roboto"/>
                <a:cs typeface="Roboto"/>
                <a:sym typeface="Roboto"/>
              </a:rPr>
              <a:t>macOS</a:t>
            </a:r>
            <a:r>
              <a:rPr lang="vi" sz="1200">
                <a:solidFill>
                  <a:srgbClr val="212529"/>
                </a:solidFill>
                <a:highlight>
                  <a:srgbClr val="FFFFFF"/>
                </a:highlight>
                <a:latin typeface="Roboto"/>
                <a:ea typeface="Roboto"/>
                <a:cs typeface="Roboto"/>
                <a:sym typeface="Roboto"/>
              </a:rPr>
              <a:t>: Like Linux systems, you can find the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at </a:t>
            </a:r>
            <a:r>
              <a:rPr lang="vi" sz="1200">
                <a:solidFill>
                  <a:srgbClr val="212529"/>
                </a:solidFill>
                <a:highlight>
                  <a:srgbClr val="FFFFFF"/>
                </a:highlight>
                <a:latin typeface="Roboto Mono"/>
                <a:ea typeface="Roboto Mono"/>
                <a:cs typeface="Roboto Mono"/>
                <a:sym typeface="Roboto Mono"/>
              </a:rPr>
              <a:t>/usr/bin/</a:t>
            </a:r>
            <a:r>
              <a:rPr lang="vi" sz="1200">
                <a:solidFill>
                  <a:srgbClr val="212529"/>
                </a:solidFill>
                <a:highlight>
                  <a:srgbClr val="FFFFFF"/>
                </a:highlight>
                <a:latin typeface="Roboto"/>
                <a:ea typeface="Roboto"/>
                <a:cs typeface="Roboto"/>
                <a:sym typeface="Roboto"/>
              </a:rPr>
              <a:t> directory on macOS.</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It’s a good practice to include the directory that contains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in your system’s PATH environment variable so that you can invoke the command from any location in the command prompt or terminal.</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vi" sz="2500">
                <a:highlight>
                  <a:srgbClr val="FFFFFF"/>
                </a:highlight>
                <a:latin typeface="Roboto"/>
                <a:ea typeface="Roboto"/>
                <a:cs typeface="Roboto"/>
                <a:sym typeface="Roboto"/>
              </a:rPr>
              <a:t>Basic syntaxes</a:t>
            </a:r>
            <a:endParaRPr sz="2500">
              <a:highlight>
                <a:srgbClr val="FFFFFF"/>
              </a:highlight>
              <a:latin typeface="Roboto"/>
              <a:ea typeface="Roboto"/>
              <a:cs typeface="Roboto"/>
              <a:sym typeface="Roboto"/>
            </a:endParaRPr>
          </a:p>
          <a:p>
            <a:pPr indent="0" lvl="0" marL="0" rtl="0" algn="l">
              <a:spcBef>
                <a:spcPts val="0"/>
              </a:spcBef>
              <a:spcAft>
                <a:spcPts val="0"/>
              </a:spcAft>
              <a:buNone/>
            </a:pPr>
            <a:r>
              <a:t/>
            </a:r>
            <a:endParaRPr sz="25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There are three basic syntaxes for using the </a:t>
            </a:r>
            <a:r>
              <a:rPr lang="vi" sz="1200">
                <a:solidFill>
                  <a:srgbClr val="212529"/>
                </a:solidFill>
                <a:highlight>
                  <a:srgbClr val="FFFFFF"/>
                </a:highlight>
                <a:latin typeface="Roboto Mono"/>
                <a:ea typeface="Roboto Mono"/>
                <a:cs typeface="Roboto Mono"/>
                <a:sym typeface="Roboto Mono"/>
              </a:rPr>
              <a:t>mysqldump</a:t>
            </a:r>
            <a:r>
              <a:rPr lang="vi" sz="1200">
                <a:solidFill>
                  <a:srgbClr val="212529"/>
                </a:solidFill>
                <a:highlight>
                  <a:srgbClr val="FFFFFF"/>
                </a:highlight>
                <a:latin typeface="Roboto"/>
                <a:ea typeface="Roboto"/>
                <a:cs typeface="Roboto"/>
                <a:sym typeface="Roboto"/>
              </a:rPr>
              <a:t> tool:</a:t>
            </a:r>
            <a:endParaRPr sz="1200">
              <a:solidFill>
                <a:srgbClr val="212529"/>
              </a:solidFill>
              <a:highlight>
                <a:srgbClr val="FFFFFF"/>
              </a:highlight>
              <a:latin typeface="Roboto"/>
              <a:ea typeface="Roboto"/>
              <a:cs typeface="Roboto"/>
              <a:sym typeface="Roboto"/>
            </a:endParaRPr>
          </a:p>
          <a:p>
            <a:pPr indent="0" lvl="0" marL="0" rtl="0" algn="l">
              <a:spcBef>
                <a:spcPts val="1400"/>
              </a:spcBef>
              <a:spcAft>
                <a:spcPts val="0"/>
              </a:spcAft>
              <a:buClr>
                <a:schemeClr val="dk1"/>
              </a:buClr>
              <a:buSzPts val="1100"/>
              <a:buFont typeface="Arial"/>
              <a:buNone/>
            </a:pPr>
            <a:r>
              <a:rPr lang="vi" sz="1300">
                <a:solidFill>
                  <a:schemeClr val="dk1"/>
                </a:solidFill>
                <a:highlight>
                  <a:srgbClr val="FFFFFF"/>
                </a:highlight>
                <a:latin typeface="Roboto"/>
                <a:ea typeface="Roboto"/>
                <a:cs typeface="Roboto"/>
                <a:sym typeface="Roboto"/>
              </a:rPr>
              <a:t>1) Dump one or more tables</a:t>
            </a:r>
            <a:endParaRPr sz="13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root -p [options] db_name [tbl_name ...] &gt; output_file</a:t>
            </a:r>
            <a:endParaRPr sz="1200">
              <a:solidFill>
                <a:srgbClr val="212529"/>
              </a:solidFill>
              <a:highlight>
                <a:srgbClr val="FFFFFF"/>
              </a:highlight>
            </a:endParaRPr>
          </a:p>
          <a:p>
            <a:pPr indent="0" lvl="0" marL="0" rtl="0" algn="l">
              <a:spcBef>
                <a:spcPts val="1400"/>
              </a:spcBef>
              <a:spcAft>
                <a:spcPts val="0"/>
              </a:spcAft>
              <a:buClr>
                <a:schemeClr val="dk1"/>
              </a:buClr>
              <a:buSzPts val="1100"/>
              <a:buFont typeface="Arial"/>
              <a:buNone/>
            </a:pPr>
            <a:r>
              <a:rPr lang="vi" sz="1300">
                <a:solidFill>
                  <a:schemeClr val="dk1"/>
                </a:solidFill>
                <a:highlight>
                  <a:srgbClr val="FFFFFF"/>
                </a:highlight>
                <a:latin typeface="Roboto"/>
                <a:ea typeface="Roboto"/>
                <a:cs typeface="Roboto"/>
                <a:sym typeface="Roboto"/>
              </a:rPr>
              <a:t>2) Dump one or more databases</a:t>
            </a:r>
            <a:endParaRPr sz="13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root -p [options] --databases db_name ... &gt; output_file</a:t>
            </a:r>
            <a:endParaRPr sz="1200">
              <a:solidFill>
                <a:srgbClr val="212529"/>
              </a:solidFill>
              <a:highlight>
                <a:srgbClr val="FFFFFF"/>
              </a:highlight>
              <a:latin typeface="Roboto Mono"/>
              <a:ea typeface="Roboto Mono"/>
              <a:cs typeface="Roboto Mono"/>
              <a:sym typeface="Roboto Mono"/>
            </a:endParaRPr>
          </a:p>
          <a:p>
            <a:pPr indent="0" lvl="0" marL="0" marR="0" rtl="0" algn="l">
              <a:spcBef>
                <a:spcPts val="0"/>
              </a:spcBef>
              <a:spcAft>
                <a:spcPts val="0"/>
              </a:spcAft>
              <a:buClr>
                <a:schemeClr val="dk1"/>
              </a:buClr>
              <a:buSzPts val="1100"/>
              <a:buFont typeface="Arial"/>
              <a:buNone/>
            </a:pPr>
            <a:r>
              <a:t/>
            </a:r>
            <a:endParaRPr sz="1200">
              <a:solidFill>
                <a:srgbClr val="212529"/>
              </a:solidFill>
              <a:highlight>
                <a:srgbClr val="FFFFFF"/>
              </a:highlight>
            </a:endParaRPr>
          </a:p>
          <a:p>
            <a:pPr indent="0" lvl="0" marL="0" rtl="0" algn="l">
              <a:spcBef>
                <a:spcPts val="1400"/>
              </a:spcBef>
              <a:spcAft>
                <a:spcPts val="0"/>
              </a:spcAft>
              <a:buClr>
                <a:schemeClr val="dk1"/>
              </a:buClr>
              <a:buSzPts val="1100"/>
              <a:buFont typeface="Arial"/>
              <a:buNone/>
            </a:pPr>
            <a:r>
              <a:rPr lang="vi" sz="1300">
                <a:solidFill>
                  <a:schemeClr val="dk1"/>
                </a:solidFill>
                <a:highlight>
                  <a:srgbClr val="FFFFFF"/>
                </a:highlight>
                <a:latin typeface="Roboto"/>
                <a:ea typeface="Roboto"/>
                <a:cs typeface="Roboto"/>
                <a:sym typeface="Roboto"/>
              </a:rPr>
              <a:t>3) Dump all databases</a:t>
            </a:r>
            <a:endParaRPr sz="130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root -p [options] --all-databases &gt; output_file</a:t>
            </a:r>
            <a:endParaRPr sz="1200">
              <a:solidFill>
                <a:srgbClr val="212529"/>
              </a:solidFill>
              <a:highlight>
                <a:srgbClr val="FFFFFF"/>
              </a:highlight>
              <a:latin typeface="Roboto Mono"/>
              <a:ea typeface="Roboto Mono"/>
              <a:cs typeface="Roboto Mono"/>
              <a:sym typeface="Roboto Mono"/>
            </a:endParaRPr>
          </a:p>
          <a:p>
            <a:pPr indent="0" lvl="0" marL="0" marR="0" rtl="0" algn="l">
              <a:spcBef>
                <a:spcPts val="0"/>
              </a:spcBef>
              <a:spcAft>
                <a:spcPts val="0"/>
              </a:spcAft>
              <a:buClr>
                <a:schemeClr val="dk1"/>
              </a:buClr>
              <a:buSzPts val="1100"/>
              <a:buFont typeface="Arial"/>
              <a:buNone/>
            </a:pPr>
            <a:r>
              <a:t/>
            </a:r>
            <a:endParaRPr sz="1200">
              <a:solidFill>
                <a:srgbClr val="212529"/>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vi" sz="2500">
                <a:highlight>
                  <a:srgbClr val="FFFFFF"/>
                </a:highlight>
                <a:latin typeface="Roboto"/>
                <a:ea typeface="Roboto"/>
                <a:cs typeface="Roboto"/>
                <a:sym typeface="Roboto"/>
              </a:rPr>
              <a:t>The mysqldump options</a:t>
            </a:r>
            <a:endParaRPr sz="2500">
              <a:highlight>
                <a:srgbClr val="FFFFFF"/>
              </a:highlight>
              <a:latin typeface="Roboto"/>
              <a:ea typeface="Roboto"/>
              <a:cs typeface="Roboto"/>
              <a:sym typeface="Roboto"/>
            </a:endParaRPr>
          </a:p>
          <a:p>
            <a:pPr indent="0" lvl="0" marL="0" rtl="0" algn="l">
              <a:spcBef>
                <a:spcPts val="0"/>
              </a:spcBef>
              <a:spcAft>
                <a:spcPts val="0"/>
              </a:spcAft>
              <a:buNone/>
            </a:pPr>
            <a:r>
              <a:t/>
            </a:r>
            <a:endParaRPr sz="25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vi" sz="1600">
                <a:solidFill>
                  <a:srgbClr val="212529"/>
                </a:solidFill>
                <a:highlight>
                  <a:srgbClr val="FFFFFF"/>
                </a:highlight>
                <a:latin typeface="Roboto"/>
                <a:ea typeface="Roboto"/>
                <a:cs typeface="Roboto"/>
                <a:sym typeface="Roboto"/>
              </a:rPr>
              <a:t>The mysqldump tool provides you with two different ways to specify an option: long form and short form.</a:t>
            </a:r>
            <a:endParaRPr sz="16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vi" sz="1600">
                <a:solidFill>
                  <a:srgbClr val="212529"/>
                </a:solidFill>
                <a:highlight>
                  <a:srgbClr val="FFFFFF"/>
                </a:highlight>
                <a:latin typeface="Roboto"/>
                <a:ea typeface="Roboto"/>
                <a:cs typeface="Roboto"/>
                <a:sym typeface="Roboto"/>
              </a:rPr>
              <a:t>For example, if you want to specify the long form for the user, you can use the </a:t>
            </a:r>
            <a:r>
              <a:rPr lang="vi" sz="1600">
                <a:solidFill>
                  <a:srgbClr val="212529"/>
                </a:solidFill>
                <a:highlight>
                  <a:srgbClr val="FFFFFF"/>
                </a:highlight>
                <a:latin typeface="Roboto Mono"/>
                <a:ea typeface="Roboto Mono"/>
                <a:cs typeface="Roboto Mono"/>
                <a:sym typeface="Roboto Mono"/>
              </a:rPr>
              <a:t>--user=username</a:t>
            </a:r>
            <a:r>
              <a:rPr lang="vi" sz="1600">
                <a:solidFill>
                  <a:srgbClr val="212529"/>
                </a:solidFill>
                <a:highlight>
                  <a:srgbClr val="FFFFFF"/>
                </a:highlight>
                <a:latin typeface="Roboto"/>
                <a:ea typeface="Roboto"/>
                <a:cs typeface="Roboto"/>
                <a:sym typeface="Roboto"/>
              </a:rPr>
              <a:t> option:</a:t>
            </a:r>
            <a:endParaRPr sz="16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vi" sz="1600">
                <a:solidFill>
                  <a:srgbClr val="212529"/>
                </a:solidFill>
                <a:highlight>
                  <a:srgbClr val="FFFFFF"/>
                </a:highlight>
                <a:latin typeface="Roboto"/>
                <a:ea typeface="Roboto"/>
                <a:cs typeface="Roboto"/>
                <a:sym typeface="Roboto"/>
              </a:rPr>
              <a:t>	--user=username</a:t>
            </a:r>
            <a:endParaRPr sz="16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600">
                <a:solidFill>
                  <a:srgbClr val="212529"/>
                </a:solidFill>
                <a:highlight>
                  <a:srgbClr val="FFFFFF"/>
                </a:highlight>
                <a:latin typeface="Roboto"/>
                <a:ea typeface="Roboto"/>
                <a:cs typeface="Roboto"/>
                <a:sym typeface="Roboto"/>
              </a:rPr>
              <a:t>Alternatively, you can use the shorter and more concise option </a:t>
            </a:r>
            <a:r>
              <a:rPr lang="vi" sz="1600">
                <a:solidFill>
                  <a:srgbClr val="188038"/>
                </a:solidFill>
                <a:latin typeface="Roboto Mono"/>
                <a:ea typeface="Roboto Mono"/>
                <a:cs typeface="Roboto Mono"/>
                <a:sym typeface="Roboto Mono"/>
              </a:rPr>
              <a:t>-u username</a:t>
            </a:r>
            <a:r>
              <a:rPr lang="vi" sz="1600">
                <a:solidFill>
                  <a:srgbClr val="212529"/>
                </a:solidFill>
                <a:highlight>
                  <a:srgbClr val="FFFFFF"/>
                </a:highlight>
                <a:latin typeface="Roboto"/>
                <a:ea typeface="Roboto"/>
                <a:cs typeface="Roboto"/>
                <a:sym typeface="Roboto"/>
              </a:rPr>
              <a:t>:</a:t>
            </a:r>
            <a:endParaRPr sz="1600">
              <a:solidFill>
                <a:srgbClr val="212529"/>
              </a:solidFill>
              <a:highlight>
                <a:srgbClr val="FFFFFF"/>
              </a:highlight>
              <a:latin typeface="Roboto"/>
              <a:ea typeface="Roboto"/>
              <a:cs typeface="Roboto"/>
              <a:sym typeface="Roboto"/>
            </a:endParaRPr>
          </a:p>
          <a:p>
            <a:pPr indent="0" lvl="0" marL="0" rtl="0" algn="l">
              <a:spcBef>
                <a:spcPts val="1200"/>
              </a:spcBef>
              <a:spcAft>
                <a:spcPts val="1200"/>
              </a:spcAft>
              <a:buNone/>
            </a:pPr>
            <a:r>
              <a:rPr lang="vi" sz="1600"/>
              <a:t>	</a:t>
            </a:r>
            <a:r>
              <a:rPr lang="vi" sz="1600">
                <a:solidFill>
                  <a:srgbClr val="383A42"/>
                </a:solidFill>
                <a:highlight>
                  <a:srgbClr val="FAFAFA"/>
                </a:highlight>
                <a:latin typeface="Roboto Mono"/>
                <a:ea typeface="Roboto Mono"/>
                <a:cs typeface="Roboto Mono"/>
                <a:sym typeface="Roboto Mono"/>
              </a:rPr>
              <a:t>-u username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4000"/>
              <a:buFont typeface="Arial"/>
              <a:buNone/>
            </a:pPr>
            <a:r>
              <a:rPr lang="vi" sz="2500">
                <a:highlight>
                  <a:srgbClr val="FFFFFF"/>
                </a:highlight>
                <a:latin typeface="Roboto"/>
                <a:ea typeface="Roboto"/>
                <a:cs typeface="Roboto"/>
                <a:sym typeface="Roboto"/>
              </a:rPr>
              <a:t>The mysqldump options</a:t>
            </a:r>
            <a:endParaRPr sz="2500">
              <a:highlight>
                <a:srgbClr val="FFFFFF"/>
              </a:highlight>
              <a:latin typeface="Roboto"/>
              <a:ea typeface="Roboto"/>
              <a:cs typeface="Roboto"/>
              <a:sym typeface="Roboto"/>
            </a:endParaRPr>
          </a:p>
          <a:p>
            <a:pPr indent="0" lvl="0" marL="0" rtl="0" algn="l">
              <a:spcBef>
                <a:spcPts val="0"/>
              </a:spcBef>
              <a:spcAft>
                <a:spcPts val="0"/>
              </a:spcAft>
              <a:buClr>
                <a:schemeClr val="dk1"/>
              </a:buClr>
              <a:buSzPct val="44000"/>
              <a:buFont typeface="Arial"/>
              <a:buNone/>
            </a:pPr>
            <a:r>
              <a:t/>
            </a:r>
            <a:endParaRPr sz="2500"/>
          </a:p>
          <a:p>
            <a:pPr indent="0" lvl="0" marL="0" rtl="0" algn="l">
              <a:spcBef>
                <a:spcPts val="0"/>
              </a:spcBef>
              <a:spcAft>
                <a:spcPts val="0"/>
              </a:spcAft>
              <a:buNone/>
            </a:pPr>
            <a:r>
              <a:t/>
            </a:r>
            <a:endParaRPr/>
          </a:p>
        </p:txBody>
      </p:sp>
      <p:pic>
        <p:nvPicPr>
          <p:cNvPr id="85" name="Google Shape;85;p18"/>
          <p:cNvPicPr preferRelativeResize="0"/>
          <p:nvPr/>
        </p:nvPicPr>
        <p:blipFill>
          <a:blip r:embed="rId3">
            <a:alphaModFix/>
          </a:blip>
          <a:stretch>
            <a:fillRect/>
          </a:stretch>
        </p:blipFill>
        <p:spPr>
          <a:xfrm>
            <a:off x="1821975" y="1029375"/>
            <a:ext cx="5373536" cy="3615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vi" sz="2500">
                <a:highlight>
                  <a:srgbClr val="FFFFFF"/>
                </a:highlight>
                <a:latin typeface="Roboto"/>
                <a:ea typeface="Roboto"/>
                <a:cs typeface="Roboto"/>
                <a:sym typeface="Roboto"/>
              </a:rPr>
              <a:t>The mysqldump tool examples</a:t>
            </a:r>
            <a:endParaRPr sz="2500">
              <a:highlight>
                <a:srgbClr val="FFFFFF"/>
              </a:highlight>
              <a:latin typeface="Roboto"/>
              <a:ea typeface="Roboto"/>
              <a:cs typeface="Roboto"/>
              <a:sym typeface="Roboto"/>
            </a:endParaRPr>
          </a:p>
          <a:p>
            <a:pPr indent="0" lvl="0" marL="0" rtl="0" algn="l">
              <a:spcBef>
                <a:spcPts val="0"/>
              </a:spcBef>
              <a:spcAft>
                <a:spcPts val="0"/>
              </a:spcAft>
              <a:buNone/>
            </a:pPr>
            <a:r>
              <a:t/>
            </a:r>
            <a:endParaRPr sz="2500"/>
          </a:p>
        </p:txBody>
      </p:sp>
      <p:sp>
        <p:nvSpPr>
          <p:cNvPr id="91" name="Google Shape;91;p1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lang="vi" sz="1200">
                <a:solidFill>
                  <a:schemeClr val="dk1"/>
                </a:solidFill>
                <a:highlight>
                  <a:srgbClr val="FFFFFF"/>
                </a:highlight>
                <a:latin typeface="Roboto"/>
                <a:ea typeface="Roboto"/>
                <a:cs typeface="Roboto"/>
                <a:sym typeface="Roboto"/>
              </a:rPr>
              <a:t>1) Creating a backup of a single database</a:t>
            </a:r>
            <a:endParaRPr sz="12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The following command creates a backup of a single database:</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username -p -B db_name &gt; path_to_backup_file</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rPr lang="vi" sz="1200">
                <a:solidFill>
                  <a:srgbClr val="212529"/>
                </a:solidFill>
                <a:highlight>
                  <a:srgbClr val="FFFFFF"/>
                </a:highlight>
                <a:latin typeface="Roboto"/>
                <a:ea typeface="Roboto"/>
                <a:cs typeface="Roboto"/>
                <a:sym typeface="Roboto"/>
              </a:rPr>
              <a:t>For example, the following command creates a backup of the database </a:t>
            </a:r>
            <a:r>
              <a:rPr lang="vi" sz="1200">
                <a:solidFill>
                  <a:srgbClr val="188038"/>
                </a:solidFill>
                <a:latin typeface="Roboto Mono"/>
                <a:ea typeface="Roboto Mono"/>
                <a:cs typeface="Roboto Mono"/>
                <a:sym typeface="Roboto Mono"/>
              </a:rPr>
              <a:t>classicmodels</a:t>
            </a:r>
            <a:r>
              <a:rPr lang="vi" sz="1200">
                <a:solidFill>
                  <a:srgbClr val="212529"/>
                </a:solidFill>
                <a:highlight>
                  <a:srgbClr val="FFFFFF"/>
                </a:highlight>
                <a:latin typeface="Roboto"/>
                <a:ea typeface="Roboto"/>
                <a:cs typeface="Roboto"/>
                <a:sym typeface="Roboto"/>
              </a:rPr>
              <a:t> to the file </a:t>
            </a:r>
            <a:r>
              <a:rPr lang="vi" sz="1200">
                <a:solidFill>
                  <a:srgbClr val="188038"/>
                </a:solidFill>
                <a:latin typeface="Roboto Mono"/>
                <a:ea typeface="Roboto Mono"/>
                <a:cs typeface="Roboto Mono"/>
                <a:sym typeface="Roboto Mono"/>
              </a:rPr>
              <a:t>D:\backup\classicmodels.sql</a:t>
            </a:r>
            <a:r>
              <a:rPr lang="vi" sz="1200">
                <a:solidFill>
                  <a:srgbClr val="212529"/>
                </a:solidFill>
                <a:highlight>
                  <a:srgbClr val="FFFFFF"/>
                </a:highlight>
                <a:latin typeface="Roboto"/>
                <a:ea typeface="Roboto"/>
                <a:cs typeface="Roboto"/>
                <a:sym typeface="Roboto"/>
              </a:rPr>
              <a:t>:</a:t>
            </a:r>
            <a:endParaRPr sz="1200">
              <a:solidFill>
                <a:srgbClr val="212529"/>
              </a:solidFill>
              <a:highlight>
                <a:srgbClr val="FFFFFF"/>
              </a:highlight>
              <a:latin typeface="Roboto"/>
              <a:ea typeface="Roboto"/>
              <a:cs typeface="Roboto"/>
              <a:sym typeface="Roboto"/>
            </a:endParaRPr>
          </a:p>
          <a:p>
            <a:pPr indent="457200" lvl="0" marL="0" rtl="0" algn="l">
              <a:spcBef>
                <a:spcPts val="1200"/>
              </a:spcBef>
              <a:spcAft>
                <a:spcPts val="0"/>
              </a:spcAft>
              <a:buNone/>
            </a:pPr>
            <a:r>
              <a:rPr lang="vi" sz="1200">
                <a:solidFill>
                  <a:srgbClr val="212529"/>
                </a:solidFill>
                <a:highlight>
                  <a:srgbClr val="FFFFFF"/>
                </a:highlight>
                <a:latin typeface="Roboto"/>
                <a:ea typeface="Roboto"/>
                <a:cs typeface="Roboto"/>
                <a:sym typeface="Roboto"/>
              </a:rPr>
              <a:t>mysqldump -u root -p -B classicmodels &gt; D:\backup\classicmodels.sql</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It’ll prompt you to enter a password for the root account. After inputting a valid password for the root account, the tool will dump the </a:t>
            </a:r>
            <a:r>
              <a:rPr lang="vi" sz="1200">
                <a:solidFill>
                  <a:srgbClr val="212529"/>
                </a:solidFill>
                <a:highlight>
                  <a:srgbClr val="FFFFFF"/>
                </a:highlight>
                <a:latin typeface="Roboto Mono"/>
                <a:ea typeface="Roboto Mono"/>
                <a:cs typeface="Roboto Mono"/>
                <a:sym typeface="Roboto Mono"/>
              </a:rPr>
              <a:t>classicmodels</a:t>
            </a:r>
            <a:r>
              <a:rPr lang="vi" sz="1200">
                <a:solidFill>
                  <a:srgbClr val="212529"/>
                </a:solidFill>
                <a:highlight>
                  <a:srgbClr val="FFFFFF"/>
                </a:highlight>
                <a:latin typeface="Roboto"/>
                <a:ea typeface="Roboto"/>
                <a:cs typeface="Roboto"/>
                <a:sym typeface="Roboto"/>
              </a:rPr>
              <a:t> database into the file </a:t>
            </a:r>
            <a:r>
              <a:rPr lang="vi" sz="1200">
                <a:solidFill>
                  <a:srgbClr val="212529"/>
                </a:solidFill>
                <a:highlight>
                  <a:srgbClr val="FFFFFF"/>
                </a:highlight>
                <a:latin typeface="Roboto Mono"/>
                <a:ea typeface="Roboto Mono"/>
                <a:cs typeface="Roboto Mono"/>
                <a:sym typeface="Roboto Mono"/>
              </a:rPr>
              <a:t>D:\backup\classicmodels.sql</a:t>
            </a:r>
            <a:endParaRPr sz="1200">
              <a:solidFill>
                <a:srgbClr val="212529"/>
              </a:solidFill>
              <a:highlight>
                <a:srgbClr val="FFFFFF"/>
              </a:highlight>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If you want to put the password in the command, you can use the </a:t>
            </a:r>
            <a:r>
              <a:rPr lang="vi" sz="1200">
                <a:solidFill>
                  <a:srgbClr val="212529"/>
                </a:solidFill>
                <a:highlight>
                  <a:srgbClr val="FFFFFF"/>
                </a:highlight>
                <a:latin typeface="Roboto Mono"/>
                <a:ea typeface="Roboto Mono"/>
                <a:cs typeface="Roboto Mono"/>
                <a:sym typeface="Roboto Mono"/>
              </a:rPr>
              <a:t>--password</a:t>
            </a:r>
            <a:r>
              <a:rPr lang="vi" sz="1200">
                <a:solidFill>
                  <a:srgbClr val="212529"/>
                </a:solidFill>
                <a:highlight>
                  <a:srgbClr val="FFFFFF"/>
                </a:highlight>
                <a:latin typeface="Roboto"/>
                <a:ea typeface="Roboto"/>
                <a:cs typeface="Roboto"/>
                <a:sym typeface="Roboto"/>
              </a:rPr>
              <a:t> long-form option:</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None/>
            </a:pPr>
            <a:r>
              <a:rPr lang="vi" sz="1200">
                <a:solidFill>
                  <a:schemeClr val="dk1"/>
                </a:solidFill>
              </a:rPr>
              <a:t>	mysqldump -u root --password=Abcd1234 -B classicmodels &gt; D:\backup\classicmodels.sql</a:t>
            </a:r>
            <a:endParaRPr sz="1200">
              <a:solidFill>
                <a:schemeClr val="dk1"/>
              </a:solidFill>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It’ll issue a warning:</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[Warning] Using a password on the command line interface can be insecure.</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0"/>
              </a:spcAft>
              <a:buNone/>
            </a:pPr>
            <a:r>
              <a:t/>
            </a:r>
            <a:endParaRPr sz="1200">
              <a:solidFill>
                <a:schemeClr val="dk1"/>
              </a:solidFill>
            </a:endParaRPr>
          </a:p>
          <a:p>
            <a:pPr indent="0" lvl="0" marL="0" rtl="0" algn="l">
              <a:spcBef>
                <a:spcPts val="1200"/>
              </a:spcBef>
              <a:spcAft>
                <a:spcPts val="120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vi" sz="2500">
                <a:highlight>
                  <a:srgbClr val="FFFFFF"/>
                </a:highlight>
                <a:latin typeface="Roboto"/>
                <a:ea typeface="Roboto"/>
                <a:cs typeface="Roboto"/>
                <a:sym typeface="Roboto"/>
              </a:rPr>
              <a:t>The mysqldump tool examples</a:t>
            </a:r>
            <a:endParaRPr sz="2500">
              <a:highlight>
                <a:srgbClr val="FFFFFF"/>
              </a:highlight>
              <a:latin typeface="Roboto"/>
              <a:ea typeface="Roboto"/>
              <a:cs typeface="Roboto"/>
              <a:sym typeface="Roboto"/>
            </a:endParaRPr>
          </a:p>
          <a:p>
            <a:pPr indent="0" lvl="0" marL="0" rtl="0" algn="l">
              <a:spcBef>
                <a:spcPts val="0"/>
              </a:spcBef>
              <a:spcAft>
                <a:spcPts val="0"/>
              </a:spcAft>
              <a:buNone/>
            </a:pPr>
            <a:r>
              <a:t/>
            </a:r>
            <a:endParaRPr sz="2500"/>
          </a:p>
        </p:txBody>
      </p:sp>
      <p:sp>
        <p:nvSpPr>
          <p:cNvPr id="97" name="Google Shape;97;p20"/>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lang="vi" sz="1300">
                <a:solidFill>
                  <a:schemeClr val="dk1"/>
                </a:solidFill>
                <a:highlight>
                  <a:srgbClr val="FFFFFF"/>
                </a:highlight>
                <a:latin typeface="Roboto"/>
                <a:ea typeface="Roboto"/>
                <a:cs typeface="Roboto"/>
                <a:sym typeface="Roboto"/>
              </a:rPr>
              <a:t>2) Creating a backup of multiple databases</a:t>
            </a:r>
            <a:endParaRPr sz="13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To make a backup of multiple databases, you specify a list of the database names after the </a:t>
            </a:r>
            <a:r>
              <a:rPr lang="vi" sz="1200">
                <a:solidFill>
                  <a:srgbClr val="212529"/>
                </a:solidFill>
                <a:highlight>
                  <a:srgbClr val="FFFFFF"/>
                </a:highlight>
                <a:latin typeface="Roboto Mono"/>
                <a:ea typeface="Roboto Mono"/>
                <a:cs typeface="Roboto Mono"/>
                <a:sym typeface="Roboto Mono"/>
              </a:rPr>
              <a:t>--database</a:t>
            </a:r>
            <a:r>
              <a:rPr lang="vi" sz="1200">
                <a:solidFill>
                  <a:srgbClr val="212529"/>
                </a:solidFill>
                <a:highlight>
                  <a:srgbClr val="FFFFFF"/>
                </a:highlight>
                <a:latin typeface="Roboto"/>
                <a:ea typeface="Roboto"/>
                <a:cs typeface="Roboto"/>
                <a:sym typeface="Roboto"/>
              </a:rPr>
              <a:t> option:</a:t>
            </a:r>
            <a:endParaRPr sz="1200">
              <a:solidFill>
                <a:srgbClr val="212529"/>
              </a:solidFill>
              <a:highlight>
                <a:srgbClr val="FFFFFF"/>
              </a:highlight>
              <a:latin typeface="Roboto"/>
              <a:ea typeface="Roboto"/>
              <a:cs typeface="Roboto"/>
              <a:sym typeface="Roboto"/>
            </a:endParaRPr>
          </a:p>
          <a:p>
            <a:pPr indent="45720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username -p -B &lt;dbname1&gt;[,&lt;dbname2&gt;, ...] &gt; path_to_backup_file</a:t>
            </a:r>
            <a:endParaRPr sz="1200">
              <a:solidFill>
                <a:srgbClr val="212529"/>
              </a:solidFill>
              <a:highlight>
                <a:srgbClr val="FFFFFF"/>
              </a:highlight>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For example, the following command makes a backup of the </a:t>
            </a:r>
            <a:r>
              <a:rPr lang="vi" sz="1200">
                <a:solidFill>
                  <a:srgbClr val="212529"/>
                </a:solidFill>
                <a:highlight>
                  <a:srgbClr val="FFFFFF"/>
                </a:highlight>
                <a:latin typeface="Roboto Mono"/>
                <a:ea typeface="Roboto Mono"/>
                <a:cs typeface="Roboto Mono"/>
                <a:sym typeface="Roboto Mono"/>
              </a:rPr>
              <a:t>classicmodels</a:t>
            </a:r>
            <a:r>
              <a:rPr lang="vi" sz="1200">
                <a:solidFill>
                  <a:srgbClr val="212529"/>
                </a:solidFill>
                <a:highlight>
                  <a:srgbClr val="FFFFFF"/>
                </a:highlight>
                <a:latin typeface="Roboto"/>
                <a:ea typeface="Roboto"/>
                <a:cs typeface="Roboto"/>
                <a:sym typeface="Roboto"/>
              </a:rPr>
              <a:t> and </a:t>
            </a:r>
            <a:r>
              <a:rPr lang="vi" sz="1200">
                <a:solidFill>
                  <a:srgbClr val="212529"/>
                </a:solidFill>
                <a:highlight>
                  <a:srgbClr val="FFFFFF"/>
                </a:highlight>
                <a:latin typeface="Roboto Mono"/>
                <a:ea typeface="Roboto Mono"/>
                <a:cs typeface="Roboto Mono"/>
                <a:sym typeface="Roboto Mono"/>
              </a:rPr>
              <a:t>world</a:t>
            </a:r>
            <a:r>
              <a:rPr lang="vi" sz="1200">
                <a:solidFill>
                  <a:srgbClr val="212529"/>
                </a:solidFill>
                <a:highlight>
                  <a:srgbClr val="FFFFFF"/>
                </a:highlight>
                <a:latin typeface="Roboto"/>
                <a:ea typeface="Roboto"/>
                <a:cs typeface="Roboto"/>
                <a:sym typeface="Roboto"/>
              </a:rPr>
              <a:t> databases:</a:t>
            </a:r>
            <a:endParaRPr sz="1200">
              <a:solidFill>
                <a:srgbClr val="212529"/>
              </a:solidFill>
              <a:highlight>
                <a:srgbClr val="FFFFFF"/>
              </a:highlight>
              <a:latin typeface="Roboto"/>
              <a:ea typeface="Roboto"/>
              <a:cs typeface="Roboto"/>
              <a:sym typeface="Roboto"/>
            </a:endParaRPr>
          </a:p>
          <a:p>
            <a:pPr indent="45720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root -p --databases classicmodels world &gt; D:\backup\databases.sql</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vi" sz="2500">
                <a:highlight>
                  <a:srgbClr val="FFFFFF"/>
                </a:highlight>
                <a:latin typeface="Roboto"/>
                <a:ea typeface="Roboto"/>
                <a:cs typeface="Roboto"/>
                <a:sym typeface="Roboto"/>
              </a:rPr>
              <a:t>The mysqldump tool examples</a:t>
            </a:r>
            <a:endParaRPr sz="2500">
              <a:highlight>
                <a:srgbClr val="FFFFFF"/>
              </a:highlight>
              <a:latin typeface="Roboto"/>
              <a:ea typeface="Roboto"/>
              <a:cs typeface="Roboto"/>
              <a:sym typeface="Roboto"/>
            </a:endParaRPr>
          </a:p>
          <a:p>
            <a:pPr indent="0" lvl="0" marL="0" rtl="0" algn="l">
              <a:spcBef>
                <a:spcPts val="0"/>
              </a:spcBef>
              <a:spcAft>
                <a:spcPts val="0"/>
              </a:spcAft>
              <a:buNone/>
            </a:pPr>
            <a:r>
              <a:t/>
            </a:r>
            <a:endParaRPr sz="2500"/>
          </a:p>
          <a:p>
            <a:pPr indent="0" lvl="0" marL="0" rtl="0" algn="l">
              <a:spcBef>
                <a:spcPts val="0"/>
              </a:spcBef>
              <a:spcAft>
                <a:spcPts val="0"/>
              </a:spcAft>
              <a:buNone/>
            </a:pPr>
            <a:r>
              <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vi" sz="1300">
                <a:solidFill>
                  <a:schemeClr val="dk1"/>
                </a:solidFill>
                <a:highlight>
                  <a:srgbClr val="FFFFFF"/>
                </a:highlight>
                <a:latin typeface="Roboto"/>
                <a:ea typeface="Roboto"/>
                <a:cs typeface="Roboto"/>
                <a:sym typeface="Roboto"/>
              </a:rPr>
              <a:t>3) Creating a backup of all databases</a:t>
            </a:r>
            <a:endParaRPr sz="13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To make a backup of all databases in a MySQL Server, you use the -A option:</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username -p -A &gt; path_to_backup_file</a:t>
            </a:r>
            <a:endParaRPr sz="1200">
              <a:solidFill>
                <a:srgbClr val="212529"/>
              </a:solidFill>
              <a:highlight>
                <a:srgbClr val="FFFFFF"/>
              </a:highlight>
              <a:latin typeface="Roboto Mono"/>
              <a:ea typeface="Roboto Mono"/>
              <a:cs typeface="Roboto Mono"/>
              <a:sym typeface="Roboto Mono"/>
            </a:endParaRPr>
          </a:p>
          <a:p>
            <a:pPr indent="0" lvl="0" marL="0" marR="0" rtl="0" algn="l">
              <a:spcBef>
                <a:spcPts val="0"/>
              </a:spcBef>
              <a:spcAft>
                <a:spcPts val="0"/>
              </a:spcAft>
              <a:buClr>
                <a:schemeClr val="dk1"/>
              </a:buClr>
              <a:buSzPts val="1100"/>
              <a:buFont typeface="Arial"/>
              <a:buNone/>
            </a:pPr>
            <a:r>
              <a:rPr lang="vi" sz="1200">
                <a:solidFill>
                  <a:srgbClr val="212529"/>
                </a:solidFill>
                <a:highlight>
                  <a:srgbClr val="FFFFFF"/>
                </a:highlight>
              </a:rPr>
              <a:t>Code language: plaintext (plaintext)</a:t>
            </a:r>
            <a:endParaRPr sz="1200">
              <a:solidFill>
                <a:srgbClr val="212529"/>
              </a:solidFill>
              <a:highlight>
                <a:srgbClr val="FFFFFF"/>
              </a:highlight>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a:ea typeface="Roboto"/>
                <a:cs typeface="Roboto"/>
                <a:sym typeface="Roboto"/>
              </a:rPr>
              <a:t>The following statement makes a backup of all databases in the current MySQL server:</a:t>
            </a:r>
            <a:endParaRPr sz="1200">
              <a:solidFill>
                <a:srgbClr val="212529"/>
              </a:solidFill>
              <a:highlight>
                <a:srgbClr val="FFFFFF"/>
              </a:highlight>
              <a:latin typeface="Roboto"/>
              <a:ea typeface="Roboto"/>
              <a:cs typeface="Roboto"/>
              <a:sym typeface="Roboto"/>
            </a:endParaRPr>
          </a:p>
          <a:p>
            <a:pPr indent="0" lvl="0" marL="0" rtl="0" algn="l">
              <a:spcBef>
                <a:spcPts val="1200"/>
              </a:spcBef>
              <a:spcAft>
                <a:spcPts val="0"/>
              </a:spcAft>
              <a:buClr>
                <a:schemeClr val="dk1"/>
              </a:buClr>
              <a:buSzPts val="1100"/>
              <a:buFont typeface="Arial"/>
              <a:buNone/>
            </a:pPr>
            <a:r>
              <a:rPr lang="vi" sz="1200">
                <a:solidFill>
                  <a:srgbClr val="212529"/>
                </a:solidFill>
                <a:highlight>
                  <a:srgbClr val="FFFFFF"/>
                </a:highlight>
                <a:latin typeface="Roboto Mono"/>
                <a:ea typeface="Roboto Mono"/>
                <a:cs typeface="Roboto Mono"/>
                <a:sym typeface="Roboto Mono"/>
              </a:rPr>
              <a:t>mysqldump -u root -p -A &gt; D:\backup\all_databases.sql</a:t>
            </a:r>
            <a:endParaRPr sz="1200">
              <a:solidFill>
                <a:srgbClr val="212529"/>
              </a:solidFill>
              <a:highlight>
                <a:srgbClr val="FFFFFF"/>
              </a:highlight>
              <a:latin typeface="Roboto Mono"/>
              <a:ea typeface="Roboto Mono"/>
              <a:cs typeface="Roboto Mono"/>
              <a:sym typeface="Roboto Mono"/>
            </a:endParaRPr>
          </a:p>
          <a:p>
            <a:pPr indent="0" lvl="0" marL="0" rtl="0" algn="l">
              <a:spcBef>
                <a:spcPts val="0"/>
              </a:spcBef>
              <a:spcAft>
                <a:spcPts val="1200"/>
              </a:spcAft>
              <a:buNone/>
            </a:pPr>
            <a:r>
              <a:t/>
            </a:r>
            <a:endParaRPr sz="1300">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