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  <p:embeddedFont>
      <p:font typeface="Roboto Mon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italic.fntdata"/><Relationship Id="rId20" Type="http://schemas.openxmlformats.org/officeDocument/2006/relationships/slide" Target="slides/slide15.xml"/><Relationship Id="rId41" Type="http://schemas.openxmlformats.org/officeDocument/2006/relationships/font" Target="fonts/RobotoMon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.fntdata"/><Relationship Id="rId16" Type="http://schemas.openxmlformats.org/officeDocument/2006/relationships/slide" Target="slides/slide11.xml"/><Relationship Id="rId38" Type="http://schemas.openxmlformats.org/officeDocument/2006/relationships/font" Target="fonts/RobotoMon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c32a0112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c32a0112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c32a0112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c32a0112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c32a0112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c32a0112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c32a0112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c32a0112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c32a0112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c32a0112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c32a0112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c32a0112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c32a0112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c32a0112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c32a0112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c32a0112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6c32a0112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6c32a0112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c32a0112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6c32a0112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c32a0112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c32a0112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c32a0112e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c32a0112e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c32a0112e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c32a0112e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c32a0112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c32a0112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c32a0112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c32a0112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c32a0112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c32a0112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c32a0112e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6c32a0112e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c32a0112e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c32a0112e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6c32a0112e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6c32a0112e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c32a0112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6c32a0112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c32a0112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c32a0112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c32a0112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6c32a0112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c32a0112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c32a0112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c32a0112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c32a0112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c32a0112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c32a0112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6c32a0112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6c32a0112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c32a0112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c32a0112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mysqltutorial.org/mysql-triggers/" TargetMode="External"/><Relationship Id="rId4" Type="http://schemas.openxmlformats.org/officeDocument/2006/relationships/hyperlink" Target="https://www.mysqltutorial.org/mysql-basics/mysql-insert/" TargetMode="External"/><Relationship Id="rId5" Type="http://schemas.openxmlformats.org/officeDocument/2006/relationships/hyperlink" Target="https://www.mysqltutorial.org/mysql-triggers/mysql-create-trigger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mysqltutorial.org/mysql-stored-procedure/mysql-delimiter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mysqltutorial.org/mysql-basics/mysql-create-table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mysqltutorial.org/mysql-basics/mysql-insert/" TargetMode="External"/><Relationship Id="rId4" Type="http://schemas.openxmlformats.org/officeDocument/2006/relationships/hyperlink" Target="https://www.mysqltutorial.org/mysql-basics/mysql-select-from/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ysqltutorial.org/mysql-basics/mysql-insert/" TargetMode="External"/><Relationship Id="rId4" Type="http://schemas.openxmlformats.org/officeDocument/2006/relationships/hyperlink" Target="https://www.mysqltutorial.org/mysql-basics/mysql-update/" TargetMode="External"/><Relationship Id="rId5" Type="http://schemas.openxmlformats.org/officeDocument/2006/relationships/hyperlink" Target="https://www.mysqltutorial.org/mysql-basics/mysql-delete/" TargetMode="External"/><Relationship Id="rId6" Type="http://schemas.openxmlformats.org/officeDocument/2006/relationships/hyperlink" Target="https://www.mysqltutorial.org/mysql-basics/mysql-insert/" TargetMode="External"/><Relationship Id="rId7" Type="http://schemas.openxmlformats.org/officeDocument/2006/relationships/hyperlink" Target="https://www.mysqltutorial.org/mysql-basics/mysql-update/" TargetMode="External"/><Relationship Id="rId8" Type="http://schemas.openxmlformats.org/officeDocument/2006/relationships/hyperlink" Target="https://www.mysqltutorial.org/mysql-basics/mysql-delete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mysqltutorial.org/mysql-triggers/" TargetMode="External"/><Relationship Id="rId4" Type="http://schemas.openxmlformats.org/officeDocument/2006/relationships/hyperlink" Target="https://www.mysqltutorial.org/mysql-basics/mysql-update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mysqltutorial.org/mysql-triggers/" TargetMode="External"/><Relationship Id="rId4" Type="http://schemas.openxmlformats.org/officeDocument/2006/relationships/hyperlink" Target="https://www.mysqltutorial.org/mysql-basics/mysql-update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mysqltutorial.org/mysql-triggers/" TargetMode="External"/><Relationship Id="rId4" Type="http://schemas.openxmlformats.org/officeDocument/2006/relationships/hyperlink" Target="https://www.mysqltutorial.org/mysql-basics/mysql-delete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mysqltutorial.org/mysql-triggers/" TargetMode="External"/><Relationship Id="rId4" Type="http://schemas.openxmlformats.org/officeDocument/2006/relationships/hyperlink" Target="https://www.mysqltutorial.org/mysql-basics/mysql-delete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mysqltutorial.org/mysql-triggers/mysql-before-update-trigger/" TargetMode="External"/><Relationship Id="rId4" Type="http://schemas.openxmlformats.org/officeDocument/2006/relationships/hyperlink" Target="https://www.mysqltutorial.org/mysql-triggers/mysql-after-update-trigger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ysqltutorial.org/mysql-basics/mysql-not-null-constraint/" TargetMode="External"/><Relationship Id="rId4" Type="http://schemas.openxmlformats.org/officeDocument/2006/relationships/hyperlink" Target="https://www.mysqltutorial.org/mysql-basics/mysql-unique-constraint/" TargetMode="External"/><Relationship Id="rId5" Type="http://schemas.openxmlformats.org/officeDocument/2006/relationships/hyperlink" Target="https://www.mysqltutorial.org/mysql-basics/mysql-check-constraint/" TargetMode="External"/><Relationship Id="rId6" Type="http://schemas.openxmlformats.org/officeDocument/2006/relationships/hyperlink" Target="https://www.mysqltutorial.org/mysql-basics/mysql-foreign-key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ysqltutorial.org/mysql-triggers/working-mysql-scheduled-event/" TargetMode="External"/><Relationship Id="rId4" Type="http://schemas.openxmlformats.org/officeDocument/2006/relationships/hyperlink" Target="https://www.mysqltutorial.org/mysql-triggers/working-mysql-scheduled-event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mysqltutorial.org/mysql-basics/mysql-create-table/" TargetMode="External"/><Relationship Id="rId4" Type="http://schemas.openxmlformats.org/officeDocument/2006/relationships/hyperlink" Target="https://www.mysqltutorial.org/mysql-basics/mysql-insert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4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Triggers</a:t>
            </a:r>
            <a:endParaRPr sz="7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GV: Phạm Thị Quỳnh Trang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vi" sz="2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trigger example</a:t>
            </a:r>
            <a:endParaRPr sz="2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Fifth, update a row in the </a:t>
            </a:r>
            <a:r>
              <a:rPr lang="vi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items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table: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UPDATE items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 price = 60.00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WHERE id = 1;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-"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Finally, retrieve data from the </a:t>
            </a:r>
            <a:r>
              <a:rPr lang="vi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item_changes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table to see the logged changes: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 * FROM item_changes;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Output: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0900" y="3507150"/>
            <a:ext cx="4381025" cy="14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DROP TRIGGER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/>
              <a:t>Syntax: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	DROP TRIGGER [IF EXISTS] [schema_name.]trigger_name;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/>
              <a:t> 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this syntax: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First, specify the name of the trigger that you want to drop after the 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DROP TRIGGER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keywords.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Second, specify the name of the schema to which the trigger belongs. If you skip the schema name, the statement will drop the trigger in the current database.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"/>
              <a:buChar char="●"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Third, use 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EXISTS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option to conditionally drop the trigger if the trigger exists. The 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IF EXISTS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clause is optional.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you drop a trigger that does not exist without using the </a:t>
            </a:r>
            <a:r>
              <a:rPr lang="vi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 EXISTS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clause, MySQL issues an error. However, if you use the </a:t>
            </a:r>
            <a:r>
              <a:rPr lang="vi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 EXISTS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clause, MySQL issues a </a:t>
            </a:r>
            <a:r>
              <a:rPr lang="vi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NOTE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instead.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vi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</a:t>
            </a:r>
            <a:r>
              <a:rPr lang="vi" sz="1700"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DROP TRIGGER</a:t>
            </a:r>
            <a:r>
              <a:rPr lang="vi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example</a:t>
            </a:r>
            <a:endParaRPr sz="1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Drop the </a:t>
            </a:r>
            <a:r>
              <a:rPr lang="vi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update_items_trigger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trigger: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DROP TRIGGER </a:t>
            </a:r>
            <a:r>
              <a:rPr lang="vi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update_items_trigger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Roboto Mono"/>
              <a:buChar char="-"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Show the triggers again to verify the removal: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SHOW TRIGGERS;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vi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BEFORE INSERT triggers</a:t>
            </a:r>
            <a:endParaRPr sz="1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50000"/>
              <a:buChar char="-"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BEFORE INSERT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vi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triggers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are automatically fired before an </a:t>
            </a:r>
            <a:r>
              <a:rPr lang="vi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insert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event occurs on the table.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50000"/>
              <a:buChar char="-"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following illustrates the basic syntax of creating a MySQL 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BEFORE INSERT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trigger: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/>
              <a:t>CREATE TRIGGER trigger_name</a:t>
            </a:r>
            <a:endParaRPr sz="1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/>
              <a:t>    BEFORE INSERT</a:t>
            </a:r>
            <a:endParaRPr sz="1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/>
              <a:t>    ON table_name FOR EACH ROW</a:t>
            </a:r>
            <a:endParaRPr sz="1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/>
              <a:t>trigger_body;</a:t>
            </a:r>
            <a:endParaRPr sz="1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this syntax: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First, specify the name of the trigger that you want to create in the </a:t>
            </a:r>
            <a:r>
              <a:rPr lang="vi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CREATE TRIGGER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clause.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Second, use 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BEFORE INSERT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clause to specify the time to invoke the trigger.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Third, specify the name of the table that the trigger is associated with after the 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keyword.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Finally, specify the trigger body which contains one or more SQL statements that execute when the trigger is invoked.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vi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BEFORE INSERT triggers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If you have multiple statements in the </a:t>
            </a:r>
            <a:r>
              <a:rPr lang="vi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trigger_body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you have to use the </a:t>
            </a:r>
            <a:r>
              <a:rPr lang="vi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BEGIN END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block and change the default </a:t>
            </a:r>
            <a:r>
              <a:rPr lang="vi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delimiter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DELIMITER $$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TRIGGER trigger_name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BEFORE INSERT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ON table_name FOR EACH ROW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BEGIN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-- statements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END$$  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DELIMITER ;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50000"/>
              <a:buChar char="-"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 that in a </a:t>
            </a:r>
            <a:r>
              <a:rPr lang="vi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BEFORE INSERT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trigger, you can access and change the </a:t>
            </a:r>
            <a:r>
              <a:rPr lang="vi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values. However, you cannot access the </a:t>
            </a:r>
            <a:r>
              <a:rPr lang="vi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OLD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values because </a:t>
            </a:r>
            <a:r>
              <a:rPr lang="vi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OLD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values obviously do not exist.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vi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BEFORE INSERT triggers</a:t>
            </a:r>
            <a:endParaRPr/>
          </a:p>
        </p:txBody>
      </p:sp>
      <p:pic>
        <p:nvPicPr>
          <p:cNvPr id="143" name="Google Shape;14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6250" y="923875"/>
            <a:ext cx="6437674" cy="365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vi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BEFORE INSERT trigger example</a:t>
            </a:r>
            <a:endParaRPr sz="1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We will create a 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BEFORE INSERT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trigger to maintain a summary table from another table.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Setting up a sample table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First, </a:t>
            </a:r>
            <a:r>
              <a:rPr lang="vi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create a new table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called 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WorkCenters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500"/>
              <a:t>DROP TABLE IF EXISTS WorkCenters;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500"/>
              <a:t>CREATE TABLE WorkCenters (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500"/>
              <a:t>    id INT AUTO_INCREMENT PRIMARY KEY,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500"/>
              <a:t>    name VARCHAR(100) NOT NULL,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500"/>
              <a:t>    capacity INT NOT NULL</a:t>
            </a:r>
            <a:endParaRPr sz="150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500"/>
              <a:t>);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vi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BEFORE INSERT trigger example</a:t>
            </a:r>
            <a:endParaRPr sz="1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Second, create another table called </a:t>
            </a:r>
            <a:r>
              <a:rPr lang="vi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WorkCenterStats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stores the summary of the capacity of the work centers: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DROP TABLE IF EXISTS WorkCenterStats;</a:t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TABLE WorkCenterStats(</a:t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totalCapacity INT NOT NULL</a:t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vi" sz="17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BEFORE INSERT trigger example</a:t>
            </a:r>
            <a:endParaRPr sz="17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following trigger updates the total capacity of the </a:t>
            </a:r>
            <a:r>
              <a:rPr lang="vi" sz="10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WorkCenterStats</a:t>
            </a:r>
            <a:r>
              <a:rPr lang="vi" sz="1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table before a new work center is inserted into the </a:t>
            </a:r>
            <a:r>
              <a:rPr lang="vi" sz="10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WorkCenter</a:t>
            </a:r>
            <a:r>
              <a:rPr lang="vi" sz="1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table:</a:t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DELIMITER $$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TRIGGER before_workcenters_insert BEFORE INSERT ON WorkCenters FOR EACH ROW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BEGIN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DECLARE rowcount INT 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SELECT COUNT(*)   INTO rowcount    FROM WorkCenterStats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IF rowcount &gt; 0 THEN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UPDATE WorkCenterStats SET totalCapacity = totalCapacity + new.capacity;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ELSE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INSERT INTO WorkCenterStats(totalCapacity) VALUES(new.capacity);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END IF; 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END $$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7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DELIMITER ;</a:t>
            </a:r>
            <a:endParaRPr sz="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500" y="2242250"/>
            <a:ext cx="4308827" cy="22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vi" sz="2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Testing the MySQL </a:t>
            </a:r>
            <a:r>
              <a:rPr lang="vi" sz="25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BEFORE INSERT</a:t>
            </a:r>
            <a:r>
              <a:rPr lang="vi" sz="2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trigger</a:t>
            </a:r>
            <a:endParaRPr sz="2500"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First, </a:t>
            </a:r>
            <a:r>
              <a:rPr lang="vi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insert a new row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into the </a:t>
            </a:r>
            <a:r>
              <a:rPr lang="vi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WorkCenter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table: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INSERT INTO WorkCenters(name, capacity)</a:t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VALUES('Mold Machine',100);</a:t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Second, </a:t>
            </a:r>
            <a:r>
              <a:rPr lang="vi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query data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from the </a:t>
            </a:r>
            <a:r>
              <a:rPr lang="vi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WorkCenterStats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table: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 * FROM WorkCenterStats;   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Output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150" y="2872075"/>
            <a:ext cx="132041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-"/>
            </a:pPr>
            <a:r>
              <a:rPr lang="vi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 MySQL, a trigger is a stored program invoked automatically in response to an event such as </a:t>
            </a:r>
            <a:r>
              <a:rPr lang="vi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insert</a:t>
            </a:r>
            <a:r>
              <a:rPr lang="vi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vi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update</a:t>
            </a:r>
            <a:r>
              <a:rPr lang="vi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or </a:t>
            </a:r>
            <a:r>
              <a:rPr lang="vi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delete</a:t>
            </a:r>
            <a:r>
              <a:rPr lang="vi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that occurs in the associated table. 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Char char="-"/>
            </a:pPr>
            <a:r>
              <a:rPr lang="vi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example, you can define a trigger that is invoked automatically before a new row is inserted into a table.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Char char="-"/>
            </a:pPr>
            <a:r>
              <a:rPr lang="vi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supports triggers that are invoked in response to the </a:t>
            </a:r>
            <a:r>
              <a:rPr lang="vi" sz="1400">
                <a:solidFill>
                  <a:schemeClr val="hlink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INSERT</a:t>
            </a:r>
            <a:r>
              <a:rPr lang="vi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vi" sz="1400">
                <a:solidFill>
                  <a:schemeClr val="hlink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7"/>
              </a:rPr>
              <a:t>UPDATE</a:t>
            </a:r>
            <a:r>
              <a:rPr lang="vi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vi" sz="1400">
                <a:solidFill>
                  <a:schemeClr val="hlink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8"/>
              </a:rPr>
              <a:t>DELETE</a:t>
            </a:r>
            <a:r>
              <a:rPr lang="vi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event.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SQL standard defines two types of triggers: row-level triggers and statement-level triggers.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Char char="-"/>
            </a:pPr>
            <a:r>
              <a:rPr lang="vi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row-level trigger is activated for each row that is inserted, updated, or deleted. For example, if a table has 100 rows inserted, updated, or deleted, the trigger is automatically invoked 100 times for the 100 rows affected.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400"/>
              <a:buFont typeface="Roboto"/>
              <a:buChar char="-"/>
            </a:pPr>
            <a:r>
              <a:rPr lang="vi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statement-level trigger is executed once for each transaction regardless of how many rows are inserted, updated, or deleted.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4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supports only row-level triggers. It doesn’t support statement-level triggers.</a:t>
            </a:r>
            <a:endParaRPr sz="14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4000"/>
              <a:buFont typeface="Arial"/>
              <a:buNone/>
            </a:pPr>
            <a:r>
              <a:rPr lang="vi" sz="2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Testing the MySQL </a:t>
            </a:r>
            <a:r>
              <a:rPr lang="vi" sz="25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BEFORE INSERT</a:t>
            </a:r>
            <a:r>
              <a:rPr lang="vi" sz="2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trigger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Third, insert a new work center: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INSERT INTO WorkCenters(name, capacity)</a:t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VALUES('Packing',200);</a:t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Finally, query data from the </a:t>
            </a:r>
            <a:r>
              <a:rPr lang="vi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WorkCenterStats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SELECT * FROM WorkCenterStats;</a:t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Output: 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trigger has updated the total capacity from 100 to 200 as expected.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Note that to properly maintain the summary table </a:t>
            </a:r>
            <a:r>
              <a:rPr lang="vi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WorkCenterStats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you should also create triggers to handle update and delete events on the </a:t>
            </a:r>
            <a:r>
              <a:rPr lang="vi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WorkCenters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table.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6" name="Google Shape;1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950" y="2828175"/>
            <a:ext cx="1053575" cy="4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vi" sz="2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AFTER INSERT Trigger</a:t>
            </a:r>
            <a:endParaRPr sz="23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AFTER INSERT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triggers are automatically invoked after an insert event occurs on the table.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following shows the basic syntax of creating a MySQL 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AFTER INSERT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trigger: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CREATE TRIGGER trigger_name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AFTER INSERT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ON table_name FOR EACH ROW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   trigger_body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vi" sz="2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BEFORE UPDATE Trigger</a:t>
            </a:r>
            <a:endParaRPr sz="23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BEFORE UPDATE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vi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triggers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are invoked automatically before an </a:t>
            </a:r>
            <a:r>
              <a:rPr lang="vi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update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event occurs on the table associated with the triggers.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Here is the syntax for creating a MySQL 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BEFORE UPDATE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trigger: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CREATE TRIGGER trigger_name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BEFORE UPDATE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 table_name FOR EACH ROW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trigger_body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vi" sz="2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AFTER UPDATE Trigger</a:t>
            </a:r>
            <a:endParaRPr sz="23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AFTER UPDATE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vi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triggers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are invoked automatically after an </a:t>
            </a:r>
            <a:r>
              <a:rPr lang="vi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update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event occurs on the table associated with the triggers.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following shows the syntax of creating a MySQL 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AFTER UPDATE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trigger: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CREATE TRIGGER trigger_name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AFTER UPDATE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 table_name FOR EACH ROW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trigger_body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vi" sz="2300"/>
              <a:t>MySQL BEFORE DELETE Trigger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BEFORE DELETE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vi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triggers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are fired automatically before a </a:t>
            </a:r>
            <a:r>
              <a:rPr lang="vi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delete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event occurs in a table.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Here is the basic syntax of creating a MySQL 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BEFORE DELETE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trigger: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CREATE TRIGGER trigger_name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BEFORE DELETE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ON table_name FOR EACH ROW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trigger_body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vi" sz="2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AFTER DELETE Trigger</a:t>
            </a:r>
            <a:endParaRPr sz="23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AFTER DELETE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vi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triggers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are automatically invoked after a </a:t>
            </a:r>
            <a:r>
              <a:rPr lang="vi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delete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event occurs on the table.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Here is the basic syntax of creating a MySQL 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AFTER DELETE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trigger: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CREATE TRIGGER trigger_name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AFTER DELETE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ON table_name FOR EACH ROW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trigger_body;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vi" sz="2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Multiple Triggers</a:t>
            </a:r>
            <a:endParaRPr sz="23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Before MySQL version 5.7.2, you could only create one trigger for an event in a table e.g., you could only create one trigger for the </a:t>
            </a:r>
            <a:r>
              <a:rPr lang="vi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BEFORE UPDATE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lang="vi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AFTER UPDATE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event.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5.7.2+ lifted this limitation and allowed you to create multiple triggers for a given table that have the same event and action time. These triggers will activate sequentially when an event occurs.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3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Multiple Triggers</a:t>
            </a:r>
            <a:endParaRPr sz="23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DELIMITER $$</a:t>
            </a:r>
            <a:endParaRPr sz="1000">
              <a:solidFill>
                <a:srgbClr val="383A4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3A4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TRIGGER</a:t>
            </a: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trigger_name</a:t>
            </a:r>
            <a:endParaRPr sz="1000">
              <a:solidFill>
                <a:srgbClr val="383A4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vi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BEFORE</a:t>
            </a: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lang="vi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AFTER</a:t>
            </a: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}{</a:t>
            </a:r>
            <a:r>
              <a:rPr lang="vi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lang="vi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lang="vi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} </a:t>
            </a:r>
            <a:endParaRPr sz="1000">
              <a:solidFill>
                <a:srgbClr val="383A4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table_name </a:t>
            </a:r>
            <a:r>
              <a:rPr lang="vi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EACH</a:t>
            </a: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vi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ROW</a:t>
            </a: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000">
              <a:solidFill>
                <a:srgbClr val="383A4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vi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FOLLOWS</a:t>
            </a: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|</a:t>
            </a:r>
            <a:r>
              <a:rPr lang="vi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PRECEDES</a:t>
            </a: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} existing_trigger_name</a:t>
            </a:r>
            <a:endParaRPr sz="1000">
              <a:solidFill>
                <a:srgbClr val="383A4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BEGIN</a:t>
            </a:r>
            <a:endParaRPr sz="1000">
              <a:solidFill>
                <a:srgbClr val="383A4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i="1" lang="vi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-- statements</a:t>
            </a:r>
            <a:endParaRPr sz="1000">
              <a:solidFill>
                <a:srgbClr val="383A4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$$</a:t>
            </a:r>
            <a:endParaRPr sz="1000">
              <a:solidFill>
                <a:srgbClr val="383A4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3A4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DELIMITER ;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How To Call a Stored Procedure From a Trigger in MySQL?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vi" sz="2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Disadvantages of triggers</a:t>
            </a:r>
            <a:endParaRPr sz="25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vi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Triggers can only provide extended validations, not all validations. For simple validations, you can use the </a:t>
            </a:r>
            <a:r>
              <a:rPr lang="vi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NOT NULL</a:t>
            </a:r>
            <a:r>
              <a:rPr lang="vi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vi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/>
              </a:rPr>
              <a:t>UNIQUE</a:t>
            </a:r>
            <a:r>
              <a:rPr lang="vi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vi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CHECK</a:t>
            </a:r>
            <a:r>
              <a:rPr lang="vi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vi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6"/>
              </a:rPr>
              <a:t>FOREIGN KEY</a:t>
            </a:r>
            <a:r>
              <a:rPr lang="vi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constraints.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vi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Triggers can be difficult to troubleshoot because they execute automatically in the database, which may not be visible to the client applications.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vi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Triggers may increase the overhead of the MySQL server.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Advantages of triggers</a:t>
            </a:r>
            <a:endParaRPr sz="2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vi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Triggers provide another way to check the integrity of data.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vi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Triggers handle errors from the database layer.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vi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Triggers give an alternative way to </a:t>
            </a:r>
            <a:r>
              <a:rPr lang="vi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run scheduled tasks</a:t>
            </a:r>
            <a:r>
              <a:rPr lang="vi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By using triggers, you don’t have to wait for the </a:t>
            </a:r>
            <a:r>
              <a:rPr lang="vi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scheduled events</a:t>
            </a:r>
            <a:r>
              <a:rPr lang="vi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run because the triggers are invoked automatically </a:t>
            </a:r>
            <a:r>
              <a:rPr i="1" lang="vi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before</a:t>
            </a:r>
            <a:r>
              <a:rPr lang="vi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i="1" lang="vi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after</a:t>
            </a:r>
            <a:r>
              <a:rPr lang="vi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 change is made to the data in a table.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800"/>
              <a:buFont typeface="Roboto"/>
              <a:buChar char="●"/>
            </a:pPr>
            <a:r>
              <a:rPr lang="vi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Triggers can be useful for auditing the data changes in tables.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Create Trigger</a:t>
            </a:r>
            <a:endParaRPr sz="2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/>
              <a:t>CREATE TRIGGER trigger_name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/>
              <a:t>{BEFORE | AFTER} {INSERT | UPDATE | DELETE}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/>
              <a:t>ON table_name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/>
              <a:t>FOR EACH ROW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/>
              <a:t>BEGIN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/>
              <a:t>    -- Trigger body (SQL statements)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/>
              <a:t>END;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0350" y="2194025"/>
            <a:ext cx="4866273" cy="16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2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Create Trigger: </a:t>
            </a:r>
            <a:endParaRPr sz="2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availability of the </a:t>
            </a:r>
            <a:r>
              <a:rPr lang="vi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OLD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vi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modifiers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475" y="1708775"/>
            <a:ext cx="8471352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trigger example</a:t>
            </a:r>
            <a:endParaRPr sz="2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First, </a:t>
            </a:r>
            <a:r>
              <a:rPr lang="vi" sz="12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create a new table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called </a:t>
            </a:r>
            <a:r>
              <a:rPr lang="vi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items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/>
              <a:t>CREATE TABLE items (</a:t>
            </a:r>
            <a:endParaRPr sz="1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/>
              <a:t>    id INT PRIMARY KEY,</a:t>
            </a:r>
            <a:endParaRPr sz="1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/>
              <a:t>    name VARCHAR(255) NOT NULL,</a:t>
            </a:r>
            <a:endParaRPr sz="1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/>
              <a:t>    price DECIMAL(10, 2) NOT NULL</a:t>
            </a:r>
            <a:endParaRPr sz="10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/>
              <a:t>);</a:t>
            </a:r>
            <a:endParaRPr sz="1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Second, </a:t>
            </a:r>
            <a:r>
              <a:rPr lang="vi" sz="1200">
                <a:solidFill>
                  <a:schemeClr val="accent5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insert a row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into the </a:t>
            </a:r>
            <a:r>
              <a:rPr lang="vi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items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table: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INSERT INTO items(id, name, price) </a:t>
            </a:r>
            <a:endParaRPr sz="1000">
              <a:solidFill>
                <a:srgbClr val="383A4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VALUES (</a:t>
            </a:r>
            <a:r>
              <a:rPr lang="vi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'Item'</a:t>
            </a: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vi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50.00</a:t>
            </a: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vi" sz="2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trigger example</a:t>
            </a:r>
            <a:endParaRPr sz="2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83A4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383A42"/>
              </a:buClr>
              <a:buSzPts val="1000"/>
              <a:buFont typeface="Roboto Mono"/>
              <a:buChar char="-"/>
            </a:pP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Third, create the 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item_changes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table to store the changes made to the data in the 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items</a:t>
            </a:r>
            <a:r>
              <a:rPr lang="vi" sz="12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table:</a:t>
            </a:r>
            <a:endParaRPr sz="12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CREATE TABLE item_changes (</a:t>
            </a:r>
            <a:endParaRPr sz="1000">
              <a:solidFill>
                <a:srgbClr val="383A4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change_id INT PRIMARY KEY AUTO_INCREMENT,</a:t>
            </a:r>
            <a:endParaRPr sz="1000">
              <a:solidFill>
                <a:srgbClr val="383A4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item_id INT,</a:t>
            </a:r>
            <a:endParaRPr sz="1000">
              <a:solidFill>
                <a:srgbClr val="383A4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change_type VARCHAR(10),</a:t>
            </a:r>
            <a:endParaRPr sz="1000">
              <a:solidFill>
                <a:srgbClr val="383A4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change_timestamp TIMESTAMP DEFAULT CURRENT_TIMESTAMP,</a:t>
            </a:r>
            <a:endParaRPr sz="1000">
              <a:solidFill>
                <a:srgbClr val="383A4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    FOREIGN KEY (item_id) REFERENCES items(id)</a:t>
            </a:r>
            <a:endParaRPr sz="1000">
              <a:solidFill>
                <a:srgbClr val="383A4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383A42"/>
                </a:solidFill>
                <a:highlight>
                  <a:srgbClr val="FAFAFA"/>
                </a:highlight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000">
              <a:solidFill>
                <a:srgbClr val="383A4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383A42"/>
              </a:solidFill>
              <a:highlight>
                <a:srgbClr val="FAFAFA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vi" sz="2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MySQL trigger example</a:t>
            </a:r>
            <a:endParaRPr sz="25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vi" sz="16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vi" sz="16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ourth, create a trigger called </a:t>
            </a:r>
            <a:r>
              <a:rPr lang="vi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update_items_trigger</a:t>
            </a:r>
            <a:r>
              <a:rPr lang="vi" sz="16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associated with the </a:t>
            </a:r>
            <a:r>
              <a:rPr lang="vi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items</a:t>
            </a:r>
            <a:r>
              <a:rPr lang="vi" sz="16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table:</a:t>
            </a:r>
            <a:r>
              <a:rPr lang="vi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DELIMITER //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CREATE TRIGGER update_items_trigger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AFTER UPDATE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 items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EACH ROW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BEGIN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INSERT INTO item_changes (item_id, change_type)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VALUES (NEW.id, 'UPDATE');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END;</a:t>
            </a:r>
            <a:endParaRPr sz="8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vi" sz="8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</a:t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DELIMITER ;</a:t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2125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3600" y="1530800"/>
            <a:ext cx="5441577" cy="13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