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a415aa26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a415aa26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a2f24d68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a2f24d68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a2f24d68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a2f24d68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a2f24d68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a2f24d68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a2f24d68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a2f24d68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a2f24d68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a2f24d68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a2f24d68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a2f24d68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a2f24d68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a2f24d68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a5872a69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a5872a69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a2f24d68e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a2f24d68e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a2f24d68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a2f24d68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a2f24d68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a2f24d68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a2faa163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a2faa163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a2faa163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a2faa163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a2faa163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a2faa163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a2faa163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a2faa163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a2faa163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a2faa163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a2faa163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a2faa163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a2faa163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a2faa163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a2faa163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a2faa163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a2faa163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a2faa163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a2f24d68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a2f24d6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a2faa163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a2faa163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a2faa163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a2faa163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a2faa163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a2faa163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a2faa163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a2faa163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a415aa26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a415aa26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a415aa26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a415aa26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a2f24d6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a2f24d6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a2f24d68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a2f24d68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a415aa26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a415aa26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a415aa26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a415aa26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a2f24d68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a2f24d68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a415aa26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a415aa26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Relationship Id="rId4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2600"/>
            <a:ext cx="8520600" cy="14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vi" sz="4111">
                <a:solidFill>
                  <a:schemeClr val="accent1"/>
                </a:solidFill>
                <a:highlight>
                  <a:schemeClr val="lt1"/>
                </a:highlight>
              </a:rPr>
              <a:t>DECODING MODERN FOOTBALL</a:t>
            </a:r>
            <a:endParaRPr b="1" sz="4111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2800">
                <a:solidFill>
                  <a:srgbClr val="1F2328"/>
                </a:solidFill>
                <a:highlight>
                  <a:srgbClr val="FFFFFF"/>
                </a:highlight>
              </a:rPr>
              <a:t>Tactics, Talent and Transfer Value</a:t>
            </a:r>
            <a:endParaRPr b="1" sz="4111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5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55" name="Google Shape;55;p13" title="⚽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0" y="1642750"/>
            <a:ext cx="60960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105075"/>
            <a:ext cx="8520600" cy="4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2000">
                <a:solidFill>
                  <a:srgbClr val="1F2328"/>
                </a:solidFill>
                <a:highlight>
                  <a:schemeClr val="lt1"/>
                </a:highlight>
              </a:rPr>
              <a:t>🔹 </a:t>
            </a:r>
            <a:r>
              <a:rPr b="1" lang="vi" sz="2000">
                <a:solidFill>
                  <a:srgbClr val="1F2328"/>
                </a:solidFill>
                <a:highlight>
                  <a:srgbClr val="FFFFFF"/>
                </a:highlight>
              </a:rPr>
              <a:t>Correlation matrix of Main Attributes</a:t>
            </a:r>
            <a:endParaRPr b="1"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 title="CorrMatrxofMainAtt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950" y="753800"/>
            <a:ext cx="5144249" cy="406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5360400" y="1363263"/>
            <a:ext cx="3783600" cy="3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59459"/>
              <a:buFont typeface="Arial"/>
              <a:buNone/>
            </a:pPr>
            <a:r>
              <a:rPr b="1" lang="vi" sz="1850">
                <a:solidFill>
                  <a:schemeClr val="dk1"/>
                </a:solidFill>
              </a:rPr>
              <a:t>📊 Key Observations:</a:t>
            </a:r>
            <a:endParaRPr b="1" sz="185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1850">
                <a:solidFill>
                  <a:schemeClr val="dk1"/>
                </a:solidFill>
              </a:rPr>
              <a:t>Passing – Dribbling</a:t>
            </a:r>
            <a:r>
              <a:rPr lang="vi" sz="1850">
                <a:solidFill>
                  <a:schemeClr val="dk1"/>
                </a:solidFill>
              </a:rPr>
              <a:t>: 0.82 → Strong link among playmakers (CAM, CM)</a:t>
            </a:r>
            <a:br>
              <a:rPr lang="vi" sz="1850">
                <a:solidFill>
                  <a:schemeClr val="dk1"/>
                </a:solidFill>
              </a:rPr>
            </a:br>
            <a:endParaRPr sz="185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1850">
                <a:solidFill>
                  <a:schemeClr val="dk1"/>
                </a:solidFill>
              </a:rPr>
              <a:t>Shooting – Dribbling</a:t>
            </a:r>
            <a:r>
              <a:rPr lang="vi" sz="1850">
                <a:solidFill>
                  <a:schemeClr val="dk1"/>
                </a:solidFill>
              </a:rPr>
              <a:t>: 0.72 → Common in technical attackers</a:t>
            </a:r>
            <a:br>
              <a:rPr lang="vi" sz="1850">
                <a:solidFill>
                  <a:schemeClr val="dk1"/>
                </a:solidFill>
              </a:rPr>
            </a:br>
            <a:endParaRPr sz="185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1850">
                <a:solidFill>
                  <a:schemeClr val="dk1"/>
                </a:solidFill>
              </a:rPr>
              <a:t>Shooting – Defending</a:t>
            </a:r>
            <a:r>
              <a:rPr lang="vi" sz="1850">
                <a:solidFill>
                  <a:schemeClr val="dk1"/>
                </a:solidFill>
              </a:rPr>
              <a:t>: -0.50 → Strikers rarely excel in defense</a:t>
            </a:r>
            <a:br>
              <a:rPr lang="vi" sz="1850">
                <a:solidFill>
                  <a:schemeClr val="dk1"/>
                </a:solidFill>
              </a:rPr>
            </a:br>
            <a:endParaRPr sz="185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1850">
                <a:solidFill>
                  <a:schemeClr val="dk1"/>
                </a:solidFill>
              </a:rPr>
              <a:t>Defending – Physic</a:t>
            </a:r>
            <a:r>
              <a:rPr lang="vi" sz="1850">
                <a:solidFill>
                  <a:schemeClr val="dk1"/>
                </a:solidFill>
              </a:rPr>
              <a:t>: 0.58 → Strong physical traits in defenders (CB, CDM)</a:t>
            </a:r>
            <a:br>
              <a:rPr lang="vi" sz="1850">
                <a:solidFill>
                  <a:schemeClr val="dk1"/>
                </a:solidFill>
              </a:rPr>
            </a:br>
            <a:endParaRPr sz="185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1850">
                <a:solidFill>
                  <a:schemeClr val="dk1"/>
                </a:solidFill>
              </a:rPr>
              <a:t>Pace – Dribbling</a:t>
            </a:r>
            <a:r>
              <a:rPr lang="vi" sz="1850">
                <a:solidFill>
                  <a:schemeClr val="dk1"/>
                </a:solidFill>
              </a:rPr>
              <a:t>: 0.51 → Typical of fast wingers</a:t>
            </a:r>
            <a:br>
              <a:rPr lang="vi" sz="1850">
                <a:solidFill>
                  <a:schemeClr val="dk1"/>
                </a:solidFill>
              </a:rPr>
            </a:br>
            <a:endParaRPr sz="1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59459"/>
              <a:buFont typeface="Arial"/>
              <a:buNone/>
            </a:pPr>
            <a:r>
              <a:rPr b="1" lang="vi" sz="1850">
                <a:solidFill>
                  <a:schemeClr val="dk1"/>
                </a:solidFill>
              </a:rPr>
              <a:t>🧠 Insight</a:t>
            </a:r>
            <a:endParaRPr b="1" sz="1850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vi">
                <a:solidFill>
                  <a:schemeClr val="dk1"/>
                </a:solidFill>
              </a:rPr>
              <a:t>Players tend to cluster into two groups:</a:t>
            </a:r>
            <a:endParaRPr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1850">
                <a:solidFill>
                  <a:schemeClr val="dk1"/>
                </a:solidFill>
              </a:rPr>
              <a:t>Attacking-Technical</a:t>
            </a:r>
            <a:r>
              <a:rPr lang="vi" sz="1850">
                <a:solidFill>
                  <a:schemeClr val="dk1"/>
                </a:solidFill>
              </a:rPr>
              <a:t>: Dribbling, Passing, Shooting, Pace</a:t>
            </a:r>
            <a:br>
              <a:rPr lang="vi" sz="1850">
                <a:solidFill>
                  <a:schemeClr val="dk1"/>
                </a:solidFill>
              </a:rPr>
            </a:br>
            <a:endParaRPr sz="185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1850">
                <a:solidFill>
                  <a:schemeClr val="dk1"/>
                </a:solidFill>
              </a:rPr>
              <a:t>Defensive-Physical</a:t>
            </a:r>
            <a:r>
              <a:rPr lang="vi" sz="1850">
                <a:solidFill>
                  <a:schemeClr val="dk1"/>
                </a:solidFill>
              </a:rPr>
              <a:t>: Defending, Physic</a:t>
            </a:r>
            <a:endParaRPr sz="18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0"/>
            <a:ext cx="8520600" cy="3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800">
                <a:solidFill>
                  <a:srgbClr val="1F2328"/>
                </a:solidFill>
                <a:highlight>
                  <a:schemeClr val="lt1"/>
                </a:highlight>
              </a:rPr>
              <a:t>🔹</a:t>
            </a:r>
            <a:r>
              <a:rPr b="1" lang="vi" sz="1800">
                <a:solidFill>
                  <a:srgbClr val="1F2328"/>
                </a:solidFill>
                <a:highlight>
                  <a:srgbClr val="FFFFFF"/>
                </a:highlight>
              </a:rPr>
              <a:t>Distribution of main attributes</a:t>
            </a:r>
            <a:endParaRPr b="1" sz="18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687900" y="4227150"/>
            <a:ext cx="7768200" cy="9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1500"/>
              <a:t>The dataset is </a:t>
            </a:r>
            <a:r>
              <a:rPr b="1" lang="vi" sz="1500"/>
              <a:t>well-structured, stable</a:t>
            </a:r>
            <a:r>
              <a:rPr lang="vi" sz="1500"/>
              <a:t> over time, and </a:t>
            </a:r>
            <a:r>
              <a:rPr b="1" lang="vi" sz="1500"/>
              <a:t>clearly stratified</a:t>
            </a:r>
            <a:r>
              <a:rPr lang="vi" sz="1500"/>
              <a:t> — suitable for modeling without major cleaning.</a:t>
            </a:r>
            <a:endParaRPr sz="1500"/>
          </a:p>
        </p:txBody>
      </p:sp>
      <p:pic>
        <p:nvPicPr>
          <p:cNvPr id="120" name="Google Shape;120;p23" title="BoxplotMainAttrsbyye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4900" y="397488"/>
            <a:ext cx="7694188" cy="382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16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2300">
                <a:solidFill>
                  <a:srgbClr val="1F2328"/>
                </a:solidFill>
                <a:highlight>
                  <a:srgbClr val="FFFFFF"/>
                </a:highlight>
              </a:rPr>
              <a:t>Part 1 - Tactical Shift Over Time</a:t>
            </a:r>
            <a:endParaRPr b="1" sz="23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</p:txBody>
      </p:sp>
      <p:pic>
        <p:nvPicPr>
          <p:cNvPr id="126" name="Google Shape;126;p24" title="⚽⚽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623" y="905163"/>
            <a:ext cx="7202775" cy="378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0"/>
            <a:ext cx="8520600" cy="4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49500"/>
              <a:buFont typeface="Arial"/>
              <a:buNone/>
            </a:pPr>
            <a:r>
              <a:rPr b="1" lang="vi" sz="2222">
                <a:solidFill>
                  <a:srgbClr val="1F2328"/>
                </a:solidFill>
                <a:highlight>
                  <a:schemeClr val="lt1"/>
                </a:highlight>
              </a:rPr>
              <a:t>🔹</a:t>
            </a:r>
            <a:r>
              <a:rPr b="1" lang="vi" sz="2000">
                <a:solidFill>
                  <a:srgbClr val="1F2328"/>
                </a:solidFill>
                <a:highlight>
                  <a:schemeClr val="lt1"/>
                </a:highlight>
              </a:rPr>
              <a:t> </a:t>
            </a:r>
            <a:r>
              <a:rPr b="1" lang="vi" sz="2255">
                <a:solidFill>
                  <a:srgbClr val="1F2328"/>
                </a:solidFill>
                <a:highlight>
                  <a:srgbClr val="FFFFFF"/>
                </a:highlight>
              </a:rPr>
              <a:t>Which position has evolved the most in modern football?</a:t>
            </a:r>
            <a:endParaRPr b="1" sz="2255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 title="MainAttrsbyPosOverti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7325"/>
            <a:ext cx="8839202" cy="219869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0" y="2716025"/>
            <a:ext cx="9144000" cy="242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200">
                <a:solidFill>
                  <a:schemeClr val="dk1"/>
                </a:solidFill>
              </a:rPr>
              <a:t>🔁 Core Roles Remain, but Evolve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200">
                <a:solidFill>
                  <a:schemeClr val="dk1"/>
                </a:solidFill>
              </a:rPr>
              <a:t>🧠 Midfielders: Defensive Attribute ↑</a:t>
            </a:r>
            <a:r>
              <a:rPr lang="vi" sz="1200">
                <a:solidFill>
                  <a:schemeClr val="dk1"/>
                </a:solidFill>
              </a:rPr>
              <a:t> ➤ Reflects modern tactics (e.g. Gegenpressing, box-to-box roles), midfielders now contribute significantly to pressing &amp; ball recovery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1200">
                <a:solidFill>
                  <a:schemeClr val="dk1"/>
                </a:solidFill>
              </a:rPr>
              <a:t>⚡ Pace Remains Critica: </a:t>
            </a:r>
            <a:r>
              <a:rPr lang="vi" sz="1200">
                <a:solidFill>
                  <a:schemeClr val="dk1"/>
                </a:solidFill>
              </a:rPr>
              <a:t>Stable across DF &amp; FW → Needed for pressing, transitions, and recovery; Slight decline in MF → Emphasis on tempo control over speed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200">
                <a:solidFill>
                  <a:schemeClr val="dk1"/>
                </a:solidFill>
              </a:rPr>
              <a:t>🔄 Slight Shift Toward Versatility:</a:t>
            </a:r>
            <a:r>
              <a:rPr lang="vi" sz="1200">
                <a:solidFill>
                  <a:schemeClr val="dk1"/>
                </a:solidFill>
              </a:rPr>
              <a:t> Small increases in non-core traits, implies modern players are </a:t>
            </a:r>
            <a:r>
              <a:rPr b="1" lang="vi" sz="1200">
                <a:solidFill>
                  <a:schemeClr val="dk1"/>
                </a:solidFill>
              </a:rPr>
              <a:t>more </a:t>
            </a:r>
            <a:r>
              <a:rPr b="1" lang="vi" sz="1200">
                <a:solidFill>
                  <a:schemeClr val="dk1"/>
                </a:solidFill>
              </a:rPr>
              <a:t>well-rounded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1200">
                <a:solidFill>
                  <a:schemeClr val="dk1"/>
                </a:solidFill>
              </a:rPr>
              <a:t>🧩 Core Strengths Still Dominate: </a:t>
            </a:r>
            <a:r>
              <a:rPr lang="vi" sz="1200">
                <a:solidFill>
                  <a:schemeClr val="dk1"/>
                </a:solidFill>
              </a:rPr>
              <a:t>Despite tactical shifts, top scores remain in role-specific attributes. Positional specialization remains essential to success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200">
                <a:solidFill>
                  <a:schemeClr val="dk1"/>
                </a:solidFill>
              </a:rPr>
              <a:t>📌 The biggest tactical reflection in FIFA data is the </a:t>
            </a:r>
            <a:r>
              <a:rPr b="1" lang="vi" sz="1200">
                <a:solidFill>
                  <a:schemeClr val="dk1"/>
                </a:solidFill>
              </a:rPr>
              <a:t>increased defensive role of midfielders</a:t>
            </a:r>
            <a:r>
              <a:rPr lang="vi" sz="1200">
                <a:solidFill>
                  <a:schemeClr val="dk1"/>
                </a:solidFill>
              </a:rPr>
              <a:t>, alongside the enduring importance of </a:t>
            </a:r>
            <a:r>
              <a:rPr b="1" lang="vi" sz="1200">
                <a:solidFill>
                  <a:schemeClr val="dk1"/>
                </a:solidFill>
              </a:rPr>
              <a:t>pace </a:t>
            </a:r>
            <a:r>
              <a:rPr lang="vi" sz="1200">
                <a:solidFill>
                  <a:schemeClr val="dk1"/>
                </a:solidFill>
              </a:rPr>
              <a:t>and growing demand for </a:t>
            </a:r>
            <a:r>
              <a:rPr b="1" lang="vi" sz="1200">
                <a:solidFill>
                  <a:schemeClr val="dk1"/>
                </a:solidFill>
              </a:rPr>
              <a:t>versatility </a:t>
            </a:r>
            <a:r>
              <a:rPr lang="vi" sz="1200">
                <a:solidFill>
                  <a:schemeClr val="dk1"/>
                </a:solidFill>
              </a:rPr>
              <a:t>across all positions.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 title="GkAttrsOverti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" y="1056800"/>
            <a:ext cx="6458751" cy="32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5239575" y="3059525"/>
            <a:ext cx="3784800" cy="9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vi" sz="1500">
                <a:solidFill>
                  <a:srgbClr val="F1C232"/>
                </a:solidFill>
              </a:rPr>
              <a:t>Modern goalkeepers must be good at both technical skills and coordination, becoming the "first initiator of attack".</a:t>
            </a:r>
            <a:endParaRPr b="1" i="1" sz="2100">
              <a:solidFill>
                <a:srgbClr val="F1C232"/>
              </a:solidFill>
            </a:endParaRPr>
          </a:p>
        </p:txBody>
      </p:sp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280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300">
                <a:solidFill>
                  <a:srgbClr val="1F2328"/>
                </a:solidFill>
                <a:highlight>
                  <a:schemeClr val="lt1"/>
                </a:highlight>
              </a:rPr>
              <a:t>🔹 </a:t>
            </a:r>
            <a:r>
              <a:rPr b="1" lang="vi" sz="2300">
                <a:solidFill>
                  <a:srgbClr val="1F2328"/>
                </a:solidFill>
                <a:highlight>
                  <a:srgbClr val="FFFFFF"/>
                </a:highlight>
              </a:rPr>
              <a:t>Tactical Change in Playing Style</a:t>
            </a:r>
            <a:endParaRPr b="1" sz="2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11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vi" sz="2300">
                <a:solidFill>
                  <a:srgbClr val="1F2328"/>
                </a:solidFill>
                <a:highlight>
                  <a:schemeClr val="lt1"/>
                </a:highlight>
              </a:rPr>
              <a:t>🔹 </a:t>
            </a:r>
            <a:r>
              <a:rPr b="1" lang="vi" sz="2300"/>
              <a:t>Tactical Change in Playing Style</a:t>
            </a:r>
            <a:endParaRPr b="1" sz="2300"/>
          </a:p>
        </p:txBody>
      </p:sp>
      <p:pic>
        <p:nvPicPr>
          <p:cNvPr id="146" name="Google Shape;146;p27" title="DFAttrsOverti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50" y="945950"/>
            <a:ext cx="6998574" cy="34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5697775" y="2978225"/>
            <a:ext cx="3282300" cy="11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vi" sz="1300">
                <a:solidFill>
                  <a:schemeClr val="accent1"/>
                </a:solidFill>
                <a:highlight>
                  <a:srgbClr val="FFFFFF"/>
                </a:highlight>
              </a:rPr>
              <a:t>The trend of ball-playing defenders is becoming more and more obvious, they not only defend but also participate in build-up play, distributing the ball from the back line.</a:t>
            </a:r>
            <a:endParaRPr b="1" i="1" sz="130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142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vi" sz="2300">
                <a:solidFill>
                  <a:srgbClr val="1F2328"/>
                </a:solidFill>
                <a:highlight>
                  <a:schemeClr val="lt1"/>
                </a:highlight>
              </a:rPr>
              <a:t>🔹 </a:t>
            </a:r>
            <a:r>
              <a:rPr b="1" lang="vi" sz="2320"/>
              <a:t>Tactical Change in Playing Style</a:t>
            </a:r>
            <a:endParaRPr b="1" sz="2320"/>
          </a:p>
        </p:txBody>
      </p:sp>
      <p:pic>
        <p:nvPicPr>
          <p:cNvPr id="153" name="Google Shape;153;p28" title="MFAttrsOverti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25" y="1191675"/>
            <a:ext cx="6857516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5690375" y="3288600"/>
            <a:ext cx="3282300" cy="10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vi" sz="1400">
                <a:solidFill>
                  <a:srgbClr val="6AA84F"/>
                </a:solidFill>
                <a:highlight>
                  <a:srgbClr val="FFFFFF"/>
                </a:highlight>
              </a:rPr>
              <a:t>Shows the emergence of complete midfielders – both offensive and defensive, and controlling the tempo of the match.</a:t>
            </a:r>
            <a:endParaRPr b="1" i="1" sz="1400">
              <a:solidFill>
                <a:srgbClr val="6AA84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105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300">
                <a:solidFill>
                  <a:srgbClr val="1F2328"/>
                </a:solidFill>
                <a:highlight>
                  <a:schemeClr val="lt1"/>
                </a:highlight>
              </a:rPr>
              <a:t>🔹 </a:t>
            </a:r>
            <a:r>
              <a:rPr b="1" lang="vi" sz="2300"/>
              <a:t>Tactical Change in Playing Style</a:t>
            </a:r>
            <a:endParaRPr b="1" sz="2300"/>
          </a:p>
        </p:txBody>
      </p:sp>
      <p:pic>
        <p:nvPicPr>
          <p:cNvPr id="160" name="Google Shape;160;p29" title="FWAttrsOverti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00" y="1042000"/>
            <a:ext cx="7030101" cy="350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5550000" y="3244250"/>
            <a:ext cx="3282300" cy="10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vi" sz="1400">
                <a:solidFill>
                  <a:srgbClr val="FF0000"/>
                </a:solidFill>
                <a:highlight>
                  <a:srgbClr val="FFFFFF"/>
                </a:highlight>
              </a:rPr>
              <a:t>Forwards in modern football are no longer "poachers" who just wait for the ball but are also the first link in the defensive system.</a:t>
            </a:r>
            <a:endParaRPr b="1" i="1" sz="16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938550"/>
            <a:ext cx="8520600" cy="40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>
                <a:solidFill>
                  <a:schemeClr val="dk1"/>
                </a:solidFill>
              </a:rPr>
              <a:t>📌 Conclusion</a:t>
            </a:r>
            <a:endParaRPr b="1">
              <a:solidFill>
                <a:schemeClr val="dk1"/>
              </a:solidFill>
            </a:endParaRPr>
          </a:p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600">
                <a:solidFill>
                  <a:schemeClr val="dk1"/>
                </a:solidFill>
              </a:rPr>
              <a:t>In modern football, </a:t>
            </a:r>
            <a:r>
              <a:rPr b="1" lang="vi" sz="1600">
                <a:solidFill>
                  <a:schemeClr val="dk1"/>
                </a:solidFill>
              </a:rPr>
              <a:t>every position has evolved</a:t>
            </a:r>
            <a:r>
              <a:rPr lang="vi" sz="1600">
                <a:solidFill>
                  <a:schemeClr val="dk1"/>
                </a:solidFill>
              </a:rPr>
              <a:t> to meet the demands of faster pace and more complex tactics.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       However, the most </a:t>
            </a:r>
            <a:r>
              <a:rPr b="1" lang="vi" sz="1600">
                <a:solidFill>
                  <a:schemeClr val="dk1"/>
                </a:solidFill>
              </a:rPr>
              <a:t>revolutionary changes</a:t>
            </a:r>
            <a:r>
              <a:rPr lang="vi" sz="1600">
                <a:solidFill>
                  <a:schemeClr val="dk1"/>
                </a:solidFill>
              </a:rPr>
              <a:t> are seen in: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vi" sz="1600">
                <a:solidFill>
                  <a:schemeClr val="dk1"/>
                </a:solidFill>
              </a:rPr>
              <a:t>🧤 </a:t>
            </a:r>
            <a:r>
              <a:rPr b="1" lang="vi" sz="1600">
                <a:solidFill>
                  <a:schemeClr val="dk1"/>
                </a:solidFill>
              </a:rPr>
              <a:t>Goalkeepers (GK)</a:t>
            </a:r>
            <a:r>
              <a:rPr lang="vi" sz="1600">
                <a:solidFill>
                  <a:schemeClr val="dk1"/>
                </a:solidFill>
              </a:rPr>
              <a:t>: From pure shot-stoppers to play initiators</a:t>
            </a:r>
            <a:br>
              <a:rPr lang="vi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vi" sz="1600">
                <a:solidFill>
                  <a:schemeClr val="dk1"/>
                </a:solidFill>
              </a:rPr>
              <a:t>🛡️ </a:t>
            </a:r>
            <a:r>
              <a:rPr b="1" lang="vi" sz="1600">
                <a:solidFill>
                  <a:schemeClr val="dk1"/>
                </a:solidFill>
              </a:rPr>
              <a:t>Defenders (especially Full-Backs)</a:t>
            </a:r>
            <a:r>
              <a:rPr lang="vi" sz="1600">
                <a:solidFill>
                  <a:schemeClr val="dk1"/>
                </a:solidFill>
              </a:rPr>
              <a:t>: Now act as creators, runners, and pressers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600">
                <a:solidFill>
                  <a:schemeClr val="dk1"/>
                </a:solidFill>
              </a:rPr>
              <a:t>➡️ These roles have </a:t>
            </a:r>
            <a:r>
              <a:rPr b="1" lang="vi" sz="1600">
                <a:solidFill>
                  <a:schemeClr val="dk1"/>
                </a:solidFill>
              </a:rPr>
              <a:t>expanded far beyond their traditional definitions</a:t>
            </a:r>
            <a:r>
              <a:rPr lang="vi" sz="1600">
                <a:solidFill>
                  <a:schemeClr val="dk1"/>
                </a:solidFill>
              </a:rPr>
              <a:t>, making them the </a:t>
            </a:r>
            <a:r>
              <a:rPr b="1" lang="vi" sz="1600">
                <a:solidFill>
                  <a:schemeClr val="dk1"/>
                </a:solidFill>
              </a:rPr>
              <a:t>symbol of tactical transformation</a:t>
            </a:r>
            <a:r>
              <a:rPr lang="vi" sz="1600">
                <a:solidFill>
                  <a:schemeClr val="dk1"/>
                </a:solidFill>
              </a:rPr>
              <a:t> in today’s game.</a:t>
            </a:r>
            <a:endParaRPr sz="2300"/>
          </a:p>
        </p:txBody>
      </p:sp>
      <p:sp>
        <p:nvSpPr>
          <p:cNvPr id="167" name="Google Shape;167;p30"/>
          <p:cNvSpPr txBox="1"/>
          <p:nvPr>
            <p:ph type="title"/>
          </p:nvPr>
        </p:nvSpPr>
        <p:spPr>
          <a:xfrm>
            <a:off x="311700" y="10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500">
                <a:solidFill>
                  <a:srgbClr val="1F2328"/>
                </a:solidFill>
                <a:highlight>
                  <a:schemeClr val="lt1"/>
                </a:highlight>
              </a:rPr>
              <a:t>🔹 </a:t>
            </a:r>
            <a:r>
              <a:rPr b="1" lang="vi" sz="2500"/>
              <a:t>Tactical Evolution – Key Conclusion</a:t>
            </a:r>
            <a:endParaRPr b="1"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72150"/>
            <a:ext cx="8520600" cy="5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rgbClr val="1F2328"/>
                </a:solidFill>
                <a:highlight>
                  <a:schemeClr val="lt1"/>
                </a:highlight>
              </a:rPr>
              <a:t>🔹 </a:t>
            </a:r>
            <a:r>
              <a:rPr b="1" lang="vi" sz="2000">
                <a:solidFill>
                  <a:srgbClr val="1F2328"/>
                </a:solidFill>
                <a:highlight>
                  <a:srgbClr val="FFFFFF"/>
                </a:highlight>
              </a:rPr>
              <a:t>Key Attribute Changes by Position (2015–2023)</a:t>
            </a:r>
            <a:endParaRPr sz="2000"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3399200"/>
            <a:ext cx="8520600" cy="17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4400">
                <a:solidFill>
                  <a:schemeClr val="dk1"/>
                </a:solidFill>
              </a:rPr>
              <a:t>Modern defenders </a:t>
            </a:r>
            <a:r>
              <a:rPr lang="vi" sz="4400">
                <a:solidFill>
                  <a:schemeClr val="dk1"/>
                </a:solidFill>
              </a:rPr>
              <a:t>now help </a:t>
            </a:r>
            <a:r>
              <a:rPr b="1" lang="vi" sz="4400">
                <a:solidFill>
                  <a:schemeClr val="dk1"/>
                </a:solidFill>
              </a:rPr>
              <a:t>build from the back</a:t>
            </a:r>
            <a:r>
              <a:rPr lang="vi" sz="4400">
                <a:solidFill>
                  <a:schemeClr val="dk1"/>
                </a:solidFill>
              </a:rPr>
              <a:t>, not just clear the ball</a:t>
            </a:r>
            <a:endParaRPr sz="44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4400">
                <a:solidFill>
                  <a:schemeClr val="dk1"/>
                </a:solidFill>
              </a:rPr>
              <a:t>Midfielders </a:t>
            </a:r>
            <a:r>
              <a:rPr lang="vi" sz="4400">
                <a:solidFill>
                  <a:schemeClr val="dk1"/>
                </a:solidFill>
              </a:rPr>
              <a:t>Reflects trend of </a:t>
            </a:r>
            <a:r>
              <a:rPr b="1" lang="vi" sz="4400">
                <a:solidFill>
                  <a:schemeClr val="dk1"/>
                </a:solidFill>
              </a:rPr>
              <a:t>box-to-box midfielders</a:t>
            </a:r>
            <a:r>
              <a:rPr lang="vi" sz="4400">
                <a:solidFill>
                  <a:schemeClr val="dk1"/>
                </a:solidFill>
              </a:rPr>
              <a:t>: organize play + intercept + press</a:t>
            </a:r>
            <a:endParaRPr sz="44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4400">
                <a:solidFill>
                  <a:schemeClr val="dk1"/>
                </a:solidFill>
              </a:rPr>
              <a:t>Forwards</a:t>
            </a:r>
            <a:r>
              <a:rPr lang="vi" sz="4400">
                <a:solidFill>
                  <a:schemeClr val="dk1"/>
                </a:solidFill>
              </a:rPr>
              <a:t> now </a:t>
            </a:r>
            <a:r>
              <a:rPr b="1" lang="vi" sz="4400">
                <a:solidFill>
                  <a:schemeClr val="dk1"/>
                </a:solidFill>
              </a:rPr>
              <a:t>press from the front</a:t>
            </a:r>
            <a:r>
              <a:rPr lang="vi" sz="4400">
                <a:solidFill>
                  <a:schemeClr val="dk1"/>
                </a:solidFill>
              </a:rPr>
              <a:t> and </a:t>
            </a:r>
            <a:r>
              <a:rPr b="1" lang="vi" sz="4400">
                <a:solidFill>
                  <a:schemeClr val="dk1"/>
                </a:solidFill>
              </a:rPr>
              <a:t>support build-up</a:t>
            </a:r>
            <a:r>
              <a:rPr lang="vi" sz="4400">
                <a:solidFill>
                  <a:schemeClr val="dk1"/>
                </a:solidFill>
              </a:rPr>
              <a:t>, not just finish</a:t>
            </a:r>
            <a:endParaRPr sz="44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vi" sz="4400">
                <a:solidFill>
                  <a:schemeClr val="dk1"/>
                </a:solidFill>
              </a:rPr>
              <a:t>Modern football favors </a:t>
            </a:r>
            <a:r>
              <a:rPr b="1" lang="vi" sz="4400">
                <a:solidFill>
                  <a:schemeClr val="dk1"/>
                </a:solidFill>
              </a:rPr>
              <a:t>movement, vision &amp; positioning</a:t>
            </a:r>
            <a:r>
              <a:rPr lang="vi" sz="4400">
                <a:solidFill>
                  <a:schemeClr val="dk1"/>
                </a:solidFill>
              </a:rPr>
              <a:t> over </a:t>
            </a:r>
            <a:r>
              <a:rPr b="1" lang="vi" sz="4400">
                <a:solidFill>
                  <a:schemeClr val="dk1"/>
                </a:solidFill>
              </a:rPr>
              <a:t>raw speed (pace)</a:t>
            </a:r>
            <a:endParaRPr b="1" sz="4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vi" sz="4400">
                <a:solidFill>
                  <a:schemeClr val="dk1"/>
                </a:solidFill>
              </a:rPr>
              <a:t>📌 Conclusion</a:t>
            </a:r>
            <a:endParaRPr b="1" sz="4400">
              <a:solidFill>
                <a:schemeClr val="dk1"/>
              </a:solidFill>
            </a:endParaRPr>
          </a:p>
          <a:p>
            <a:pPr indent="-298450" lvl="0" marL="457200" marR="381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vi" sz="4400">
                <a:solidFill>
                  <a:schemeClr val="dk1"/>
                </a:solidFill>
              </a:rPr>
              <a:t>Dribbling, Defending, and Passing have changed the most.</a:t>
            </a:r>
            <a:endParaRPr sz="4400">
              <a:solidFill>
                <a:schemeClr val="dk1"/>
              </a:solidFill>
            </a:endParaRPr>
          </a:p>
          <a:p>
            <a:pPr indent="-298450" lvl="0" marL="457200" marR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vi" sz="4400">
                <a:solidFill>
                  <a:schemeClr val="dk1"/>
                </a:solidFill>
              </a:rPr>
              <a:t>Modern football demands </a:t>
            </a:r>
            <a:r>
              <a:rPr b="1" lang="vi" sz="4400">
                <a:solidFill>
                  <a:schemeClr val="dk1"/>
                </a:solidFill>
              </a:rPr>
              <a:t>versatile players</a:t>
            </a:r>
            <a:r>
              <a:rPr lang="vi" sz="4400">
                <a:solidFill>
                  <a:schemeClr val="dk1"/>
                </a:solidFill>
              </a:rPr>
              <a:t> who contribute to </a:t>
            </a:r>
            <a:r>
              <a:rPr b="1" lang="vi" sz="4400">
                <a:solidFill>
                  <a:schemeClr val="dk1"/>
                </a:solidFill>
              </a:rPr>
              <a:t>team structure</a:t>
            </a:r>
            <a:r>
              <a:rPr lang="vi" sz="4400">
                <a:solidFill>
                  <a:schemeClr val="dk1"/>
                </a:solidFill>
              </a:rPr>
              <a:t>, not just shine in isolated roles.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1" title="MeanYearlyChangeinMainAtt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76461"/>
            <a:ext cx="8520601" cy="2822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704025"/>
            <a:ext cx="8520600" cy="15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4611">
                <a:solidFill>
                  <a:schemeClr val="accent1"/>
                </a:solidFill>
                <a:highlight>
                  <a:srgbClr val="FFFFFF"/>
                </a:highlight>
              </a:rPr>
              <a:t>DECODING MODERN FOOTBALL</a:t>
            </a:r>
            <a:endParaRPr b="1" sz="4611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2792">
                <a:solidFill>
                  <a:srgbClr val="1F2328"/>
                </a:solidFill>
                <a:highlight>
                  <a:schemeClr val="lt1"/>
                </a:highlight>
              </a:rPr>
              <a:t>Tactics, Talent and Transfer Value</a:t>
            </a:r>
            <a:endParaRPr sz="2792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900"/>
              <a:t>🎓 </a:t>
            </a:r>
            <a:r>
              <a:rPr lang="vi" sz="1900"/>
              <a:t>Graduation Project – </a:t>
            </a:r>
            <a:r>
              <a:rPr lang="vi" sz="1900"/>
              <a:t>Data</a:t>
            </a:r>
            <a:r>
              <a:rPr lang="vi" sz="1900"/>
              <a:t> Analysis on EA Sports FIFA &amp; Transfermarkt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900"/>
              <a:t>Presented by</a:t>
            </a:r>
            <a:r>
              <a:rPr lang="vi" sz="1900"/>
              <a:t>: Hoang Bui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900"/>
              <a:t>Research time</a:t>
            </a:r>
            <a:r>
              <a:rPr lang="vi" sz="1900"/>
              <a:t>: 2015 - 2023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900"/>
              <a:t>Date</a:t>
            </a:r>
            <a:r>
              <a:rPr b="1" lang="vi" sz="1900"/>
              <a:t>:</a:t>
            </a:r>
            <a:r>
              <a:rPr lang="vi" sz="1900"/>
              <a:t> May 24th, 2025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0"/>
            <a:ext cx="85206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vi" sz="1700">
                <a:solidFill>
                  <a:srgbClr val="1F2328"/>
                </a:solidFill>
                <a:highlight>
                  <a:schemeClr val="lt1"/>
                </a:highlight>
              </a:rPr>
              <a:t>🔹 </a:t>
            </a:r>
            <a:r>
              <a:rPr b="1" lang="vi" sz="1700">
                <a:solidFill>
                  <a:srgbClr val="1F2328"/>
                </a:solidFill>
                <a:highlight>
                  <a:srgbClr val="FFFFFF"/>
                </a:highlight>
              </a:rPr>
              <a:t>Tactical Shift in Modern Football (2015–2023)</a:t>
            </a:r>
            <a:endParaRPr b="1" sz="1700"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5158275" y="1159875"/>
            <a:ext cx="385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>
                <a:solidFill>
                  <a:schemeClr val="dk1"/>
                </a:solidFill>
              </a:rPr>
              <a:t>➤ Direct scoring methods are fading — replaced by </a:t>
            </a:r>
            <a:r>
              <a:rPr b="1" lang="vi" sz="1100">
                <a:solidFill>
                  <a:schemeClr val="dk1"/>
                </a:solidFill>
              </a:rPr>
              <a:t>structured build-up</a:t>
            </a:r>
            <a:br>
              <a:rPr b="1" lang="vi" sz="1100">
                <a:solidFill>
                  <a:schemeClr val="dk1"/>
                </a:solidFill>
              </a:rPr>
            </a:br>
            <a:r>
              <a:rPr lang="vi" sz="1100">
                <a:solidFill>
                  <a:schemeClr val="dk1"/>
                </a:solidFill>
              </a:rPr>
              <a:t>➤ Less reliance on </a:t>
            </a:r>
            <a:r>
              <a:rPr b="1" lang="vi" sz="1100">
                <a:solidFill>
                  <a:schemeClr val="dk1"/>
                </a:solidFill>
              </a:rPr>
              <a:t>aerial plays &amp; wide crosses</a:t>
            </a:r>
            <a:br>
              <a:rPr b="1" lang="vi" sz="1100">
                <a:solidFill>
                  <a:schemeClr val="dk1"/>
                </a:solidFill>
              </a:rPr>
            </a:br>
            <a:r>
              <a:rPr lang="vi" sz="1100">
                <a:solidFill>
                  <a:schemeClr val="dk1"/>
                </a:solidFill>
              </a:rPr>
              <a:t>➤ Move away from classic Anglo-Saxon styles</a:t>
            </a:r>
            <a:br>
              <a:rPr b="1" lang="vi" sz="1100">
                <a:solidFill>
                  <a:schemeClr val="dk1"/>
                </a:solidFill>
              </a:rPr>
            </a:br>
            <a:r>
              <a:rPr lang="vi" sz="1100">
                <a:solidFill>
                  <a:schemeClr val="dk1"/>
                </a:solidFill>
              </a:rPr>
              <a:t>➤ Reflect </a:t>
            </a:r>
            <a:r>
              <a:rPr b="1" lang="vi" sz="1100">
                <a:solidFill>
                  <a:schemeClr val="dk1"/>
                </a:solidFill>
              </a:rPr>
              <a:t>pressing &amp; positional play</a:t>
            </a:r>
            <a:r>
              <a:rPr lang="vi" sz="1100">
                <a:solidFill>
                  <a:schemeClr val="dk1"/>
                </a:solidFill>
              </a:rPr>
              <a:t>:</a:t>
            </a:r>
            <a:br>
              <a:rPr lang="vi" sz="1100">
                <a:solidFill>
                  <a:schemeClr val="dk1"/>
                </a:solidFill>
              </a:rPr>
            </a:br>
            <a:r>
              <a:rPr lang="vi" sz="1100">
                <a:solidFill>
                  <a:schemeClr val="dk1"/>
                </a:solidFill>
              </a:rPr>
              <a:t> build from the back, escape pressure, close down space</a:t>
            </a:r>
            <a:br>
              <a:rPr b="1" lang="vi" sz="1100">
                <a:solidFill>
                  <a:schemeClr val="dk1"/>
                </a:solidFill>
              </a:rPr>
            </a:br>
            <a:r>
              <a:rPr lang="vi" sz="1100">
                <a:solidFill>
                  <a:schemeClr val="dk1"/>
                </a:solidFill>
              </a:rPr>
              <a:t>➤ Modern GKs are </a:t>
            </a:r>
            <a:r>
              <a:rPr b="1" lang="vi" sz="1100">
                <a:solidFill>
                  <a:schemeClr val="dk1"/>
                </a:solidFill>
              </a:rPr>
              <a:t>multi-functional</a:t>
            </a:r>
            <a:r>
              <a:rPr lang="vi" sz="1100">
                <a:solidFill>
                  <a:schemeClr val="dk1"/>
                </a:solidFill>
              </a:rPr>
              <a:t>: reflexes, positioning, playmaking, a save = a goal in high-level matches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vi" sz="1100">
                <a:solidFill>
                  <a:schemeClr val="dk1"/>
                </a:solidFill>
              </a:rPr>
              <a:t>📌 Conclusion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vi" sz="1100">
                <a:solidFill>
                  <a:schemeClr val="dk1"/>
                </a:solidFill>
              </a:rPr>
              <a:t>Football is evolving tactically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marR="381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vi" sz="1100">
                <a:solidFill>
                  <a:schemeClr val="dk1"/>
                </a:solidFill>
              </a:rPr>
              <a:t>Modern players must be </a:t>
            </a:r>
            <a:r>
              <a:rPr b="1" lang="vi" sz="1100">
                <a:solidFill>
                  <a:schemeClr val="dk1"/>
                </a:solidFill>
              </a:rPr>
              <a:t>flexible, versatile, and system-oriented</a:t>
            </a:r>
            <a:r>
              <a:rPr lang="vi" sz="1100">
                <a:solidFill>
                  <a:schemeClr val="dk1"/>
                </a:solidFill>
              </a:rPr>
              <a:t>, not just masters of isolated roles.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81" name="Google Shape;181;p32" title="Top10Acs&amp;DescinCoreAttrsOverti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64700"/>
            <a:ext cx="4654449" cy="465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688" y="0"/>
            <a:ext cx="8520600" cy="4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43612"/>
              <a:buFont typeface="Arial"/>
              <a:buNone/>
            </a:pPr>
            <a:r>
              <a:rPr b="1" lang="vi" sz="2522">
                <a:solidFill>
                  <a:srgbClr val="1F2328"/>
                </a:solidFill>
                <a:highlight>
                  <a:srgbClr val="FFFFFF"/>
                </a:highlight>
              </a:rPr>
              <a:t>Part 2 – The Making of a Great Player</a:t>
            </a:r>
            <a:endParaRPr b="1" sz="2522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5711250" y="2288550"/>
            <a:ext cx="3327900" cy="5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vi" sz="1200">
                <a:solidFill>
                  <a:srgbClr val="59636E"/>
                </a:solidFill>
                <a:highlight>
                  <a:srgbClr val="FFFFFF"/>
                </a:highlight>
              </a:rPr>
              <a:t>This study focuses on in-game attributes only, not real-life performance metrics.</a:t>
            </a:r>
            <a:endParaRPr/>
          </a:p>
        </p:txBody>
      </p:sp>
      <p:pic>
        <p:nvPicPr>
          <p:cNvPr id="188" name="Google Shape;188;p33" title="Gulli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559300"/>
            <a:ext cx="5231575" cy="454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3"/>
          <p:cNvSpPr txBox="1"/>
          <p:nvPr/>
        </p:nvSpPr>
        <p:spPr>
          <a:xfrm>
            <a:off x="5875200" y="33107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200">
                <a:solidFill>
                  <a:srgbClr val="FF9900"/>
                </a:solidFill>
              </a:rPr>
              <a:t>WHO IS HE?</a:t>
            </a:r>
            <a:endParaRPr b="1" sz="2200">
              <a:solidFill>
                <a:srgbClr val="FF99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5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vi" sz="2000">
                <a:solidFill>
                  <a:srgbClr val="1F2328"/>
                </a:solidFill>
                <a:highlight>
                  <a:schemeClr val="lt1"/>
                </a:highlight>
              </a:rPr>
              <a:t>🔹 </a:t>
            </a:r>
            <a:r>
              <a:rPr b="1" lang="vi" sz="2000">
                <a:solidFill>
                  <a:srgbClr val="1F2328"/>
                </a:solidFill>
                <a:highlight>
                  <a:srgbClr val="FFFFFF"/>
                </a:highlight>
              </a:rPr>
              <a:t>What main attributes make a great player?</a:t>
            </a:r>
            <a:endParaRPr b="1"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20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3192400"/>
            <a:ext cx="8520600" cy="19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5"/>
              <a:buNone/>
            </a:pPr>
            <a:r>
              <a:rPr b="1" lang="vi" sz="1100">
                <a:solidFill>
                  <a:schemeClr val="dk1"/>
                </a:solidFill>
              </a:rPr>
              <a:t>🧤 </a:t>
            </a:r>
            <a:r>
              <a:rPr lang="vi" sz="1100">
                <a:solidFill>
                  <a:schemeClr val="dk1"/>
                </a:solidFill>
              </a:rPr>
              <a:t>A complete goalkeeper needs </a:t>
            </a:r>
            <a:r>
              <a:rPr b="1" lang="vi" sz="1100">
                <a:solidFill>
                  <a:schemeClr val="dk1"/>
                </a:solidFill>
              </a:rPr>
              <a:t>sharp reactions</a:t>
            </a:r>
            <a:r>
              <a:rPr lang="vi" sz="1100">
                <a:solidFill>
                  <a:schemeClr val="dk1"/>
                </a:solidFill>
              </a:rPr>
              <a:t> and </a:t>
            </a:r>
            <a:r>
              <a:rPr b="1" lang="vi" sz="1100">
                <a:solidFill>
                  <a:schemeClr val="dk1"/>
                </a:solidFill>
              </a:rPr>
              <a:t>positional mastery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5"/>
              <a:buNone/>
            </a:pPr>
            <a:r>
              <a:rPr b="1" lang="vi" sz="1100">
                <a:solidFill>
                  <a:schemeClr val="dk1"/>
                </a:solidFill>
              </a:rPr>
              <a:t>🛡️ </a:t>
            </a:r>
            <a:r>
              <a:rPr lang="vi" sz="1100">
                <a:solidFill>
                  <a:schemeClr val="dk1"/>
                </a:solidFill>
              </a:rPr>
              <a:t>Excellent defenders </a:t>
            </a:r>
            <a:r>
              <a:rPr b="1" lang="vi" sz="1100">
                <a:solidFill>
                  <a:schemeClr val="dk1"/>
                </a:solidFill>
              </a:rPr>
              <a:t>initiate build-up</a:t>
            </a:r>
            <a:r>
              <a:rPr lang="vi" sz="1100">
                <a:solidFill>
                  <a:schemeClr val="dk1"/>
                </a:solidFill>
              </a:rPr>
              <a:t>, not just clear the ball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5"/>
              <a:buNone/>
            </a:pPr>
            <a:r>
              <a:rPr b="1" lang="vi" sz="1100">
                <a:solidFill>
                  <a:schemeClr val="dk1"/>
                </a:solidFill>
              </a:rPr>
              <a:t>🧠 </a:t>
            </a:r>
            <a:r>
              <a:rPr lang="vi" sz="1100">
                <a:solidFill>
                  <a:schemeClr val="dk1"/>
                </a:solidFill>
              </a:rPr>
              <a:t>Great midfielder </a:t>
            </a:r>
            <a:r>
              <a:rPr b="1" lang="vi" sz="1100">
                <a:solidFill>
                  <a:schemeClr val="dk1"/>
                </a:solidFill>
              </a:rPr>
              <a:t>controls tempo</a:t>
            </a:r>
            <a:r>
              <a:rPr lang="vi" sz="1100">
                <a:solidFill>
                  <a:schemeClr val="dk1"/>
                </a:solidFill>
              </a:rPr>
              <a:t>, create &amp; finish chances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5"/>
              <a:buNone/>
            </a:pPr>
            <a:r>
              <a:rPr b="1" lang="vi" sz="1100">
                <a:solidFill>
                  <a:schemeClr val="dk1"/>
                </a:solidFill>
              </a:rPr>
              <a:t>🎯 </a:t>
            </a:r>
            <a:r>
              <a:rPr lang="vi" sz="1100">
                <a:solidFill>
                  <a:schemeClr val="dk1"/>
                </a:solidFill>
              </a:rPr>
              <a:t>Top forwards </a:t>
            </a:r>
            <a:r>
              <a:rPr b="1" lang="vi" sz="1100">
                <a:solidFill>
                  <a:schemeClr val="dk1"/>
                </a:solidFill>
              </a:rPr>
              <a:t>decide games</a:t>
            </a:r>
            <a:r>
              <a:rPr lang="vi" sz="1100">
                <a:solidFill>
                  <a:schemeClr val="dk1"/>
                </a:solidFill>
              </a:rPr>
              <a:t> with creativity &amp; finishing ability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75"/>
              <a:buNone/>
            </a:pPr>
            <a:r>
              <a:rPr b="1" lang="vi" sz="1100">
                <a:solidFill>
                  <a:schemeClr val="dk1"/>
                </a:solidFill>
              </a:rPr>
              <a:t>📌 Note: </a:t>
            </a:r>
            <a:r>
              <a:rPr lang="vi" sz="1100">
                <a:solidFill>
                  <a:schemeClr val="dk1"/>
                </a:solidFill>
              </a:rPr>
              <a:t>Radar charts highlight clear attribute separation between </a:t>
            </a:r>
            <a:r>
              <a:rPr b="1" lang="vi" sz="1100">
                <a:solidFill>
                  <a:schemeClr val="dk1"/>
                </a:solidFill>
              </a:rPr>
              <a:t> top 5%</a:t>
            </a:r>
            <a:r>
              <a:rPr lang="vi" sz="1100">
                <a:solidFill>
                  <a:schemeClr val="dk1"/>
                </a:solidFill>
              </a:rPr>
              <a:t> and </a:t>
            </a:r>
            <a:r>
              <a:rPr b="1" lang="vi" sz="1100">
                <a:solidFill>
                  <a:schemeClr val="dk1"/>
                </a:solidFill>
              </a:rPr>
              <a:t>another players</a:t>
            </a:r>
            <a:r>
              <a:rPr lang="vi" sz="1100">
                <a:solidFill>
                  <a:schemeClr val="dk1"/>
                </a:solidFill>
              </a:rPr>
              <a:t> in each role.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i="1" sz="1100">
              <a:solidFill>
                <a:srgbClr val="59636E"/>
              </a:solidFill>
              <a:highlight>
                <a:srgbClr val="FFFFFF"/>
              </a:highlight>
            </a:endParaRPr>
          </a:p>
        </p:txBody>
      </p:sp>
      <p:pic>
        <p:nvPicPr>
          <p:cNvPr id="196" name="Google Shape;196;p34" title="MainAttrsbyPos(5%vsOthrs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50" y="710375"/>
            <a:ext cx="8979098" cy="240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68400"/>
            <a:ext cx="85206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rgbClr val="1F2328"/>
                </a:solidFill>
                <a:highlight>
                  <a:schemeClr val="lt1"/>
                </a:highlight>
              </a:rPr>
              <a:t>🔹 </a:t>
            </a:r>
            <a:r>
              <a:rPr b="1" lang="vi" sz="2000">
                <a:solidFill>
                  <a:srgbClr val="1F2328"/>
                </a:solidFill>
                <a:highlight>
                  <a:srgbClr val="FFFFFF"/>
                </a:highlight>
              </a:rPr>
              <a:t>What Makes a Great Goalkeeper?</a:t>
            </a:r>
            <a:endParaRPr b="1" sz="2000"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311700" y="3912425"/>
            <a:ext cx="85206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vi" sz="1100">
                <a:solidFill>
                  <a:schemeClr val="dk1"/>
                </a:solidFill>
              </a:rPr>
              <a:t>➤ </a:t>
            </a:r>
            <a:r>
              <a:rPr b="1" lang="vi" sz="1100">
                <a:solidFill>
                  <a:schemeClr val="dk1"/>
                </a:solidFill>
              </a:rPr>
              <a:t>Well-rounded skill set:</a:t>
            </a:r>
            <a:r>
              <a:rPr lang="vi" sz="1100">
                <a:solidFill>
                  <a:schemeClr val="dk1"/>
                </a:solidFill>
              </a:rPr>
              <a:t> Not just specialists — they’re consistently good across the board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vi" sz="1100">
                <a:solidFill>
                  <a:schemeClr val="dk1"/>
                </a:solidFill>
              </a:rPr>
              <a:t>➤ </a:t>
            </a:r>
            <a:r>
              <a:rPr b="1" lang="vi" sz="1100">
                <a:solidFill>
                  <a:schemeClr val="dk1"/>
                </a:solidFill>
              </a:rPr>
              <a:t>High consistency: </a:t>
            </a:r>
            <a:r>
              <a:rPr lang="vi" sz="1100">
                <a:solidFill>
                  <a:schemeClr val="dk1"/>
                </a:solidFill>
              </a:rPr>
              <a:t>Low variability , stable performance even under pressure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vi" sz="1100">
                <a:solidFill>
                  <a:schemeClr val="dk1"/>
                </a:solidFill>
              </a:rPr>
              <a:t>➤ </a:t>
            </a:r>
            <a:r>
              <a:rPr b="1" lang="vi" sz="1100">
                <a:solidFill>
                  <a:schemeClr val="dk1"/>
                </a:solidFill>
              </a:rPr>
              <a:t>Reflexes &amp; Reactions </a:t>
            </a:r>
            <a:r>
              <a:rPr lang="vi" sz="1100">
                <a:solidFill>
                  <a:schemeClr val="dk1"/>
                </a:solidFill>
              </a:rPr>
              <a:t>are the most differentiating factors, these </a:t>
            </a:r>
            <a:r>
              <a:rPr b="1" lang="vi" sz="1100">
                <a:solidFill>
                  <a:schemeClr val="dk1"/>
                </a:solidFill>
              </a:rPr>
              <a:t>traits define legendary</a:t>
            </a:r>
            <a:r>
              <a:rPr lang="vi" sz="1100">
                <a:solidFill>
                  <a:schemeClr val="dk1"/>
                </a:solidFill>
              </a:rPr>
              <a:t> saves and split world-class GKs from the rest</a:t>
            </a:r>
            <a:endParaRPr sz="1200"/>
          </a:p>
        </p:txBody>
      </p:sp>
      <p:pic>
        <p:nvPicPr>
          <p:cNvPr id="203" name="Google Shape;203;p35" title="GkAttrsDistribution(5%vsOthrs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7625" y="620725"/>
            <a:ext cx="6368748" cy="307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0"/>
            <a:ext cx="8520600" cy="5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rgbClr val="1F2328"/>
                </a:solidFill>
                <a:highlight>
                  <a:schemeClr val="lt1"/>
                </a:highlight>
              </a:rPr>
              <a:t>🔹 </a:t>
            </a:r>
            <a:r>
              <a:rPr b="1" lang="vi" sz="2000">
                <a:solidFill>
                  <a:srgbClr val="1F2328"/>
                </a:solidFill>
                <a:highlight>
                  <a:srgbClr val="FFFFFF"/>
                </a:highlight>
              </a:rPr>
              <a:t>What Makes a Great Player?</a:t>
            </a:r>
            <a:endParaRPr sz="2000"/>
          </a:p>
        </p:txBody>
      </p:sp>
      <p:sp>
        <p:nvSpPr>
          <p:cNvPr id="209" name="Google Shape;209;p36"/>
          <p:cNvSpPr txBox="1"/>
          <p:nvPr>
            <p:ph idx="1" type="body"/>
          </p:nvPr>
        </p:nvSpPr>
        <p:spPr>
          <a:xfrm>
            <a:off x="311700" y="3189300"/>
            <a:ext cx="8520600" cy="19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100">
                <a:solidFill>
                  <a:schemeClr val="dk1"/>
                </a:solidFill>
              </a:rPr>
              <a:t>🧠 Top 5% players outperform the rest in both skill level and consistency, more reliable performance. They’re well-rounded, not just strong in one stat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100">
                <a:solidFill>
                  <a:schemeClr val="dk1"/>
                </a:solidFill>
              </a:rPr>
              <a:t>   🛡️ Great defenders support both </a:t>
            </a:r>
            <a:r>
              <a:rPr b="1" lang="vi" sz="1100">
                <a:solidFill>
                  <a:schemeClr val="dk1"/>
                </a:solidFill>
              </a:rPr>
              <a:t>defense &amp; build-up</a:t>
            </a:r>
            <a:r>
              <a:rPr lang="vi" sz="1100">
                <a:solidFill>
                  <a:schemeClr val="dk1"/>
                </a:solidFill>
              </a:rPr>
              <a:t> with technique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100">
                <a:solidFill>
                  <a:schemeClr val="dk1"/>
                </a:solidFill>
              </a:rPr>
              <a:t>   🎮 Great midfielders are </a:t>
            </a:r>
            <a:r>
              <a:rPr b="1" lang="vi" sz="1100">
                <a:solidFill>
                  <a:schemeClr val="dk1"/>
                </a:solidFill>
              </a:rPr>
              <a:t>versatile engines</a:t>
            </a:r>
            <a:r>
              <a:rPr lang="vi" sz="1100">
                <a:solidFill>
                  <a:schemeClr val="dk1"/>
                </a:solidFill>
              </a:rPr>
              <a:t> — assist, defend, and control match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100">
                <a:solidFill>
                  <a:schemeClr val="dk1"/>
                </a:solidFill>
              </a:rPr>
              <a:t>   🎯 Great forwards are not just scorers, but also </a:t>
            </a:r>
            <a:r>
              <a:rPr b="1" lang="vi" sz="1100">
                <a:solidFill>
                  <a:schemeClr val="dk1"/>
                </a:solidFill>
              </a:rPr>
              <a:t>skilled and fast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100">
                <a:solidFill>
                  <a:schemeClr val="dk1"/>
                </a:solidFill>
              </a:rPr>
              <a:t>📌 Across all roles, top players combine </a:t>
            </a:r>
            <a:r>
              <a:rPr b="1" lang="vi" sz="1100">
                <a:solidFill>
                  <a:schemeClr val="dk1"/>
                </a:solidFill>
              </a:rPr>
              <a:t>excellence in core skills</a:t>
            </a:r>
            <a:r>
              <a:rPr lang="vi" sz="1100">
                <a:solidFill>
                  <a:schemeClr val="dk1"/>
                </a:solidFill>
              </a:rPr>
              <a:t> with </a:t>
            </a:r>
            <a:r>
              <a:rPr b="1" lang="vi" sz="1100">
                <a:solidFill>
                  <a:schemeClr val="dk1"/>
                </a:solidFill>
              </a:rPr>
              <a:t>consistency and versatility</a:t>
            </a:r>
            <a:r>
              <a:rPr lang="vi" sz="1100">
                <a:solidFill>
                  <a:schemeClr val="dk1"/>
                </a:solidFill>
              </a:rPr>
              <a:t> — the foundation of football greatness.</a:t>
            </a:r>
            <a:endParaRPr/>
          </a:p>
        </p:txBody>
      </p:sp>
      <p:pic>
        <p:nvPicPr>
          <p:cNvPr id="210" name="Google Shape;210;p36" title="MainAttrsDistribution(5%vsOthrs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55300"/>
            <a:ext cx="8839202" cy="26339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11700" y="145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vi" sz="2000">
                <a:solidFill>
                  <a:srgbClr val="1F2328"/>
                </a:solidFill>
                <a:highlight>
                  <a:schemeClr val="lt1"/>
                </a:highlight>
              </a:rPr>
              <a:t>🔹 </a:t>
            </a:r>
            <a:r>
              <a:rPr b="1" lang="vi" sz="2000">
                <a:solidFill>
                  <a:srgbClr val="1F2328"/>
                </a:solidFill>
                <a:highlight>
                  <a:srgbClr val="FFFFFF"/>
                </a:highlight>
              </a:rPr>
              <a:t>What core attributes make a great player?</a:t>
            </a:r>
            <a:endParaRPr b="1"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00"/>
          </a:p>
        </p:txBody>
      </p:sp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311700" y="717925"/>
            <a:ext cx="8520600" cy="9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139700" marR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i="1" lang="vi" sz="1200">
                <a:solidFill>
                  <a:srgbClr val="59636E"/>
                </a:solidFill>
                <a:highlight>
                  <a:srgbClr val="FFFFFF"/>
                </a:highlight>
              </a:rPr>
              <a:t>Based on FIFA player attributes, what are the core features that distinguish top 5% players from the rest?</a:t>
            </a:r>
            <a:endParaRPr i="1" sz="1200">
              <a:solidFill>
                <a:srgbClr val="59636E"/>
              </a:solidFill>
              <a:highlight>
                <a:srgbClr val="FFFFFF"/>
              </a:highlight>
            </a:endParaRPr>
          </a:p>
          <a:p>
            <a:pPr indent="-293370" lvl="0" marL="457200" rtl="0" algn="l"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ct val="100000"/>
              <a:buChar char="●"/>
            </a:pP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</a:rPr>
              <a:t>To analyze this we will use a logistic regression model to distinguish the great players (top 5%) from the rest.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-29337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ct val="100000"/>
              <a:buChar char="●"/>
            </a:pP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</a:rPr>
              <a:t>After determining the core attributes, we will train the model and evaluate it based on the classification report and the ROC Curve graph.</a:t>
            </a:r>
            <a:endParaRPr/>
          </a:p>
        </p:txBody>
      </p:sp>
      <p:pic>
        <p:nvPicPr>
          <p:cNvPr id="217" name="Google Shape;217;p37" title="ClassR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850" y="2202200"/>
            <a:ext cx="309562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7" title="ROCCurve-L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625" y="1515151"/>
            <a:ext cx="2834775" cy="28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7"/>
          <p:cNvSpPr txBox="1"/>
          <p:nvPr>
            <p:ph idx="1" type="body"/>
          </p:nvPr>
        </p:nvSpPr>
        <p:spPr>
          <a:xfrm>
            <a:off x="264550" y="448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</a:rPr>
              <a:t>✅ Logistic Regression Model Easy to understand, simple, shows very good efficiency in classifying "great players". Used to determine the core attributes that make a great player (via coefficients).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85250"/>
            <a:ext cx="85206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2000">
                <a:solidFill>
                  <a:srgbClr val="1F2328"/>
                </a:solidFill>
                <a:highlight>
                  <a:schemeClr val="lt1"/>
                </a:highlight>
              </a:rPr>
              <a:t>🔹 </a:t>
            </a:r>
            <a:r>
              <a:rPr b="1" lang="vi" sz="2000">
                <a:solidFill>
                  <a:srgbClr val="1F2328"/>
                </a:solidFill>
                <a:highlight>
                  <a:srgbClr val="FFFFFF"/>
                </a:highlight>
              </a:rPr>
              <a:t>Core Attributes of a Great Player</a:t>
            </a:r>
            <a:endParaRPr sz="2000"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5222150" y="650325"/>
            <a:ext cx="3921900" cy="44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vi" sz="820"/>
              <a:t>💡 Top Contributing Attributes (by Model Coefficients):</a:t>
            </a:r>
            <a:endParaRPr sz="8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vi" sz="820"/>
              <a:t>   </a:t>
            </a:r>
            <a:r>
              <a:rPr b="1" lang="vi" sz="820"/>
              <a:t>⚡ Reactions:</a:t>
            </a:r>
            <a:r>
              <a:rPr lang="vi" sz="820"/>
              <a:t> Fast reactions = decisive advantage in critical moments</a:t>
            </a:r>
            <a:endParaRPr sz="8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vi" sz="820"/>
              <a:t>   🎯</a:t>
            </a:r>
            <a:r>
              <a:rPr b="1" lang="vi" sz="820"/>
              <a:t> Ball Control &amp; Short Passing: </a:t>
            </a:r>
            <a:r>
              <a:rPr lang="vi" sz="820"/>
              <a:t>Core skills for tight-space control &amp; build-up play</a:t>
            </a:r>
            <a:endParaRPr sz="8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vi" sz="820"/>
              <a:t>    🧠 </a:t>
            </a:r>
            <a:r>
              <a:rPr b="1" lang="vi" sz="820"/>
              <a:t>Reflexes: </a:t>
            </a:r>
            <a:r>
              <a:rPr lang="vi" sz="820"/>
              <a:t>Highlights presence of elite goalkeepers among top 5%</a:t>
            </a:r>
            <a:endParaRPr sz="8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vi" sz="820"/>
              <a:t>    🏃‍♂️</a:t>
            </a:r>
            <a:r>
              <a:rPr b="1" lang="vi" sz="820"/>
              <a:t> Sprint Speed &amp; Heading Accuracy:</a:t>
            </a:r>
            <a:r>
              <a:rPr lang="vi" sz="820"/>
              <a:t> Common traits of top forwards</a:t>
            </a:r>
            <a:endParaRPr sz="8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vi" sz="820"/>
              <a:t>    📉 Positioning:</a:t>
            </a:r>
            <a:endParaRPr b="1" sz="8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vi" sz="820"/>
              <a:t>        ➤ Negative coefficient may reflect role-specific distribution</a:t>
            </a:r>
            <a:endParaRPr sz="8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vi" sz="820"/>
              <a:t>        ➤ Often high in forwards, but not all top 5% are attackers</a:t>
            </a:r>
            <a:endParaRPr sz="8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vi" sz="820"/>
              <a:t>📌 The best players typically combine:</a:t>
            </a:r>
            <a:endParaRPr sz="8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vi" sz="820"/>
              <a:t>     ⚡ Quick reactions</a:t>
            </a:r>
            <a:endParaRPr b="1" sz="8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vi" sz="820"/>
              <a:t>     🎯 Sharp ball control &amp; passing</a:t>
            </a:r>
            <a:endParaRPr b="1" sz="8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vi" sz="820"/>
              <a:t>     🏃‍♂️ Speed</a:t>
            </a:r>
            <a:endParaRPr b="1" sz="8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b="1" lang="vi" sz="820"/>
              <a:t>     💼 Role-specific strengths </a:t>
            </a:r>
            <a:r>
              <a:rPr lang="vi" sz="820"/>
              <a:t>(e.g. Reflexes for GK, Heading for FW)</a:t>
            </a:r>
            <a:endParaRPr sz="82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vi" sz="820"/>
              <a:t>▶️ This explains why top midfielders and forwards often dominate </a:t>
            </a:r>
            <a:r>
              <a:rPr b="1" lang="vi" sz="820"/>
              <a:t>individual honors</a:t>
            </a:r>
            <a:r>
              <a:rPr lang="vi" sz="820"/>
              <a:t> in modern football.</a:t>
            </a:r>
            <a:endParaRPr sz="820"/>
          </a:p>
        </p:txBody>
      </p:sp>
      <p:pic>
        <p:nvPicPr>
          <p:cNvPr id="226" name="Google Shape;226;p38" title="LRCoffs-Top15Att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00" y="805500"/>
            <a:ext cx="5126049" cy="30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9"/>
          <p:cNvSpPr txBox="1"/>
          <p:nvPr>
            <p:ph type="title"/>
          </p:nvPr>
        </p:nvSpPr>
        <p:spPr>
          <a:xfrm>
            <a:off x="311700" y="19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vi" sz="2300">
                <a:solidFill>
                  <a:srgbClr val="1F2328"/>
                </a:solidFill>
                <a:highlight>
                  <a:srgbClr val="FFFFFF"/>
                </a:highlight>
              </a:rPr>
              <a:t>Part 3 - Market Pulse: Underrated vs Overrated</a:t>
            </a:r>
            <a:endParaRPr b="1" sz="23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00"/>
          </a:p>
        </p:txBody>
      </p:sp>
      <p:pic>
        <p:nvPicPr>
          <p:cNvPr id="232" name="Google Shape;232;p39" title="⚽⚽⚽⚽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638" y="1038175"/>
            <a:ext cx="5198725" cy="356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 txBox="1"/>
          <p:nvPr>
            <p:ph type="title"/>
          </p:nvPr>
        </p:nvSpPr>
        <p:spPr>
          <a:xfrm>
            <a:off x="311700" y="85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2000">
                <a:solidFill>
                  <a:srgbClr val="1F2328"/>
                </a:solidFill>
                <a:highlight>
                  <a:schemeClr val="lt1"/>
                </a:highlight>
              </a:rPr>
              <a:t>🔹 </a:t>
            </a:r>
            <a:r>
              <a:rPr b="1" lang="vi" sz="2000">
                <a:solidFill>
                  <a:srgbClr val="1F2328"/>
                </a:solidFill>
                <a:highlight>
                  <a:srgbClr val="FFFFFF"/>
                </a:highlight>
              </a:rPr>
              <a:t>What factors greatly affect a player's value?</a:t>
            </a:r>
            <a:endParaRPr b="1"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38" name="Google Shape;238;p40"/>
          <p:cNvSpPr txBox="1"/>
          <p:nvPr>
            <p:ph idx="1" type="body"/>
          </p:nvPr>
        </p:nvSpPr>
        <p:spPr>
          <a:xfrm>
            <a:off x="4064550" y="798125"/>
            <a:ext cx="5079300" cy="4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vi" sz="6470">
                <a:solidFill>
                  <a:srgbClr val="1F2328"/>
                </a:solidFill>
                <a:highlight>
                  <a:srgbClr val="FFFFFF"/>
                </a:highlight>
              </a:rPr>
              <a:t>With a dataset like </a:t>
            </a:r>
            <a:r>
              <a:rPr b="1" lang="vi" sz="6470">
                <a:solidFill>
                  <a:srgbClr val="1F2328"/>
                </a:solidFill>
                <a:highlight>
                  <a:srgbClr val="FFFFFF"/>
                </a:highlight>
              </a:rPr>
              <a:t>FIFA</a:t>
            </a:r>
            <a:r>
              <a:rPr lang="vi" sz="6470">
                <a:solidFill>
                  <a:srgbClr val="1F2328"/>
                </a:solidFill>
                <a:highlight>
                  <a:srgbClr val="FFFFFF"/>
                </a:highlight>
              </a:rPr>
              <a:t>, which contains </a:t>
            </a:r>
            <a:r>
              <a:rPr b="1" lang="vi" sz="6470">
                <a:solidFill>
                  <a:srgbClr val="1F2328"/>
                </a:solidFill>
                <a:highlight>
                  <a:srgbClr val="FFFFFF"/>
                </a:highlight>
              </a:rPr>
              <a:t>many attributes </a:t>
            </a:r>
            <a:r>
              <a:rPr lang="vi" sz="6470">
                <a:solidFill>
                  <a:srgbClr val="1F2328"/>
                </a:solidFill>
                <a:highlight>
                  <a:srgbClr val="FFFFFF"/>
                </a:highlight>
              </a:rPr>
              <a:t>and </a:t>
            </a:r>
            <a:r>
              <a:rPr b="1" lang="vi" sz="6470">
                <a:solidFill>
                  <a:srgbClr val="1F2328"/>
                </a:solidFill>
                <a:highlight>
                  <a:srgbClr val="FFFFFF"/>
                </a:highlight>
              </a:rPr>
              <a:t>non-linear relationships</a:t>
            </a:r>
            <a:r>
              <a:rPr lang="vi" sz="6470">
                <a:solidFill>
                  <a:srgbClr val="1F2328"/>
                </a:solidFill>
                <a:highlight>
                  <a:srgbClr val="FFFFFF"/>
                </a:highlight>
              </a:rPr>
              <a:t>, we choose:</a:t>
            </a:r>
            <a:endParaRPr sz="647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vi" sz="6470">
                <a:solidFill>
                  <a:srgbClr val="1F2328"/>
                </a:solidFill>
                <a:highlight>
                  <a:srgbClr val="FFFFFF"/>
                </a:highlight>
              </a:rPr>
              <a:t>🌲 Random Forest Regression</a:t>
            </a:r>
            <a:endParaRPr b="1" sz="647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vi" sz="6470">
                <a:solidFill>
                  <a:srgbClr val="1F2328"/>
                </a:solidFill>
                <a:highlight>
                  <a:srgbClr val="FFFFFF"/>
                </a:highlight>
              </a:rPr>
              <a:t>✅ Handles non-linearity</a:t>
            </a:r>
            <a:endParaRPr sz="647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vi" sz="6470">
                <a:solidFill>
                  <a:srgbClr val="1F2328"/>
                </a:solidFill>
                <a:highlight>
                  <a:srgbClr val="FFFFFF"/>
                </a:highlight>
              </a:rPr>
              <a:t>✅ Robust to outliers</a:t>
            </a:r>
            <a:endParaRPr sz="647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vi" sz="6470">
                <a:solidFill>
                  <a:srgbClr val="1F2328"/>
                </a:solidFill>
                <a:highlight>
                  <a:srgbClr val="FFFFFF"/>
                </a:highlight>
              </a:rPr>
              <a:t>✅ Captures complex interactions</a:t>
            </a:r>
            <a:endParaRPr sz="647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vi" sz="6470">
                <a:solidFill>
                  <a:srgbClr val="1F2328"/>
                </a:solidFill>
                <a:highlight>
                  <a:srgbClr val="FFFFFF"/>
                </a:highlight>
              </a:rPr>
              <a:t>To justify this choice, we also build a </a:t>
            </a:r>
            <a:r>
              <a:rPr b="1" lang="vi" sz="6470">
                <a:solidFill>
                  <a:srgbClr val="1F2328"/>
                </a:solidFill>
                <a:highlight>
                  <a:srgbClr val="FFFFFF"/>
                </a:highlight>
              </a:rPr>
              <a:t>Linear Regression model</a:t>
            </a:r>
            <a:r>
              <a:rPr lang="vi" sz="6470">
                <a:solidFill>
                  <a:srgbClr val="1F2328"/>
                </a:solidFill>
                <a:highlight>
                  <a:srgbClr val="FFFFFF"/>
                </a:highlight>
              </a:rPr>
              <a:t> in parallel for</a:t>
            </a:r>
            <a:r>
              <a:rPr b="1" lang="vi" sz="6470">
                <a:solidFill>
                  <a:srgbClr val="1F2328"/>
                </a:solidFill>
                <a:highlight>
                  <a:srgbClr val="FFFFFF"/>
                </a:highlight>
              </a:rPr>
              <a:t> comparison.</a:t>
            </a:r>
            <a:endParaRPr b="1" sz="647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vi" sz="6470">
                <a:solidFill>
                  <a:srgbClr val="1F2328"/>
                </a:solidFill>
                <a:highlight>
                  <a:srgbClr val="FFFFFF"/>
                </a:highlight>
              </a:rPr>
              <a:t>🧠 Goal:</a:t>
            </a:r>
            <a:endParaRPr b="1" sz="647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6470">
                <a:solidFill>
                  <a:srgbClr val="1F2328"/>
                </a:solidFill>
                <a:highlight>
                  <a:srgbClr val="FFFFFF"/>
                </a:highlight>
              </a:rPr>
              <a:t>Show why </a:t>
            </a:r>
            <a:r>
              <a:rPr b="1" lang="vi" sz="6470">
                <a:solidFill>
                  <a:srgbClr val="1F2328"/>
                </a:solidFill>
                <a:highlight>
                  <a:srgbClr val="FFFFFF"/>
                </a:highlight>
              </a:rPr>
              <a:t>Random Forest</a:t>
            </a:r>
            <a:r>
              <a:rPr lang="vi" sz="6470">
                <a:solidFill>
                  <a:srgbClr val="1F2328"/>
                </a:solidFill>
                <a:highlight>
                  <a:srgbClr val="FFFFFF"/>
                </a:highlight>
              </a:rPr>
              <a:t> is the more reliable and accurate model for predicting </a:t>
            </a:r>
            <a:r>
              <a:rPr lang="vi" sz="6450">
                <a:solidFill>
                  <a:srgbClr val="188038"/>
                </a:solidFill>
              </a:rPr>
              <a:t>value_eur</a:t>
            </a:r>
            <a:r>
              <a:rPr lang="vi" sz="6470">
                <a:solidFill>
                  <a:srgbClr val="1F2328"/>
                </a:solidFill>
                <a:highlight>
                  <a:srgbClr val="FFFFFF"/>
                </a:highlight>
              </a:rPr>
              <a:t>.</a:t>
            </a:r>
            <a:endParaRPr sz="647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239" name="Google Shape;239;p40" title="LR-RFcompa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00" y="1933575"/>
            <a:ext cx="386715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311700" y="140225"/>
            <a:ext cx="85206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vi" sz="2000"/>
              <a:t>🔹 Modeling Approach: Predicting Player Value</a:t>
            </a:r>
            <a:endParaRPr b="1" sz="20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245" name="Google Shape;245;p41"/>
          <p:cNvSpPr txBox="1"/>
          <p:nvPr>
            <p:ph idx="1" type="body"/>
          </p:nvPr>
        </p:nvSpPr>
        <p:spPr>
          <a:xfrm>
            <a:off x="311700" y="3768950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Random Forest </a:t>
            </a:r>
            <a:r>
              <a:rPr b="1" lang="vi"/>
              <a:t>outperforms </a:t>
            </a:r>
            <a:r>
              <a:rPr lang="vi"/>
              <a:t>Linear Regression in both </a:t>
            </a:r>
            <a:r>
              <a:rPr b="1" lang="vi"/>
              <a:t>accuracy </a:t>
            </a:r>
            <a:r>
              <a:rPr b="1" lang="vi"/>
              <a:t>and consistency</a:t>
            </a:r>
            <a:r>
              <a:rPr lang="vi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vi"/>
              <a:t>It handles </a:t>
            </a:r>
            <a:r>
              <a:rPr b="1" lang="vi"/>
              <a:t>non-linear patterns and outliers</a:t>
            </a:r>
            <a:r>
              <a:rPr lang="vi"/>
              <a:t> much better, making it more suitable for </a:t>
            </a:r>
            <a:r>
              <a:rPr b="1" lang="vi"/>
              <a:t>player value prediction</a:t>
            </a:r>
            <a:r>
              <a:rPr lang="vi" sz="1200">
                <a:solidFill>
                  <a:srgbClr val="1F2328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  <p:pic>
        <p:nvPicPr>
          <p:cNvPr id="246" name="Google Shape;246;p41" title="CompareLR&amp;R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488" y="921650"/>
            <a:ext cx="7809014" cy="27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193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🔹 </a:t>
            </a:r>
            <a:r>
              <a:rPr b="1" lang="vi"/>
              <a:t>Project Introdution</a:t>
            </a:r>
            <a:endParaRPr b="1"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vi" sz="5200">
                <a:solidFill>
                  <a:schemeClr val="dk1"/>
                </a:solidFill>
              </a:rPr>
              <a:t>✨ Why This Project?</a:t>
            </a:r>
            <a:endParaRPr b="1" sz="530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vi" sz="5200">
                <a:solidFill>
                  <a:schemeClr val="dk1"/>
                </a:solidFill>
              </a:rPr>
              <a:t>Football</a:t>
            </a:r>
            <a:r>
              <a:rPr lang="vi" sz="5307"/>
              <a:t> </a:t>
            </a:r>
            <a:r>
              <a:rPr lang="vi" sz="5200">
                <a:solidFill>
                  <a:schemeClr val="dk1"/>
                </a:solidFill>
              </a:rPr>
              <a:t>is called “the king game” for a reason — but in today’s era, it’s also becoming a</a:t>
            </a:r>
            <a:r>
              <a:rPr lang="vi" sz="5307"/>
              <a:t> </a:t>
            </a:r>
            <a:r>
              <a:rPr b="1" lang="vi" sz="5200">
                <a:solidFill>
                  <a:schemeClr val="dk1"/>
                </a:solidFill>
              </a:rPr>
              <a:t>smart game.</a:t>
            </a:r>
            <a:endParaRPr b="1" sz="530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5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vi" sz="5200">
                <a:solidFill>
                  <a:schemeClr val="dk1"/>
                </a:solidFill>
              </a:rPr>
              <a:t>⚽ Context</a:t>
            </a:r>
            <a:endParaRPr b="1" sz="5307"/>
          </a:p>
          <a:p>
            <a:pPr indent="-31285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2070"/>
              <a:buChar char="●"/>
            </a:pPr>
            <a:r>
              <a:rPr lang="vi" sz="5200">
                <a:solidFill>
                  <a:schemeClr val="dk1"/>
                </a:solidFill>
              </a:rPr>
              <a:t>Football has evolved with</a:t>
            </a:r>
            <a:r>
              <a:rPr lang="vi" sz="5307"/>
              <a:t> </a:t>
            </a:r>
            <a:r>
              <a:rPr lang="vi" sz="5200">
                <a:solidFill>
                  <a:schemeClr val="dk1"/>
                </a:solidFill>
              </a:rPr>
              <a:t>data and technology</a:t>
            </a:r>
            <a:r>
              <a:rPr lang="vi" sz="5307"/>
              <a:t> </a:t>
            </a:r>
            <a:r>
              <a:rPr lang="vi" sz="5200">
                <a:solidFill>
                  <a:schemeClr val="dk1"/>
                </a:solidFill>
              </a:rPr>
              <a:t>shaping every aspect of the sport.</a:t>
            </a:r>
            <a:endParaRPr sz="5307"/>
          </a:p>
          <a:p>
            <a:pPr indent="-31285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070"/>
              <a:buChar char="●"/>
            </a:pPr>
            <a:r>
              <a:rPr b="1" lang="vi" sz="5200">
                <a:solidFill>
                  <a:schemeClr val="dk1"/>
                </a:solidFill>
              </a:rPr>
              <a:t>Analytics now supports</a:t>
            </a:r>
            <a:r>
              <a:rPr lang="vi" sz="5307"/>
              <a:t> </a:t>
            </a:r>
            <a:r>
              <a:rPr lang="vi" sz="5200">
                <a:solidFill>
                  <a:schemeClr val="dk1"/>
                </a:solidFill>
              </a:rPr>
              <a:t>players, coaches, and clubs in making better decisions.</a:t>
            </a:r>
            <a:endParaRPr sz="530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30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vi" sz="5200">
                <a:solidFill>
                  <a:schemeClr val="dk1"/>
                </a:solidFill>
              </a:rPr>
              <a:t>📊 What This Project Does</a:t>
            </a:r>
            <a:endParaRPr b="1" sz="530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vi" sz="5200">
                <a:solidFill>
                  <a:schemeClr val="dk1"/>
                </a:solidFill>
              </a:rPr>
              <a:t>This project uses</a:t>
            </a:r>
            <a:r>
              <a:rPr lang="vi" sz="5307"/>
              <a:t> </a:t>
            </a:r>
            <a:r>
              <a:rPr b="1" lang="vi" sz="5200">
                <a:solidFill>
                  <a:schemeClr val="dk1"/>
                </a:solidFill>
              </a:rPr>
              <a:t>longitudinal data from FIFA 15–23</a:t>
            </a:r>
            <a:r>
              <a:rPr lang="vi" sz="5307"/>
              <a:t> to:</a:t>
            </a:r>
            <a:endParaRPr b="1" sz="5200">
              <a:solidFill>
                <a:schemeClr val="dk1"/>
              </a:solidFill>
            </a:endParaRPr>
          </a:p>
          <a:p>
            <a:pPr indent="-31285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2070"/>
              <a:buChar char="●"/>
            </a:pPr>
            <a:r>
              <a:rPr lang="vi" sz="5200">
                <a:solidFill>
                  <a:schemeClr val="dk1"/>
                </a:solidFill>
              </a:rPr>
              <a:t>Track</a:t>
            </a:r>
            <a:r>
              <a:rPr lang="vi" sz="5307"/>
              <a:t> </a:t>
            </a:r>
            <a:r>
              <a:rPr b="1" lang="vi" sz="5200">
                <a:solidFill>
                  <a:schemeClr val="dk1"/>
                </a:solidFill>
              </a:rPr>
              <a:t>tactical evolution</a:t>
            </a:r>
            <a:r>
              <a:rPr lang="vi" sz="5200">
                <a:solidFill>
                  <a:schemeClr val="dk1"/>
                </a:solidFill>
              </a:rPr>
              <a:t> over time</a:t>
            </a:r>
            <a:endParaRPr sz="5307"/>
          </a:p>
          <a:p>
            <a:pPr indent="-31285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070"/>
              <a:buChar char="●"/>
            </a:pPr>
            <a:r>
              <a:rPr lang="vi" sz="5200">
                <a:solidFill>
                  <a:schemeClr val="dk1"/>
                </a:solidFill>
              </a:rPr>
              <a:t>Identify the</a:t>
            </a:r>
            <a:r>
              <a:rPr lang="vi" sz="5307"/>
              <a:t> </a:t>
            </a:r>
            <a:r>
              <a:rPr b="1" lang="vi" sz="5200">
                <a:solidFill>
                  <a:schemeClr val="dk1"/>
                </a:solidFill>
              </a:rPr>
              <a:t>key attributes of top players</a:t>
            </a:r>
            <a:endParaRPr b="1" sz="5307"/>
          </a:p>
          <a:p>
            <a:pPr indent="-31285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070"/>
              <a:buChar char="●"/>
            </a:pPr>
            <a:r>
              <a:rPr lang="vi" sz="5200">
                <a:solidFill>
                  <a:schemeClr val="dk1"/>
                </a:solidFill>
              </a:rPr>
              <a:t>Evaluate the</a:t>
            </a:r>
            <a:r>
              <a:rPr lang="vi" sz="5307"/>
              <a:t> </a:t>
            </a:r>
            <a:r>
              <a:rPr b="1" lang="vi" sz="5200">
                <a:solidFill>
                  <a:schemeClr val="dk1"/>
                </a:solidFill>
              </a:rPr>
              <a:t>real vs</a:t>
            </a:r>
            <a:r>
              <a:rPr lang="vi" sz="5200">
                <a:solidFill>
                  <a:schemeClr val="dk1"/>
                </a:solidFill>
              </a:rPr>
              <a:t> predicted</a:t>
            </a:r>
            <a:r>
              <a:rPr b="1" lang="vi" sz="5200">
                <a:solidFill>
                  <a:schemeClr val="dk1"/>
                </a:solidFill>
              </a:rPr>
              <a:t> market values</a:t>
            </a:r>
            <a:endParaRPr b="1" sz="530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311700" y="20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2000"/>
              <a:t>🔹 </a:t>
            </a:r>
            <a:r>
              <a:rPr b="1" lang="vi" sz="2000">
                <a:solidFill>
                  <a:srgbClr val="1F2328"/>
                </a:solidFill>
                <a:highlight>
                  <a:srgbClr val="FFFFFF"/>
                </a:highlight>
              </a:rPr>
              <a:t>Feature Importance for Player Value</a:t>
            </a:r>
            <a:endParaRPr b="1"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5416925" y="835075"/>
            <a:ext cx="3727200" cy="42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vi"/>
              <a:t>📊 Key Insights from Top 20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vi"/>
              <a:t>⭐ Potential</a:t>
            </a:r>
            <a:r>
              <a:rPr lang="vi"/>
              <a:t> is the most important factor (&gt;50%): Indicates clubs value future growth over current 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vi"/>
              <a:t>⚡ Reactions </a:t>
            </a:r>
            <a:r>
              <a:rPr lang="vi"/>
              <a:t>ranks 2nd: Reflects on-field responsiveness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vi"/>
              <a:t>💰 Wage: </a:t>
            </a:r>
            <a:r>
              <a:rPr lang="vi"/>
              <a:t>Financial proxy for player status and role in the squad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vi"/>
              <a:t>🧠 Mentality Composure &amp; Age: </a:t>
            </a:r>
            <a:r>
              <a:rPr lang="vi"/>
              <a:t>Capture maturity, stability, and market perception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vi"/>
              <a:t>🎯 Technical stats </a:t>
            </a:r>
            <a:r>
              <a:rPr lang="vi"/>
              <a:t>(e.g. Sprint Speed, Ball Control): Still relevant but less influential than strategic indicators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vi"/>
              <a:t>📌 Conclusion</a:t>
            </a:r>
            <a:endParaRPr b="1"/>
          </a:p>
          <a:p>
            <a:pPr indent="-29146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Player value is shaped more by </a:t>
            </a:r>
            <a:r>
              <a:rPr b="1" lang="vi"/>
              <a:t>potential, consistency, wage, and experience</a:t>
            </a:r>
            <a:r>
              <a:rPr lang="vi"/>
              <a:t> than just technical skills.</a:t>
            </a:r>
            <a:endParaRPr/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vi"/>
              <a:t>Clubs think long-term — focusing on </a:t>
            </a:r>
            <a:r>
              <a:rPr b="1" lang="vi"/>
              <a:t>investment value</a:t>
            </a:r>
            <a:r>
              <a:rPr lang="vi"/>
              <a:t>, not just short-term performance.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42" title="Top20Factors(RF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8" y="866550"/>
            <a:ext cx="5296263" cy="31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3"/>
          <p:cNvSpPr txBox="1"/>
          <p:nvPr>
            <p:ph type="title"/>
          </p:nvPr>
        </p:nvSpPr>
        <p:spPr>
          <a:xfrm>
            <a:off x="311700" y="130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2000"/>
              <a:t>🔹 </a:t>
            </a:r>
            <a:r>
              <a:rPr b="1" lang="vi" sz="2000">
                <a:solidFill>
                  <a:srgbClr val="1F2328"/>
                </a:solidFill>
                <a:highlight>
                  <a:srgbClr val="FFFFFF"/>
                </a:highlight>
              </a:rPr>
              <a:t>Is a player overrated or underrated?</a:t>
            </a:r>
            <a:endParaRPr b="1"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59" name="Google Shape;259;p43"/>
          <p:cNvSpPr txBox="1"/>
          <p:nvPr>
            <p:ph idx="1" type="body"/>
          </p:nvPr>
        </p:nvSpPr>
        <p:spPr>
          <a:xfrm>
            <a:off x="4818325" y="968100"/>
            <a:ext cx="4245900" cy="37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vi"/>
              <a:t>📈 RF model is </a:t>
            </a:r>
            <a:r>
              <a:rPr b="1" lang="vi"/>
              <a:t>good alignment</a:t>
            </a:r>
            <a:r>
              <a:rPr lang="vi"/>
              <a:t> between predicted and actual values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vi"/>
              <a:t>🔄 Shows that Random Forest </a:t>
            </a:r>
            <a:r>
              <a:rPr b="1" lang="vi"/>
              <a:t>captures feature–value relationships effectively.</a:t>
            </a:r>
            <a:r>
              <a:rPr lang="vi"/>
              <a:t> Compared to Linear Regression: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vi"/>
              <a:t>  ➤ RF handles </a:t>
            </a:r>
            <a:r>
              <a:rPr b="1" lang="vi"/>
              <a:t>non-linear patterns</a:t>
            </a:r>
            <a:r>
              <a:rPr lang="vi"/>
              <a:t> much better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vi"/>
              <a:t>  ➤ Less prone to </a:t>
            </a:r>
            <a:r>
              <a:rPr b="1" lang="vi"/>
              <a:t>systematic errors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vi"/>
              <a:t>⚠️ Still </a:t>
            </a:r>
            <a:r>
              <a:rPr b="1" lang="vi"/>
              <a:t>slight underestimation</a:t>
            </a:r>
            <a:r>
              <a:rPr lang="vi"/>
              <a:t> at very high values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vi"/>
              <a:t>➤ Likely due to </a:t>
            </a:r>
            <a:r>
              <a:rPr b="1" lang="vi"/>
              <a:t>data scarcity</a:t>
            </a:r>
            <a:r>
              <a:rPr lang="vi"/>
              <a:t> or </a:t>
            </a:r>
            <a:r>
              <a:rPr b="1" lang="vi"/>
              <a:t>unmodeled factors</a:t>
            </a:r>
            <a:r>
              <a:rPr lang="vi"/>
              <a:t> (e.g., hype, media effect)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vi"/>
              <a:t>✅ Conclusion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vi"/>
              <a:t>Random Forest delivers </a:t>
            </a:r>
            <a:r>
              <a:rPr b="1" lang="vi"/>
              <a:t>stable and reliable predictions</a:t>
            </a:r>
            <a:r>
              <a:rPr lang="vi"/>
              <a:t>, with better generalization and error control.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0" name="Google Shape;260;p43" title="EvaluateR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76" y="863514"/>
            <a:ext cx="4641925" cy="34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type="title"/>
          </p:nvPr>
        </p:nvSpPr>
        <p:spPr>
          <a:xfrm>
            <a:off x="311700" y="71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2000"/>
              <a:t>🔹 </a:t>
            </a:r>
            <a:r>
              <a:rPr b="1" lang="vi" sz="2000">
                <a:solidFill>
                  <a:srgbClr val="1F2328"/>
                </a:solidFill>
                <a:highlight>
                  <a:srgbClr val="FFFFFF"/>
                </a:highlight>
              </a:rPr>
              <a:t>Overrated &amp; Underrated Players</a:t>
            </a:r>
            <a:endParaRPr b="1"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66" name="Google Shape;266;p44"/>
          <p:cNvSpPr txBox="1"/>
          <p:nvPr>
            <p:ph idx="1" type="body"/>
          </p:nvPr>
        </p:nvSpPr>
        <p:spPr>
          <a:xfrm>
            <a:off x="311700" y="3500250"/>
            <a:ext cx="8520600" cy="15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4800">
                <a:solidFill>
                  <a:schemeClr val="dk1"/>
                </a:solidFill>
              </a:rPr>
              <a:t>Overrated: </a:t>
            </a:r>
            <a:r>
              <a:rPr lang="vi" sz="4800">
                <a:solidFill>
                  <a:schemeClr val="dk1"/>
                </a:solidFill>
              </a:rPr>
              <a:t>Clubs may overpay – risky signings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4800">
                <a:solidFill>
                  <a:schemeClr val="dk1"/>
                </a:solidFill>
              </a:rPr>
              <a:t>Underrated:</a:t>
            </a:r>
            <a:r>
              <a:rPr lang="vi" sz="4800">
                <a:solidFill>
                  <a:schemeClr val="dk1"/>
                </a:solidFill>
              </a:rPr>
              <a:t> Smart bargains – hidden gems</a:t>
            </a:r>
            <a:endParaRPr sz="4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vi" sz="4800">
                <a:solidFill>
                  <a:schemeClr val="dk1"/>
                </a:solidFill>
              </a:rPr>
              <a:t>Application:</a:t>
            </a:r>
            <a:endParaRPr b="1" sz="48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vi" sz="4800">
                <a:solidFill>
                  <a:schemeClr val="dk1"/>
                </a:solidFill>
              </a:rPr>
              <a:t>Scout smarter</a:t>
            </a:r>
            <a:endParaRPr sz="48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vi" sz="4800">
                <a:solidFill>
                  <a:schemeClr val="dk1"/>
                </a:solidFill>
              </a:rPr>
              <a:t>Negotiate better</a:t>
            </a:r>
            <a:endParaRPr sz="48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vi" sz="4800">
                <a:solidFill>
                  <a:schemeClr val="dk1"/>
                </a:solidFill>
              </a:rPr>
              <a:t>Balance performance &amp; price</a:t>
            </a:r>
            <a:endParaRPr b="1" sz="4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44" title="Top10OverPlaye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50" y="708295"/>
            <a:ext cx="4572001" cy="2727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4" title="Top10UnderPlayer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6900" y="643826"/>
            <a:ext cx="4267201" cy="272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>
            <p:ph type="title"/>
          </p:nvPr>
        </p:nvSpPr>
        <p:spPr>
          <a:xfrm>
            <a:off x="311700" y="16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39130"/>
              <a:buFont typeface="Arial"/>
              <a:buNone/>
            </a:pPr>
            <a:r>
              <a:rPr b="1" lang="vi" sz="2811">
                <a:solidFill>
                  <a:srgbClr val="1F2328"/>
                </a:solidFill>
                <a:highlight>
                  <a:srgbClr val="FFFFFF"/>
                </a:highlight>
              </a:rPr>
              <a:t>Recommendations</a:t>
            </a:r>
            <a:endParaRPr b="1" sz="2811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vi" sz="1250"/>
              <a:t>📌 Actionable Strategies</a:t>
            </a:r>
            <a:endParaRPr b="1" sz="1250"/>
          </a:p>
          <a:p>
            <a:pPr indent="-3079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50"/>
              <a:buChar char="●"/>
            </a:pPr>
            <a:r>
              <a:rPr b="1" lang="vi" sz="1250"/>
              <a:t>Integrate Predictive Valuation</a:t>
            </a:r>
            <a:r>
              <a:rPr lang="vi" sz="1250"/>
              <a:t> ➤ Use ML-based value predictions to </a:t>
            </a:r>
            <a:r>
              <a:rPr b="1" lang="vi" sz="1250"/>
              <a:t>filter and prioritize</a:t>
            </a:r>
            <a:r>
              <a:rPr lang="vi" sz="1250"/>
              <a:t> targets in scouting.</a:t>
            </a:r>
            <a:endParaRPr sz="1250"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b="1" lang="vi" sz="1250"/>
              <a:t>Build an Underrated Watchlist</a:t>
            </a:r>
            <a:r>
              <a:rPr lang="vi" sz="1250"/>
              <a:t> ➤ Track </a:t>
            </a:r>
            <a:r>
              <a:rPr b="1" lang="vi" sz="1250"/>
              <a:t>model-flagged underrated players</a:t>
            </a:r>
            <a:r>
              <a:rPr lang="vi" sz="1250"/>
              <a:t> for smart, long-term investments.</a:t>
            </a:r>
            <a:endParaRPr sz="1250"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b="1" lang="vi" sz="1250"/>
              <a:t>Avoid Overpaying </a:t>
            </a:r>
            <a:r>
              <a:rPr lang="vi" sz="1250"/>
              <a:t>➤ Compare </a:t>
            </a:r>
            <a:r>
              <a:rPr b="1" lang="vi" sz="1250"/>
              <a:t>predicted vs market</a:t>
            </a:r>
            <a:r>
              <a:rPr lang="vi" sz="1250"/>
              <a:t> value to avoid hype-driven pricing.</a:t>
            </a:r>
            <a:endParaRPr sz="1250"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b="1" lang="vi" sz="1250"/>
              <a:t>Strengthen Negotiation </a:t>
            </a:r>
            <a:r>
              <a:rPr lang="vi" sz="1250"/>
              <a:t>➤ Use model insights as</a:t>
            </a:r>
            <a:r>
              <a:rPr b="1" lang="vi" sz="1250"/>
              <a:t> leverage</a:t>
            </a:r>
            <a:r>
              <a:rPr lang="vi" sz="1250"/>
              <a:t> to reduce transfer fees or adjust payment terms.</a:t>
            </a:r>
            <a:endParaRPr sz="1250"/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vi" sz="1250"/>
              <a:t>Hybrid Decision-Making ➤ Combine </a:t>
            </a:r>
            <a:r>
              <a:rPr b="1" lang="vi" sz="1250"/>
              <a:t>data + human expertise</a:t>
            </a:r>
            <a:r>
              <a:rPr lang="vi" sz="1250"/>
              <a:t> (e.g. tactical fit, attitude, injury risk) for optimal decisions.</a:t>
            </a:r>
            <a:endParaRPr sz="12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vi" sz="1250"/>
              <a:t>⚽ Final Thought</a:t>
            </a:r>
            <a:endParaRPr b="1" sz="12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vi" sz="1250"/>
              <a:t>In modern football, </a:t>
            </a:r>
            <a:r>
              <a:rPr b="1" lang="vi" sz="1250"/>
              <a:t>data-driven valuation</a:t>
            </a:r>
            <a:r>
              <a:rPr lang="vi" sz="1250"/>
              <a:t> is no longer a luxury — it’s a </a:t>
            </a:r>
            <a:r>
              <a:rPr b="1" lang="vi" sz="1250"/>
              <a:t>strategic necessity</a:t>
            </a:r>
            <a:r>
              <a:rPr lang="vi" sz="1250"/>
              <a:t>.</a:t>
            </a:r>
            <a:endParaRPr sz="12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25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/>
          <p:nvPr>
            <p:ph type="title"/>
          </p:nvPr>
        </p:nvSpPr>
        <p:spPr>
          <a:xfrm>
            <a:off x="311700" y="26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2500"/>
              <a:t>Conclusion</a:t>
            </a:r>
            <a:endParaRPr b="1" sz="25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500"/>
          </a:p>
        </p:txBody>
      </p:sp>
      <p:sp>
        <p:nvSpPr>
          <p:cNvPr id="280" name="Google Shape;28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vi" sz="2000">
                <a:solidFill>
                  <a:schemeClr val="dk1"/>
                </a:solidFill>
              </a:rPr>
              <a:t>Modern football requires more versatile players</a:t>
            </a:r>
            <a:br>
              <a:rPr lang="vi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vi" sz="2000">
                <a:solidFill>
                  <a:schemeClr val="dk1"/>
                </a:solidFill>
              </a:rPr>
              <a:t>Tactical &amp; market intelligence = data-driven success</a:t>
            </a:r>
            <a:br>
              <a:rPr lang="vi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vi" sz="2000">
                <a:solidFill>
                  <a:schemeClr val="dk1"/>
                </a:solidFill>
              </a:rPr>
              <a:t>Future = hybrid of analytics + expert judgment</a:t>
            </a:r>
            <a:br>
              <a:rPr lang="vi" sz="2000">
                <a:solidFill>
                  <a:schemeClr val="dk1"/>
                </a:solidFill>
              </a:rPr>
            </a:br>
            <a:r>
              <a:rPr lang="vi" sz="2000">
                <a:solidFill>
                  <a:schemeClr val="dk1"/>
                </a:solidFill>
              </a:rPr>
              <a:t> </a:t>
            </a:r>
            <a:r>
              <a:rPr b="1" lang="vi" sz="2000">
                <a:solidFill>
                  <a:schemeClr val="dk1"/>
                </a:solidFill>
              </a:rPr>
              <a:t>Call to Action</a:t>
            </a:r>
            <a:r>
              <a:rPr lang="vi" sz="2000">
                <a:solidFill>
                  <a:schemeClr val="dk1"/>
                </a:solidFill>
              </a:rPr>
              <a:t>: Embrace football intelligence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title"/>
          </p:nvPr>
        </p:nvSpPr>
        <p:spPr>
          <a:xfrm>
            <a:off x="311700" y="145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vi" sz="3020"/>
              <a:t>Q&amp;A</a:t>
            </a:r>
            <a:endParaRPr b="1" sz="3020"/>
          </a:p>
        </p:txBody>
      </p:sp>
      <p:sp>
        <p:nvSpPr>
          <p:cNvPr id="286" name="Google Shape;286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500">
                <a:solidFill>
                  <a:schemeClr val="dk1"/>
                </a:solidFill>
              </a:rPr>
              <a:t>🙋‍♂️ </a:t>
            </a:r>
            <a:r>
              <a:rPr i="1" lang="vi" sz="3500">
                <a:solidFill>
                  <a:schemeClr val="dk1"/>
                </a:solidFill>
              </a:rPr>
              <a:t>"Feel free to ask anything!"</a:t>
            </a:r>
            <a:endParaRPr i="1" sz="3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vi" sz="3500">
                <a:solidFill>
                  <a:schemeClr val="dk1"/>
                </a:solidFill>
              </a:rPr>
              <a:t>“Thank you for your attention!”</a:t>
            </a:r>
            <a:endParaRPr b="1" sz="5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142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vi"/>
              <a:t>🔍 Purpose &amp; Research Questions</a:t>
            </a:r>
            <a:endParaRPr b="1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714750"/>
            <a:ext cx="8520600" cy="4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vi" sz="5200">
                <a:solidFill>
                  <a:schemeClr val="dk1"/>
                </a:solidFill>
              </a:rPr>
              <a:t>🎯 P</a:t>
            </a:r>
            <a:r>
              <a:rPr b="1" lang="vi" sz="5200">
                <a:solidFill>
                  <a:schemeClr val="dk1"/>
                </a:solidFill>
              </a:rPr>
              <a:t>urpose</a:t>
            </a:r>
            <a:endParaRPr b="1" sz="52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vi" sz="5200">
                <a:solidFill>
                  <a:schemeClr val="dk1"/>
                </a:solidFill>
              </a:rPr>
              <a:t>To analyze the evolution of modern football using in-game data from </a:t>
            </a:r>
            <a:r>
              <a:rPr b="1" lang="vi" sz="5200">
                <a:solidFill>
                  <a:schemeClr val="dk1"/>
                </a:solidFill>
              </a:rPr>
              <a:t>EA SPORTS FIFA (FIFA 15–23)</a:t>
            </a:r>
            <a:r>
              <a:rPr lang="vi" sz="5200">
                <a:solidFill>
                  <a:schemeClr val="dk1"/>
                </a:solidFill>
              </a:rPr>
              <a:t> and </a:t>
            </a:r>
            <a:r>
              <a:rPr b="1" lang="vi" sz="5200">
                <a:solidFill>
                  <a:schemeClr val="dk1"/>
                </a:solidFill>
              </a:rPr>
              <a:t>Transfermarkt</a:t>
            </a:r>
            <a:r>
              <a:rPr lang="vi" sz="5200">
                <a:solidFill>
                  <a:schemeClr val="dk1"/>
                </a:solidFill>
              </a:rPr>
              <a:t>.</a:t>
            </a:r>
            <a:br>
              <a:rPr lang="vi" sz="5200">
                <a:solidFill>
                  <a:schemeClr val="dk1"/>
                </a:solidFill>
              </a:rPr>
            </a:br>
            <a:endParaRPr sz="52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vi" sz="5200">
                <a:solidFill>
                  <a:schemeClr val="dk1"/>
                </a:solidFill>
              </a:rPr>
              <a:t>Focus on:</a:t>
            </a:r>
            <a:br>
              <a:rPr lang="vi" sz="5200">
                <a:solidFill>
                  <a:schemeClr val="dk1"/>
                </a:solidFill>
              </a:rPr>
            </a:br>
            <a:endParaRPr sz="52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vi" sz="5200">
                <a:solidFill>
                  <a:schemeClr val="dk1"/>
                </a:solidFill>
              </a:rPr>
              <a:t>Tactical trends across positions</a:t>
            </a:r>
            <a:br>
              <a:rPr lang="vi" sz="5200">
                <a:solidFill>
                  <a:schemeClr val="dk1"/>
                </a:solidFill>
              </a:rPr>
            </a:br>
            <a:endParaRPr sz="52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vi" sz="5200">
                <a:solidFill>
                  <a:schemeClr val="dk1"/>
                </a:solidFill>
              </a:rPr>
              <a:t>Key attributes that define great players</a:t>
            </a:r>
            <a:br>
              <a:rPr lang="vi" sz="5200">
                <a:solidFill>
                  <a:schemeClr val="dk1"/>
                </a:solidFill>
              </a:rPr>
            </a:br>
            <a:endParaRPr sz="52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vi" sz="5200">
                <a:solidFill>
                  <a:schemeClr val="dk1"/>
                </a:solidFill>
              </a:rPr>
              <a:t>Data-driven understanding of market valuation logic</a:t>
            </a:r>
            <a:br>
              <a:rPr lang="vi" sz="5200">
                <a:solidFill>
                  <a:schemeClr val="dk1"/>
                </a:solidFill>
              </a:rPr>
            </a:br>
            <a:endParaRPr sz="5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vi" sz="5200">
                <a:solidFill>
                  <a:schemeClr val="dk1"/>
                </a:solidFill>
              </a:rPr>
              <a:t>❓ Key Questions</a:t>
            </a:r>
            <a:endParaRPr b="1" sz="52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5200">
                <a:solidFill>
                  <a:schemeClr val="dk1"/>
                </a:solidFill>
              </a:rPr>
              <a:t>Which position has evolved the most in modern football?</a:t>
            </a:r>
            <a:br>
              <a:rPr b="1" lang="vi" sz="5200">
                <a:solidFill>
                  <a:schemeClr val="dk1"/>
                </a:solidFill>
              </a:rPr>
            </a:br>
            <a:endParaRPr b="1" sz="52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5200">
                <a:solidFill>
                  <a:schemeClr val="dk1"/>
                </a:solidFill>
              </a:rPr>
              <a:t>What player attributes have changed significantly over time by role/position?</a:t>
            </a:r>
            <a:br>
              <a:rPr b="1" lang="vi" sz="5200">
                <a:solidFill>
                  <a:schemeClr val="dk1"/>
                </a:solidFill>
              </a:rPr>
            </a:br>
            <a:endParaRPr b="1" sz="52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5200">
                <a:solidFill>
                  <a:schemeClr val="dk1"/>
                </a:solidFill>
              </a:rPr>
              <a:t>What are the core attributes that make a great player in each position?</a:t>
            </a:r>
            <a:br>
              <a:rPr b="1" lang="vi" sz="5200">
                <a:solidFill>
                  <a:schemeClr val="dk1"/>
                </a:solidFill>
              </a:rPr>
            </a:br>
            <a:endParaRPr b="1" sz="52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5200">
                <a:solidFill>
                  <a:schemeClr val="dk1"/>
                </a:solidFill>
              </a:rPr>
              <a:t>Which factors have the greatest influence on a player's market value?</a:t>
            </a:r>
            <a:br>
              <a:rPr b="1" lang="vi" sz="5200">
                <a:solidFill>
                  <a:schemeClr val="dk1"/>
                </a:solidFill>
              </a:rPr>
            </a:br>
            <a:endParaRPr b="1" sz="52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5200">
                <a:solidFill>
                  <a:schemeClr val="dk1"/>
                </a:solidFill>
              </a:rPr>
              <a:t>How can we detect if a player is overrated or underrated?</a:t>
            </a:r>
            <a:endParaRPr b="1" sz="5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8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b="1" lang="vi" sz="2750">
                <a:solidFill>
                  <a:srgbClr val="1F2328"/>
                </a:solidFill>
                <a:highlight>
                  <a:srgbClr val="FFFFFF"/>
                </a:highlight>
              </a:rPr>
              <a:t>🔹 </a:t>
            </a:r>
            <a:r>
              <a:rPr b="1" lang="vi" sz="2750"/>
              <a:t>Data Sources &amp; Limitations</a:t>
            </a:r>
            <a:endParaRPr b="1" sz="2750"/>
          </a:p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t/>
            </a:r>
            <a:endParaRPr b="1" sz="275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761175"/>
            <a:ext cx="8520600" cy="4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33846"/>
              <a:buFont typeface="Arial"/>
              <a:buNone/>
            </a:pPr>
            <a:r>
              <a:rPr b="1" lang="vi" sz="3250">
                <a:solidFill>
                  <a:schemeClr val="dk1"/>
                </a:solidFill>
              </a:rPr>
              <a:t>📁 Data Sources</a:t>
            </a:r>
            <a:endParaRPr b="1" sz="3250">
              <a:solidFill>
                <a:schemeClr val="dk1"/>
              </a:solidFill>
            </a:endParaRPr>
          </a:p>
          <a:p>
            <a:pPr indent="-295671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b="1" lang="vi" sz="3250">
                <a:solidFill>
                  <a:schemeClr val="dk1"/>
                </a:solidFill>
              </a:rPr>
              <a:t>FIFA 23 (EA SPORTS)</a:t>
            </a:r>
            <a:br>
              <a:rPr b="1" lang="vi" sz="3250">
                <a:solidFill>
                  <a:schemeClr val="dk1"/>
                </a:solidFill>
              </a:rPr>
            </a:br>
            <a:endParaRPr b="1" sz="3250">
              <a:solidFill>
                <a:schemeClr val="dk1"/>
              </a:solidFill>
            </a:endParaRPr>
          </a:p>
          <a:p>
            <a:pPr indent="-295671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vi" sz="3250">
                <a:solidFill>
                  <a:schemeClr val="dk1"/>
                </a:solidFill>
              </a:rPr>
              <a:t>In-game player attributes (technical, mental, physical, etc.)</a:t>
            </a:r>
            <a:br>
              <a:rPr lang="vi" sz="3250">
                <a:solidFill>
                  <a:schemeClr val="dk1"/>
                </a:solidFill>
              </a:rPr>
            </a:br>
            <a:endParaRPr sz="3250">
              <a:solidFill>
                <a:schemeClr val="dk1"/>
              </a:solidFill>
            </a:endParaRPr>
          </a:p>
          <a:p>
            <a:pPr indent="-295671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vi" sz="3250">
                <a:solidFill>
                  <a:schemeClr val="dk1"/>
                </a:solidFill>
              </a:rPr>
              <a:t>EA-estimated player value: </a:t>
            </a:r>
            <a:r>
              <a:rPr lang="vi" sz="3250">
                <a:solidFill>
                  <a:srgbClr val="188038"/>
                </a:solidFill>
              </a:rPr>
              <a:t>value_eur</a:t>
            </a:r>
            <a:br>
              <a:rPr lang="vi" sz="3250">
                <a:solidFill>
                  <a:srgbClr val="188038"/>
                </a:solidFill>
              </a:rPr>
            </a:br>
            <a:endParaRPr sz="3250">
              <a:solidFill>
                <a:srgbClr val="188038"/>
              </a:solidFill>
            </a:endParaRPr>
          </a:p>
          <a:p>
            <a:pPr indent="-295671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b="1" lang="vi" sz="3250">
                <a:solidFill>
                  <a:schemeClr val="dk1"/>
                </a:solidFill>
              </a:rPr>
              <a:t>Transfermarkt</a:t>
            </a:r>
            <a:br>
              <a:rPr b="1" lang="vi" sz="3250">
                <a:solidFill>
                  <a:schemeClr val="dk1"/>
                </a:solidFill>
              </a:rPr>
            </a:br>
            <a:endParaRPr b="1" sz="3250">
              <a:solidFill>
                <a:schemeClr val="dk1"/>
              </a:solidFill>
            </a:endParaRPr>
          </a:p>
          <a:p>
            <a:pPr indent="-295671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vi" sz="3250">
                <a:solidFill>
                  <a:schemeClr val="dk1"/>
                </a:solidFill>
              </a:rPr>
              <a:t>Real-world player valuations: </a:t>
            </a:r>
            <a:r>
              <a:rPr lang="vi" sz="3250">
                <a:solidFill>
                  <a:srgbClr val="188038"/>
                </a:solidFill>
              </a:rPr>
              <a:t>market_value_in_eur</a:t>
            </a:r>
            <a:br>
              <a:rPr lang="vi" sz="3250">
                <a:solidFill>
                  <a:srgbClr val="188038"/>
                </a:solidFill>
              </a:rPr>
            </a:br>
            <a:endParaRPr sz="3250">
              <a:solidFill>
                <a:srgbClr val="188038"/>
              </a:solidFill>
            </a:endParaRPr>
          </a:p>
          <a:p>
            <a:pPr indent="-295671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vi" sz="3250">
                <a:solidFill>
                  <a:schemeClr val="dk1"/>
                </a:solidFill>
              </a:rPr>
              <a:t>Metadata: nationality, club, position, etc.</a:t>
            </a:r>
            <a:endParaRPr sz="325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vi" sz="3250">
                <a:solidFill>
                  <a:schemeClr val="dk1"/>
                </a:solidFill>
              </a:rPr>
              <a:t>⚠️ Key Limitations</a:t>
            </a:r>
            <a:endParaRPr b="1" sz="3250">
              <a:solidFill>
                <a:schemeClr val="dk1"/>
              </a:solidFill>
            </a:endParaRPr>
          </a:p>
          <a:p>
            <a:pPr indent="-295671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3250">
                <a:solidFill>
                  <a:schemeClr val="dk1"/>
                </a:solidFill>
              </a:rPr>
              <a:t>Lack of Full Match Stats</a:t>
            </a:r>
            <a:endParaRPr b="1" sz="3250">
              <a:solidFill>
                <a:schemeClr val="dk1"/>
              </a:solidFill>
            </a:endParaRPr>
          </a:p>
          <a:p>
            <a:pPr indent="-29567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3250">
                <a:solidFill>
                  <a:schemeClr val="dk1"/>
                </a:solidFill>
              </a:rPr>
              <a:t>Positional Ambiguity</a:t>
            </a:r>
            <a:endParaRPr b="1" sz="3250">
              <a:solidFill>
                <a:schemeClr val="dk1"/>
              </a:solidFill>
            </a:endParaRPr>
          </a:p>
          <a:p>
            <a:pPr indent="-29567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3250">
                <a:solidFill>
                  <a:schemeClr val="dk1"/>
                </a:solidFill>
              </a:rPr>
              <a:t>Valuation Discrepancy</a:t>
            </a:r>
            <a:endParaRPr b="1" sz="3250">
              <a:solidFill>
                <a:schemeClr val="dk1"/>
              </a:solidFill>
            </a:endParaRPr>
          </a:p>
          <a:p>
            <a:pPr indent="-29567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3250">
                <a:solidFill>
                  <a:schemeClr val="dk1"/>
                </a:solidFill>
              </a:rPr>
              <a:t>Timing Mismatch</a:t>
            </a:r>
            <a:endParaRPr b="1" sz="3250">
              <a:solidFill>
                <a:schemeClr val="dk1"/>
              </a:solidFill>
            </a:endParaRPr>
          </a:p>
          <a:p>
            <a:pPr indent="-29567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3250">
                <a:solidFill>
                  <a:schemeClr val="dk1"/>
                </a:solidFill>
              </a:rPr>
              <a:t>Join Key Challenges</a:t>
            </a:r>
            <a:endParaRPr b="1" sz="3250">
              <a:solidFill>
                <a:schemeClr val="dk1"/>
              </a:solidFill>
            </a:endParaRPr>
          </a:p>
          <a:p>
            <a:pPr indent="-29567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vi" sz="3250">
                <a:solidFill>
                  <a:schemeClr val="dk1"/>
                </a:solidFill>
              </a:rPr>
              <a:t>Duplicate Valuations</a:t>
            </a:r>
            <a:endParaRPr b="1" sz="32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5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b="1" lang="vi" sz="2750">
                <a:solidFill>
                  <a:srgbClr val="1F2328"/>
                </a:solidFill>
                <a:highlight>
                  <a:schemeClr val="lt1"/>
                </a:highlight>
              </a:rPr>
              <a:t>🔍 EXPLORATORY DATA ANALYSIS</a:t>
            </a:r>
            <a:endParaRPr b="1" sz="275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3502900"/>
            <a:ext cx="8520600" cy="15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vi" sz="925">
                <a:solidFill>
                  <a:schemeClr val="dk1"/>
                </a:solidFill>
              </a:rPr>
              <a:t>📊 Key Insight</a:t>
            </a:r>
            <a:endParaRPr b="1" sz="925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lang="vi" sz="875">
                <a:solidFill>
                  <a:schemeClr val="dk1"/>
                </a:solidFill>
              </a:rPr>
              <a:t>The number of players with </a:t>
            </a:r>
            <a:r>
              <a:rPr b="1" lang="vi" sz="875">
                <a:solidFill>
                  <a:schemeClr val="dk1"/>
                </a:solidFill>
              </a:rPr>
              <a:t>complete attribute data</a:t>
            </a:r>
            <a:r>
              <a:rPr lang="vi" sz="875">
                <a:solidFill>
                  <a:schemeClr val="dk1"/>
                </a:solidFill>
              </a:rPr>
              <a:t> is </a:t>
            </a:r>
            <a:r>
              <a:rPr b="1" lang="vi" sz="875">
                <a:solidFill>
                  <a:schemeClr val="dk1"/>
                </a:solidFill>
              </a:rPr>
              <a:t>consistent across versions (~6,800 - 8,000)</a:t>
            </a:r>
            <a:br>
              <a:rPr b="1" lang="vi" sz="875">
                <a:solidFill>
                  <a:schemeClr val="dk1"/>
                </a:solidFill>
              </a:rPr>
            </a:br>
            <a:endParaRPr b="1" sz="875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lang="vi" sz="875">
                <a:solidFill>
                  <a:schemeClr val="dk1"/>
                </a:solidFill>
              </a:rPr>
              <a:t>The </a:t>
            </a:r>
            <a:r>
              <a:rPr b="1" lang="vi" sz="875">
                <a:solidFill>
                  <a:schemeClr val="dk1"/>
                </a:solidFill>
              </a:rPr>
              <a:t>dataset is balanced</a:t>
            </a:r>
            <a:r>
              <a:rPr lang="vi" sz="875">
                <a:solidFill>
                  <a:schemeClr val="dk1"/>
                </a:solidFill>
              </a:rPr>
              <a:t> → no year dominates the analysis</a:t>
            </a:r>
            <a:br>
              <a:rPr lang="vi" sz="875">
                <a:solidFill>
                  <a:schemeClr val="dk1"/>
                </a:solidFill>
              </a:rPr>
            </a:br>
            <a:endParaRPr sz="875">
              <a:solidFill>
                <a:schemeClr val="dk1"/>
              </a:solidFill>
            </a:endParaRPr>
          </a:p>
          <a:p>
            <a:pPr indent="-28416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5"/>
              <a:buChar char="●"/>
            </a:pPr>
            <a:r>
              <a:rPr lang="vi" sz="875">
                <a:solidFill>
                  <a:schemeClr val="dk1"/>
                </a:solidFill>
              </a:rPr>
              <a:t>Provides a </a:t>
            </a:r>
            <a:r>
              <a:rPr b="1" lang="vi" sz="875">
                <a:solidFill>
                  <a:schemeClr val="dk1"/>
                </a:solidFill>
              </a:rPr>
              <a:t>stable foundation</a:t>
            </a:r>
            <a:r>
              <a:rPr lang="vi" sz="875">
                <a:solidFill>
                  <a:schemeClr val="dk1"/>
                </a:solidFill>
              </a:rPr>
              <a:t> for reliable </a:t>
            </a:r>
            <a:r>
              <a:rPr b="1" lang="vi" sz="875">
                <a:solidFill>
                  <a:schemeClr val="dk1"/>
                </a:solidFill>
              </a:rPr>
              <a:t>time-series comparisons</a:t>
            </a:r>
            <a:endParaRPr b="1" sz="8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vi" sz="925">
                <a:solidFill>
                  <a:schemeClr val="dk1"/>
                </a:solidFill>
              </a:rPr>
              <a:t>📌 </a:t>
            </a:r>
            <a:r>
              <a:rPr lang="vi" sz="875">
                <a:solidFill>
                  <a:schemeClr val="dk1"/>
                </a:solidFill>
              </a:rPr>
              <a:t>This consistency validates the dataset's structure and supports </a:t>
            </a:r>
            <a:r>
              <a:rPr b="1" lang="vi" sz="875">
                <a:solidFill>
                  <a:schemeClr val="dk1"/>
                </a:solidFill>
              </a:rPr>
              <a:t>longitudinal trend analysis</a:t>
            </a:r>
            <a:r>
              <a:rPr lang="vi" sz="875">
                <a:solidFill>
                  <a:schemeClr val="dk1"/>
                </a:solidFill>
              </a:rPr>
              <a:t> across FIFA versions.</a:t>
            </a:r>
            <a:endParaRPr sz="87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50"/>
          </a:p>
        </p:txBody>
      </p:sp>
      <p:pic>
        <p:nvPicPr>
          <p:cNvPr id="85" name="Google Shape;85;p18" title="NumofPlayersbyFFVersion.png"/>
          <p:cNvPicPr preferRelativeResize="0"/>
          <p:nvPr/>
        </p:nvPicPr>
        <p:blipFill rotWithShape="1">
          <a:blip r:embed="rId3">
            <a:alphaModFix/>
          </a:blip>
          <a:srcRect b="2079" l="0" r="0" t="-2080"/>
          <a:stretch/>
        </p:blipFill>
        <p:spPr>
          <a:xfrm>
            <a:off x="234025" y="626025"/>
            <a:ext cx="8675949" cy="28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9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vi" sz="2300">
                <a:solidFill>
                  <a:srgbClr val="1F2328"/>
                </a:solidFill>
                <a:highlight>
                  <a:schemeClr val="lt1"/>
                </a:highlight>
              </a:rPr>
              <a:t>🔍 EXPLORATORY DATA ANALYSIS</a:t>
            </a:r>
            <a:endParaRPr b="1" sz="2300">
              <a:solidFill>
                <a:srgbClr val="1F2328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5816000" y="1152475"/>
            <a:ext cx="314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vi"/>
              <a:t>📊 Key Observations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vi"/>
              <a:t>🛡️ </a:t>
            </a:r>
            <a:r>
              <a:rPr b="1" lang="vi"/>
              <a:t>Defenders (DF): </a:t>
            </a:r>
            <a:r>
              <a:rPr lang="vi"/>
              <a:t>largest group → diverse defensive roles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vi"/>
              <a:t>🧠 Midfielders (MF)</a:t>
            </a:r>
            <a:r>
              <a:rPr lang="vi"/>
              <a:t> &amp; </a:t>
            </a:r>
            <a:r>
              <a:rPr b="1" lang="vi"/>
              <a:t>🎯 Forwards (FW):</a:t>
            </a:r>
            <a:r>
              <a:rPr lang="vi"/>
              <a:t> balanced and well-represented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vi"/>
              <a:t>🧤 </a:t>
            </a:r>
            <a:r>
              <a:rPr b="1" lang="vi"/>
              <a:t>Goalkeepers (GK):</a:t>
            </a:r>
            <a:r>
              <a:rPr lang="vi"/>
              <a:t> ~7,000 → smallest group, as expected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vi"/>
              <a:t>✅ Why It Matters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vi"/>
              <a:t>Balanced dataset allows for </a:t>
            </a:r>
            <a:r>
              <a:rPr b="1" lang="vi"/>
              <a:t>robust position-based analysis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vi"/>
              <a:t>Sufficient player count for each role ensures </a:t>
            </a:r>
            <a:r>
              <a:rPr b="1" lang="vi"/>
              <a:t>model reliability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vi"/>
              <a:t>⚽ Fun Insight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vi"/>
              <a:t>Based on player counts, the </a:t>
            </a:r>
            <a:r>
              <a:rPr b="1" lang="vi"/>
              <a:t>most reflected formation is 4-3-3</a:t>
            </a:r>
            <a:r>
              <a:rPr lang="vi"/>
              <a:t> — 4 Defenders – 3 Midfielders – 3 Forwards. Quite telling, isn’t it?</a:t>
            </a:r>
            <a:endParaRPr/>
          </a:p>
        </p:txBody>
      </p:sp>
      <p:pic>
        <p:nvPicPr>
          <p:cNvPr id="92" name="Google Shape;92;p19" title="PlayerDistributionbyPositionGrou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38" y="1152475"/>
            <a:ext cx="561022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75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b="1" lang="vi" sz="2300">
                <a:solidFill>
                  <a:srgbClr val="1F2328"/>
                </a:solidFill>
                <a:highlight>
                  <a:srgbClr val="FFFFFF"/>
                </a:highlight>
              </a:rPr>
              <a:t>🔍 EXPLORATORY DATA ANALYSIS</a:t>
            </a:r>
            <a:endParaRPr b="1" sz="23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6326100" y="1787825"/>
            <a:ext cx="28182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vi" sz="1200">
                <a:solidFill>
                  <a:srgbClr val="1F2328"/>
                </a:solidFill>
                <a:highlight>
                  <a:srgbClr val="FFFFFF"/>
                </a:highlight>
              </a:rPr>
              <a:t>📐 EA’s Attribute Structure</a:t>
            </a:r>
            <a:endParaRPr i="1"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vi" sz="1200">
                <a:solidFill>
                  <a:srgbClr val="1F2328"/>
                </a:solidFill>
                <a:highlight>
                  <a:srgbClr val="FFFFFF"/>
                </a:highlight>
              </a:rPr>
              <a:t>According to EA Sports, </a:t>
            </a:r>
            <a:r>
              <a:rPr b="1" i="1" lang="vi" sz="1200">
                <a:solidFill>
                  <a:srgbClr val="1F2328"/>
                </a:solidFill>
                <a:highlight>
                  <a:srgbClr val="FFFFFF"/>
                </a:highlight>
              </a:rPr>
              <a:t>overall rating</a:t>
            </a:r>
            <a:r>
              <a:rPr i="1" lang="vi" sz="1200">
                <a:solidFill>
                  <a:srgbClr val="1F2328"/>
                </a:solidFill>
                <a:highlight>
                  <a:srgbClr val="FFFFFF"/>
                </a:highlight>
              </a:rPr>
              <a:t> is computed as an average of </a:t>
            </a:r>
            <a:r>
              <a:rPr b="1" i="1" lang="vi" sz="1200">
                <a:solidFill>
                  <a:srgbClr val="1F2328"/>
                </a:solidFill>
                <a:highlight>
                  <a:srgbClr val="FFFFFF"/>
                </a:highlight>
              </a:rPr>
              <a:t>main attributes</a:t>
            </a:r>
            <a:r>
              <a:rPr i="1" lang="vi" sz="1200">
                <a:solidFill>
                  <a:srgbClr val="1F2328"/>
                </a:solidFill>
                <a:highlight>
                  <a:srgbClr val="FFFFFF"/>
                </a:highlight>
              </a:rPr>
              <a:t>, which themselves are averaged from </a:t>
            </a:r>
            <a:r>
              <a:rPr b="1" i="1" lang="vi" sz="1200">
                <a:solidFill>
                  <a:srgbClr val="1F2328"/>
                </a:solidFill>
                <a:highlight>
                  <a:srgbClr val="FFFFFF"/>
                </a:highlight>
              </a:rPr>
              <a:t>detailed attributes</a:t>
            </a:r>
            <a:r>
              <a:rPr i="1" lang="vi" sz="1200">
                <a:solidFill>
                  <a:srgbClr val="1F2328"/>
                </a:solidFill>
                <a:highlight>
                  <a:srgbClr val="FFFFFF"/>
                </a:highlight>
              </a:rPr>
              <a:t>.</a:t>
            </a:r>
            <a:endParaRPr i="1"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vi" sz="1200">
                <a:solidFill>
                  <a:srgbClr val="1F2328"/>
                </a:solidFill>
                <a:highlight>
                  <a:srgbClr val="FFFFFF"/>
                </a:highlight>
              </a:rPr>
              <a:t>➡️ Therefore, we focus our </a:t>
            </a:r>
            <a:r>
              <a:rPr b="1" i="1" lang="vi" sz="1200">
                <a:solidFill>
                  <a:srgbClr val="1F2328"/>
                </a:solidFill>
                <a:highlight>
                  <a:srgbClr val="FFFFFF"/>
                </a:highlight>
              </a:rPr>
              <a:t>EDA at the main attribute level</a:t>
            </a:r>
            <a:r>
              <a:rPr i="1" lang="vi" sz="1200">
                <a:solidFill>
                  <a:srgbClr val="1F2328"/>
                </a:solidFill>
                <a:highlight>
                  <a:srgbClr val="FFFFFF"/>
                </a:highlight>
              </a:rPr>
              <a:t>, then drill down into detailed metrics when needed.</a:t>
            </a:r>
            <a:endParaRPr i="1"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pic>
        <p:nvPicPr>
          <p:cNvPr id="99" name="Google Shape;99;p20" title="m10attrs.jpg"/>
          <p:cNvPicPr preferRelativeResize="0"/>
          <p:nvPr/>
        </p:nvPicPr>
        <p:blipFill rotWithShape="1">
          <a:blip r:embed="rId3">
            <a:alphaModFix/>
          </a:blip>
          <a:srcRect b="2439" l="0" r="0" t="-2440"/>
          <a:stretch/>
        </p:blipFill>
        <p:spPr>
          <a:xfrm>
            <a:off x="44350" y="648226"/>
            <a:ext cx="6281749" cy="42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0"/>
            <a:ext cx="8520600" cy="4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vi" sz="2000">
                <a:solidFill>
                  <a:srgbClr val="1F2328"/>
                </a:solidFill>
                <a:highlight>
                  <a:schemeClr val="lt1"/>
                </a:highlight>
              </a:rPr>
              <a:t>🔹</a:t>
            </a:r>
            <a:r>
              <a:rPr b="1" lang="vi" sz="2000">
                <a:solidFill>
                  <a:srgbClr val="1F2328"/>
                </a:solidFill>
                <a:highlight>
                  <a:srgbClr val="FFFFFF"/>
                </a:highlight>
              </a:rPr>
              <a:t>Distribution of main attributes</a:t>
            </a:r>
            <a:endParaRPr b="1" sz="20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4345125"/>
            <a:ext cx="8520600" cy="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vi"/>
              <a:t>📌 Attribute distributions reflect </a:t>
            </a:r>
            <a:r>
              <a:rPr b="1" i="1" lang="vi"/>
              <a:t>role specialization</a:t>
            </a:r>
            <a:r>
              <a:rPr i="1" lang="vi"/>
              <a:t> in football: Attackers and defenders show clear separation in stats like </a:t>
            </a:r>
            <a:r>
              <a:rPr b="1" i="1" lang="vi"/>
              <a:t>defending</a:t>
            </a:r>
            <a:r>
              <a:rPr i="1" lang="vi"/>
              <a:t>, while core traits like </a:t>
            </a:r>
            <a:r>
              <a:rPr b="1" i="1" lang="vi"/>
              <a:t>dribbling</a:t>
            </a:r>
            <a:r>
              <a:rPr i="1" lang="vi"/>
              <a:t> and </a:t>
            </a:r>
            <a:r>
              <a:rPr b="1" i="1" lang="vi"/>
              <a:t>passing</a:t>
            </a:r>
            <a:r>
              <a:rPr i="1" lang="vi"/>
              <a:t> are more balanced.</a:t>
            </a:r>
            <a:endParaRPr i="1"/>
          </a:p>
        </p:txBody>
      </p:sp>
      <p:pic>
        <p:nvPicPr>
          <p:cNvPr id="106" name="Google Shape;106;p21" title="DistributionbyMainAtt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25" y="412200"/>
            <a:ext cx="7905549" cy="393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