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a415aa2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a415aa2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a2f24d6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a2f24d6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a2f24d6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a2f24d6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a2f24d6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a2f24d6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a2f24d6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a2f24d6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a2f24d6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a2f24d6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a2f24d6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a2f24d6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a2f24d6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a2f24d6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5872a6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a5872a6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a2f24d6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a2f24d6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2f24d6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2f24d6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a2f24d6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a2f24d6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5fcd4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b5fcd4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a2faa16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a2faa16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a2faa16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a2faa16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a2faa16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a2faa16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a2faa16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a2faa16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a2faa16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a2faa16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a2faa16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a2faa16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b5fcd49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b5fcd49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a2faa16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a2faa16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2f24d6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2f24d6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a2faa16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a2faa16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a2faa16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a2faa16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a2faa16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a2faa16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a2faa16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a2faa16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a2faa163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a2faa163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a2faa16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a2faa16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a415aa2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a415aa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a415aa2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a415aa2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2f24d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2f24d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2f24d6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2f24d6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415aa2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415aa2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415aa2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415aa2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a2f24d6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a2f24d6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a415aa2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a415aa2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600"/>
            <a:ext cx="85206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 sz="4111">
                <a:solidFill>
                  <a:schemeClr val="accent1"/>
                </a:solidFill>
                <a:highlight>
                  <a:schemeClr val="lt1"/>
                </a:highlight>
              </a:rPr>
              <a:t>DECODING MODERN FOOTBALL</a:t>
            </a:r>
            <a:endParaRPr b="1" sz="411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800">
                <a:solidFill>
                  <a:srgbClr val="1F2328"/>
                </a:solidFill>
                <a:highlight>
                  <a:srgbClr val="FFFFFF"/>
                </a:highlight>
              </a:rPr>
              <a:t>Tactics, Talent and Transfer Value</a:t>
            </a:r>
            <a:endParaRPr b="1" sz="411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 title="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42750"/>
            <a:ext cx="6096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0507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Correlation matrix of Main Attributes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 title="CorrMatrxof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0" y="753800"/>
            <a:ext cx="5144249" cy="4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360400" y="1363263"/>
            <a:ext cx="3783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vi" sz="1850">
                <a:solidFill>
                  <a:schemeClr val="dk1"/>
                </a:solidFill>
              </a:rPr>
              <a:t>📊 Key Observations:</a:t>
            </a:r>
            <a:endParaRPr b="1"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Passing – Dribbling</a:t>
            </a:r>
            <a:r>
              <a:rPr lang="vi" sz="1850">
                <a:solidFill>
                  <a:schemeClr val="dk1"/>
                </a:solidFill>
              </a:rPr>
              <a:t>: 0.82 → Strong link among playmakers (CAM, CM)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Shooting – Dribbling</a:t>
            </a:r>
            <a:r>
              <a:rPr lang="vi" sz="1850">
                <a:solidFill>
                  <a:schemeClr val="dk1"/>
                </a:solidFill>
              </a:rPr>
              <a:t>: 0.72 → Common in technical attackers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Shooting – Defending</a:t>
            </a:r>
            <a:r>
              <a:rPr lang="vi" sz="1850">
                <a:solidFill>
                  <a:schemeClr val="dk1"/>
                </a:solidFill>
              </a:rPr>
              <a:t>: -0.50 → Strikers rarely excel in defense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Defending – Physic</a:t>
            </a:r>
            <a:r>
              <a:rPr lang="vi" sz="1850">
                <a:solidFill>
                  <a:schemeClr val="dk1"/>
                </a:solidFill>
              </a:rPr>
              <a:t>: 0.58 → Strong physical traits in defenders (CB, CDM)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Pace – Dribbling</a:t>
            </a:r>
            <a:r>
              <a:rPr lang="vi" sz="1850">
                <a:solidFill>
                  <a:schemeClr val="dk1"/>
                </a:solidFill>
              </a:rPr>
              <a:t>: 0.51 → Typical of fast wingers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vi" sz="1850">
                <a:solidFill>
                  <a:schemeClr val="dk1"/>
                </a:solidFill>
              </a:rPr>
              <a:t>🧠 Insight</a:t>
            </a:r>
            <a:endParaRPr b="1" sz="185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Players tend to cluster into two groups:</a:t>
            </a:r>
            <a:endParaRPr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Attacking-Technical</a:t>
            </a:r>
            <a:r>
              <a:rPr lang="vi" sz="1850">
                <a:solidFill>
                  <a:schemeClr val="dk1"/>
                </a:solidFill>
              </a:rPr>
              <a:t>: Dribbling, Passing, Shooting, Pace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Defensive-Physical</a:t>
            </a:r>
            <a:r>
              <a:rPr lang="vi" sz="1850">
                <a:solidFill>
                  <a:schemeClr val="dk1"/>
                </a:solidFill>
              </a:rPr>
              <a:t>: Defending, Physic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0"/>
            <a:ext cx="8520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800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1800">
                <a:solidFill>
                  <a:srgbClr val="1F2328"/>
                </a:solidFill>
                <a:highlight>
                  <a:srgbClr val="FFFFFF"/>
                </a:highlight>
              </a:rPr>
              <a:t>Distribution of main attributes</a:t>
            </a:r>
            <a:endParaRPr b="1"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87900" y="4227150"/>
            <a:ext cx="77682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500"/>
              <a:t>The dataset is </a:t>
            </a:r>
            <a:r>
              <a:rPr b="1" lang="vi" sz="1500"/>
              <a:t>well-structured, stable</a:t>
            </a:r>
            <a:r>
              <a:rPr lang="vi" sz="1500"/>
              <a:t> over time, and </a:t>
            </a:r>
            <a:r>
              <a:rPr b="1" lang="vi" sz="1500"/>
              <a:t>clearly stratified</a:t>
            </a:r>
            <a:r>
              <a:rPr lang="vi" sz="1500"/>
              <a:t> — suitable for modeling without major cleaning.</a:t>
            </a:r>
            <a:endParaRPr sz="1500"/>
          </a:p>
        </p:txBody>
      </p:sp>
      <p:pic>
        <p:nvPicPr>
          <p:cNvPr id="120" name="Google Shape;120;p23" title="BoxplotMainAttrsbyy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0" y="397488"/>
            <a:ext cx="7694188" cy="38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Part 1 - Tactical Shift Over Time</a:t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pic>
        <p:nvPicPr>
          <p:cNvPr id="126" name="Google Shape;126;p24" title="⚽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23" y="905163"/>
            <a:ext cx="7202775" cy="37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vi" sz="2222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 </a:t>
            </a:r>
            <a:r>
              <a:rPr b="1" lang="vi" sz="2255">
                <a:solidFill>
                  <a:srgbClr val="1F2328"/>
                </a:solidFill>
                <a:highlight>
                  <a:srgbClr val="FFFFFF"/>
                </a:highlight>
              </a:rPr>
              <a:t>Which position has evolved the most in modern football?</a:t>
            </a:r>
            <a:endParaRPr b="1" sz="2255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 title="MainAttrsbyPo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325"/>
            <a:ext cx="8839202" cy="2198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0" y="2716025"/>
            <a:ext cx="9144000" cy="24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🔁 Evolving Roles in Modern Football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🧠 </a:t>
            </a:r>
            <a:r>
              <a:rPr b="1" lang="vi" sz="1100">
                <a:solidFill>
                  <a:schemeClr val="dk1"/>
                </a:solidFill>
              </a:rPr>
              <a:t>Midfielders</a:t>
            </a:r>
            <a:r>
              <a:rPr lang="vi" sz="1100">
                <a:solidFill>
                  <a:schemeClr val="dk1"/>
                </a:solidFill>
              </a:rPr>
              <a:t>: Defensive stats ↑ → Reflects pressing &amp; box-to-box roles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⚡ </a:t>
            </a:r>
            <a:r>
              <a:rPr b="1" lang="vi" sz="1100">
                <a:solidFill>
                  <a:schemeClr val="dk1"/>
                </a:solidFill>
              </a:rPr>
              <a:t>Pace</a:t>
            </a:r>
            <a:r>
              <a:rPr lang="vi" sz="1100">
                <a:solidFill>
                  <a:schemeClr val="dk1"/>
                </a:solidFill>
              </a:rPr>
              <a:t>: Still key for DF &amp; FW (pressing, transitions); ↓ in MF → Focus shifts to control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🔄 </a:t>
            </a:r>
            <a:r>
              <a:rPr b="1" lang="vi" sz="1100">
                <a:solidFill>
                  <a:schemeClr val="dk1"/>
                </a:solidFill>
              </a:rPr>
              <a:t>Versatility</a:t>
            </a:r>
            <a:r>
              <a:rPr lang="vi" sz="1100">
                <a:solidFill>
                  <a:schemeClr val="dk1"/>
                </a:solidFill>
              </a:rPr>
              <a:t>: Slight rise in non-core traits → More well-rounded players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🧩 </a:t>
            </a:r>
            <a:r>
              <a:rPr b="1" lang="vi" sz="1100">
                <a:solidFill>
                  <a:schemeClr val="dk1"/>
                </a:solidFill>
              </a:rPr>
              <a:t>Core Strengths Stay</a:t>
            </a:r>
            <a:r>
              <a:rPr lang="vi" sz="1100">
                <a:solidFill>
                  <a:schemeClr val="dk1"/>
                </a:solidFill>
              </a:rPr>
              <a:t>: Role-specific skills still define success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✅ </a:t>
            </a:r>
            <a:r>
              <a:rPr b="1" lang="vi" sz="1100">
                <a:solidFill>
                  <a:schemeClr val="dk1"/>
                </a:solidFill>
              </a:rPr>
              <a:t>Insight</a:t>
            </a:r>
            <a:r>
              <a:rPr lang="vi" sz="1100">
                <a:solidFill>
                  <a:schemeClr val="dk1"/>
                </a:solidFill>
              </a:rPr>
              <a:t>: Modern football demands </a:t>
            </a:r>
            <a:r>
              <a:rPr b="1" lang="vi" sz="1100">
                <a:solidFill>
                  <a:schemeClr val="dk1"/>
                </a:solidFill>
              </a:rPr>
              <a:t>pressing, pace, and versatility</a:t>
            </a:r>
            <a:r>
              <a:rPr lang="vi" sz="1100">
                <a:solidFill>
                  <a:schemeClr val="dk1"/>
                </a:solidFill>
              </a:rPr>
              <a:t> — but </a:t>
            </a:r>
            <a:r>
              <a:rPr b="1" lang="vi" sz="1100">
                <a:solidFill>
                  <a:schemeClr val="dk1"/>
                </a:solidFill>
              </a:rPr>
              <a:t>positional specialization</a:t>
            </a:r>
            <a:r>
              <a:rPr lang="vi" sz="1100">
                <a:solidFill>
                  <a:schemeClr val="dk1"/>
                </a:solidFill>
              </a:rPr>
              <a:t> remains vital.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 title="Gk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056800"/>
            <a:ext cx="6458751" cy="32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239575" y="3059525"/>
            <a:ext cx="3784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vi" sz="1500">
                <a:solidFill>
                  <a:srgbClr val="F1C232"/>
                </a:solidFill>
              </a:rPr>
              <a:t>Modern goalkeepers must be good at both technical skills and coordination, becoming the "first initiator of attack".</a:t>
            </a:r>
            <a:endParaRPr b="1" i="1" sz="2100">
              <a:solidFill>
                <a:srgbClr val="F1C232"/>
              </a:solidFill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Tactical Change in Playing Style</a:t>
            </a:r>
            <a:endParaRPr b="1"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/>
              <a:t>Tactical Change in Playing Style</a:t>
            </a:r>
            <a:endParaRPr b="1" sz="2300"/>
          </a:p>
        </p:txBody>
      </p:sp>
      <p:pic>
        <p:nvPicPr>
          <p:cNvPr id="146" name="Google Shape;146;p27" title="DF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945950"/>
            <a:ext cx="6998574" cy="3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697775" y="2978225"/>
            <a:ext cx="32823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vi" sz="1300">
                <a:solidFill>
                  <a:schemeClr val="accent1"/>
                </a:solidFill>
                <a:highlight>
                  <a:srgbClr val="FFFFFF"/>
                </a:highlight>
              </a:rPr>
              <a:t>The trend of ball-playing defenders is becoming more and more obvious, they not only defend but also participate in build-up play, distributing the ball from the back line.</a:t>
            </a:r>
            <a:endParaRPr b="1" i="1"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4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20"/>
              <a:t>Tactical Change in Playing Style</a:t>
            </a:r>
            <a:endParaRPr b="1" sz="2320"/>
          </a:p>
        </p:txBody>
      </p:sp>
      <p:pic>
        <p:nvPicPr>
          <p:cNvPr id="153" name="Google Shape;153;p28" title="MF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5" y="1191675"/>
            <a:ext cx="685751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5690375" y="3288600"/>
            <a:ext cx="3282300" cy="10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400">
                <a:solidFill>
                  <a:srgbClr val="6AA84F"/>
                </a:solidFill>
                <a:highlight>
                  <a:srgbClr val="FFFFFF"/>
                </a:highlight>
              </a:rPr>
              <a:t>Shows the emergence of complete midfielders – both offensive and defensive, and controlling the tempo of the match.</a:t>
            </a:r>
            <a:endParaRPr b="1" i="1" sz="14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0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/>
              <a:t>Tactical Change in Playing Style</a:t>
            </a:r>
            <a:endParaRPr b="1" sz="2300"/>
          </a:p>
        </p:txBody>
      </p:sp>
      <p:pic>
        <p:nvPicPr>
          <p:cNvPr id="160" name="Google Shape;160;p29" title="FW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0" y="1042000"/>
            <a:ext cx="7030101" cy="35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5550000" y="3244250"/>
            <a:ext cx="3282300" cy="10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400">
                <a:solidFill>
                  <a:srgbClr val="FF0000"/>
                </a:solidFill>
                <a:highlight>
                  <a:srgbClr val="FFFFFF"/>
                </a:highlight>
              </a:rPr>
              <a:t>Forwards in modern football are no longer "poachers" who just wait for the ball but are also the first link in the defensive system.</a:t>
            </a:r>
            <a:endParaRPr b="1" i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938550"/>
            <a:ext cx="8520600" cy="4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>
                <a:solidFill>
                  <a:schemeClr val="dk1"/>
                </a:solidFill>
              </a:rPr>
              <a:t>📌 Conclusion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In modern football, </a:t>
            </a:r>
            <a:r>
              <a:rPr b="1" lang="vi" sz="1600">
                <a:solidFill>
                  <a:schemeClr val="dk1"/>
                </a:solidFill>
              </a:rPr>
              <a:t>every position has evolved</a:t>
            </a:r>
            <a:r>
              <a:rPr lang="vi" sz="1600">
                <a:solidFill>
                  <a:schemeClr val="dk1"/>
                </a:solidFill>
              </a:rPr>
              <a:t> to meet the demands of faster pace and more complex tactics.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       However, the most </a:t>
            </a:r>
            <a:r>
              <a:rPr b="1" lang="vi" sz="1600">
                <a:solidFill>
                  <a:schemeClr val="dk1"/>
                </a:solidFill>
              </a:rPr>
              <a:t>revolutionary changes</a:t>
            </a:r>
            <a:r>
              <a:rPr lang="vi" sz="1600">
                <a:solidFill>
                  <a:schemeClr val="dk1"/>
                </a:solidFill>
              </a:rPr>
              <a:t> are seen in: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🧤 </a:t>
            </a:r>
            <a:r>
              <a:rPr b="1" lang="vi" sz="1600">
                <a:solidFill>
                  <a:schemeClr val="dk1"/>
                </a:solidFill>
              </a:rPr>
              <a:t>Goalkeepers (GK)</a:t>
            </a:r>
            <a:r>
              <a:rPr lang="vi" sz="1600">
                <a:solidFill>
                  <a:schemeClr val="dk1"/>
                </a:solidFill>
              </a:rPr>
              <a:t>: From pure shot-stoppers to play initiators</a:t>
            </a:r>
            <a:br>
              <a:rPr lang="vi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🛡️ </a:t>
            </a:r>
            <a:r>
              <a:rPr b="1" lang="vi" sz="1600">
                <a:solidFill>
                  <a:schemeClr val="dk1"/>
                </a:solidFill>
              </a:rPr>
              <a:t>Defenders (especially Full-Backs)</a:t>
            </a:r>
            <a:r>
              <a:rPr lang="vi" sz="1600">
                <a:solidFill>
                  <a:schemeClr val="dk1"/>
                </a:solidFill>
              </a:rPr>
              <a:t>: Now act as creators, runners, and pressers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➡️ These roles have </a:t>
            </a:r>
            <a:r>
              <a:rPr b="1" lang="vi" sz="1600">
                <a:solidFill>
                  <a:schemeClr val="dk1"/>
                </a:solidFill>
              </a:rPr>
              <a:t>expanded far beyond their traditional definitions</a:t>
            </a:r>
            <a:r>
              <a:rPr lang="vi" sz="1600">
                <a:solidFill>
                  <a:schemeClr val="dk1"/>
                </a:solidFill>
              </a:rPr>
              <a:t>, making them the </a:t>
            </a:r>
            <a:r>
              <a:rPr b="1" lang="vi" sz="1600">
                <a:solidFill>
                  <a:schemeClr val="dk1"/>
                </a:solidFill>
              </a:rPr>
              <a:t>symbol of tactical transformation</a:t>
            </a:r>
            <a:r>
              <a:rPr lang="vi" sz="1600">
                <a:solidFill>
                  <a:schemeClr val="dk1"/>
                </a:solidFill>
              </a:rPr>
              <a:t> in today’s game.</a:t>
            </a:r>
            <a:endParaRPr sz="2300"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0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500"/>
              <a:t>Tactical Evolution – Key Conclusion</a:t>
            </a:r>
            <a:endParaRPr b="1"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72150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Key Attribute Changes by Position (2015–2023)</a:t>
            </a:r>
            <a:endParaRPr sz="2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3458550"/>
            <a:ext cx="8520600" cy="16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Modern defenders </a:t>
            </a:r>
            <a:r>
              <a:rPr lang="vi" sz="4400">
                <a:solidFill>
                  <a:schemeClr val="dk1"/>
                </a:solidFill>
              </a:rPr>
              <a:t>now help </a:t>
            </a:r>
            <a:r>
              <a:rPr b="1" lang="vi" sz="4400">
                <a:solidFill>
                  <a:schemeClr val="dk1"/>
                </a:solidFill>
              </a:rPr>
              <a:t>build from the back</a:t>
            </a:r>
            <a:r>
              <a:rPr lang="vi" sz="4400">
                <a:solidFill>
                  <a:schemeClr val="dk1"/>
                </a:solidFill>
              </a:rPr>
              <a:t>, not just clear the ball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Midfielders </a:t>
            </a:r>
            <a:r>
              <a:rPr lang="vi" sz="4400">
                <a:solidFill>
                  <a:schemeClr val="dk1"/>
                </a:solidFill>
              </a:rPr>
              <a:t>Reflects trend of </a:t>
            </a:r>
            <a:r>
              <a:rPr b="1" lang="vi" sz="4400">
                <a:solidFill>
                  <a:schemeClr val="dk1"/>
                </a:solidFill>
              </a:rPr>
              <a:t>box-to-box midfielders</a:t>
            </a:r>
            <a:r>
              <a:rPr lang="vi" sz="4400">
                <a:solidFill>
                  <a:schemeClr val="dk1"/>
                </a:solidFill>
              </a:rPr>
              <a:t>: organize play + intercept + press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Forwards</a:t>
            </a:r>
            <a:r>
              <a:rPr lang="vi" sz="4400">
                <a:solidFill>
                  <a:schemeClr val="dk1"/>
                </a:solidFill>
              </a:rPr>
              <a:t> now </a:t>
            </a:r>
            <a:r>
              <a:rPr b="1" lang="vi" sz="4400">
                <a:solidFill>
                  <a:schemeClr val="dk1"/>
                </a:solidFill>
              </a:rPr>
              <a:t>press from the front</a:t>
            </a:r>
            <a:r>
              <a:rPr lang="vi" sz="4400">
                <a:solidFill>
                  <a:schemeClr val="dk1"/>
                </a:solidFill>
              </a:rPr>
              <a:t> and </a:t>
            </a:r>
            <a:r>
              <a:rPr b="1" lang="vi" sz="4400">
                <a:solidFill>
                  <a:schemeClr val="dk1"/>
                </a:solidFill>
              </a:rPr>
              <a:t>support build-up</a:t>
            </a:r>
            <a:r>
              <a:rPr lang="vi" sz="4400">
                <a:solidFill>
                  <a:schemeClr val="dk1"/>
                </a:solidFill>
              </a:rPr>
              <a:t>, not just finish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Modern football favors </a:t>
            </a:r>
            <a:r>
              <a:rPr b="1" lang="vi" sz="4400">
                <a:solidFill>
                  <a:schemeClr val="dk1"/>
                </a:solidFill>
              </a:rPr>
              <a:t>movement, vision &amp; positioning</a:t>
            </a:r>
            <a:r>
              <a:rPr lang="vi" sz="4400">
                <a:solidFill>
                  <a:schemeClr val="dk1"/>
                </a:solidFill>
              </a:rPr>
              <a:t> over </a:t>
            </a:r>
            <a:r>
              <a:rPr b="1" lang="vi" sz="4400">
                <a:solidFill>
                  <a:schemeClr val="dk1"/>
                </a:solidFill>
              </a:rPr>
              <a:t>raw speed (pace)</a:t>
            </a:r>
            <a:endParaRPr b="1"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4400">
                <a:solidFill>
                  <a:schemeClr val="dk1"/>
                </a:solidFill>
              </a:rPr>
              <a:t>📌 Conclusion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Dribbling, Defending, and Passing have changed the most.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Modern football demands </a:t>
            </a:r>
            <a:r>
              <a:rPr b="1" lang="vi" sz="4400">
                <a:solidFill>
                  <a:schemeClr val="dk1"/>
                </a:solidFill>
              </a:rPr>
              <a:t>versatile players</a:t>
            </a:r>
            <a:r>
              <a:rPr lang="vi" sz="4400">
                <a:solidFill>
                  <a:schemeClr val="dk1"/>
                </a:solidFill>
              </a:rPr>
              <a:t> who contribute to </a:t>
            </a:r>
            <a:r>
              <a:rPr b="1" lang="vi" sz="4400">
                <a:solidFill>
                  <a:schemeClr val="dk1"/>
                </a:solidFill>
              </a:rPr>
              <a:t>team structure</a:t>
            </a:r>
            <a:r>
              <a:rPr lang="vi" sz="4400">
                <a:solidFill>
                  <a:schemeClr val="dk1"/>
                </a:solidFill>
              </a:rPr>
              <a:t>, not just shine in isolated roles.</a:t>
            </a:r>
            <a:endParaRPr/>
          </a:p>
        </p:txBody>
      </p:sp>
      <p:pic>
        <p:nvPicPr>
          <p:cNvPr id="174" name="Google Shape;174;p31" title="MeanYearlyChangein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6461"/>
            <a:ext cx="8520601" cy="28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04025"/>
            <a:ext cx="8520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611">
                <a:solidFill>
                  <a:schemeClr val="accent1"/>
                </a:solidFill>
                <a:highlight>
                  <a:srgbClr val="FFFFFF"/>
                </a:highlight>
              </a:rPr>
              <a:t>DECODING MODERN FOOTBALL</a:t>
            </a:r>
            <a:endParaRPr b="1" sz="4611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792">
                <a:solidFill>
                  <a:srgbClr val="1F2328"/>
                </a:solidFill>
                <a:highlight>
                  <a:schemeClr val="lt1"/>
                </a:highlight>
              </a:rPr>
              <a:t>Tactics, Talent and Transfer Value</a:t>
            </a:r>
            <a:endParaRPr sz="2792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🎓 </a:t>
            </a:r>
            <a:r>
              <a:rPr lang="vi" sz="1900"/>
              <a:t>Graduation Project – </a:t>
            </a:r>
            <a:r>
              <a:rPr lang="vi" sz="1900"/>
              <a:t>Data</a:t>
            </a:r>
            <a:r>
              <a:rPr lang="vi" sz="1900"/>
              <a:t> Analysis on EA Sports FIFA &amp; Transfermarkt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Presented by</a:t>
            </a:r>
            <a:r>
              <a:rPr lang="vi" sz="1900"/>
              <a:t>: Hoang Bui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Research time</a:t>
            </a:r>
            <a:r>
              <a:rPr lang="vi" sz="1900"/>
              <a:t>: 2015 - 2023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Date</a:t>
            </a:r>
            <a:r>
              <a:rPr b="1" lang="vi" sz="1900"/>
              <a:t>:</a:t>
            </a:r>
            <a:r>
              <a:rPr lang="vi" sz="1900"/>
              <a:t> May 24th, 2025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17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1700">
                <a:solidFill>
                  <a:srgbClr val="1F2328"/>
                </a:solidFill>
                <a:highlight>
                  <a:srgbClr val="FFFFFF"/>
                </a:highlight>
              </a:rPr>
              <a:t>Tactical Shift in Modern Football (2015–2023)</a:t>
            </a:r>
            <a:endParaRPr b="1" sz="1700"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5158275" y="1159875"/>
            <a:ext cx="38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⚽ Tactical Evolution in Modern Football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🔄 From direct scoring → </a:t>
            </a:r>
            <a:r>
              <a:rPr b="1" lang="vi" sz="1100">
                <a:solidFill>
                  <a:schemeClr val="dk1"/>
                </a:solidFill>
              </a:rPr>
              <a:t>Structured build-up play</a:t>
            </a:r>
            <a:br>
              <a:rPr b="1" lang="vi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⛔ Less reliance on </a:t>
            </a:r>
            <a:r>
              <a:rPr b="1" lang="vi" sz="1100">
                <a:solidFill>
                  <a:schemeClr val="dk1"/>
                </a:solidFill>
              </a:rPr>
              <a:t>aerials &amp; wide crosses</a:t>
            </a:r>
            <a:br>
              <a:rPr b="1" lang="vi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📉 Shift away from classic </a:t>
            </a:r>
            <a:r>
              <a:rPr b="1" lang="vi" sz="1100">
                <a:solidFill>
                  <a:schemeClr val="dk1"/>
                </a:solidFill>
              </a:rPr>
              <a:t>Anglo-Saxon styles</a:t>
            </a:r>
            <a:br>
              <a:rPr b="1" lang="vi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🧠 Emphasis on </a:t>
            </a:r>
            <a:r>
              <a:rPr b="1" lang="vi" sz="1100">
                <a:solidFill>
                  <a:schemeClr val="dk1"/>
                </a:solidFill>
              </a:rPr>
              <a:t>pressing &amp; positional play</a:t>
            </a:r>
            <a:r>
              <a:rPr lang="vi" sz="1100">
                <a:solidFill>
                  <a:schemeClr val="dk1"/>
                </a:solidFill>
              </a:rPr>
              <a:t>: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build from the back, escape pressure, close space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🧤 </a:t>
            </a:r>
            <a:r>
              <a:rPr b="1" lang="vi" sz="1100">
                <a:solidFill>
                  <a:schemeClr val="dk1"/>
                </a:solidFill>
              </a:rPr>
              <a:t>Modern GKs</a:t>
            </a:r>
            <a:r>
              <a:rPr lang="vi" sz="1100">
                <a:solidFill>
                  <a:schemeClr val="dk1"/>
                </a:solidFill>
              </a:rPr>
              <a:t> = shot-stoppers + playmakers →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a save often equals a goal at top level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📌 </a:t>
            </a:r>
            <a:r>
              <a:rPr b="1" lang="vi" sz="1100">
                <a:solidFill>
                  <a:schemeClr val="dk1"/>
                </a:solidFill>
              </a:rPr>
              <a:t>Conclusion</a:t>
            </a:r>
            <a:r>
              <a:rPr lang="vi" sz="1100">
                <a:solidFill>
                  <a:schemeClr val="dk1"/>
                </a:solidFill>
              </a:rPr>
              <a:t>: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Football is now </a:t>
            </a:r>
            <a:r>
              <a:rPr b="1" lang="vi" sz="1100">
                <a:solidFill>
                  <a:schemeClr val="dk1"/>
                </a:solidFill>
              </a:rPr>
              <a:t>system-driven</a:t>
            </a:r>
            <a:r>
              <a:rPr lang="vi" sz="1100">
                <a:solidFill>
                  <a:schemeClr val="dk1"/>
                </a:solidFill>
              </a:rPr>
              <a:t>.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Players must be </a:t>
            </a:r>
            <a:r>
              <a:rPr b="1" lang="vi" sz="1100">
                <a:solidFill>
                  <a:schemeClr val="dk1"/>
                </a:solidFill>
              </a:rPr>
              <a:t>flexible, versatile, and tactically aware</a:t>
            </a:r>
            <a:r>
              <a:rPr lang="vi" sz="1100">
                <a:solidFill>
                  <a:schemeClr val="dk1"/>
                </a:solidFill>
              </a:rPr>
              <a:t> — not just excel in isolated roles.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81" name="Google Shape;181;p32" title="Top10Acs&amp;DescinCore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700"/>
            <a:ext cx="4654449" cy="46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85250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b="1" lang="vi" sz="2500"/>
              <a:t>🔧 Recommendations</a:t>
            </a:r>
            <a:endParaRPr b="1" sz="2500"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64292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500">
                <a:solidFill>
                  <a:schemeClr val="dk1"/>
                </a:solidFill>
              </a:rPr>
              <a:t>⚽ Coaches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Train players for </a:t>
            </a:r>
            <a:r>
              <a:rPr b="1" lang="vi" sz="1300">
                <a:solidFill>
                  <a:schemeClr val="dk1"/>
                </a:solidFill>
              </a:rPr>
              <a:t>multi-role adaptability</a:t>
            </a:r>
            <a:r>
              <a:rPr lang="vi" sz="1300">
                <a:solidFill>
                  <a:schemeClr val="dk1"/>
                </a:solidFill>
              </a:rPr>
              <a:t> (e.g. defenders with passing, midfielders with tackling).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Design systems around </a:t>
            </a:r>
            <a:r>
              <a:rPr b="1" lang="vi" sz="1300">
                <a:solidFill>
                  <a:schemeClr val="dk1"/>
                </a:solidFill>
              </a:rPr>
              <a:t>pressing, build-up play</a:t>
            </a:r>
            <a:r>
              <a:rPr lang="vi" sz="1300">
                <a:solidFill>
                  <a:schemeClr val="dk1"/>
                </a:solidFill>
              </a:rPr>
              <a:t>, and</a:t>
            </a:r>
            <a:r>
              <a:rPr b="1" lang="vi" sz="1300">
                <a:solidFill>
                  <a:schemeClr val="dk1"/>
                </a:solidFill>
              </a:rPr>
              <a:t> fluid positioning</a:t>
            </a:r>
            <a:r>
              <a:rPr lang="vi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Leverage </a:t>
            </a:r>
            <a:r>
              <a:rPr b="1" lang="vi" sz="1300">
                <a:solidFill>
                  <a:schemeClr val="dk1"/>
                </a:solidFill>
              </a:rPr>
              <a:t>hybrid roles</a:t>
            </a:r>
            <a:r>
              <a:rPr lang="vi" sz="1300">
                <a:solidFill>
                  <a:schemeClr val="dk1"/>
                </a:solidFill>
              </a:rPr>
              <a:t> (e.g. inverted full-backs, complete midfielders).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500">
                <a:solidFill>
                  <a:schemeClr val="dk1"/>
                </a:solidFill>
              </a:rPr>
              <a:t>🕵️ Scouting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Prioritize players with</a:t>
            </a:r>
            <a:r>
              <a:rPr b="1" lang="vi" sz="1300">
                <a:solidFill>
                  <a:schemeClr val="dk1"/>
                </a:solidFill>
              </a:rPr>
              <a:t> non-traditional strengths</a:t>
            </a:r>
            <a:r>
              <a:rPr lang="vi" sz="1300">
                <a:solidFill>
                  <a:schemeClr val="dk1"/>
                </a:solidFill>
              </a:rPr>
              <a:t> (e.g. dribbling defenders, pressing forwards).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Look for </a:t>
            </a:r>
            <a:r>
              <a:rPr b="1" lang="vi" sz="1300">
                <a:solidFill>
                  <a:schemeClr val="dk1"/>
                </a:solidFill>
              </a:rPr>
              <a:t>tactically intelligent</a:t>
            </a:r>
            <a:r>
              <a:rPr lang="vi" sz="1300">
                <a:solidFill>
                  <a:schemeClr val="dk1"/>
                </a:solidFill>
              </a:rPr>
              <a:t> profiles: high vision, awareness, reactions.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Use trend insights to </a:t>
            </a:r>
            <a:r>
              <a:rPr b="1" lang="vi" sz="1300">
                <a:solidFill>
                  <a:schemeClr val="dk1"/>
                </a:solidFill>
              </a:rPr>
              <a:t>spot undervalued talent</a:t>
            </a:r>
            <a:r>
              <a:rPr lang="vi" sz="1300">
                <a:solidFill>
                  <a:schemeClr val="dk1"/>
                </a:solidFill>
              </a:rPr>
              <a:t> fitting modern roles.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500">
                <a:solidFill>
                  <a:schemeClr val="dk1"/>
                </a:solidFill>
              </a:rPr>
              <a:t>📊 Analysts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Update </a:t>
            </a:r>
            <a:r>
              <a:rPr b="1" lang="vi" sz="1300">
                <a:solidFill>
                  <a:schemeClr val="dk1"/>
                </a:solidFill>
              </a:rPr>
              <a:t>attribute benchmarks </a:t>
            </a:r>
            <a:r>
              <a:rPr lang="vi" sz="1300">
                <a:solidFill>
                  <a:schemeClr val="dk1"/>
                </a:solidFill>
              </a:rPr>
              <a:t>by position (e.g. passing for CBs, defending for STs).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Quantify how </a:t>
            </a:r>
            <a:r>
              <a:rPr b="1" lang="vi" sz="1300">
                <a:solidFill>
                  <a:schemeClr val="dk1"/>
                </a:solidFill>
              </a:rPr>
              <a:t>versatility impacts performance</a:t>
            </a:r>
            <a:r>
              <a:rPr lang="vi" sz="1300">
                <a:solidFill>
                  <a:schemeClr val="dk1"/>
                </a:solidFill>
              </a:rPr>
              <a:t> across systems.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vi" sz="1300">
                <a:solidFill>
                  <a:schemeClr val="dk1"/>
                </a:solidFill>
              </a:rPr>
              <a:t>Track evolution of player profiles to support</a:t>
            </a:r>
            <a:r>
              <a:rPr b="1" lang="vi" sz="1300">
                <a:solidFill>
                  <a:schemeClr val="dk1"/>
                </a:solidFill>
              </a:rPr>
              <a:t> squad planning</a:t>
            </a:r>
            <a:r>
              <a:rPr lang="vi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🧠 </a:t>
            </a:r>
            <a:r>
              <a:rPr i="1" lang="vi" sz="1300">
                <a:solidFill>
                  <a:schemeClr val="dk1"/>
                </a:solidFill>
              </a:rPr>
              <a:t>Modern success comes from synchronized versatility, not rigid specialization.</a:t>
            </a:r>
            <a:endParaRPr i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688" y="0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3612"/>
              <a:buFont typeface="Arial"/>
              <a:buNone/>
            </a:pPr>
            <a:r>
              <a:rPr b="1" lang="vi" sz="2522">
                <a:solidFill>
                  <a:srgbClr val="1F2328"/>
                </a:solidFill>
                <a:highlight>
                  <a:srgbClr val="FFFFFF"/>
                </a:highlight>
              </a:rPr>
              <a:t>Part 2 – The Making of Great Players</a:t>
            </a:r>
            <a:endParaRPr b="1" sz="2522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5711250" y="2288550"/>
            <a:ext cx="33279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vi" sz="1200">
                <a:solidFill>
                  <a:srgbClr val="59636E"/>
                </a:solidFill>
                <a:highlight>
                  <a:srgbClr val="FFFFFF"/>
                </a:highlight>
              </a:rPr>
              <a:t>This study focuses on in-game attributes only, not real-life performance metrics.</a:t>
            </a:r>
            <a:endParaRPr/>
          </a:p>
        </p:txBody>
      </p:sp>
      <p:pic>
        <p:nvPicPr>
          <p:cNvPr id="194" name="Google Shape;194;p34" title="Gulli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9300"/>
            <a:ext cx="5231575" cy="4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4"/>
          <p:cNvSpPr txBox="1"/>
          <p:nvPr/>
        </p:nvSpPr>
        <p:spPr>
          <a:xfrm>
            <a:off x="5875200" y="33107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rgbClr val="FF9900"/>
                </a:solidFill>
              </a:rPr>
              <a:t>WHO IS HE?</a:t>
            </a:r>
            <a:endParaRPr b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main attributes make great players?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319240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🧤 </a:t>
            </a:r>
            <a:r>
              <a:rPr lang="vi" sz="1100">
                <a:solidFill>
                  <a:schemeClr val="dk1"/>
                </a:solidFill>
              </a:rPr>
              <a:t>A complete goalkeeper needs </a:t>
            </a:r>
            <a:r>
              <a:rPr b="1" lang="vi" sz="1100">
                <a:solidFill>
                  <a:schemeClr val="dk1"/>
                </a:solidFill>
              </a:rPr>
              <a:t>sharp reactions</a:t>
            </a:r>
            <a:r>
              <a:rPr lang="vi" sz="1100">
                <a:solidFill>
                  <a:schemeClr val="dk1"/>
                </a:solidFill>
              </a:rPr>
              <a:t> and </a:t>
            </a:r>
            <a:r>
              <a:rPr b="1" lang="vi" sz="1100">
                <a:solidFill>
                  <a:schemeClr val="dk1"/>
                </a:solidFill>
              </a:rPr>
              <a:t>positional mastery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🛡️ </a:t>
            </a:r>
            <a:r>
              <a:rPr lang="vi" sz="1100">
                <a:solidFill>
                  <a:schemeClr val="dk1"/>
                </a:solidFill>
              </a:rPr>
              <a:t>Excellent defenders </a:t>
            </a:r>
            <a:r>
              <a:rPr b="1" lang="vi" sz="1100">
                <a:solidFill>
                  <a:schemeClr val="dk1"/>
                </a:solidFill>
              </a:rPr>
              <a:t>initiate build-up</a:t>
            </a:r>
            <a:r>
              <a:rPr lang="vi" sz="1100">
                <a:solidFill>
                  <a:schemeClr val="dk1"/>
                </a:solidFill>
              </a:rPr>
              <a:t>, not just clear the ball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🧠 </a:t>
            </a:r>
            <a:r>
              <a:rPr lang="vi" sz="1100">
                <a:solidFill>
                  <a:schemeClr val="dk1"/>
                </a:solidFill>
              </a:rPr>
              <a:t>Great midfielder </a:t>
            </a:r>
            <a:r>
              <a:rPr b="1" lang="vi" sz="1100">
                <a:solidFill>
                  <a:schemeClr val="dk1"/>
                </a:solidFill>
              </a:rPr>
              <a:t>controls tempo</a:t>
            </a:r>
            <a:r>
              <a:rPr lang="vi" sz="1100">
                <a:solidFill>
                  <a:schemeClr val="dk1"/>
                </a:solidFill>
              </a:rPr>
              <a:t>, create &amp; finish chances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🎯 </a:t>
            </a:r>
            <a:r>
              <a:rPr lang="vi" sz="1100">
                <a:solidFill>
                  <a:schemeClr val="dk1"/>
                </a:solidFill>
              </a:rPr>
              <a:t>Top forwards </a:t>
            </a:r>
            <a:r>
              <a:rPr b="1" lang="vi" sz="1100">
                <a:solidFill>
                  <a:schemeClr val="dk1"/>
                </a:solidFill>
              </a:rPr>
              <a:t>decide games</a:t>
            </a:r>
            <a:r>
              <a:rPr lang="vi" sz="1100">
                <a:solidFill>
                  <a:schemeClr val="dk1"/>
                </a:solidFill>
              </a:rPr>
              <a:t> with creativity &amp; finishing ability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📌 Note: </a:t>
            </a:r>
            <a:r>
              <a:rPr lang="vi" sz="1100">
                <a:solidFill>
                  <a:schemeClr val="dk1"/>
                </a:solidFill>
              </a:rPr>
              <a:t>Radar charts highlight clear attribute separation between </a:t>
            </a:r>
            <a:r>
              <a:rPr b="1" lang="vi" sz="1100">
                <a:solidFill>
                  <a:schemeClr val="dk1"/>
                </a:solidFill>
              </a:rPr>
              <a:t> top 5%</a:t>
            </a:r>
            <a:r>
              <a:rPr lang="vi" sz="1100">
                <a:solidFill>
                  <a:schemeClr val="dk1"/>
                </a:solidFill>
              </a:rPr>
              <a:t> and </a:t>
            </a:r>
            <a:r>
              <a:rPr b="1" lang="vi" sz="1100">
                <a:solidFill>
                  <a:schemeClr val="dk1"/>
                </a:solidFill>
              </a:rPr>
              <a:t>another players</a:t>
            </a:r>
            <a:r>
              <a:rPr lang="vi" sz="1100">
                <a:solidFill>
                  <a:schemeClr val="dk1"/>
                </a:solidFill>
              </a:rPr>
              <a:t> in each role.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i="1" sz="1100">
              <a:solidFill>
                <a:srgbClr val="59636E"/>
              </a:solidFill>
              <a:highlight>
                <a:srgbClr val="FFFFFF"/>
              </a:highlight>
            </a:endParaRPr>
          </a:p>
        </p:txBody>
      </p:sp>
      <p:pic>
        <p:nvPicPr>
          <p:cNvPr id="202" name="Google Shape;202;p35" title="MainAttrsbyPos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710375"/>
            <a:ext cx="8979098" cy="24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68400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Makes Great Goalkeepers?</a:t>
            </a:r>
            <a:endParaRPr b="1" sz="2000"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3912425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Well-rounded skill set:</a:t>
            </a:r>
            <a:r>
              <a:rPr lang="vi" sz="1100">
                <a:solidFill>
                  <a:schemeClr val="dk1"/>
                </a:solidFill>
              </a:rPr>
              <a:t> Not just specialists — they’re consistently good across the board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High consistency: </a:t>
            </a:r>
            <a:r>
              <a:rPr lang="vi" sz="1100">
                <a:solidFill>
                  <a:schemeClr val="dk1"/>
                </a:solidFill>
              </a:rPr>
              <a:t>Low variability , stable performance even under pressure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Reflexes &amp; Reactions </a:t>
            </a:r>
            <a:r>
              <a:rPr lang="vi" sz="1100">
                <a:solidFill>
                  <a:schemeClr val="dk1"/>
                </a:solidFill>
              </a:rPr>
              <a:t>are the most differentiating factors, these </a:t>
            </a:r>
            <a:r>
              <a:rPr b="1" lang="vi" sz="1100">
                <a:solidFill>
                  <a:schemeClr val="dk1"/>
                </a:solidFill>
              </a:rPr>
              <a:t>traits define legendary</a:t>
            </a:r>
            <a:r>
              <a:rPr lang="vi" sz="1100">
                <a:solidFill>
                  <a:schemeClr val="dk1"/>
                </a:solidFill>
              </a:rPr>
              <a:t> saves and split world-class GKs from the rest</a:t>
            </a:r>
            <a:endParaRPr sz="1200"/>
          </a:p>
        </p:txBody>
      </p:sp>
      <p:pic>
        <p:nvPicPr>
          <p:cNvPr id="209" name="Google Shape;209;p36" title="GkAttrsDistribution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25" y="620725"/>
            <a:ext cx="6368748" cy="30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Makes Great Players?</a:t>
            </a:r>
            <a:endParaRPr sz="2000"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3189300"/>
            <a:ext cx="85206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🧠 Top 5% players outperform the rest in both skill level and consistency, more reliable performance. They’re well-rounded, not just strong in one stat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🛡️ Great defenders support both </a:t>
            </a:r>
            <a:r>
              <a:rPr b="1" lang="vi" sz="1100">
                <a:solidFill>
                  <a:schemeClr val="dk1"/>
                </a:solidFill>
              </a:rPr>
              <a:t>defense &amp; build-up</a:t>
            </a:r>
            <a:r>
              <a:rPr lang="vi" sz="1100">
                <a:solidFill>
                  <a:schemeClr val="dk1"/>
                </a:solidFill>
              </a:rPr>
              <a:t> with technique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🎮 Great midfielders are </a:t>
            </a:r>
            <a:r>
              <a:rPr b="1" lang="vi" sz="1100">
                <a:solidFill>
                  <a:schemeClr val="dk1"/>
                </a:solidFill>
              </a:rPr>
              <a:t>versatile engines</a:t>
            </a:r>
            <a:r>
              <a:rPr lang="vi" sz="1100">
                <a:solidFill>
                  <a:schemeClr val="dk1"/>
                </a:solidFill>
              </a:rPr>
              <a:t> — assist, defend, and control match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🎯 Great forwards are not just scorers, but also </a:t>
            </a:r>
            <a:r>
              <a:rPr b="1" lang="vi" sz="1100">
                <a:solidFill>
                  <a:schemeClr val="dk1"/>
                </a:solidFill>
              </a:rPr>
              <a:t>skilled and fast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📌 Across all roles, top players combine </a:t>
            </a:r>
            <a:r>
              <a:rPr b="1" lang="vi" sz="1100">
                <a:solidFill>
                  <a:schemeClr val="dk1"/>
                </a:solidFill>
              </a:rPr>
              <a:t>excellence in core skills</a:t>
            </a:r>
            <a:r>
              <a:rPr lang="vi" sz="1100">
                <a:solidFill>
                  <a:schemeClr val="dk1"/>
                </a:solidFill>
              </a:rPr>
              <a:t> with </a:t>
            </a:r>
            <a:r>
              <a:rPr b="1" lang="vi" sz="1100">
                <a:solidFill>
                  <a:schemeClr val="dk1"/>
                </a:solidFill>
              </a:rPr>
              <a:t>consistency and versatility</a:t>
            </a:r>
            <a:r>
              <a:rPr lang="vi" sz="1100">
                <a:solidFill>
                  <a:schemeClr val="dk1"/>
                </a:solidFill>
              </a:rPr>
              <a:t> — the foundation of football greatness.</a:t>
            </a:r>
            <a:endParaRPr/>
          </a:p>
        </p:txBody>
      </p:sp>
      <p:pic>
        <p:nvPicPr>
          <p:cNvPr id="216" name="Google Shape;216;p37" title="MainAttrsDistribution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300"/>
            <a:ext cx="8839202" cy="263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core attributes make great players?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717925"/>
            <a:ext cx="8520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vi" sz="1200">
                <a:solidFill>
                  <a:srgbClr val="59636E"/>
                </a:solidFill>
                <a:highlight>
                  <a:srgbClr val="FFFFFF"/>
                </a:highlight>
              </a:rPr>
              <a:t>Based on FIFA player attributes, what are the core features that distinguish top 5% players from the rest?</a:t>
            </a:r>
            <a:endParaRPr i="1"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To analyze this we will use a logistic regression model to distinguish the great players (top 5%) from the rest.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After determining the core attributes, we will train the model and evaluate it based on the classification report and the ROC Curve graph.</a:t>
            </a:r>
            <a:endParaRPr/>
          </a:p>
        </p:txBody>
      </p:sp>
      <p:pic>
        <p:nvPicPr>
          <p:cNvPr id="223" name="Google Shape;223;p38" title="Class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50" y="2202200"/>
            <a:ext cx="30956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 title="ROCCurve-L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625" y="1515151"/>
            <a:ext cx="2834775" cy="28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64550" y="4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✅ Logistic Regression Model Easy to understand, simple, shows very good efficiency in classifying "great players". Used to determine the core attributes that make a great player (via coefficients).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85250"/>
            <a:ext cx="8520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Core Attributes of Great Players</a:t>
            </a:r>
            <a:endParaRPr sz="2000"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5222150" y="650325"/>
            <a:ext cx="39219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💡 Top Attributes of Elite Players (by Model Coefficients)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⚡ </a:t>
            </a:r>
            <a:r>
              <a:rPr b="1" lang="vi" sz="1100">
                <a:solidFill>
                  <a:schemeClr val="dk1"/>
                </a:solidFill>
              </a:rPr>
              <a:t>Reactions</a:t>
            </a:r>
            <a:r>
              <a:rPr lang="vi" sz="1100">
                <a:solidFill>
                  <a:schemeClr val="dk1"/>
                </a:solidFill>
              </a:rPr>
              <a:t>: Quick decisions in tight moments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🎯 </a:t>
            </a:r>
            <a:r>
              <a:rPr b="1" lang="vi" sz="1100">
                <a:solidFill>
                  <a:schemeClr val="dk1"/>
                </a:solidFill>
              </a:rPr>
              <a:t>Ball Control &amp; Passing</a:t>
            </a:r>
            <a:r>
              <a:rPr lang="vi" sz="1100">
                <a:solidFill>
                  <a:schemeClr val="dk1"/>
                </a:solidFill>
              </a:rPr>
              <a:t>: Key for build-up play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🧠 </a:t>
            </a:r>
            <a:r>
              <a:rPr b="1" lang="vi" sz="1100">
                <a:solidFill>
                  <a:schemeClr val="dk1"/>
                </a:solidFill>
              </a:rPr>
              <a:t>Reflexes</a:t>
            </a:r>
            <a:r>
              <a:rPr lang="vi" sz="1100">
                <a:solidFill>
                  <a:schemeClr val="dk1"/>
                </a:solidFill>
              </a:rPr>
              <a:t>: Elite goalkeepers stand out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🏃‍♂️ </a:t>
            </a:r>
            <a:r>
              <a:rPr b="1" lang="vi" sz="1100">
                <a:solidFill>
                  <a:schemeClr val="dk1"/>
                </a:solidFill>
              </a:rPr>
              <a:t>Sprint Speed &amp; Heading</a:t>
            </a:r>
            <a:r>
              <a:rPr lang="vi" sz="1100">
                <a:solidFill>
                  <a:schemeClr val="dk1"/>
                </a:solidFill>
              </a:rPr>
              <a:t>: Common in top forwards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📉 </a:t>
            </a:r>
            <a:r>
              <a:rPr b="1" lang="vi" sz="1100">
                <a:solidFill>
                  <a:schemeClr val="dk1"/>
                </a:solidFill>
              </a:rPr>
              <a:t>Positioning</a:t>
            </a:r>
            <a:r>
              <a:rPr lang="vi" sz="1100">
                <a:solidFill>
                  <a:schemeClr val="dk1"/>
                </a:solidFill>
              </a:rPr>
              <a:t>: Negative impact — varies by role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vi" sz="1100">
                <a:solidFill>
                  <a:schemeClr val="dk1"/>
                </a:solidFill>
              </a:rPr>
              <a:t>✅ </a:t>
            </a:r>
            <a:r>
              <a:rPr b="1" lang="vi" sz="1100">
                <a:solidFill>
                  <a:schemeClr val="dk1"/>
                </a:solidFill>
              </a:rPr>
              <a:t>Conclusion</a:t>
            </a:r>
            <a:r>
              <a:rPr lang="vi" sz="1100">
                <a:solidFill>
                  <a:schemeClr val="dk1"/>
                </a:solidFill>
              </a:rPr>
              <a:t>: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 Top players blend speed, control, and </a:t>
            </a:r>
            <a:r>
              <a:rPr b="1" lang="vi" sz="1100">
                <a:solidFill>
                  <a:schemeClr val="dk1"/>
                </a:solidFill>
              </a:rPr>
              <a:t>role-specific strengths</a:t>
            </a:r>
            <a:r>
              <a:rPr lang="vi" sz="1100">
                <a:solidFill>
                  <a:schemeClr val="dk1"/>
                </a:solidFill>
              </a:rPr>
              <a:t> — explaining the dominance of midfielders &amp; forwards in modern football.</a:t>
            </a:r>
            <a:endParaRPr sz="820"/>
          </a:p>
        </p:txBody>
      </p:sp>
      <p:pic>
        <p:nvPicPr>
          <p:cNvPr id="232" name="Google Shape;232;p39" title="LRCoffs-Top15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805500"/>
            <a:ext cx="5126049" cy="30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11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/>
              <a:t>🧠 Recommendations</a:t>
            </a:r>
            <a:endParaRPr b="1" sz="2500"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687925"/>
            <a:ext cx="8520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🧑‍🏫</a:t>
            </a:r>
            <a:r>
              <a:rPr b="1" lang="vi" sz="1200">
                <a:solidFill>
                  <a:schemeClr val="dk1"/>
                </a:solidFill>
              </a:rPr>
              <a:t> For Coaches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🔄 </a:t>
            </a:r>
            <a:r>
              <a:rPr b="1" lang="vi" sz="1200">
                <a:solidFill>
                  <a:schemeClr val="dk1"/>
                </a:solidFill>
              </a:rPr>
              <a:t>Train reactions &amp; ball control early</a:t>
            </a:r>
            <a:r>
              <a:rPr lang="vi" sz="1200">
                <a:solidFill>
                  <a:schemeClr val="dk1"/>
                </a:solidFill>
              </a:rPr>
              <a:t> – key across all positions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🧩 </a:t>
            </a:r>
            <a:r>
              <a:rPr b="1" lang="vi" sz="1200">
                <a:solidFill>
                  <a:schemeClr val="dk1"/>
                </a:solidFill>
              </a:rPr>
              <a:t>Develop well-rounded skill sets</a:t>
            </a:r>
            <a:r>
              <a:rPr lang="vi" sz="1200">
                <a:solidFill>
                  <a:schemeClr val="dk1"/>
                </a:solidFill>
              </a:rPr>
              <a:t> – not just role-specific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🎯 Focus on: Reflexes, Reactions (GK); Short Passing, Dribbling (MF); Sprint Speed, Heading Accuracy (FW)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🕵️‍♂️ For Scouts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✅ Look for </a:t>
            </a:r>
            <a:r>
              <a:rPr b="1" lang="vi" sz="1200">
                <a:solidFill>
                  <a:schemeClr val="dk1"/>
                </a:solidFill>
              </a:rPr>
              <a:t>consistency across attributes</a:t>
            </a:r>
            <a:r>
              <a:rPr lang="vi" sz="1200">
                <a:solidFill>
                  <a:schemeClr val="dk1"/>
                </a:solidFill>
              </a:rPr>
              <a:t>, not just standout stats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⚡ </a:t>
            </a:r>
            <a:r>
              <a:rPr b="1" lang="vi" sz="1200">
                <a:solidFill>
                  <a:schemeClr val="dk1"/>
                </a:solidFill>
              </a:rPr>
              <a:t>Reactions</a:t>
            </a:r>
            <a:r>
              <a:rPr lang="vi" sz="1200">
                <a:solidFill>
                  <a:schemeClr val="dk1"/>
                </a:solidFill>
              </a:rPr>
              <a:t> are a strong predictor of elite performance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🧠 Use </a:t>
            </a:r>
            <a:r>
              <a:rPr b="1" lang="vi" sz="1200">
                <a:solidFill>
                  <a:schemeClr val="dk1"/>
                </a:solidFill>
              </a:rPr>
              <a:t>role-specific benchmarks</a:t>
            </a:r>
            <a:r>
              <a:rPr lang="vi" sz="1200">
                <a:solidFill>
                  <a:schemeClr val="dk1"/>
                </a:solidFill>
              </a:rPr>
              <a:t> when evaluating talent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📊 For Analysts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⚠️ Adjust for </a:t>
            </a:r>
            <a:r>
              <a:rPr b="1" lang="vi" sz="1200">
                <a:solidFill>
                  <a:schemeClr val="dk1"/>
                </a:solidFill>
              </a:rPr>
              <a:t>positional bias</a:t>
            </a:r>
            <a:r>
              <a:rPr lang="vi" sz="1200">
                <a:solidFill>
                  <a:schemeClr val="dk1"/>
                </a:solidFill>
              </a:rPr>
              <a:t> (e.g. Positioning ≠ always good)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📉 Track </a:t>
            </a:r>
            <a:r>
              <a:rPr b="1" lang="vi" sz="1200">
                <a:solidFill>
                  <a:schemeClr val="dk1"/>
                </a:solidFill>
              </a:rPr>
              <a:t>performance variability</a:t>
            </a:r>
            <a:r>
              <a:rPr lang="vi" sz="1200">
                <a:solidFill>
                  <a:schemeClr val="dk1"/>
                </a:solidFill>
              </a:rPr>
              <a:t> – top players = low spread</a:t>
            </a:r>
            <a:br>
              <a:rPr lang="vi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1200">
                <a:solidFill>
                  <a:schemeClr val="dk1"/>
                </a:solidFill>
              </a:rPr>
              <a:t>🔍 Use </a:t>
            </a:r>
            <a:r>
              <a:rPr b="1" lang="vi" sz="1200">
                <a:solidFill>
                  <a:schemeClr val="dk1"/>
                </a:solidFill>
              </a:rPr>
              <a:t>multi-attribute profiles</a:t>
            </a:r>
            <a:r>
              <a:rPr lang="vi" sz="1200">
                <a:solidFill>
                  <a:schemeClr val="dk1"/>
                </a:solidFill>
              </a:rPr>
              <a:t> to spot underrated gems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vi" sz="1400">
                <a:solidFill>
                  <a:schemeClr val="dk1"/>
                </a:solidFill>
              </a:rPr>
              <a:t>⭐ Key Takeaway</a:t>
            </a:r>
            <a:endParaRPr b="1" sz="14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        Great players are not just </a:t>
            </a:r>
            <a:r>
              <a:rPr i="1" lang="vi" sz="1200">
                <a:solidFill>
                  <a:schemeClr val="dk1"/>
                </a:solidFill>
              </a:rPr>
              <a:t>exceptional</a:t>
            </a:r>
            <a:r>
              <a:rPr lang="vi" sz="1200">
                <a:solidFill>
                  <a:schemeClr val="dk1"/>
                </a:solidFill>
              </a:rPr>
              <a:t>, but </a:t>
            </a:r>
            <a:r>
              <a:rPr i="1" lang="vi" sz="1200">
                <a:solidFill>
                  <a:schemeClr val="dk1"/>
                </a:solidFill>
              </a:rPr>
              <a:t>consistently excellent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vi" sz="1200">
                <a:solidFill>
                  <a:schemeClr val="dk1"/>
                </a:solidFill>
              </a:rPr>
              <a:t>   </a:t>
            </a:r>
            <a:r>
              <a:rPr lang="vi" sz="1200">
                <a:solidFill>
                  <a:schemeClr val="dk1"/>
                </a:solidFill>
              </a:rPr>
              <a:t>→ They combine technique, speed, and quick decision-making – in the right context.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19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Part 3 - Market Pulse: Underrated vs Overrated</a:t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pic>
        <p:nvPicPr>
          <p:cNvPr id="244" name="Google Shape;244;p41" title="⚽⚽⚽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638" y="1038175"/>
            <a:ext cx="5198725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🔹 </a:t>
            </a:r>
            <a:r>
              <a:rPr b="1" lang="vi"/>
              <a:t>Project Introdution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✨ Why This Project?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5200">
                <a:solidFill>
                  <a:schemeClr val="dk1"/>
                </a:solidFill>
              </a:rPr>
              <a:t>Football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is called “the king game” for a reason — but in today’s era, it’s also becoming a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smart game.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⚽ Context</a:t>
            </a:r>
            <a:endParaRPr b="1" sz="5307"/>
          </a:p>
          <a:p>
            <a:pPr indent="-3128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Football has evolved with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data and technology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shaping every aspect of the sport.</a:t>
            </a:r>
            <a:endParaRPr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b="1" lang="vi" sz="5200">
                <a:solidFill>
                  <a:schemeClr val="dk1"/>
                </a:solidFill>
              </a:rPr>
              <a:t>Analytics now supports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players, coaches, and clubs in making better decisions.</a:t>
            </a:r>
            <a:endParaRPr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📊 What This Project Does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5200">
                <a:solidFill>
                  <a:schemeClr val="dk1"/>
                </a:solidFill>
              </a:rPr>
              <a:t>This project uses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longitudinal data from FIFA 15–23</a:t>
            </a:r>
            <a:r>
              <a:rPr lang="vi" sz="5307"/>
              <a:t> to:</a:t>
            </a:r>
            <a:endParaRPr b="1" sz="5200">
              <a:solidFill>
                <a:schemeClr val="dk1"/>
              </a:solidFill>
            </a:endParaRPr>
          </a:p>
          <a:p>
            <a:pPr indent="-3128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Track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tactical evolution</a:t>
            </a:r>
            <a:r>
              <a:rPr lang="vi" sz="5200">
                <a:solidFill>
                  <a:schemeClr val="dk1"/>
                </a:solidFill>
              </a:rPr>
              <a:t> over time</a:t>
            </a:r>
            <a:endParaRPr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Identify the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key attributes of top players</a:t>
            </a:r>
            <a:endParaRPr b="1"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Evaluate the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real vs</a:t>
            </a:r>
            <a:r>
              <a:rPr lang="vi" sz="5200">
                <a:solidFill>
                  <a:schemeClr val="dk1"/>
                </a:solidFill>
              </a:rPr>
              <a:t> predicted</a:t>
            </a:r>
            <a:r>
              <a:rPr b="1" lang="vi" sz="5200">
                <a:solidFill>
                  <a:schemeClr val="dk1"/>
                </a:solidFill>
              </a:rPr>
              <a:t> market values</a:t>
            </a:r>
            <a:endParaRPr b="1" sz="5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factors greatly affect a player's value?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4064550" y="798125"/>
            <a:ext cx="49587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✅ Random Forest – Strong Performance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Great fit</a:t>
            </a:r>
            <a:r>
              <a:rPr lang="vi" sz="1100">
                <a:solidFill>
                  <a:schemeClr val="dk1"/>
                </a:solidFill>
              </a:rPr>
              <a:t> for complex, noisy data like FIFA.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Low average error compared to </a:t>
            </a:r>
            <a:r>
              <a:rPr b="1" lang="vi" sz="1100">
                <a:solidFill>
                  <a:schemeClr val="dk1"/>
                </a:solidFill>
              </a:rPr>
              <a:t>market range</a:t>
            </a:r>
            <a:r>
              <a:rPr lang="vi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⚠️ Linear Regression – Underfitting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Fails to capture </a:t>
            </a:r>
            <a:r>
              <a:rPr b="1" lang="vi" sz="1100">
                <a:solidFill>
                  <a:schemeClr val="dk1"/>
                </a:solidFill>
              </a:rPr>
              <a:t>non-linear relationships</a:t>
            </a:r>
            <a:r>
              <a:rPr lang="vi" sz="1100">
                <a:solidFill>
                  <a:schemeClr val="dk1"/>
                </a:solidFill>
              </a:rPr>
              <a:t> in player data.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Sensitive to outliers, less reliable for prediction.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🧠 Key Takeaway</a:t>
            </a:r>
            <a:endParaRPr b="1" sz="1300">
              <a:solidFill>
                <a:schemeClr val="dk1"/>
              </a:solidFill>
            </a:endParaRPr>
          </a:p>
          <a:p>
            <a:pPr indent="0" lvl="0" marL="381000" marR="3810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🎯 </a:t>
            </a:r>
            <a:r>
              <a:rPr b="1" lang="vi" sz="1100">
                <a:solidFill>
                  <a:schemeClr val="dk1"/>
                </a:solidFill>
              </a:rPr>
              <a:t>Random Forest significantly outperforms Linear Regression</a:t>
            </a:r>
            <a:br>
              <a:rPr b="1"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  Ideal for modeling </a:t>
            </a:r>
            <a:r>
              <a:rPr b="1" lang="vi" sz="1100">
                <a:solidFill>
                  <a:schemeClr val="dk1"/>
                </a:solidFill>
              </a:rPr>
              <a:t>real-life player values</a:t>
            </a:r>
            <a:r>
              <a:rPr lang="vi" sz="1100">
                <a:solidFill>
                  <a:schemeClr val="dk1"/>
                </a:solidFill>
              </a:rPr>
              <a:t>, where attributes interact in </a:t>
            </a:r>
            <a:r>
              <a:rPr b="1" lang="vi" sz="1100">
                <a:solidFill>
                  <a:schemeClr val="dk1"/>
                </a:solidFill>
              </a:rPr>
              <a:t>nonlinear and complex</a:t>
            </a:r>
            <a:r>
              <a:rPr lang="vi" sz="1100">
                <a:solidFill>
                  <a:schemeClr val="dk1"/>
                </a:solidFill>
              </a:rPr>
              <a:t> ways.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51" name="Google Shape;251;p42" title="LR-RFcompa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5" y="2053163"/>
            <a:ext cx="3759750" cy="1037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1402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vi" sz="2000"/>
              <a:t>🔹 Modeling Approach: Predicting Player Value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376895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Random Forest </a:t>
            </a:r>
            <a:r>
              <a:rPr b="1" lang="vi"/>
              <a:t>outperforms </a:t>
            </a:r>
            <a:r>
              <a:rPr lang="vi"/>
              <a:t>Linear Regression in both </a:t>
            </a:r>
            <a:r>
              <a:rPr b="1" lang="vi"/>
              <a:t>accuracy </a:t>
            </a:r>
            <a:r>
              <a:rPr b="1" lang="vi"/>
              <a:t>and consistency</a:t>
            </a:r>
            <a:r>
              <a:rPr lang="vi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It handles </a:t>
            </a:r>
            <a:r>
              <a:rPr b="1" lang="vi"/>
              <a:t>non-linear patterns and outliers</a:t>
            </a:r>
            <a:r>
              <a:rPr lang="vi"/>
              <a:t> much better, making it more suitable for </a:t>
            </a:r>
            <a:r>
              <a:rPr b="1" lang="vi"/>
              <a:t>player value prediction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258" name="Google Shape;258;p43" title="CompareLR&amp;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888" y="912887"/>
            <a:ext cx="7582225" cy="26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79550"/>
            <a:ext cx="85206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Feature Importance for Player Value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/>
              <a:t>(</a:t>
            </a:r>
            <a:r>
              <a:rPr lang="vi" sz="1300"/>
              <a:t>According to </a:t>
            </a:r>
            <a:r>
              <a:rPr b="1" lang="vi" sz="1300"/>
              <a:t>Random Forest</a:t>
            </a:r>
            <a:r>
              <a:rPr lang="vi" sz="1300"/>
              <a:t> model</a:t>
            </a:r>
            <a:r>
              <a:rPr lang="vi" sz="1100"/>
              <a:t>)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5350425" y="835075"/>
            <a:ext cx="37098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🥇 #1 – Potential: Most dominant factor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Reflects market focus on </a:t>
            </a:r>
            <a:r>
              <a:rPr b="1" lang="vi" sz="1100">
                <a:solidFill>
                  <a:schemeClr val="dk1"/>
                </a:solidFill>
              </a:rPr>
              <a:t>future development</a:t>
            </a:r>
            <a:r>
              <a:rPr lang="vi" sz="1100">
                <a:solidFill>
                  <a:schemeClr val="dk1"/>
                </a:solidFill>
              </a:rPr>
              <a:t> over current abilit</a:t>
            </a:r>
            <a:r>
              <a:rPr lang="vi" sz="1100">
                <a:solidFill>
                  <a:schemeClr val="dk1"/>
                </a:solidFill>
              </a:rPr>
              <a:t>y </a:t>
            </a:r>
            <a:r>
              <a:rPr lang="vi" sz="1100">
                <a:solidFill>
                  <a:schemeClr val="dk1"/>
                </a:solidFill>
              </a:rPr>
              <a:t>→ Explains </a:t>
            </a:r>
            <a:r>
              <a:rPr b="1" lang="vi" sz="1100">
                <a:solidFill>
                  <a:schemeClr val="dk1"/>
                </a:solidFill>
              </a:rPr>
              <a:t>high fees for young talents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🥈 #2 – Wage: </a:t>
            </a:r>
            <a:r>
              <a:rPr lang="vi" sz="1100">
                <a:solidFill>
                  <a:schemeClr val="dk1"/>
                </a:solidFill>
              </a:rPr>
              <a:t>Strongly correlated with </a:t>
            </a:r>
            <a:r>
              <a:rPr b="1" lang="vi" sz="1100">
                <a:solidFill>
                  <a:schemeClr val="dk1"/>
                </a:solidFill>
              </a:rPr>
              <a:t>market value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Indicates </a:t>
            </a:r>
            <a:r>
              <a:rPr b="1" lang="vi" sz="1100">
                <a:solidFill>
                  <a:schemeClr val="dk1"/>
                </a:solidFill>
              </a:rPr>
              <a:t>player’s current role &amp; recognition</a:t>
            </a:r>
            <a:r>
              <a:rPr lang="vi" sz="1100">
                <a:solidFill>
                  <a:schemeClr val="dk1"/>
                </a:solidFill>
              </a:rPr>
              <a:t> in the club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🥉 #3 – Age: Younger players</a:t>
            </a:r>
            <a:r>
              <a:rPr lang="vi" sz="1100">
                <a:solidFill>
                  <a:schemeClr val="dk1"/>
                </a:solidFill>
              </a:rPr>
              <a:t> are more valuable due to </a:t>
            </a:r>
            <a:r>
              <a:rPr b="1" lang="vi" sz="1100">
                <a:solidFill>
                  <a:schemeClr val="dk1"/>
                </a:solidFill>
              </a:rPr>
              <a:t>longer career horizon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100">
                <a:solidFill>
                  <a:schemeClr val="dk1"/>
                </a:solidFill>
              </a:rPr>
              <a:t>🔑 Mental &amp; Physical Traits: </a:t>
            </a:r>
            <a:r>
              <a:rPr lang="vi" sz="1100">
                <a:solidFill>
                  <a:schemeClr val="dk1"/>
                </a:solidFill>
              </a:rPr>
              <a:t>Attributes like </a:t>
            </a:r>
            <a:r>
              <a:rPr b="1" lang="vi" sz="1100">
                <a:solidFill>
                  <a:schemeClr val="dk1"/>
                </a:solidFill>
              </a:rPr>
              <a:t>composure, stamina, sprint speed, acceleration, reactions </a:t>
            </a:r>
            <a:r>
              <a:rPr lang="vi" sz="1100">
                <a:solidFill>
                  <a:schemeClr val="dk1"/>
                </a:solidFill>
              </a:rPr>
              <a:t>→ Critical for </a:t>
            </a:r>
            <a:r>
              <a:rPr b="1" lang="vi" sz="1100">
                <a:solidFill>
                  <a:schemeClr val="dk1"/>
                </a:solidFill>
              </a:rPr>
              <a:t>attackers &amp; midfielders</a:t>
            </a:r>
            <a:r>
              <a:rPr lang="vi" sz="1100">
                <a:solidFill>
                  <a:schemeClr val="dk1"/>
                </a:solidFill>
              </a:rPr>
              <a:t>, who dominate the market value scale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300">
                <a:solidFill>
                  <a:schemeClr val="dk1"/>
                </a:solidFill>
              </a:rPr>
              <a:t>✅ Summary Insight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3810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Strategic attributes</a:t>
            </a:r>
            <a:r>
              <a:rPr lang="vi" sz="1100">
                <a:solidFill>
                  <a:schemeClr val="dk1"/>
                </a:solidFill>
              </a:rPr>
              <a:t> (potential, age, wage, fitness, composure)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⟶ </a:t>
            </a:r>
            <a:r>
              <a:rPr b="1" lang="vi" sz="1100">
                <a:solidFill>
                  <a:schemeClr val="dk1"/>
                </a:solidFill>
              </a:rPr>
              <a:t>More influential</a:t>
            </a:r>
            <a:r>
              <a:rPr lang="vi" sz="1100">
                <a:solidFill>
                  <a:schemeClr val="dk1"/>
                </a:solidFill>
              </a:rPr>
              <a:t> than raw technical skills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⚽ </a:t>
            </a:r>
            <a:r>
              <a:rPr lang="vi" sz="1100">
                <a:solidFill>
                  <a:schemeClr val="dk1"/>
                </a:solidFill>
              </a:rPr>
              <a:t>Clubs </a:t>
            </a:r>
            <a:r>
              <a:rPr b="1" lang="vi" sz="1100">
                <a:solidFill>
                  <a:schemeClr val="dk1"/>
                </a:solidFill>
              </a:rPr>
              <a:t>invest in future growth</a:t>
            </a:r>
            <a:r>
              <a:rPr lang="vi" sz="1100">
                <a:solidFill>
                  <a:schemeClr val="dk1"/>
                </a:solidFill>
              </a:rPr>
              <a:t>, not just current ability</a:t>
            </a:r>
            <a:endParaRPr/>
          </a:p>
        </p:txBody>
      </p:sp>
      <p:pic>
        <p:nvPicPr>
          <p:cNvPr id="265" name="Google Shape;265;p44" title="Top20Factors(RF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0" y="1167575"/>
            <a:ext cx="5214975" cy="28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1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Can we approximate real-world player value?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899625" y="968100"/>
            <a:ext cx="41646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✅ Strong Alignment with Reality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➤ Most points lie </a:t>
            </a:r>
            <a:r>
              <a:rPr b="1" lang="vi" sz="1100">
                <a:solidFill>
                  <a:schemeClr val="dk1"/>
                </a:solidFill>
              </a:rPr>
              <a:t>close to the diagonal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→ Indicates the model </a:t>
            </a:r>
            <a:r>
              <a:rPr b="1" lang="vi" sz="1100">
                <a:solidFill>
                  <a:schemeClr val="dk1"/>
                </a:solidFill>
              </a:rPr>
              <a:t>effectively captures</a:t>
            </a:r>
            <a:r>
              <a:rPr lang="vi" sz="1100">
                <a:solidFill>
                  <a:schemeClr val="dk1"/>
                </a:solidFill>
              </a:rPr>
              <a:t> the relationship between player attributes and market value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🔄 Better than Linear Regression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Random Forest</a:t>
            </a:r>
            <a:r>
              <a:rPr lang="vi" sz="1100">
                <a:solidFill>
                  <a:schemeClr val="dk1"/>
                </a:solidFill>
              </a:rPr>
              <a:t> handles </a:t>
            </a:r>
            <a:r>
              <a:rPr b="1" lang="vi" sz="1100">
                <a:solidFill>
                  <a:schemeClr val="dk1"/>
                </a:solidFill>
              </a:rPr>
              <a:t>non-linear patterns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Fewer systematic errors</a:t>
            </a:r>
            <a:r>
              <a:rPr lang="vi" sz="1100">
                <a:solidFill>
                  <a:schemeClr val="dk1"/>
                </a:solidFill>
              </a:rPr>
              <a:t>, stronger </a:t>
            </a:r>
            <a:r>
              <a:rPr b="1" lang="vi" sz="1100">
                <a:solidFill>
                  <a:schemeClr val="dk1"/>
                </a:solidFill>
              </a:rPr>
              <a:t>generalization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⚠️ Underestimation at the Top End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➤ Players valued </a:t>
            </a:r>
            <a:r>
              <a:rPr b="1" lang="vi" sz="1100">
                <a:solidFill>
                  <a:schemeClr val="dk1"/>
                </a:solidFill>
              </a:rPr>
              <a:t>above €100M</a:t>
            </a:r>
            <a:r>
              <a:rPr lang="vi" sz="1100">
                <a:solidFill>
                  <a:schemeClr val="dk1"/>
                </a:solidFill>
              </a:rPr>
              <a:t> tend to be </a:t>
            </a:r>
            <a:r>
              <a:rPr b="1" lang="vi" sz="1100">
                <a:solidFill>
                  <a:schemeClr val="dk1"/>
                </a:solidFill>
              </a:rPr>
              <a:t>undervalued</a:t>
            </a:r>
            <a:r>
              <a:rPr lang="vi" sz="1100">
                <a:solidFill>
                  <a:schemeClr val="dk1"/>
                </a:solidFill>
              </a:rPr>
              <a:t> by the model likely due to: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Data imbalance</a:t>
            </a:r>
            <a:r>
              <a:rPr lang="vi" sz="1100">
                <a:solidFill>
                  <a:schemeClr val="dk1"/>
                </a:solidFill>
              </a:rPr>
              <a:t> (few ultra-high value players)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vi" sz="1100">
                <a:solidFill>
                  <a:schemeClr val="dk1"/>
                </a:solidFill>
              </a:rPr>
              <a:t>Missing intangible factors</a:t>
            </a:r>
            <a:r>
              <a:rPr lang="vi" sz="1100">
                <a:solidFill>
                  <a:schemeClr val="dk1"/>
                </a:solidFill>
              </a:rPr>
              <a:t>: media influence, branding, legacy</a:t>
            </a:r>
            <a:endParaRPr/>
          </a:p>
        </p:txBody>
      </p:sp>
      <p:pic>
        <p:nvPicPr>
          <p:cNvPr id="272" name="Google Shape;272;p45" title="Evaluate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5" y="916375"/>
            <a:ext cx="4707049" cy="35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34175"/>
            <a:ext cx="85206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Overestimated &amp; Underestimated Players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0650" y="3133400"/>
            <a:ext cx="43590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935"/>
              <a:buNone/>
            </a:pPr>
            <a:r>
              <a:rPr b="1" lang="vi" sz="900">
                <a:solidFill>
                  <a:schemeClr val="dk1"/>
                </a:solidFill>
              </a:rPr>
              <a:t>🔼 Overestimated by Model </a:t>
            </a:r>
            <a:r>
              <a:rPr lang="vi" sz="900">
                <a:solidFill>
                  <a:schemeClr val="dk1"/>
                </a:solidFill>
              </a:rPr>
              <a:t>➤ Model &gt; Market</a:t>
            </a:r>
            <a:br>
              <a:rPr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Strong attributes, but </a:t>
            </a:r>
            <a:r>
              <a:rPr b="1" lang="vi" sz="900">
                <a:solidFill>
                  <a:schemeClr val="dk1"/>
                </a:solidFill>
              </a:rPr>
              <a:t>players past their prime</a:t>
            </a:r>
            <a:br>
              <a:rPr b="1"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Model </a:t>
            </a:r>
            <a:r>
              <a:rPr b="1" lang="vi" sz="900">
                <a:solidFill>
                  <a:schemeClr val="dk1"/>
                </a:solidFill>
              </a:rPr>
              <a:t>misses off-pitch factors</a:t>
            </a:r>
            <a:r>
              <a:rPr lang="vi" sz="900">
                <a:solidFill>
                  <a:schemeClr val="dk1"/>
                </a:solidFill>
              </a:rPr>
              <a:t> (e.g., injury, recent form, transfer noise)</a:t>
            </a:r>
            <a:br>
              <a:rPr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Real-world prices shaped by </a:t>
            </a:r>
            <a:r>
              <a:rPr b="1" lang="vi" sz="900">
                <a:solidFill>
                  <a:schemeClr val="dk1"/>
                </a:solidFill>
              </a:rPr>
              <a:t>club strategies, market trends, media impact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279" name="Google Shape;279;p46" title="Top10OverPlay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" y="465575"/>
            <a:ext cx="4396026" cy="261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 title="Top10UnderPlay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474" y="489625"/>
            <a:ext cx="4310952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4736925" y="3133400"/>
            <a:ext cx="4395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3810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900">
                <a:solidFill>
                  <a:schemeClr val="dk1"/>
                </a:solidFill>
              </a:rPr>
              <a:t>🔽 Underestimated by Model </a:t>
            </a:r>
            <a:r>
              <a:rPr lang="vi" sz="900">
                <a:solidFill>
                  <a:schemeClr val="dk1"/>
                </a:solidFill>
              </a:rPr>
              <a:t>➤ Model &lt; Market</a:t>
            </a:r>
            <a:br>
              <a:rPr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Example: </a:t>
            </a:r>
            <a:r>
              <a:rPr b="1" lang="vi" sz="900">
                <a:solidFill>
                  <a:schemeClr val="dk1"/>
                </a:solidFill>
              </a:rPr>
              <a:t>Cristiano Ronaldo</a:t>
            </a:r>
            <a:br>
              <a:rPr b="1"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Model ignores </a:t>
            </a:r>
            <a:r>
              <a:rPr b="1" lang="vi" sz="900">
                <a:solidFill>
                  <a:schemeClr val="dk1"/>
                </a:solidFill>
              </a:rPr>
              <a:t>brand value</a:t>
            </a:r>
            <a:r>
              <a:rPr lang="vi" sz="900">
                <a:solidFill>
                  <a:schemeClr val="dk1"/>
                </a:solidFill>
              </a:rPr>
              <a:t>, </a:t>
            </a:r>
            <a:r>
              <a:rPr b="1" lang="vi" sz="900">
                <a:solidFill>
                  <a:schemeClr val="dk1"/>
                </a:solidFill>
              </a:rPr>
              <a:t>legacy</a:t>
            </a:r>
            <a:r>
              <a:rPr lang="vi" sz="900">
                <a:solidFill>
                  <a:schemeClr val="dk1"/>
                </a:solidFill>
              </a:rPr>
              <a:t>, and </a:t>
            </a:r>
            <a:r>
              <a:rPr b="1" lang="vi" sz="900">
                <a:solidFill>
                  <a:schemeClr val="dk1"/>
                </a:solidFill>
              </a:rPr>
              <a:t>commercial appeal</a:t>
            </a:r>
            <a:br>
              <a:rPr b="1" lang="vi" sz="900">
                <a:solidFill>
                  <a:schemeClr val="dk1"/>
                </a:solidFill>
              </a:rPr>
            </a:br>
            <a:r>
              <a:rPr lang="vi" sz="900">
                <a:solidFill>
                  <a:schemeClr val="dk1"/>
                </a:solidFill>
              </a:rPr>
              <a:t> → Market sees </a:t>
            </a:r>
            <a:r>
              <a:rPr b="1" lang="vi" sz="900">
                <a:solidFill>
                  <a:schemeClr val="dk1"/>
                </a:solidFill>
              </a:rPr>
              <a:t>off-field influence</a:t>
            </a:r>
            <a:r>
              <a:rPr lang="vi" sz="900">
                <a:solidFill>
                  <a:schemeClr val="dk1"/>
                </a:solidFill>
              </a:rPr>
              <a:t> as part of total value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82" name="Google Shape;282;p46"/>
          <p:cNvSpPr txBox="1"/>
          <p:nvPr>
            <p:ph idx="1" type="body"/>
          </p:nvPr>
        </p:nvSpPr>
        <p:spPr>
          <a:xfrm>
            <a:off x="88950" y="3942475"/>
            <a:ext cx="89661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✅ Conclusion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🔍 </a:t>
            </a:r>
            <a:r>
              <a:rPr b="1" lang="vi" sz="1100">
                <a:solidFill>
                  <a:schemeClr val="dk1"/>
                </a:solidFill>
              </a:rPr>
              <a:t>Random Forest = strong technical evaluator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❗ Struggles with </a:t>
            </a:r>
            <a:r>
              <a:rPr b="1" lang="vi" sz="1100">
                <a:solidFill>
                  <a:schemeClr val="dk1"/>
                </a:solidFill>
              </a:rPr>
              <a:t>intangibles</a:t>
            </a:r>
            <a:r>
              <a:rPr lang="vi" sz="1100">
                <a:solidFill>
                  <a:schemeClr val="dk1"/>
                </a:solidFill>
              </a:rPr>
              <a:t>: fame, hype, reputation</a:t>
            </a:r>
            <a:endParaRPr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💡 </a:t>
            </a:r>
            <a:r>
              <a:rPr b="1" lang="vi" sz="1100">
                <a:solidFill>
                  <a:schemeClr val="dk1"/>
                </a:solidFill>
              </a:rPr>
              <a:t>Insight</a:t>
            </a:r>
            <a:r>
              <a:rPr lang="vi" sz="1100">
                <a:solidFill>
                  <a:schemeClr val="dk1"/>
                </a:solidFill>
              </a:rPr>
              <a:t>: This mismatch reveals where </a:t>
            </a:r>
            <a:r>
              <a:rPr b="1" lang="vi" sz="1100">
                <a:solidFill>
                  <a:schemeClr val="dk1"/>
                </a:solidFill>
              </a:rPr>
              <a:t>data-driven logic diverges from human perception</a:t>
            </a:r>
            <a:r>
              <a:rPr lang="vi" sz="1100">
                <a:solidFill>
                  <a:schemeClr val="dk1"/>
                </a:solidFill>
              </a:rPr>
              <a:t> — and </a:t>
            </a:r>
            <a:r>
              <a:rPr b="1" lang="vi" sz="1100">
                <a:solidFill>
                  <a:schemeClr val="dk1"/>
                </a:solidFill>
              </a:rPr>
              <a:t>why both matter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311700" y="41975"/>
            <a:ext cx="8520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vi" sz="2811">
                <a:solidFill>
                  <a:srgbClr val="1F2328"/>
                </a:solidFill>
                <a:highlight>
                  <a:srgbClr val="FFFFFF"/>
                </a:highlight>
              </a:rPr>
              <a:t>Recommendations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311700" y="761175"/>
            <a:ext cx="8520600" cy="4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1️⃣ For Clubs &amp; Scouting Teams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Focus on </a:t>
            </a:r>
            <a:r>
              <a:rPr b="1" lang="vi" sz="1200">
                <a:solidFill>
                  <a:schemeClr val="dk1"/>
                </a:solidFill>
              </a:rPr>
              <a:t>long-term indicators</a:t>
            </a:r>
            <a:r>
              <a:rPr lang="vi" sz="1200">
                <a:solidFill>
                  <a:schemeClr val="dk1"/>
                </a:solidFill>
              </a:rPr>
              <a:t>: potential, fitness, mentality — not just current skills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Use model to </a:t>
            </a:r>
            <a:r>
              <a:rPr b="1" lang="vi" sz="1200">
                <a:solidFill>
                  <a:schemeClr val="dk1"/>
                </a:solidFill>
              </a:rPr>
              <a:t>identify undervalued young talents</a:t>
            </a:r>
            <a:r>
              <a:rPr lang="vi" sz="1200">
                <a:solidFill>
                  <a:schemeClr val="dk1"/>
                </a:solidFill>
              </a:rPr>
              <a:t> early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Treat the model as a </a:t>
            </a:r>
            <a:r>
              <a:rPr b="1" lang="vi" sz="1200">
                <a:solidFill>
                  <a:schemeClr val="dk1"/>
                </a:solidFill>
              </a:rPr>
              <a:t>data-driven scouting assistant</a:t>
            </a:r>
            <a:r>
              <a:rPr lang="vi" sz="1200">
                <a:solidFill>
                  <a:schemeClr val="dk1"/>
                </a:solidFill>
              </a:rPr>
              <a:t> for smarter investments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2️⃣ For Football Data Analysts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Enrich models with </a:t>
            </a:r>
            <a:r>
              <a:rPr b="1" lang="vi" sz="1200">
                <a:solidFill>
                  <a:schemeClr val="dk1"/>
                </a:solidFill>
              </a:rPr>
              <a:t>off-pitch factors</a:t>
            </a:r>
            <a:r>
              <a:rPr lang="vi" sz="1200">
                <a:solidFill>
                  <a:schemeClr val="dk1"/>
                </a:solidFill>
              </a:rPr>
              <a:t>: injury, form, media &amp; commercial value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Use prediction errors as </a:t>
            </a:r>
            <a:r>
              <a:rPr b="1" lang="vi" sz="1200">
                <a:solidFill>
                  <a:schemeClr val="dk1"/>
                </a:solidFill>
              </a:rPr>
              <a:t>flags for deeper qualitative review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Build </a:t>
            </a:r>
            <a:r>
              <a:rPr b="1" lang="vi" sz="1200">
                <a:solidFill>
                  <a:schemeClr val="dk1"/>
                </a:solidFill>
              </a:rPr>
              <a:t>hybrid dashboards</a:t>
            </a:r>
            <a:r>
              <a:rPr lang="vi" sz="1200">
                <a:solidFill>
                  <a:schemeClr val="dk1"/>
                </a:solidFill>
              </a:rPr>
              <a:t> combining stats &amp; expert scouting reports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3️⃣ For Executives &amp; Investors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Don’t overpay for </a:t>
            </a:r>
            <a:r>
              <a:rPr b="1" lang="vi" sz="1200">
                <a:solidFill>
                  <a:schemeClr val="dk1"/>
                </a:solidFill>
              </a:rPr>
              <a:t>hype or reputation</a:t>
            </a:r>
            <a:r>
              <a:rPr lang="vi" sz="1200">
                <a:solidFill>
                  <a:schemeClr val="dk1"/>
                </a:solidFill>
              </a:rPr>
              <a:t> not backed by performance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Use model outputs as </a:t>
            </a:r>
            <a:r>
              <a:rPr b="1" lang="vi" sz="1200">
                <a:solidFill>
                  <a:schemeClr val="dk1"/>
                </a:solidFill>
              </a:rPr>
              <a:t>negotiation benchmarks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</a:rPr>
              <a:t>Invest in </a:t>
            </a:r>
            <a:r>
              <a:rPr b="1" lang="vi" sz="1200">
                <a:solidFill>
                  <a:schemeClr val="dk1"/>
                </a:solidFill>
              </a:rPr>
              <a:t>youth + potential</a:t>
            </a:r>
            <a:r>
              <a:rPr lang="vi" sz="1200">
                <a:solidFill>
                  <a:schemeClr val="dk1"/>
                </a:solidFill>
              </a:rPr>
              <a:t> = future success &amp; financial sustainability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400">
                <a:solidFill>
                  <a:schemeClr val="dk1"/>
                </a:solidFill>
              </a:rPr>
              <a:t>✅ Final Thought</a:t>
            </a:r>
            <a:endParaRPr b="1" sz="14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vi" sz="1200">
                <a:solidFill>
                  <a:schemeClr val="dk1"/>
                </a:solidFill>
              </a:rPr>
              <a:t>The model </a:t>
            </a:r>
            <a:r>
              <a:rPr b="1" lang="vi" sz="1200">
                <a:solidFill>
                  <a:schemeClr val="dk1"/>
                </a:solidFill>
              </a:rPr>
              <a:t>doesn’t replace scouts</a:t>
            </a:r>
            <a:r>
              <a:rPr lang="vi" sz="1200">
                <a:solidFill>
                  <a:schemeClr val="dk1"/>
                </a:solidFill>
              </a:rPr>
              <a:t> — it </a:t>
            </a:r>
            <a:r>
              <a:rPr b="1" lang="vi" sz="1200">
                <a:solidFill>
                  <a:schemeClr val="dk1"/>
                </a:solidFill>
              </a:rPr>
              <a:t>amplifies strategic decisions</a:t>
            </a:r>
            <a:r>
              <a:rPr lang="vi" sz="1200">
                <a:solidFill>
                  <a:schemeClr val="dk1"/>
                </a:solidFill>
              </a:rPr>
              <a:t> when paired with human expertise in the dynamic football market.</a:t>
            </a:r>
            <a:endParaRPr b="1" sz="13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75500"/>
            <a:ext cx="85206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/>
              <a:t>🧠⚽ Beyond Instinct: Building Smarter Football Decisions</a:t>
            </a:r>
            <a:endParaRPr b="1" sz="2200"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Modern football requires more versatile players</a:t>
            </a:r>
            <a:br>
              <a:rPr lang="vi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Tactical &amp; market intelligence = data-driven success</a:t>
            </a:r>
            <a:br>
              <a:rPr lang="vi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Future = hybrid of analytics + expert judgment</a:t>
            </a:r>
            <a:br>
              <a:rPr lang="vi" sz="2000">
                <a:solidFill>
                  <a:schemeClr val="dk1"/>
                </a:solidFill>
              </a:rPr>
            </a:br>
            <a:r>
              <a:rPr b="1" lang="vi" sz="2000">
                <a:solidFill>
                  <a:schemeClr val="dk1"/>
                </a:solidFill>
              </a:rPr>
              <a:t>Call to Action</a:t>
            </a:r>
            <a:r>
              <a:rPr lang="vi" sz="2000">
                <a:solidFill>
                  <a:schemeClr val="dk1"/>
                </a:solidFill>
              </a:rPr>
              <a:t>: Embrace football intelligence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1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3020"/>
              <a:t>Q&amp;A</a:t>
            </a:r>
            <a:endParaRPr b="1" sz="3020"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500">
                <a:solidFill>
                  <a:schemeClr val="dk1"/>
                </a:solidFill>
              </a:rPr>
              <a:t>🙋‍♂️ </a:t>
            </a:r>
            <a:r>
              <a:rPr i="1" lang="vi" sz="3500">
                <a:solidFill>
                  <a:schemeClr val="dk1"/>
                </a:solidFill>
              </a:rPr>
              <a:t>"Feel free to ask anything!"</a:t>
            </a:r>
            <a:endParaRPr i="1"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3500">
                <a:solidFill>
                  <a:schemeClr val="dk1"/>
                </a:solidFill>
              </a:rPr>
              <a:t>“Thank you for your attention!”</a:t>
            </a:r>
            <a:endParaRPr b="1" sz="5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🔍 Purpose &amp; Research Questions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14750"/>
            <a:ext cx="8520600" cy="4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🎯 P</a:t>
            </a:r>
            <a:r>
              <a:rPr b="1" lang="vi" sz="5200">
                <a:solidFill>
                  <a:schemeClr val="dk1"/>
                </a:solidFill>
              </a:rPr>
              <a:t>urpose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5200">
                <a:solidFill>
                  <a:schemeClr val="dk1"/>
                </a:solidFill>
              </a:rPr>
              <a:t>To analyze the evolution of modern football using in-game data from </a:t>
            </a:r>
            <a:r>
              <a:rPr b="1" lang="vi" sz="5200">
                <a:solidFill>
                  <a:schemeClr val="dk1"/>
                </a:solidFill>
              </a:rPr>
              <a:t>EA SPORTS FIFA (FIFA 15–23)</a:t>
            </a:r>
            <a:r>
              <a:rPr lang="vi" sz="5200">
                <a:solidFill>
                  <a:schemeClr val="dk1"/>
                </a:solidFill>
              </a:rPr>
              <a:t> and </a:t>
            </a:r>
            <a:r>
              <a:rPr b="1" lang="vi" sz="5200">
                <a:solidFill>
                  <a:schemeClr val="dk1"/>
                </a:solidFill>
              </a:rPr>
              <a:t>Transfermarkt</a:t>
            </a:r>
            <a:r>
              <a:rPr lang="vi" sz="5200">
                <a:solidFill>
                  <a:schemeClr val="dk1"/>
                </a:solidFill>
              </a:rPr>
              <a:t>.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5200">
                <a:solidFill>
                  <a:schemeClr val="dk1"/>
                </a:solidFill>
              </a:rPr>
              <a:t>Focus on: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Tactical trends across positions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Key attributes that define great players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Data-driven understanding of market valuation logic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❓ Key Questions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Which position has evolved the most in modern football?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What player attributes have changed significantly over time by role/position?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What are the core attributes that make great players in each position?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Which factors have the greatest influence on a player's market value?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rgbClr val="1F2328"/>
                </a:solidFill>
                <a:highlight>
                  <a:srgbClr val="FFFFFF"/>
                </a:highlight>
              </a:rPr>
              <a:t>Can we use in-game attributes to approximate real-world player value?</a:t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8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rgbClr val="FFFFFF"/>
                </a:highlight>
              </a:rPr>
              <a:t>🔹 </a:t>
            </a:r>
            <a:r>
              <a:rPr b="1" lang="vi" sz="2750"/>
              <a:t>Data Sources &amp; Limitations</a:t>
            </a:r>
            <a:endParaRPr b="1" sz="2750"/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t/>
            </a:r>
            <a:endParaRPr b="1" sz="2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61175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b="1" lang="vi" sz="3250">
                <a:solidFill>
                  <a:schemeClr val="dk1"/>
                </a:solidFill>
              </a:rPr>
              <a:t>📁 Data Sources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vi" sz="3250">
                <a:solidFill>
                  <a:schemeClr val="dk1"/>
                </a:solidFill>
              </a:rPr>
              <a:t>FIFA 23 (EA SPORTS)</a:t>
            </a:r>
            <a:br>
              <a:rPr b="1" lang="vi" sz="3250">
                <a:solidFill>
                  <a:schemeClr val="dk1"/>
                </a:solidFill>
              </a:rPr>
            </a:br>
            <a:endParaRPr b="1"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In-game player attributes (technical, mental, physical, etc.)</a:t>
            </a:r>
            <a:br>
              <a:rPr lang="vi" sz="3250">
                <a:solidFill>
                  <a:schemeClr val="dk1"/>
                </a:solidFill>
              </a:rPr>
            </a:br>
            <a:endParaRPr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EA-estimated player value: </a:t>
            </a:r>
            <a:r>
              <a:rPr lang="vi" sz="3250">
                <a:solidFill>
                  <a:srgbClr val="188038"/>
                </a:solidFill>
              </a:rPr>
              <a:t>value_eur</a:t>
            </a:r>
            <a:br>
              <a:rPr lang="vi" sz="3250">
                <a:solidFill>
                  <a:srgbClr val="188038"/>
                </a:solidFill>
              </a:rPr>
            </a:br>
            <a:endParaRPr sz="3250">
              <a:solidFill>
                <a:srgbClr val="188038"/>
              </a:solidFill>
            </a:endParaRPr>
          </a:p>
          <a:p>
            <a:pPr indent="-2956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vi" sz="3250">
                <a:solidFill>
                  <a:schemeClr val="dk1"/>
                </a:solidFill>
              </a:rPr>
              <a:t>Transfermarkt</a:t>
            </a:r>
            <a:br>
              <a:rPr b="1" lang="vi" sz="3250">
                <a:solidFill>
                  <a:schemeClr val="dk1"/>
                </a:solidFill>
              </a:rPr>
            </a:br>
            <a:endParaRPr b="1"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Real-world player valuations: </a:t>
            </a:r>
            <a:r>
              <a:rPr lang="vi" sz="3250">
                <a:solidFill>
                  <a:srgbClr val="188038"/>
                </a:solidFill>
              </a:rPr>
              <a:t>market_value_in_eur</a:t>
            </a:r>
            <a:br>
              <a:rPr lang="vi" sz="3250">
                <a:solidFill>
                  <a:srgbClr val="188038"/>
                </a:solidFill>
              </a:rPr>
            </a:br>
            <a:endParaRPr sz="3250">
              <a:solidFill>
                <a:srgbClr val="188038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Metadata: nationality, club, position, etc.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3250">
                <a:solidFill>
                  <a:schemeClr val="dk1"/>
                </a:solidFill>
              </a:rPr>
              <a:t>⚠️ Key Limitations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Lack of Full Match Stats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Positional Ambiguity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Valuation Discrepancy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Timing Mismatch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Join Key Challenges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Duplicate Valuations</a:t>
            </a:r>
            <a:endParaRPr b="1" sz="3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chemeClr val="lt1"/>
                </a:highlight>
              </a:rPr>
              <a:t>🔍 Exploratory Data Analysis</a:t>
            </a:r>
            <a:endParaRPr b="1" sz="275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3502900"/>
            <a:ext cx="85206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925">
                <a:solidFill>
                  <a:schemeClr val="dk1"/>
                </a:solidFill>
              </a:rPr>
              <a:t>📊 Key Insight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The number of players with </a:t>
            </a:r>
            <a:r>
              <a:rPr b="1" lang="vi" sz="875">
                <a:solidFill>
                  <a:schemeClr val="dk1"/>
                </a:solidFill>
              </a:rPr>
              <a:t>complete attribute data</a:t>
            </a:r>
            <a:r>
              <a:rPr lang="vi" sz="875">
                <a:solidFill>
                  <a:schemeClr val="dk1"/>
                </a:solidFill>
              </a:rPr>
              <a:t> is </a:t>
            </a:r>
            <a:r>
              <a:rPr b="1" lang="vi" sz="875">
                <a:solidFill>
                  <a:schemeClr val="dk1"/>
                </a:solidFill>
              </a:rPr>
              <a:t>consistent across versions (~6,800 - 8,000)</a:t>
            </a:r>
            <a:br>
              <a:rPr b="1" lang="vi" sz="875">
                <a:solidFill>
                  <a:schemeClr val="dk1"/>
                </a:solidFill>
              </a:rPr>
            </a:br>
            <a:endParaRPr b="1"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The </a:t>
            </a:r>
            <a:r>
              <a:rPr b="1" lang="vi" sz="875">
                <a:solidFill>
                  <a:schemeClr val="dk1"/>
                </a:solidFill>
              </a:rPr>
              <a:t>dataset is balanced</a:t>
            </a:r>
            <a:r>
              <a:rPr lang="vi" sz="875">
                <a:solidFill>
                  <a:schemeClr val="dk1"/>
                </a:solidFill>
              </a:rPr>
              <a:t> → no year dominates the analysis</a:t>
            </a:r>
            <a:br>
              <a:rPr lang="vi" sz="875">
                <a:solidFill>
                  <a:schemeClr val="dk1"/>
                </a:solidFill>
              </a:rPr>
            </a:b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Provides a </a:t>
            </a:r>
            <a:r>
              <a:rPr b="1" lang="vi" sz="875">
                <a:solidFill>
                  <a:schemeClr val="dk1"/>
                </a:solidFill>
              </a:rPr>
              <a:t>stable foundation</a:t>
            </a:r>
            <a:r>
              <a:rPr lang="vi" sz="875">
                <a:solidFill>
                  <a:schemeClr val="dk1"/>
                </a:solidFill>
              </a:rPr>
              <a:t> for reliable </a:t>
            </a:r>
            <a:r>
              <a:rPr b="1" lang="vi" sz="875">
                <a:solidFill>
                  <a:schemeClr val="dk1"/>
                </a:solidFill>
              </a:rPr>
              <a:t>time-series comparisons</a:t>
            </a:r>
            <a:endParaRPr b="1"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925">
                <a:solidFill>
                  <a:schemeClr val="dk1"/>
                </a:solidFill>
              </a:rPr>
              <a:t>📌 </a:t>
            </a:r>
            <a:r>
              <a:rPr lang="vi" sz="875">
                <a:solidFill>
                  <a:schemeClr val="dk1"/>
                </a:solidFill>
              </a:rPr>
              <a:t>This consistency validates the dataset's structure and supports </a:t>
            </a:r>
            <a:r>
              <a:rPr b="1" lang="vi" sz="875">
                <a:solidFill>
                  <a:schemeClr val="dk1"/>
                </a:solidFill>
              </a:rPr>
              <a:t>longitudinal trend analysis</a:t>
            </a:r>
            <a:r>
              <a:rPr lang="vi" sz="875">
                <a:solidFill>
                  <a:schemeClr val="dk1"/>
                </a:solidFill>
              </a:rPr>
              <a:t> across FIFA versions.</a:t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  <p:pic>
        <p:nvPicPr>
          <p:cNvPr id="85" name="Google Shape;85;p18" title="NumofPlayersbyFFVersion.png"/>
          <p:cNvPicPr preferRelativeResize="0"/>
          <p:nvPr/>
        </p:nvPicPr>
        <p:blipFill rotWithShape="1">
          <a:blip r:embed="rId3">
            <a:alphaModFix/>
          </a:blip>
          <a:srcRect b="2079" l="0" r="0" t="-2080"/>
          <a:stretch/>
        </p:blipFill>
        <p:spPr>
          <a:xfrm>
            <a:off x="234025" y="626025"/>
            <a:ext cx="8675949" cy="28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9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chemeClr val="lt1"/>
                </a:highlight>
              </a:rPr>
              <a:t>🔍 Exploratory Data Analysis</a:t>
            </a:r>
            <a:endParaRPr b="1" sz="275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5816000" y="1152475"/>
            <a:ext cx="32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🛡️ </a:t>
            </a:r>
            <a:r>
              <a:rPr b="1" lang="vi"/>
              <a:t>Defenders (DF): </a:t>
            </a:r>
            <a:r>
              <a:rPr lang="vi"/>
              <a:t>largest group → diverse defensive roles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🧠 Midfielders (MF)</a:t>
            </a:r>
            <a:r>
              <a:rPr lang="vi"/>
              <a:t> &amp; </a:t>
            </a:r>
            <a:r>
              <a:rPr b="1" lang="vi"/>
              <a:t>🎯 Forwards (FW):</a:t>
            </a:r>
            <a:r>
              <a:rPr lang="vi"/>
              <a:t> balanced and well-represented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🧤 </a:t>
            </a:r>
            <a:r>
              <a:rPr b="1" lang="vi"/>
              <a:t>Goalkeepers (GK):</a:t>
            </a:r>
            <a:r>
              <a:rPr lang="vi"/>
              <a:t> ~7,000 → smallest group, as expected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✅ Why It Matters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Balanced dataset allows for </a:t>
            </a:r>
            <a:r>
              <a:rPr b="1" lang="vi"/>
              <a:t>robust position-based analysis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Sufficient player count for each role ensures </a:t>
            </a:r>
            <a:r>
              <a:rPr b="1" lang="vi"/>
              <a:t>model reliability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⚽ Fun Insight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Based on player counts, the </a:t>
            </a:r>
            <a:r>
              <a:rPr b="1" lang="vi"/>
              <a:t>most reflected formation is 4-3-3</a:t>
            </a:r>
            <a:r>
              <a:rPr lang="vi"/>
              <a:t> — 4 Defenders – 3 Midfielders – 3 Forwards. Quite telling, isn’t it?</a:t>
            </a:r>
            <a:endParaRPr/>
          </a:p>
        </p:txBody>
      </p:sp>
      <p:pic>
        <p:nvPicPr>
          <p:cNvPr id="92" name="Google Shape;92;p19" title="PlayerDistributionbyPositionGro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8" y="1152475"/>
            <a:ext cx="56102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chemeClr val="lt1"/>
                </a:highlight>
              </a:rPr>
              <a:t>🔍 Exploratory Data Analysis</a:t>
            </a:r>
            <a:endParaRPr b="1" sz="275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326100" y="1787825"/>
            <a:ext cx="28182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📐 EA’s Attribute Structure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According to EA Sports,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overall rating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 is computed as an average of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main attributes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, which themselves are averaged from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detailed attributes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➡️ Therefore, we focus our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EDA at the main attribute level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, then drill down into detailed metrics when needed.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20" title="m10attrs.jpg"/>
          <p:cNvPicPr preferRelativeResize="0"/>
          <p:nvPr/>
        </p:nvPicPr>
        <p:blipFill rotWithShape="1">
          <a:blip r:embed="rId3">
            <a:alphaModFix/>
          </a:blip>
          <a:srcRect b="2439" l="0" r="0" t="-2440"/>
          <a:stretch/>
        </p:blipFill>
        <p:spPr>
          <a:xfrm>
            <a:off x="44350" y="648226"/>
            <a:ext cx="6281749" cy="4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Distribution of main attributes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345125"/>
            <a:ext cx="8520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vi"/>
              <a:t>📌 Attribute distributions reflect </a:t>
            </a:r>
            <a:r>
              <a:rPr b="1" i="1" lang="vi"/>
              <a:t>role specialization</a:t>
            </a:r>
            <a:r>
              <a:rPr i="1" lang="vi"/>
              <a:t> in football: Attackers and defenders show clear separation in stats like </a:t>
            </a:r>
            <a:r>
              <a:rPr b="1" i="1" lang="vi"/>
              <a:t>defending</a:t>
            </a:r>
            <a:r>
              <a:rPr i="1" lang="vi"/>
              <a:t>, while core traits like </a:t>
            </a:r>
            <a:r>
              <a:rPr b="1" i="1" lang="vi"/>
              <a:t>dribbling</a:t>
            </a:r>
            <a:r>
              <a:rPr i="1" lang="vi"/>
              <a:t> and </a:t>
            </a:r>
            <a:r>
              <a:rPr b="1" i="1" lang="vi"/>
              <a:t>passing</a:t>
            </a:r>
            <a:r>
              <a:rPr i="1" lang="vi"/>
              <a:t> are more balanced.</a:t>
            </a:r>
            <a:endParaRPr i="1"/>
          </a:p>
        </p:txBody>
      </p:sp>
      <p:pic>
        <p:nvPicPr>
          <p:cNvPr id="106" name="Google Shape;106;p21" title="Distributionby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25" y="412200"/>
            <a:ext cx="7905549" cy="39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